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69" r:id="rId3"/>
    <p:sldId id="912" r:id="rId5"/>
    <p:sldId id="914" r:id="rId6"/>
    <p:sldId id="915" r:id="rId7"/>
    <p:sldId id="913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 userDrawn="1">
          <p15:clr>
            <a:srgbClr val="A4A3A4"/>
          </p15:clr>
        </p15:guide>
        <p15:guide id="2" pos="359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F74"/>
    <a:srgbClr val="0042A2"/>
    <a:srgbClr val="183F84"/>
    <a:srgbClr val="FFFFFF"/>
    <a:srgbClr val="9ADFBF"/>
    <a:srgbClr val="9CC3E5"/>
    <a:srgbClr val="409EFF"/>
    <a:srgbClr val="90AADB"/>
    <a:srgbClr val="FFD965"/>
    <a:srgbClr val="16B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6831" autoAdjust="0"/>
  </p:normalViewPr>
  <p:slideViewPr>
    <p:cSldViewPr snapToGrid="0" showGuides="1">
      <p:cViewPr varScale="1">
        <p:scale>
          <a:sx n="64" d="100"/>
          <a:sy n="64" d="100"/>
        </p:scale>
        <p:origin x="747" y="48"/>
      </p:cViewPr>
      <p:guideLst>
        <p:guide orient="horz" pos="2380"/>
        <p:guide pos="359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95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15C117-C0D3-478F-A650-DDB9633867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谢谢各位老师的批评和指正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6b420e2495f40535e724d0a9a0cda5c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7985760" y="0"/>
            <a:ext cx="4206240" cy="4034155"/>
          </a:xfrm>
          <a:prstGeom prst="rect">
            <a:avLst/>
          </a:prstGeom>
          <a:effectLst>
            <a:glow rad="63500">
              <a:schemeClr val="accent1">
                <a:lumMod val="20000"/>
                <a:lumOff val="80000"/>
                <a:alpha val="40000"/>
              </a:schemeClr>
            </a:glow>
          </a:effec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262380" y="1513840"/>
            <a:ext cx="9799320" cy="2763520"/>
          </a:xfrm>
        </p:spPr>
        <p:txBody>
          <a:bodyPr lIns="90000" tIns="46800" rIns="90000" bIns="46800" anchor="ctr" anchorCtr="0">
            <a:normAutofit/>
          </a:bodyPr>
          <a:lstStyle>
            <a:lvl1pPr indent="0" algn="ctr" eaLnBrk="1" fontAlgn="auto" latinLnBrk="0" hangingPunct="1">
              <a:defRPr sz="4800">
                <a:solidFill>
                  <a:srgbClr val="0042A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096565" y="474912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等腰三角形 3"/>
          <p:cNvSpPr/>
          <p:nvPr userDrawn="1"/>
        </p:nvSpPr>
        <p:spPr>
          <a:xfrm rot="16200000">
            <a:off x="7212330" y="510540"/>
            <a:ext cx="85725" cy="7554595"/>
          </a:xfrm>
          <a:prstGeom prst="triangle">
            <a:avLst/>
          </a:prstGeom>
          <a:solidFill>
            <a:srgbClr val="0042A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5400000">
            <a:off x="4996815" y="-2277110"/>
            <a:ext cx="85725" cy="7554595"/>
          </a:xfrm>
          <a:prstGeom prst="triangle">
            <a:avLst/>
          </a:prstGeom>
          <a:solidFill>
            <a:srgbClr val="0042A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副标题 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49350" y="1132840"/>
            <a:ext cx="5366385" cy="57848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42A2"/>
                </a:solidFill>
                <a:latin typeface="汉呈王天喜隶书" panose="020B0503020204020204" charset="-122"/>
                <a:ea typeface="汉呈王天喜隶书" panose="020B0503020204020204" charset="-122"/>
                <a:cs typeface="汉呈王天喜隶书" panose="020B0503020204020204" charset="-122"/>
              </a:rPr>
              <a:t>知识就是力量 </a:t>
            </a:r>
            <a:r>
              <a:rPr lang="en-US" altLang="zh-CN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K</a:t>
            </a:r>
            <a:r>
              <a:rPr lang="zh-CN" altLang="en-US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nowledge is power</a:t>
            </a:r>
            <a:endParaRPr lang="zh-CN" altLang="en-US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 </a:t>
            </a: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</a:endParaRPr>
          </a:p>
          <a:p>
            <a:pPr marL="0" indent="0" algn="l">
              <a:buNone/>
            </a:pP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  <a:sym typeface="+mn-ea"/>
            </a:endParaRPr>
          </a:p>
        </p:txBody>
      </p:sp>
      <p:sp>
        <p:nvSpPr>
          <p:cNvPr id="14" name="副标题 2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301750" y="3892550"/>
            <a:ext cx="9799320" cy="384810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42A2"/>
                </a:solidFill>
                <a:latin typeface="汉呈王天喜隶书" panose="020B0503020204020204" charset="-122"/>
                <a:ea typeface="汉呈王天喜隶书" panose="020B0503020204020204" charset="-122"/>
                <a:cs typeface="汉呈王天喜隶书" panose="020B0503020204020204" charset="-122"/>
              </a:rPr>
              <a:t>智能引领未来</a:t>
            </a:r>
            <a:r>
              <a:rPr lang="zh-CN" altLang="en-US" sz="1800">
                <a:solidFill>
                  <a:srgbClr val="0042A2"/>
                </a:solidFill>
                <a:latin typeface="汉呈王天喜隶书" panose="020B0503020204020204" charset="-122"/>
                <a:ea typeface="汉呈王天喜隶书" panose="020B0503020204020204" charset="-122"/>
                <a:cs typeface="汉呈王天喜隶书" panose="020B0503020204020204" charset="-122"/>
              </a:rPr>
              <a:t> </a:t>
            </a:r>
            <a:r>
              <a:rPr lang="en-US" altLang="zh-CN" sz="1800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Intelligence</a:t>
            </a:r>
            <a:r>
              <a:rPr lang="zh-CN" altLang="en-US" sz="1800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 leads the future</a:t>
            </a:r>
            <a:endParaRPr lang="zh-CN" altLang="en-US" sz="2000">
              <a:solidFill>
                <a:srgbClr val="0042A2"/>
              </a:solidFill>
              <a:latin typeface="Contentious" panose="00000500000000000000" charset="0"/>
              <a:ea typeface="汉呈王天喜隶书" panose="020B0503020204020204" charset="-122"/>
              <a:cs typeface="Contentious" panose="00000500000000000000" charset="0"/>
              <a:sym typeface="+mn-ea"/>
            </a:endParaRPr>
          </a:p>
          <a:p>
            <a:pPr algn="r">
              <a:lnSpc>
                <a:spcPct val="100000"/>
              </a:lnSpc>
              <a:spcAft>
                <a:spcPts val="0"/>
              </a:spcAft>
            </a:pP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</a:endParaRPr>
          </a:p>
          <a:p>
            <a:pPr algn="r">
              <a:lnSpc>
                <a:spcPct val="100000"/>
              </a:lnSpc>
              <a:spcAft>
                <a:spcPts val="0"/>
              </a:spcAft>
            </a:pP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olidFill>
                  <a:srgbClr val="0042A2"/>
                </a:solidFill>
              </a:defRPr>
            </a:lvl1pPr>
          </a:lstStyle>
          <a:p>
            <a:pPr lvl="0"/>
            <a:r>
              <a:rPr lang="zh-CN" dirty="0">
                <a:sym typeface="+mn-ea"/>
              </a:rPr>
              <a:t>提纲</a:t>
            </a:r>
            <a:endParaRPr lang="zh-CN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2140" y="1000760"/>
            <a:ext cx="10968990" cy="5205730"/>
          </a:xfrm>
        </p:spPr>
        <p:txBody>
          <a:bodyPr vert="horz" lIns="90000" tIns="46800" rIns="90000" bIns="46800" rtlCol="0">
            <a:normAutofit/>
          </a:bodyPr>
          <a:lstStyle>
            <a:lvl1pPr eaLnBrk="1" fontAlgn="auto" latinLnBrk="0" hangingPunct="1">
              <a:lnSpc>
                <a:spcPct val="130000"/>
              </a:lnSpc>
              <a:defRPr sz="2400">
                <a:solidFill>
                  <a:srgbClr val="0042A2"/>
                </a:solidFill>
              </a:defRPr>
            </a:lvl1pPr>
            <a:lvl2pPr eaLnBrk="1" fontAlgn="auto" latinLnBrk="0" hangingPunct="1">
              <a:lnSpc>
                <a:spcPct val="130000"/>
              </a:lnSpc>
              <a:defRPr sz="1800">
                <a:solidFill>
                  <a:srgbClr val="0042A2"/>
                </a:solidFill>
              </a:defRPr>
            </a:lvl2pPr>
            <a:lvl3pPr eaLnBrk="1" fontAlgn="auto" latinLnBrk="0" hangingPunct="1">
              <a:lnSpc>
                <a:spcPct val="130000"/>
              </a:lnSpc>
              <a:defRPr sz="1800">
                <a:solidFill>
                  <a:srgbClr val="0042A2"/>
                </a:solidFill>
              </a:defRPr>
            </a:lvl3pPr>
            <a:lvl4pPr eaLnBrk="1" fontAlgn="auto" latinLnBrk="0" hangingPunct="1">
              <a:lnSpc>
                <a:spcPct val="130000"/>
              </a:lnSpc>
              <a:defRPr sz="1600">
                <a:solidFill>
                  <a:srgbClr val="0042A2"/>
                </a:solidFill>
              </a:defRPr>
            </a:lvl4pPr>
            <a:lvl5pPr eaLnBrk="1" fontAlgn="auto" latinLnBrk="0" hangingPunct="1">
              <a:lnSpc>
                <a:spcPct val="130000"/>
              </a:lnSpc>
              <a:defRPr sz="1400">
                <a:solidFill>
                  <a:srgbClr val="0042A2"/>
                </a:solidFill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flipV="1">
            <a:off x="401320" y="-16510"/>
            <a:ext cx="821055" cy="980440"/>
          </a:xfrm>
          <a:prstGeom prst="rect">
            <a:avLst/>
          </a:prstGeom>
          <a:solidFill>
            <a:srgbClr val="004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53490" y="435610"/>
            <a:ext cx="6924040" cy="534035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 dirty="0">
                <a:solidFill>
                  <a:srgbClr val="0042A2"/>
                </a:solidFill>
                <a:latin typeface="微软雅黑" panose="020B0503020204020204" charset="-122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单击此处编辑母版标题样式（二级）</a:t>
            </a:r>
            <a:endParaRPr>
              <a:sym typeface="+mn-ea"/>
            </a:endParaRP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1253490" y="26670"/>
            <a:ext cx="6923405" cy="38163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>
              <a:sym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idx="13" hasCustomPrompt="1"/>
            <p:custDataLst>
              <p:tags r:id="rId8"/>
            </p:custDataLst>
          </p:nvPr>
        </p:nvSpPr>
        <p:spPr>
          <a:xfrm>
            <a:off x="401320" y="-635"/>
            <a:ext cx="821055" cy="965200"/>
          </a:xfrm>
        </p:spPr>
        <p:txBody>
          <a:bodyPr lIns="101600" tIns="38100" rIns="76200" bIns="381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flipV="1">
            <a:off x="401320" y="-16510"/>
            <a:ext cx="821055" cy="980440"/>
          </a:xfrm>
          <a:prstGeom prst="rect">
            <a:avLst/>
          </a:prstGeom>
          <a:solidFill>
            <a:srgbClr val="0042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53490" y="435610"/>
            <a:ext cx="6924040" cy="534035"/>
          </a:xfrm>
        </p:spPr>
        <p:txBody>
          <a:bodyPr vert="horz" wrap="square" lIns="91440" tIns="45720" rIns="91440" bIns="45720" rtlCol="0" anchor="t" anchorCtr="0">
            <a:sp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0" normalizeH="0" baseline="0" noProof="1" dirty="0">
                <a:solidFill>
                  <a:srgbClr val="0042A2"/>
                </a:solidFill>
                <a:latin typeface="微软雅黑" panose="020B0503020204020204" charset="-122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单击此处编辑母版标题样式（二级）</a:t>
            </a:r>
            <a:endParaRPr>
              <a:sym typeface="+mn-ea"/>
            </a:endParaRPr>
          </a:p>
        </p:txBody>
      </p:sp>
      <p:sp>
        <p:nvSpPr>
          <p:cNvPr id="20" name="文本占位符 19"/>
          <p:cNvSpPr>
            <a:spLocks noGrp="1"/>
          </p:cNvSpPr>
          <p:nvPr>
            <p:ph type="body" idx="13" hasCustomPrompt="1"/>
            <p:custDataLst>
              <p:tags r:id="rId6"/>
            </p:custDataLst>
          </p:nvPr>
        </p:nvSpPr>
        <p:spPr>
          <a:xfrm>
            <a:off x="401320" y="-635"/>
            <a:ext cx="821055" cy="965200"/>
          </a:xfrm>
        </p:spPr>
        <p:txBody>
          <a:bodyPr lIns="101600" tIns="38100" rIns="76200" bIns="381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 b="1" spc="2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tags" Target="../tags/tag76.xml"/><Relationship Id="rId7" Type="http://schemas.openxmlformats.org/officeDocument/2006/relationships/image" Target="../media/image2.png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8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1581514"/>
            <a:ext cx="12192000" cy="188558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流程图: 手动输入 18"/>
          <p:cNvSpPr/>
          <p:nvPr/>
        </p:nvSpPr>
        <p:spPr>
          <a:xfrm rot="5400000">
            <a:off x="3620049" y="-146600"/>
            <a:ext cx="1138096" cy="83781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00"/>
              <a:gd name="connsiteY0-2" fmla="*/ 0 h 10791"/>
              <a:gd name="connsiteX1-3" fmla="*/ 10000 w 10000"/>
              <a:gd name="connsiteY1-4" fmla="*/ 791 h 10791"/>
              <a:gd name="connsiteX2-5" fmla="*/ 10000 w 10000"/>
              <a:gd name="connsiteY2-6" fmla="*/ 10791 h 10791"/>
              <a:gd name="connsiteX3-7" fmla="*/ 0 w 10000"/>
              <a:gd name="connsiteY3-8" fmla="*/ 10791 h 10791"/>
              <a:gd name="connsiteX4-9" fmla="*/ 0 w 10000"/>
              <a:gd name="connsiteY4-10" fmla="*/ 0 h 10791"/>
              <a:gd name="connsiteX0-11" fmla="*/ 0 w 10000"/>
              <a:gd name="connsiteY0-12" fmla="*/ 0 h 10791"/>
              <a:gd name="connsiteX1-13" fmla="*/ 10000 w 10000"/>
              <a:gd name="connsiteY1-14" fmla="*/ 325 h 10791"/>
              <a:gd name="connsiteX2-15" fmla="*/ 10000 w 10000"/>
              <a:gd name="connsiteY2-16" fmla="*/ 10791 h 10791"/>
              <a:gd name="connsiteX3-17" fmla="*/ 0 w 10000"/>
              <a:gd name="connsiteY3-18" fmla="*/ 10791 h 10791"/>
              <a:gd name="connsiteX4-19" fmla="*/ 0 w 10000"/>
              <a:gd name="connsiteY4-20" fmla="*/ 0 h 107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10791">
                <a:moveTo>
                  <a:pt x="0" y="0"/>
                </a:moveTo>
                <a:lnTo>
                  <a:pt x="10000" y="325"/>
                </a:lnTo>
                <a:lnTo>
                  <a:pt x="10000" y="10791"/>
                </a:lnTo>
                <a:lnTo>
                  <a:pt x="0" y="1079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手动输入 21"/>
          <p:cNvSpPr/>
          <p:nvPr/>
        </p:nvSpPr>
        <p:spPr>
          <a:xfrm rot="16200000" flipH="1">
            <a:off x="9606603" y="2026356"/>
            <a:ext cx="1138550" cy="40322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-1" fmla="*/ 0 w 10052"/>
              <a:gd name="connsiteY0-2" fmla="*/ 481 h 10000"/>
              <a:gd name="connsiteX1-3" fmla="*/ 10052 w 10052"/>
              <a:gd name="connsiteY1-4" fmla="*/ 0 h 10000"/>
              <a:gd name="connsiteX2-5" fmla="*/ 10052 w 10052"/>
              <a:gd name="connsiteY2-6" fmla="*/ 10000 h 10000"/>
              <a:gd name="connsiteX3-7" fmla="*/ 52 w 10052"/>
              <a:gd name="connsiteY3-8" fmla="*/ 10000 h 10000"/>
              <a:gd name="connsiteX4-9" fmla="*/ 0 w 10052"/>
              <a:gd name="connsiteY4-10" fmla="*/ 481 h 10000"/>
              <a:gd name="connsiteX0-11" fmla="*/ 30 w 10004"/>
              <a:gd name="connsiteY0-12" fmla="*/ 643 h 10000"/>
              <a:gd name="connsiteX1-13" fmla="*/ 10004 w 10004"/>
              <a:gd name="connsiteY1-14" fmla="*/ 0 h 10000"/>
              <a:gd name="connsiteX2-15" fmla="*/ 10004 w 10004"/>
              <a:gd name="connsiteY2-16" fmla="*/ 10000 h 10000"/>
              <a:gd name="connsiteX3-17" fmla="*/ 4 w 10004"/>
              <a:gd name="connsiteY3-18" fmla="*/ 10000 h 10000"/>
              <a:gd name="connsiteX4-19" fmla="*/ 30 w 10004"/>
              <a:gd name="connsiteY4-20" fmla="*/ 643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4" h="10000">
                <a:moveTo>
                  <a:pt x="30" y="643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-13" y="6827"/>
                  <a:pt x="47" y="3816"/>
                  <a:pt x="30" y="643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2560283" y="2005092"/>
            <a:ext cx="6960870" cy="1105535"/>
          </a:xfrm>
          <a:prstGeom prst="rect">
            <a:avLst/>
          </a:prstGeom>
          <a:noFill/>
        </p:spPr>
        <p:txBody>
          <a:bodyPr wrap="none" lIns="91438" tIns="45719" rIns="91438" bIns="45719">
            <a:spAutoFit/>
          </a:bodyPr>
          <a:lstStyle/>
          <a:p>
            <a:pPr algn="ctr">
              <a:defRPr/>
            </a:pPr>
            <a:r>
              <a:rPr lang="en-US" sz="6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Dify</a:t>
            </a:r>
            <a:r>
              <a:rPr lang="zh-CN" altLang="en-US" sz="6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学习笔记分享</a:t>
            </a:r>
            <a:endParaRPr lang="zh-CN" altLang="en-US" sz="66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72741" y="2003137"/>
            <a:ext cx="4793441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27" name="直接连接符 26"/>
          <p:cNvCxnSpPr/>
          <p:nvPr/>
        </p:nvCxnSpPr>
        <p:spPr>
          <a:xfrm>
            <a:off x="1525379" y="3155199"/>
            <a:ext cx="4793796" cy="0"/>
          </a:xfrm>
          <a:prstGeom prst="line">
            <a:avLst/>
          </a:prstGeom>
          <a:noFill/>
          <a:ln w="9525" cap="flat" cmpd="sng" algn="ctr">
            <a:solidFill>
              <a:sysClr val="window" lastClr="FFFFFF"/>
            </a:solidFill>
            <a:prstDash val="solid"/>
          </a:ln>
          <a:effectLst/>
        </p:spPr>
      </p:cxnSp>
      <p:grpSp>
        <p:nvGrpSpPr>
          <p:cNvPr id="30" name="组合 29"/>
          <p:cNvGrpSpPr/>
          <p:nvPr/>
        </p:nvGrpSpPr>
        <p:grpSpPr>
          <a:xfrm>
            <a:off x="8392886" y="5222141"/>
            <a:ext cx="2250599" cy="368300"/>
            <a:chOff x="3041378" y="4729710"/>
            <a:chExt cx="2250599" cy="368300"/>
          </a:xfrm>
        </p:grpSpPr>
        <p:sp>
          <p:nvSpPr>
            <p:cNvPr id="31" name="TextBox 30"/>
            <p:cNvSpPr txBox="1"/>
            <p:nvPr/>
          </p:nvSpPr>
          <p:spPr bwMode="auto">
            <a:xfrm>
              <a:off x="3990862" y="4729710"/>
              <a:ext cx="1301115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   小沈</a:t>
              </a:r>
              <a:r>
                <a:rPr lang="zh-CN" altLang="en-US" b="1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charset="-122"/>
                  <a:ea typeface="微软雅黑" panose="020B0503020204020204" charset="-122"/>
                </a:rPr>
                <a:t>同学</a:t>
              </a:r>
              <a:endParaRPr lang="zh-CN" altLang="en-US" b="1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3041378" y="4729710"/>
              <a:ext cx="1233170" cy="3683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b="1" dirty="0">
                  <a:solidFill>
                    <a:srgbClr val="1F497D"/>
                  </a:solidFill>
                  <a:latin typeface="微软雅黑" panose="020B0503020204020204" charset="-122"/>
                  <a:ea typeface="微软雅黑" panose="020B0503020204020204" charset="-122"/>
                </a:rPr>
                <a:t>汇</a:t>
              </a:r>
              <a:r>
                <a:rPr lang="en-US" altLang="zh-CN" b="1" dirty="0">
                  <a:solidFill>
                    <a:srgbClr val="1F497D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b="1" dirty="0">
                  <a:solidFill>
                    <a:srgbClr val="1F497D"/>
                  </a:solidFill>
                  <a:latin typeface="微软雅黑" panose="020B0503020204020204" charset="-122"/>
                  <a:ea typeface="微软雅黑" panose="020B0503020204020204" charset="-122"/>
                </a:rPr>
                <a:t>报</a:t>
              </a:r>
              <a:r>
                <a:rPr lang="en-US" altLang="zh-CN" b="1" dirty="0">
                  <a:solidFill>
                    <a:srgbClr val="1F497D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b="1" dirty="0">
                  <a:solidFill>
                    <a:srgbClr val="1F497D"/>
                  </a:solidFill>
                  <a:latin typeface="微软雅黑" panose="020B0503020204020204" charset="-122"/>
                  <a:ea typeface="微软雅黑" panose="020B0503020204020204" charset="-122"/>
                </a:rPr>
                <a:t>人：</a:t>
              </a:r>
              <a:endParaRPr lang="zh-CN" altLang="en-US" b="1" dirty="0">
                <a:solidFill>
                  <a:srgbClr val="1F497D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5" name="TextBox 23"/>
          <p:cNvSpPr txBox="1"/>
          <p:nvPr/>
        </p:nvSpPr>
        <p:spPr>
          <a:xfrm>
            <a:off x="467720" y="3752704"/>
            <a:ext cx="7224313" cy="582295"/>
          </a:xfrm>
          <a:prstGeom prst="rect">
            <a:avLst/>
          </a:prstGeom>
          <a:noFill/>
        </p:spPr>
        <p:txBody>
          <a:bodyPr wrap="square" lIns="91438" tIns="45719" rIns="91438" bIns="45719">
            <a:spAutoFit/>
          </a:bodyPr>
          <a:lstStyle/>
          <a:p>
            <a:pPr algn="ctr"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8415" y="631825"/>
            <a:ext cx="12192000" cy="0"/>
          </a:xfrm>
          <a:prstGeom prst="line">
            <a:avLst/>
          </a:prstGeom>
          <a:ln w="28575">
            <a:solidFill>
              <a:srgbClr val="183F84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占位符 16"/>
          <p:cNvSpPr/>
          <p:nvPr>
            <p:custDataLst>
              <p:tags r:id="rId1"/>
            </p:custDataLst>
          </p:nvPr>
        </p:nvSpPr>
        <p:spPr>
          <a:xfrm>
            <a:off x="163830" y="114935"/>
            <a:ext cx="2680335" cy="381635"/>
          </a:xfrm>
          <a:prstGeom prst="rect">
            <a:avLst/>
          </a:prstGeom>
          <a:solidFill>
            <a:srgbClr val="0042A2"/>
          </a:solidFill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</a:rPr>
              <a:t>Dify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占位符 16"/>
          <p:cNvSpPr/>
          <p:nvPr>
            <p:custDataLst>
              <p:tags r:id="rId2"/>
            </p:custDataLst>
          </p:nvPr>
        </p:nvSpPr>
        <p:spPr>
          <a:xfrm>
            <a:off x="2992120" y="115570"/>
            <a:ext cx="2506345" cy="3816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为什么要使用</a:t>
            </a:r>
            <a:r>
              <a:rPr lang="en-US" altLang="zh-CN"/>
              <a:t>Dify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9" name="文本占位符 16"/>
          <p:cNvSpPr/>
          <p:nvPr>
            <p:custDataLst>
              <p:tags r:id="rId3"/>
            </p:custDataLst>
          </p:nvPr>
        </p:nvSpPr>
        <p:spPr>
          <a:xfrm>
            <a:off x="10354945" y="114935"/>
            <a:ext cx="1783715" cy="381635"/>
          </a:xfrm>
          <a:prstGeom prst="rect">
            <a:avLst/>
          </a:prstGeom>
        </p:spPr>
        <p:txBody>
          <a:bodyPr vert="horz" lIns="101600" tIns="38100" rIns="76200" bIns="38100" rtlCol="0" anchor="t" anchorCtr="0"/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第</a:t>
            </a:r>
            <a:r>
              <a:rPr lang="en-US" altLang="zh-CN" sz="1600" spc="0" dirty="0">
                <a:solidFill>
                  <a:srgbClr val="183F84"/>
                </a:solidFill>
                <a:latin typeface="+mn-lt"/>
                <a:ea typeface="+mn-ea"/>
              </a:rPr>
              <a:t>1</a:t>
            </a:r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章</a:t>
            </a:r>
            <a:r>
              <a:rPr lang="en-US" altLang="zh-CN" sz="1600" spc="0" dirty="0">
                <a:solidFill>
                  <a:srgbClr val="183F84"/>
                </a:solidFill>
                <a:latin typeface="+mn-lt"/>
                <a:ea typeface="+mn-ea"/>
              </a:rPr>
              <a:t> Dify</a:t>
            </a:r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介绍</a:t>
            </a:r>
            <a:endParaRPr lang="zh-CN" altLang="en-US" sz="1600" spc="0" dirty="0">
              <a:solidFill>
                <a:srgbClr val="183F84"/>
              </a:solidFill>
              <a:latin typeface="+mn-lt"/>
              <a:ea typeface="+mn-ea"/>
            </a:endParaRPr>
          </a:p>
          <a:p>
            <a:pPr algn="r"/>
            <a:endParaRPr lang="zh-CN" altLang="en-US" sz="1600" spc="0" dirty="0">
              <a:solidFill>
                <a:srgbClr val="183F84"/>
              </a:solidFill>
              <a:latin typeface="+mn-lt"/>
              <a:ea typeface="+mn-ea"/>
            </a:endParaRPr>
          </a:p>
        </p:txBody>
      </p:sp>
      <p:sp>
        <p:nvSpPr>
          <p:cNvPr id="29" name="内容占位符 1"/>
          <p:cNvSpPr/>
          <p:nvPr>
            <p:custDataLst>
              <p:tags r:id="rId4"/>
            </p:custDataLst>
          </p:nvPr>
        </p:nvSpPr>
        <p:spPr>
          <a:xfrm>
            <a:off x="163830" y="932180"/>
            <a:ext cx="3703320" cy="5861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8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6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  Dify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是什么？</a:t>
            </a:r>
            <a:endParaRPr lang="zh-C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637540" y="1556385"/>
            <a:ext cx="10347960" cy="173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Dify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是一款开源的大语言模型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(LLM)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应用开发平台。它融合了后端即服务（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Backend as Service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）和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LLMOps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的理念，使开发者可以快速搭建生产级的生成式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AI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应用。即使你是非技术人员，也能参与到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AI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应用的定义和数据运营过程中。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占位符 16"/>
          <p:cNvSpPr/>
          <p:nvPr>
            <p:custDataLst>
              <p:tags r:id="rId6"/>
            </p:custDataLst>
          </p:nvPr>
        </p:nvSpPr>
        <p:spPr>
          <a:xfrm>
            <a:off x="5474970" y="129540"/>
            <a:ext cx="2506345" cy="3816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Dify</a:t>
            </a:r>
            <a:r>
              <a:rPr lang="zh-CN" altLang="en-US"/>
              <a:t>的应用场景？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7425" y="3256915"/>
            <a:ext cx="8728075" cy="299910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8415" y="631825"/>
            <a:ext cx="12192000" cy="0"/>
          </a:xfrm>
          <a:prstGeom prst="line">
            <a:avLst/>
          </a:prstGeom>
          <a:ln w="28575">
            <a:solidFill>
              <a:srgbClr val="183F84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占位符 16"/>
          <p:cNvSpPr/>
          <p:nvPr>
            <p:custDataLst>
              <p:tags r:id="rId1"/>
            </p:custDataLst>
          </p:nvPr>
        </p:nvSpPr>
        <p:spPr>
          <a:xfrm>
            <a:off x="163830" y="114935"/>
            <a:ext cx="2680335" cy="381635"/>
          </a:xfrm>
          <a:prstGeom prst="rect">
            <a:avLst/>
          </a:prstGeom>
          <a:solidFill>
            <a:srgbClr val="0042A2"/>
          </a:solidFill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</a:rPr>
              <a:t>Dify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占位符 16"/>
          <p:cNvSpPr/>
          <p:nvPr>
            <p:custDataLst>
              <p:tags r:id="rId2"/>
            </p:custDataLst>
          </p:nvPr>
        </p:nvSpPr>
        <p:spPr>
          <a:xfrm>
            <a:off x="2992120" y="115570"/>
            <a:ext cx="2506345" cy="3816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为什么要使用</a:t>
            </a:r>
            <a:r>
              <a:rPr lang="en-US" altLang="zh-CN"/>
              <a:t>Dify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9" name="文本占位符 16"/>
          <p:cNvSpPr/>
          <p:nvPr>
            <p:custDataLst>
              <p:tags r:id="rId3"/>
            </p:custDataLst>
          </p:nvPr>
        </p:nvSpPr>
        <p:spPr>
          <a:xfrm>
            <a:off x="10354945" y="114935"/>
            <a:ext cx="1783715" cy="381635"/>
          </a:xfrm>
          <a:prstGeom prst="rect">
            <a:avLst/>
          </a:prstGeom>
        </p:spPr>
        <p:txBody>
          <a:bodyPr vert="horz" lIns="101600" tIns="38100" rIns="76200" bIns="38100" rtlCol="0" anchor="t" anchorCtr="0"/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第</a:t>
            </a:r>
            <a:r>
              <a:rPr lang="en-US" altLang="zh-CN" sz="1600" spc="0" dirty="0">
                <a:solidFill>
                  <a:srgbClr val="183F84"/>
                </a:solidFill>
                <a:latin typeface="+mn-lt"/>
                <a:ea typeface="+mn-ea"/>
              </a:rPr>
              <a:t>1</a:t>
            </a:r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章</a:t>
            </a:r>
            <a:r>
              <a:rPr lang="en-US" altLang="zh-CN" sz="1600" spc="0" dirty="0">
                <a:solidFill>
                  <a:srgbClr val="183F84"/>
                </a:solidFill>
                <a:latin typeface="+mn-lt"/>
                <a:ea typeface="+mn-ea"/>
              </a:rPr>
              <a:t> Dify</a:t>
            </a:r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介绍</a:t>
            </a:r>
            <a:endParaRPr lang="zh-CN" altLang="en-US" sz="1600" spc="0" dirty="0">
              <a:solidFill>
                <a:srgbClr val="183F84"/>
              </a:solidFill>
              <a:latin typeface="+mn-lt"/>
              <a:ea typeface="+mn-ea"/>
            </a:endParaRPr>
          </a:p>
          <a:p>
            <a:pPr algn="r"/>
            <a:endParaRPr lang="zh-CN" altLang="en-US" sz="1600" spc="0" dirty="0">
              <a:solidFill>
                <a:srgbClr val="183F84"/>
              </a:solidFill>
              <a:latin typeface="+mn-lt"/>
              <a:ea typeface="+mn-ea"/>
            </a:endParaRPr>
          </a:p>
        </p:txBody>
      </p:sp>
      <p:sp>
        <p:nvSpPr>
          <p:cNvPr id="29" name="内容占位符 1"/>
          <p:cNvSpPr/>
          <p:nvPr>
            <p:custDataLst>
              <p:tags r:id="rId4"/>
            </p:custDataLst>
          </p:nvPr>
        </p:nvSpPr>
        <p:spPr>
          <a:xfrm>
            <a:off x="163830" y="932180"/>
            <a:ext cx="3703320" cy="5861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8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6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为什么要使用</a:t>
            </a: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Dify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？</a:t>
            </a:r>
            <a:endParaRPr lang="zh-C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328295" y="1454785"/>
            <a:ext cx="11583670" cy="16757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【简化开发流程】：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Dify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提供了一套完整的工具和框架，帮助开发者快速构建、部署和管理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AI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驱动的应用，无需从零开始搭建基础设施。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【支持多种大模型、：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Dify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兼容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OpenAI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Anthropic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Hugging Face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等主流大语言模型，让开发者可以灵活选择或切换模型，而无需修改核心代码。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【可视化编排能力】：通过低代码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无代码界面，用户可以通过拖拽方式设计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AI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工作流（如提示词工程、数据处理、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API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集成等），降低技术门槛。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【企业级功能】：支持多租户、权限管理、数据隔离、审计日志等功能，适合团队协作和商业化部署。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【成本与效率优化】：内置模型微调、缓存、流量控制等机制，帮助平衡性能与成本，尤其适合高频使用的生产环境。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【开源与可扩展性】：作为开源项目，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Dify 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允许开发者自定义扩展，适应特定业务需求。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占位符 16"/>
          <p:cNvSpPr/>
          <p:nvPr>
            <p:custDataLst>
              <p:tags r:id="rId6"/>
            </p:custDataLst>
          </p:nvPr>
        </p:nvSpPr>
        <p:spPr>
          <a:xfrm>
            <a:off x="5474970" y="129540"/>
            <a:ext cx="2506345" cy="3816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Dify</a:t>
            </a:r>
            <a:r>
              <a:rPr lang="zh-CN" altLang="en-US"/>
              <a:t>的应用场景？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18415" y="631825"/>
            <a:ext cx="12192000" cy="0"/>
          </a:xfrm>
          <a:prstGeom prst="line">
            <a:avLst/>
          </a:prstGeom>
          <a:ln w="28575">
            <a:solidFill>
              <a:srgbClr val="183F84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占位符 16"/>
          <p:cNvSpPr/>
          <p:nvPr>
            <p:custDataLst>
              <p:tags r:id="rId1"/>
            </p:custDataLst>
          </p:nvPr>
        </p:nvSpPr>
        <p:spPr>
          <a:xfrm>
            <a:off x="163830" y="114935"/>
            <a:ext cx="2680335" cy="381635"/>
          </a:xfrm>
          <a:prstGeom prst="rect">
            <a:avLst/>
          </a:prstGeom>
          <a:solidFill>
            <a:srgbClr val="0042A2"/>
          </a:solidFill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什么是</a:t>
            </a:r>
            <a:r>
              <a:rPr lang="en-US" altLang="zh-CN">
                <a:solidFill>
                  <a:schemeClr val="bg1"/>
                </a:solidFill>
              </a:rPr>
              <a:t>Dify</a:t>
            </a:r>
            <a:r>
              <a:rPr lang="zh-CN" altLang="en-US">
                <a:solidFill>
                  <a:schemeClr val="bg1"/>
                </a:solidFill>
              </a:rPr>
              <a:t>？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文本占位符 16"/>
          <p:cNvSpPr/>
          <p:nvPr>
            <p:custDataLst>
              <p:tags r:id="rId2"/>
            </p:custDataLst>
          </p:nvPr>
        </p:nvSpPr>
        <p:spPr>
          <a:xfrm>
            <a:off x="2992120" y="115570"/>
            <a:ext cx="2506345" cy="3816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为什么要使用</a:t>
            </a:r>
            <a:r>
              <a:rPr lang="en-US" altLang="zh-CN"/>
              <a:t>Dify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9" name="文本占位符 16"/>
          <p:cNvSpPr/>
          <p:nvPr>
            <p:custDataLst>
              <p:tags r:id="rId3"/>
            </p:custDataLst>
          </p:nvPr>
        </p:nvSpPr>
        <p:spPr>
          <a:xfrm>
            <a:off x="10354945" y="114935"/>
            <a:ext cx="1783715" cy="381635"/>
          </a:xfrm>
          <a:prstGeom prst="rect">
            <a:avLst/>
          </a:prstGeom>
        </p:spPr>
        <p:txBody>
          <a:bodyPr vert="horz" lIns="101600" tIns="38100" rIns="76200" bIns="38100" rtlCol="0" anchor="t" anchorCtr="0"/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第</a:t>
            </a:r>
            <a:r>
              <a:rPr lang="en-US" altLang="zh-CN" sz="1600" spc="0" dirty="0">
                <a:solidFill>
                  <a:srgbClr val="183F84"/>
                </a:solidFill>
                <a:latin typeface="+mn-lt"/>
                <a:ea typeface="+mn-ea"/>
              </a:rPr>
              <a:t>1</a:t>
            </a:r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章</a:t>
            </a:r>
            <a:r>
              <a:rPr lang="en-US" altLang="zh-CN" sz="1600" spc="0" dirty="0">
                <a:solidFill>
                  <a:srgbClr val="183F84"/>
                </a:solidFill>
                <a:latin typeface="+mn-lt"/>
                <a:ea typeface="+mn-ea"/>
              </a:rPr>
              <a:t> Dify</a:t>
            </a:r>
            <a:r>
              <a:rPr lang="zh-CN" altLang="en-US" sz="1600" spc="0" dirty="0">
                <a:solidFill>
                  <a:srgbClr val="183F84"/>
                </a:solidFill>
                <a:latin typeface="+mn-lt"/>
                <a:ea typeface="+mn-ea"/>
              </a:rPr>
              <a:t>介绍</a:t>
            </a:r>
            <a:endParaRPr lang="zh-CN" altLang="en-US" sz="1600" spc="0" dirty="0">
              <a:solidFill>
                <a:srgbClr val="183F84"/>
              </a:solidFill>
              <a:latin typeface="+mn-lt"/>
              <a:ea typeface="+mn-ea"/>
            </a:endParaRPr>
          </a:p>
          <a:p>
            <a:pPr algn="r"/>
            <a:endParaRPr lang="zh-CN" altLang="en-US" sz="1600" spc="0" dirty="0">
              <a:solidFill>
                <a:srgbClr val="183F84"/>
              </a:solidFill>
              <a:latin typeface="+mn-lt"/>
              <a:ea typeface="+mn-ea"/>
            </a:endParaRPr>
          </a:p>
        </p:txBody>
      </p:sp>
      <p:sp>
        <p:nvSpPr>
          <p:cNvPr id="29" name="内容占位符 1"/>
          <p:cNvSpPr/>
          <p:nvPr>
            <p:custDataLst>
              <p:tags r:id="rId4"/>
            </p:custDataLst>
          </p:nvPr>
        </p:nvSpPr>
        <p:spPr>
          <a:xfrm>
            <a:off x="163830" y="932180"/>
            <a:ext cx="3703320" cy="5861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8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6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rgbClr val="0042A2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Dify</a:t>
            </a:r>
            <a: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cs typeface="楷体" panose="02010609060101010101" charset="-122"/>
                <a:sym typeface="+mn-ea"/>
              </a:rPr>
              <a:t>的应用场景？</a:t>
            </a:r>
            <a:endParaRPr lang="zh-CN" alt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328295" y="1556385"/>
            <a:ext cx="11583670" cy="2056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智能对话系统：客服机器人、虚拟助手（如电商、医疗、教育领域的问答服务）。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个性化聊天应用（基于用户历史交互的定制化回复）。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lvl="0" indent="-342900" algn="l" eaLnBrk="0" hangingPunct="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内容生成与优化：自动生成文章、营销文案、产品描述。从非结构化数据（如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PDF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、邮件）中提取信息并结构化。自动生成报表或可视化摘要等。</a:t>
            </a:r>
            <a:endParaRPr lang="zh-CN" altLang="en-US" sz="2000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文本占位符 16"/>
          <p:cNvSpPr/>
          <p:nvPr>
            <p:custDataLst>
              <p:tags r:id="rId6"/>
            </p:custDataLst>
          </p:nvPr>
        </p:nvSpPr>
        <p:spPr>
          <a:xfrm>
            <a:off x="5474970" y="129540"/>
            <a:ext cx="2506345" cy="381635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 fontScale="90000"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000" b="1" u="none" strike="noStrike" kern="1200" cap="none" spc="200" normalizeH="0" baseline="0">
                <a:solidFill>
                  <a:schemeClr val="bg1">
                    <a:lumMod val="50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1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Dify</a:t>
            </a:r>
            <a:r>
              <a:rPr lang="zh-CN" altLang="en-US"/>
              <a:t>的应用场景？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创意合成蓝色科技感线条【三元素 为设计而生 3png.com】"/>
          <p:cNvPicPr>
            <a:picLocks noChangeAspect="1"/>
          </p:cNvPicPr>
          <p:nvPr/>
        </p:nvPicPr>
        <p:blipFill>
          <a:blip r:embed="rId1"/>
          <a:srcRect l="8006" t="9249" b="6774"/>
          <a:stretch>
            <a:fillRect/>
          </a:stretch>
        </p:blipFill>
        <p:spPr>
          <a:xfrm>
            <a:off x="57150" y="701675"/>
            <a:ext cx="6148705" cy="6156325"/>
          </a:xfrm>
          <a:prstGeom prst="rect">
            <a:avLst/>
          </a:prstGeom>
          <a:effectLst>
            <a:glow rad="12700">
              <a:schemeClr val="accent1">
                <a:lumMod val="20000"/>
                <a:lumOff val="80000"/>
                <a:alpha val="82000"/>
              </a:schemeClr>
            </a:glow>
          </a:effectLst>
        </p:spPr>
      </p:pic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073400" y="2037080"/>
            <a:ext cx="9085580" cy="2172335"/>
          </a:xfrm>
        </p:spPr>
        <p:txBody>
          <a:bodyPr>
            <a:noAutofit/>
          </a:bodyPr>
          <a:lstStyle/>
          <a:p>
            <a:pPr algn="ctr"/>
            <a:r>
              <a:rPr lang="zh-CN" altLang="en-US" sz="4000">
                <a:sym typeface="+mn-ea"/>
              </a:rPr>
              <a:t>感谢各位老师的批评与指正</a:t>
            </a:r>
            <a:r>
              <a:rPr lang="zh-CN" altLang="zh-CN" sz="4400"/>
              <a:t>  </a:t>
            </a:r>
            <a:endParaRPr lang="zh-CN" altLang="zh-CN" sz="44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287145" y="1257300"/>
            <a:ext cx="9799320" cy="377825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42A2"/>
                </a:solidFill>
                <a:latin typeface="汉呈王天喜隶书" panose="020B0503020204020204" charset="-122"/>
                <a:ea typeface="汉呈王天喜隶书" panose="020B0503020204020204" charset="-122"/>
                <a:cs typeface="汉呈王天喜隶书" panose="020B0503020204020204" charset="-122"/>
              </a:rPr>
              <a:t>知识就是力量</a:t>
            </a:r>
            <a:r>
              <a:rPr lang="en-US" altLang="zh-CN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K</a:t>
            </a:r>
            <a:r>
              <a:rPr lang="zh-CN" altLang="en-US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nowledge is power</a:t>
            </a:r>
            <a:endParaRPr lang="zh-CN" altLang="en-US">
              <a:solidFill>
                <a:srgbClr val="0042A2"/>
              </a:solidFill>
              <a:latin typeface="Contentious" panose="00000500000000000000" charset="0"/>
              <a:ea typeface="汉呈王天喜隶书" panose="020B0503020204020204" charset="-122"/>
              <a:cs typeface="Contentious" panose="00000500000000000000" charset="0"/>
              <a:sym typeface="+mn-ea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</a:endParaRPr>
          </a:p>
          <a:p>
            <a:pPr marL="0" indent="0" algn="l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 </a:t>
            </a: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</a:endParaRPr>
          </a:p>
          <a:p>
            <a:pPr marL="0" indent="0" algn="l">
              <a:buNone/>
            </a:pPr>
            <a:endParaRPr lang="zh-CN" altLang="en-US" sz="20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  <a:sym typeface="+mn-ea"/>
            </a:endParaRPr>
          </a:p>
        </p:txBody>
      </p:sp>
      <p:sp>
        <p:nvSpPr>
          <p:cNvPr id="6" name="副标题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56690" y="4508500"/>
            <a:ext cx="9799320" cy="14712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Aft>
                <a:spcPts val="0"/>
              </a:spcAft>
            </a:pPr>
            <a:r>
              <a:rPr lang="zh-CN" altLang="en-US" sz="2000">
                <a:solidFill>
                  <a:srgbClr val="0042A2"/>
                </a:solidFill>
                <a:latin typeface="汉呈王天喜隶书" panose="020B0503020204020204" charset="-122"/>
                <a:ea typeface="汉呈王天喜隶书" panose="020B0503020204020204" charset="-122"/>
                <a:cs typeface="汉呈王天喜隶书" panose="020B0503020204020204" charset="-122"/>
              </a:rPr>
              <a:t>智能引领未来</a:t>
            </a:r>
            <a:r>
              <a:rPr lang="zh-CN" altLang="en-US" sz="1800">
                <a:solidFill>
                  <a:srgbClr val="0042A2"/>
                </a:solidFill>
                <a:latin typeface="汉呈王天喜隶书" panose="020B0503020204020204" charset="-122"/>
                <a:ea typeface="汉呈王天喜隶书" panose="020B0503020204020204" charset="-122"/>
                <a:cs typeface="汉呈王天喜隶书" panose="020B0503020204020204" charset="-122"/>
              </a:rPr>
              <a:t> </a:t>
            </a:r>
            <a:r>
              <a:rPr lang="en-US" altLang="zh-CN" sz="1800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Intelligence</a:t>
            </a:r>
            <a:r>
              <a:rPr lang="zh-CN" altLang="en-US" sz="1800">
                <a:solidFill>
                  <a:srgbClr val="0042A2"/>
                </a:solidFill>
                <a:latin typeface="Contentious" panose="00000500000000000000" charset="0"/>
                <a:ea typeface="汉呈王天喜隶书" panose="020B0503020204020204" charset="-122"/>
                <a:cs typeface="Contentious" panose="00000500000000000000" charset="0"/>
                <a:sym typeface="+mn-ea"/>
              </a:rPr>
              <a:t> leads the future</a:t>
            </a:r>
            <a:endParaRPr lang="zh-CN" altLang="en-US" sz="18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</a:endParaRPr>
          </a:p>
          <a:p>
            <a:pPr algn="r">
              <a:lnSpc>
                <a:spcPct val="100000"/>
              </a:lnSpc>
              <a:spcAft>
                <a:spcPts val="0"/>
              </a:spcAft>
            </a:pPr>
            <a:endParaRPr lang="zh-CN" altLang="en-US" sz="1800">
              <a:solidFill>
                <a:srgbClr val="0042A2"/>
              </a:solidFill>
              <a:latin typeface="汉呈王天喜隶书" panose="020B0503020204020204" charset="-122"/>
              <a:ea typeface="汉呈王天喜隶书" panose="020B0503020204020204" charset="-122"/>
              <a:cs typeface="汉呈王天喜隶书" panose="020B0503020204020204" charset="-122"/>
              <a:sym typeface="+mn-ea"/>
            </a:endParaRPr>
          </a:p>
        </p:txBody>
      </p:sp>
      <p:sp>
        <p:nvSpPr>
          <p:cNvPr id="9" name="流程图: 摘录 8"/>
          <p:cNvSpPr/>
          <p:nvPr/>
        </p:nvSpPr>
        <p:spPr>
          <a:xfrm rot="5400000">
            <a:off x="5935980" y="-2968625"/>
            <a:ext cx="100965" cy="9306560"/>
          </a:xfrm>
          <a:prstGeom prst="flowChartExtract">
            <a:avLst/>
          </a:prstGeom>
          <a:solidFill>
            <a:srgbClr val="0042A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摘录 9"/>
          <p:cNvSpPr/>
          <p:nvPr/>
        </p:nvSpPr>
        <p:spPr>
          <a:xfrm rot="16200000">
            <a:off x="6337935" y="-195580"/>
            <a:ext cx="100965" cy="9306560"/>
          </a:xfrm>
          <a:prstGeom prst="flowChartExtract">
            <a:avLst/>
          </a:prstGeom>
          <a:solidFill>
            <a:srgbClr val="0042A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PP_MARK_KEY" val="78a43f1b-4cdf-446f-937c-85f441e67a05"/>
  <p:tag name="COMMONDATA" val="eyJoZGlkIjoiMTIxYjk3OGE3ZjllNmZlZWRmOWMxOWFmYjAxNDVhZTMifQ=="/>
</p:tagLst>
</file>

<file path=ppt/theme/theme1.xml><?xml version="1.0" encoding="utf-8"?>
<a:theme xmlns:a="http://schemas.openxmlformats.org/drawingml/2006/main" name="1_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64</Paragraphs>
  <Slides>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Wingdings</vt:lpstr>
      <vt:lpstr>汉呈王天喜隶书</vt:lpstr>
      <vt:lpstr>隶书</vt:lpstr>
      <vt:lpstr>Contentious</vt:lpstr>
      <vt:lpstr>楷体</vt:lpstr>
      <vt:lpstr>Times New Roman</vt:lpstr>
      <vt:lpstr>Arial Unicode MS</vt:lpstr>
      <vt:lpstr>Calibri</vt:lpstr>
      <vt:lpstr>方正书宋_GBK</vt:lpstr>
      <vt:lpstr>Segoe Print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感谢各位老师的批评与指正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sijia shen</dc:creator>
  <cp:lastModifiedBy>WPS_1658743608</cp:lastModifiedBy>
  <cp:revision>677</cp:revision>
  <dcterms:created xsi:type="dcterms:W3CDTF">2019-06-19T02:08:00Z</dcterms:created>
  <dcterms:modified xsi:type="dcterms:W3CDTF">2025-05-02T05:55:29Z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D59318BB19F949E18D0AF870A258DAFF_13</vt:lpwstr>
  </property>
</Properties>
</file>