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  <p:sldMasterId id="2147483737" r:id="rId3"/>
    <p:sldMasterId id="2147483760" r:id="rId4"/>
    <p:sldMasterId id="2147483785" r:id="rId5"/>
  </p:sldMasterIdLst>
  <p:notesMasterIdLst>
    <p:notesMasterId r:id="rId14"/>
  </p:notesMasterIdLst>
  <p:handoutMasterIdLst>
    <p:handoutMasterId r:id="rId15"/>
  </p:handoutMasterIdLst>
  <p:sldIdLst>
    <p:sldId id="265" r:id="rId6"/>
    <p:sldId id="276" r:id="rId7"/>
    <p:sldId id="282" r:id="rId8"/>
    <p:sldId id="273" r:id="rId9"/>
    <p:sldId id="286" r:id="rId10"/>
    <p:sldId id="285" r:id="rId11"/>
    <p:sldId id="278" r:id="rId12"/>
    <p:sldId id="269" r:id="rId13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boki, Mina (久保木 美奈)" initials="KM(美" lastIdx="1" clrIdx="0">
    <p:extLst>
      <p:ext uri="{19B8F6BF-5375-455C-9EA6-DF929625EA0E}">
        <p15:presenceInfo xmlns:p15="http://schemas.microsoft.com/office/powerpoint/2012/main" userId="S-1-5-21-2000478354-1326574676-725345543-584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455E"/>
    <a:srgbClr val="404040"/>
    <a:srgbClr val="43CBD7"/>
    <a:srgbClr val="2A3A54"/>
    <a:srgbClr val="DCE0E9"/>
    <a:srgbClr val="D9D9D9"/>
    <a:srgbClr val="313540"/>
    <a:srgbClr val="313500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3" autoAdjust="0"/>
    <p:restoredTop sz="95280" autoAdjust="0"/>
  </p:normalViewPr>
  <p:slideViewPr>
    <p:cSldViewPr>
      <p:cViewPr varScale="1">
        <p:scale>
          <a:sx n="92" d="100"/>
          <a:sy n="92" d="100"/>
        </p:scale>
        <p:origin x="10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29DD-9565-43C1-A702-DD47829E85B8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8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40" y="9440648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DED4-268B-4300-8248-1D8BC41090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3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535C67-EC56-4879-9B69-286C3D1D6A52}" type="datetimeFigureOut">
              <a:rPr lang="ja-JP" altLang="en-US"/>
              <a:pPr>
                <a:defRPr/>
              </a:pPr>
              <a:t>2019/12/11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40" y="9440648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A0E2F3D-677B-4DA4-A5F0-27475D899B6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3353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87D207-D322-4482-8A19-7087C1DE5A2C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49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49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2364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046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374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464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2F3D-677B-4DA4-A5F0-27475D899B68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52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5573231"/>
            <a:ext cx="287178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2028825" y="50387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ja-JP" altLang="ja-JP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6" name="図 10" descr="2014_JCOM_PowerPoint_H1_01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6563" y="427038"/>
            <a:ext cx="1946275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646703"/>
            <a:ext cx="7772400" cy="757238"/>
          </a:xfrm>
        </p:spPr>
        <p:txBody>
          <a:bodyPr anchor="t"/>
          <a:lstStyle>
            <a:lvl1pPr>
              <a:defRPr sz="2600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403941"/>
            <a:ext cx="6400800" cy="7286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0" name="Text Box 17"/>
          <p:cNvSpPr txBox="1">
            <a:spLocks noChangeArrowheads="1"/>
          </p:cNvSpPr>
          <p:nvPr userDrawn="1"/>
        </p:nvSpPr>
        <p:spPr bwMode="auto">
          <a:xfrm>
            <a:off x="6958013" y="6550025"/>
            <a:ext cx="20018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ja-JP" sz="800" dirty="0">
                <a:solidFill>
                  <a:srgbClr val="000000"/>
                </a:solidFill>
                <a:latin typeface="+mn-lt"/>
                <a:ea typeface="+mn-ea"/>
              </a:rPr>
              <a:t>©  Jupiter Telecommunications Co., Ltd.</a:t>
            </a:r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600075" y="6542088"/>
            <a:ext cx="720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srgbClr val="000000"/>
                </a:solidFill>
                <a:latin typeface="+mn-lt"/>
                <a:ea typeface="ヒラギノ角ゴ Pro W3" pitchFamily="84" charset="-128"/>
              </a:rPr>
              <a:t>Confidential</a:t>
            </a:r>
            <a:endParaRPr lang="en-US" altLang="ja-JP" sz="700" dirty="0">
              <a:solidFill>
                <a:srgbClr val="000000"/>
              </a:solidFill>
              <a:latin typeface="+mn-lt"/>
              <a:ea typeface="ヒラギノ角ゴ Pro W3" pitchFamily="84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264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83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0373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342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12583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56689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56689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9588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logo">
            <a:extLst>
              <a:ext uri="{FF2B5EF4-FFF2-40B4-BE49-F238E27FC236}">
                <a16:creationId xmlns:a16="http://schemas.microsoft.com/office/drawing/2014/main" id="{75158274-6F1D-475E-AA64-06F22390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57863"/>
            <a:ext cx="28717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01F0B473-9693-4F1A-B2E7-36D3349D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0387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1800">
              <a:solidFill>
                <a:srgbClr val="4D4D4D"/>
              </a:solidFill>
            </a:endParaRPr>
          </a:p>
        </p:txBody>
      </p:sp>
      <p:pic>
        <p:nvPicPr>
          <p:cNvPr id="6" name="図 10" descr="2014_JCOM_PowerPoint_H1_01.jpg">
            <a:extLst>
              <a:ext uri="{FF2B5EF4-FFF2-40B4-BE49-F238E27FC236}">
                <a16:creationId xmlns:a16="http://schemas.microsoft.com/office/drawing/2014/main" id="{B223FAD4-2C85-4FCE-9021-47F8BCB66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27038"/>
            <a:ext cx="19462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図 10" descr="2014_JCOM_PowerPoint_H1_01.jpg">
            <a:extLst>
              <a:ext uri="{FF2B5EF4-FFF2-40B4-BE49-F238E27FC236}">
                <a16:creationId xmlns:a16="http://schemas.microsoft.com/office/drawing/2014/main" id="{79372849-6690-4CD6-98D7-550684D23F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27038"/>
            <a:ext cx="19462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646703"/>
            <a:ext cx="7772400" cy="757238"/>
          </a:xfrm>
        </p:spPr>
        <p:txBody>
          <a:bodyPr anchor="t"/>
          <a:lstStyle>
            <a:lvl1pPr>
              <a:defRPr sz="26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403941"/>
            <a:ext cx="6400800" cy="728662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E0530A8-040B-499E-BF72-2F9A31538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D4D4D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22D5753-5773-4F87-AACA-BE153EF71A29}" type="datetime1">
              <a:rPr lang="ja-JP" altLang="en-US"/>
              <a:pPr>
                <a:defRPr/>
              </a:pPr>
              <a:t>2019/12/11</a:t>
            </a:fld>
            <a:endParaRPr lang="en-US" altLang="ja-JP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B50697-5097-4B5C-98FB-6471A1D49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D4D4D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ja-JP"/>
              <a:t>C 2010 Jupiter Telcommunications Co., Ltd.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2117FD2-6ACE-4C85-8B10-BBE12B53D2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4D4D4D"/>
                </a:solidFill>
              </a:defRPr>
            </a:lvl1pPr>
          </a:lstStyle>
          <a:p>
            <a:fld id="{8A347429-F232-4C0D-B2C4-5502249A4D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178104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664901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2215614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4454"/>
            <a:ext cx="7237413" cy="7302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24470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405985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40903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1496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86968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970093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901305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56689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56689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2159492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0"/>
            <a:ext cx="8229600" cy="5668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919417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309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3242552-6EA5-4F87-AD66-9AEC163EF815}" type="datetimeFigureOut">
              <a:rPr lang="ja-JP" altLang="en-US"/>
              <a:pPr>
                <a:defRPr/>
              </a:pPr>
              <a:t>2019/12/11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59AAF41-9993-4EA1-95B7-08BBC309E4C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98176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5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56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50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62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28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03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05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74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09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2014_JCOM_PowerPoint_H4_02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55" y="1907156"/>
            <a:ext cx="3105912" cy="30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646703"/>
            <a:ext cx="7772400" cy="757238"/>
          </a:xfrm>
        </p:spPr>
        <p:txBody>
          <a:bodyPr anchor="t"/>
          <a:lstStyle>
            <a:lvl1pPr>
              <a:defRPr sz="26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403941"/>
            <a:ext cx="6400800" cy="728662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0BEE29-5809-4794-AF44-4D36CF666808}" type="datetime1">
              <a:rPr lang="ja-JP" altLang="en-US" smtClean="0"/>
              <a:pPr/>
              <a:t>2019/12/11</a:t>
            </a:fld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ja-JP"/>
              <a:t>C 2010 Jupiter Telcommunications Co., Ltd.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A62FD8-7880-49FD-8E05-CF2353A02D89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4115" name="Picture 1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5757863"/>
            <a:ext cx="2871787" cy="328612"/>
          </a:xfrm>
          <a:prstGeom prst="rect">
            <a:avLst/>
          </a:prstGeom>
          <a:noFill/>
        </p:spPr>
      </p:pic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2028825" y="50387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>
              <a:solidFill>
                <a:srgbClr val="000000"/>
              </a:solidFill>
            </a:endParaRPr>
          </a:p>
        </p:txBody>
      </p:sp>
      <p:pic>
        <p:nvPicPr>
          <p:cNvPr id="11" name="図 10" descr="2014_JCOM_PowerPoint_H1_01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32" y="427397"/>
            <a:ext cx="1947503" cy="19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430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14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145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25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microsoft.com/office/2007/relationships/hdphoto" Target="../media/hdphoto2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1" descr="2014_JCOM_PowerPoint_page_0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237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00013" y="6540500"/>
            <a:ext cx="5270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fld id="{E837C865-030F-410F-ABFC-ABC8B620D621}" type="slidenum">
              <a:rPr lang="en-US" altLang="ja-JP" sz="800">
                <a:solidFill>
                  <a:srgbClr val="000000"/>
                </a:solidFill>
                <a:latin typeface="+mn-lt"/>
                <a:ea typeface="+mn-ea"/>
              </a:rPr>
              <a:pPr>
                <a:defRPr/>
              </a:pPr>
              <a:t>‹#›</a:t>
            </a:fld>
            <a:endParaRPr lang="en-US" altLang="ja-JP" sz="12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6958013" y="6550025"/>
            <a:ext cx="20018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ja-JP" sz="800" dirty="0">
                <a:solidFill>
                  <a:srgbClr val="000000"/>
                </a:solidFill>
                <a:latin typeface="+mn-lt"/>
                <a:ea typeface="+mn-ea"/>
              </a:rPr>
              <a:t>©  Jupiter Telecommunications Co., Ltd.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466725" y="657860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600075" y="6542088"/>
            <a:ext cx="720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srgbClr val="000000"/>
                </a:solidFill>
                <a:latin typeface="+mn-lt"/>
                <a:ea typeface="ヒラギノ角ゴ Pro W3" pitchFamily="84" charset="-128"/>
              </a:rPr>
              <a:t>Confidential</a:t>
            </a:r>
            <a:endParaRPr lang="en-US" altLang="ja-JP" sz="700" dirty="0">
              <a:solidFill>
                <a:srgbClr val="000000"/>
              </a:solidFill>
              <a:latin typeface="+mn-lt"/>
              <a:ea typeface="ヒラギノ角ゴ Pro W3" pitchFamily="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708" r:id="rId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578F-CC01-D342-A582-3D55043D6F8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8867-B037-F546-B8E7-FE837195085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pic>
        <p:nvPicPr>
          <p:cNvPr id="7" name="図 6" descr="2014_JCOM_PowerPoint_H4_02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55" y="1907156"/>
            <a:ext cx="3105912" cy="30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2014_JCOM_PowerPoint_page_01.jpg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665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237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00013" y="6540500"/>
            <a:ext cx="5270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619BD-AD02-4555-BDB7-1F4F09ED7F2D}" type="slidenum">
              <a:rPr lang="en-US" altLang="ja-JP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1200">
              <a:solidFill>
                <a:srgbClr val="000000"/>
              </a:solidFill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6958013" y="6550025"/>
            <a:ext cx="20018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>
                <a:solidFill>
                  <a:srgbClr val="000000"/>
                </a:solidFill>
              </a:rPr>
              <a:t>©  Jupiter Telecommunications Co., Ltd.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466725" y="657860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600075" y="6542088"/>
            <a:ext cx="720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>
                <a:solidFill>
                  <a:srgbClr val="000000"/>
                </a:solidFill>
                <a:ea typeface="ヒラギノ角ゴ Pro W3" pitchFamily="84" charset="-128"/>
              </a:rPr>
              <a:t>Confidential</a:t>
            </a:r>
            <a:endParaRPr lang="en-US" altLang="ja-JP" sz="700">
              <a:solidFill>
                <a:srgbClr val="000000"/>
              </a:solidFill>
              <a:ea typeface="ヒラギノ角ゴ Pro W3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8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11" descr="2014_JCOM_PowerPoint_page_01.jpg">
            <a:extLst>
              <a:ext uri="{FF2B5EF4-FFF2-40B4-BE49-F238E27FC236}">
                <a16:creationId xmlns:a16="http://schemas.microsoft.com/office/drawing/2014/main" id="{09C072B9-D704-482D-9E69-CF23B534A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222A5A0-2AAA-48A3-AAC1-5B5779D39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2374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99358917-0DDF-42F8-9966-33C1779D3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053" name="Rectangle 16">
            <a:extLst>
              <a:ext uri="{FF2B5EF4-FFF2-40B4-BE49-F238E27FC236}">
                <a16:creationId xmlns:a16="http://schemas.microsoft.com/office/drawing/2014/main" id="{6540C73C-4F22-4E35-BB66-82D9145C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6540500"/>
            <a:ext cx="527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CEB8F10-4739-44C4-89BE-68F19A4DDCD7}" type="slidenum">
              <a:rPr lang="en-US" altLang="ja-JP" sz="800">
                <a:solidFill>
                  <a:srgbClr val="4D4D4D"/>
                </a:solidFill>
              </a:rPr>
              <a:pPr eaLnBrk="1" hangingPunct="1"/>
              <a:t>‹#›</a:t>
            </a:fld>
            <a:endParaRPr lang="en-US" altLang="ja-JP" sz="1200">
              <a:solidFill>
                <a:srgbClr val="4D4D4D"/>
              </a:solidFill>
            </a:endParaRPr>
          </a:p>
        </p:txBody>
      </p:sp>
      <p:sp>
        <p:nvSpPr>
          <p:cNvPr id="3078" name="Text Box 17">
            <a:extLst>
              <a:ext uri="{FF2B5EF4-FFF2-40B4-BE49-F238E27FC236}">
                <a16:creationId xmlns:a16="http://schemas.microsoft.com/office/drawing/2014/main" id="{AF068AA0-11EE-467A-B157-BAE85A37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6550025"/>
            <a:ext cx="2001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800">
                <a:solidFill>
                  <a:srgbClr val="4D4D4D"/>
                </a:solidFill>
              </a:rPr>
              <a:t>©  Jupiter Telecommunications Co., Ltd.</a:t>
            </a:r>
          </a:p>
        </p:txBody>
      </p:sp>
      <p:sp>
        <p:nvSpPr>
          <p:cNvPr id="2055" name="Line 18">
            <a:extLst>
              <a:ext uri="{FF2B5EF4-FFF2-40B4-BE49-F238E27FC236}">
                <a16:creationId xmlns:a16="http://schemas.microsoft.com/office/drawing/2014/main" id="{40A0A1F7-B40F-4D1A-8A8A-5DCB1C3B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657860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0" name="Text Box 23">
            <a:extLst>
              <a:ext uri="{FF2B5EF4-FFF2-40B4-BE49-F238E27FC236}">
                <a16:creationId xmlns:a16="http://schemas.microsoft.com/office/drawing/2014/main" id="{29DBC9D6-6DD5-4F75-B87E-4839D13D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542088"/>
            <a:ext cx="7207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800">
                <a:solidFill>
                  <a:srgbClr val="4D4D4D"/>
                </a:solidFill>
                <a:ea typeface="ヒラギノ角ゴ Pro W3"/>
                <a:cs typeface="ヒラギノ角ゴ Pro W3"/>
              </a:rPr>
              <a:t>Confidential</a:t>
            </a:r>
            <a:endParaRPr lang="en-US" altLang="ja-JP" sz="700">
              <a:solidFill>
                <a:srgbClr val="4D4D4D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0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j-lt"/>
          <a:ea typeface="+mj-ea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Meiryo UI" pitchFamily="50" charset="-128"/>
          <a:ea typeface="Meiryo UI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Meiryo UI" pitchFamily="50" charset="-128"/>
          <a:ea typeface="Meiryo UI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Meiryo UI" pitchFamily="50" charset="-128"/>
          <a:ea typeface="Meiryo UI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Meiryo UI" pitchFamily="50" charset="-128"/>
          <a:ea typeface="Meiryo UI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ＭＳ Ｐゴシック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C6C8-47FC-5E42-8030-34F65EF2E0B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ea typeface="ＭＳ Ｐゴシック" pitchFamily="84" charset="-128"/>
              </a:rPr>
              <a:pPr/>
              <a:t>2019/12/11</a:t>
            </a:fld>
            <a:endParaRPr lang="ja-JP" altLang="en-US">
              <a:solidFill>
                <a:prstClr val="black">
                  <a:tint val="75000"/>
                </a:prstClr>
              </a:solidFill>
              <a:ea typeface="ＭＳ Ｐゴシック" pitchFamily="84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  <a:ea typeface="ＭＳ Ｐゴシック" pitchFamily="84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8AEF-142D-964B-8DE8-53172C01F5F9}" type="slidenum">
              <a:rPr lang="ja-JP" altLang="en-US" smtClean="0">
                <a:solidFill>
                  <a:prstClr val="black">
                    <a:tint val="75000"/>
                  </a:prstClr>
                </a:solidFill>
                <a:ea typeface="ＭＳ Ｐゴシック" pitchFamily="84" charset="-128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ea typeface="ＭＳ Ｐゴシック" pitchFamily="84" charset="-128"/>
            </a:endParaRPr>
          </a:p>
        </p:txBody>
      </p:sp>
      <p:pic>
        <p:nvPicPr>
          <p:cNvPr id="7" name="図 6" descr="2014_JCOM_PowerPoint_H1_01.jpg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3" y="1574283"/>
            <a:ext cx="3795132" cy="37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8064698" cy="111727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ja-JP" sz="2800" dirty="0"/>
              <a:t>2019</a:t>
            </a:r>
            <a:r>
              <a:rPr lang="ja-JP" altLang="en-US" sz="2800" dirty="0"/>
              <a:t>年度　</a:t>
            </a:r>
            <a:r>
              <a:rPr lang="zh-TW" altLang="en-US" sz="2800" dirty="0"/>
              <a:t>技術系新入社員</a:t>
            </a:r>
            <a:r>
              <a:rPr lang="ja-JP" altLang="en-US" sz="2800" dirty="0"/>
              <a:t>研修　</a:t>
            </a:r>
            <a:r>
              <a:rPr lang="ja-JP" altLang="en-US" sz="3600" u="sng" dirty="0">
                <a:solidFill>
                  <a:srgbClr val="000000"/>
                </a:solidFill>
              </a:rPr>
              <a:t>最終</a:t>
            </a:r>
            <a:r>
              <a:rPr lang="ja-JP" altLang="en-US" sz="2800" dirty="0">
                <a:solidFill>
                  <a:srgbClr val="000000"/>
                </a:solidFill>
              </a:rPr>
              <a:t>報告会</a:t>
            </a:r>
            <a:r>
              <a:rPr lang="ja-JP" altLang="en-US" dirty="0"/>
              <a:t>　　　　　　　　　　　　　　　　</a:t>
            </a:r>
            <a:endParaRPr kumimoji="1" lang="ja-JP" altLang="en-US" dirty="0"/>
          </a:p>
        </p:txBody>
      </p:sp>
      <p:sp>
        <p:nvSpPr>
          <p:cNvPr id="5" name="サブタイトル 1">
            <a:extLst>
              <a:ext uri="{FF2B5EF4-FFF2-40B4-BE49-F238E27FC236}">
                <a16:creationId xmlns:a16="http://schemas.microsoft.com/office/drawing/2014/main" id="{CFE3ADC7-251B-4C44-85D6-FE9258AA82BA}"/>
              </a:ext>
            </a:extLst>
          </p:cNvPr>
          <p:cNvSpPr txBox="1">
            <a:spLocks/>
          </p:cNvSpPr>
          <p:nvPr/>
        </p:nvSpPr>
        <p:spPr bwMode="auto">
          <a:xfrm>
            <a:off x="560388" y="5901843"/>
            <a:ext cx="3428545" cy="39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600" kern="0" dirty="0">
                <a:latin typeface="+mn-ea"/>
              </a:rPr>
              <a:t>運用管理部　オユンジョン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B14890-64E1-4BD1-A2B1-955CCDBF5DD2}"/>
              </a:ext>
            </a:extLst>
          </p:cNvPr>
          <p:cNvSpPr txBox="1"/>
          <p:nvPr/>
        </p:nvSpPr>
        <p:spPr>
          <a:xfrm>
            <a:off x="560388" y="5234677"/>
            <a:ext cx="18261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1600" dirty="0">
                <a:latin typeface="+mn-ea"/>
                <a:ea typeface="+mn-ea"/>
              </a:rPr>
              <a:t>2019</a:t>
            </a:r>
            <a:r>
              <a:rPr kumimoji="1" lang="ja-JP" altLang="en-US" sz="1600" dirty="0">
                <a:latin typeface="+mn-ea"/>
                <a:ea typeface="+mn-ea"/>
              </a:rPr>
              <a:t>年</a:t>
            </a:r>
            <a:r>
              <a:rPr lang="en-US" altLang="ja-JP" sz="1600" dirty="0">
                <a:latin typeface="+mn-ea"/>
                <a:ea typeface="+mn-ea"/>
              </a:rPr>
              <a:t>12</a:t>
            </a:r>
            <a:r>
              <a:rPr kumimoji="1" lang="ja-JP" altLang="en-US" sz="1600" dirty="0">
                <a:latin typeface="+mn-ea"/>
                <a:ea typeface="+mn-ea"/>
              </a:rPr>
              <a:t>月</a:t>
            </a:r>
            <a:r>
              <a:rPr kumimoji="1" lang="en-US" altLang="ja-JP" sz="1600" dirty="0">
                <a:latin typeface="+mn-ea"/>
                <a:ea typeface="+mn-ea"/>
              </a:rPr>
              <a:t>20</a:t>
            </a:r>
            <a:r>
              <a:rPr kumimoji="1" lang="ja-JP" altLang="en-US" sz="1600" dirty="0">
                <a:latin typeface="+mn-ea"/>
                <a:ea typeface="+mn-ea"/>
              </a:rPr>
              <a:t>日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7B91842-3A3B-4EA9-9C50-FFCCF0333716}"/>
              </a:ext>
            </a:extLst>
          </p:cNvPr>
          <p:cNvSpPr/>
          <p:nvPr/>
        </p:nvSpPr>
        <p:spPr>
          <a:xfrm>
            <a:off x="8846820" y="213359"/>
            <a:ext cx="228600" cy="441961"/>
          </a:xfrm>
          <a:prstGeom prst="roundRect">
            <a:avLst>
              <a:gd name="adj" fmla="val 22536"/>
            </a:avLst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秘密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0209F7-6177-493E-9C27-45D68E601852}"/>
              </a:ext>
            </a:extLst>
          </p:cNvPr>
          <p:cNvSpPr txBox="1"/>
          <p:nvPr/>
        </p:nvSpPr>
        <p:spPr>
          <a:xfrm>
            <a:off x="154901" y="15734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74CFFC-1E94-48DA-B054-902FC6824390}"/>
              </a:ext>
            </a:extLst>
          </p:cNvPr>
          <p:cNvSpPr txBox="1"/>
          <p:nvPr/>
        </p:nvSpPr>
        <p:spPr bwMode="auto">
          <a:xfrm>
            <a:off x="1317586" y="4246779"/>
            <a:ext cx="1697901" cy="757130"/>
          </a:xfrm>
          <a:prstGeom prst="rect">
            <a:avLst/>
          </a:prstGeom>
          <a:noFill/>
          <a:ln w="31750" cap="flat">
            <a:noFill/>
            <a:prstDash val="sysDot"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ja-JP" altLang="en-US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全体研修の</a:t>
            </a:r>
            <a:endParaRPr lang="en-US" altLang="ja-JP" sz="24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kumimoji="1" lang="ja-JP" altLang="en-US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振り返り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0BA9A4C-740D-4A7D-B94B-5EA264B7DC22}"/>
              </a:ext>
            </a:extLst>
          </p:cNvPr>
          <p:cNvGrpSpPr/>
          <p:nvPr/>
        </p:nvGrpSpPr>
        <p:grpSpPr>
          <a:xfrm>
            <a:off x="1452784" y="2685471"/>
            <a:ext cx="1427504" cy="1209895"/>
            <a:chOff x="1074336" y="2741224"/>
            <a:chExt cx="1427504" cy="1209895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F685F24E-FFA3-4DC4-B554-FBEDA0C5A01F}"/>
                </a:ext>
              </a:extLst>
            </p:cNvPr>
            <p:cNvSpPr/>
            <p:nvPr/>
          </p:nvSpPr>
          <p:spPr>
            <a:xfrm>
              <a:off x="1074336" y="2741224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A3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kumimoji="1" lang="en-US" altLang="ja-JP" sz="2400" b="1" dirty="0">
                  <a:solidFill>
                    <a:srgbClr val="2A3A54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1</a:t>
              </a:r>
              <a:endParaRPr kumimoji="1" lang="ja-JP" altLang="en-US" sz="2400" b="1" dirty="0">
                <a:solidFill>
                  <a:srgbClr val="2A3A54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663CB7B-591D-49B7-AFA5-C172CF2021A9}"/>
                </a:ext>
              </a:extLst>
            </p:cNvPr>
            <p:cNvGrpSpPr/>
            <p:nvPr/>
          </p:nvGrpSpPr>
          <p:grpSpPr>
            <a:xfrm>
              <a:off x="1961840" y="3411119"/>
              <a:ext cx="540000" cy="540000"/>
              <a:chOff x="1961840" y="3411119"/>
              <a:chExt cx="540000" cy="540000"/>
            </a:xfrm>
          </p:grpSpPr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73203615-A4E2-429F-8E88-27AA85E31144}"/>
                  </a:ext>
                </a:extLst>
              </p:cNvPr>
              <p:cNvSpPr/>
              <p:nvPr/>
            </p:nvSpPr>
            <p:spPr>
              <a:xfrm>
                <a:off x="1961840" y="3411119"/>
                <a:ext cx="540000" cy="540000"/>
              </a:xfrm>
              <a:prstGeom prst="ellipse">
                <a:avLst/>
              </a:prstGeom>
              <a:solidFill>
                <a:srgbClr val="2A3A5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D5078EBD-F3F8-4E83-8BB9-EB78ADA94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7840" y="3537119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A1DD650-324F-405D-AA9C-C23B7AD59D7B}"/>
              </a:ext>
            </a:extLst>
          </p:cNvPr>
          <p:cNvSpPr txBox="1"/>
          <p:nvPr/>
        </p:nvSpPr>
        <p:spPr bwMode="auto">
          <a:xfrm>
            <a:off x="6072410" y="4246779"/>
            <a:ext cx="1810111" cy="757130"/>
          </a:xfrm>
          <a:prstGeom prst="rect">
            <a:avLst/>
          </a:prstGeom>
          <a:noFill/>
          <a:ln w="31750" cap="flat">
            <a:noFill/>
            <a:prstDash val="sysDot"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kumimoji="1" lang="en-US" altLang="ja-JP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年後</a:t>
            </a:r>
            <a:endParaRPr kumimoji="1" lang="en-US" altLang="ja-JP" sz="24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ja-JP" altLang="en-US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なりたい自分</a:t>
            </a:r>
            <a:endParaRPr lang="en-US" altLang="ja-JP" sz="24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C3754CA-B5F6-427E-91B0-65C3ABD45165}"/>
              </a:ext>
            </a:extLst>
          </p:cNvPr>
          <p:cNvGrpSpPr/>
          <p:nvPr/>
        </p:nvGrpSpPr>
        <p:grpSpPr>
          <a:xfrm>
            <a:off x="6263713" y="2685471"/>
            <a:ext cx="1427504" cy="1209895"/>
            <a:chOff x="6989664" y="2741224"/>
            <a:chExt cx="1427504" cy="1209895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076A3E1B-913A-47F7-9D4B-771DC22CDC50}"/>
                </a:ext>
              </a:extLst>
            </p:cNvPr>
            <p:cNvSpPr/>
            <p:nvPr/>
          </p:nvSpPr>
          <p:spPr>
            <a:xfrm>
              <a:off x="6989664" y="2741224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A3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en-US" altLang="ja-JP" sz="2400" b="1" dirty="0">
                  <a:solidFill>
                    <a:srgbClr val="2A3A54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3</a:t>
              </a:r>
              <a:endParaRPr lang="ja-JP" altLang="en-US" sz="2400" b="1" dirty="0">
                <a:solidFill>
                  <a:srgbClr val="2A3A54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7EEB9F3-7720-4BB5-981E-E755C7E9EB92}"/>
                </a:ext>
              </a:extLst>
            </p:cNvPr>
            <p:cNvGrpSpPr/>
            <p:nvPr/>
          </p:nvGrpSpPr>
          <p:grpSpPr>
            <a:xfrm>
              <a:off x="7877168" y="3411119"/>
              <a:ext cx="540000" cy="540000"/>
              <a:chOff x="7877168" y="3411119"/>
              <a:chExt cx="540000" cy="540000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B4510AFC-A457-4096-A64E-B3F8A7E3D918}"/>
                  </a:ext>
                </a:extLst>
              </p:cNvPr>
              <p:cNvSpPr/>
              <p:nvPr/>
            </p:nvSpPr>
            <p:spPr>
              <a:xfrm>
                <a:off x="7877168" y="3411119"/>
                <a:ext cx="540000" cy="540000"/>
              </a:xfrm>
              <a:prstGeom prst="ellipse">
                <a:avLst/>
              </a:prstGeom>
              <a:solidFill>
                <a:srgbClr val="2A3A5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F80FEDE5-891B-4702-8FFA-42D1A7E23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1640" y="3537119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2FA2D03-DBED-48CB-BA60-3AC148C6D99A}"/>
              </a:ext>
            </a:extLst>
          </p:cNvPr>
          <p:cNvSpPr txBox="1"/>
          <p:nvPr/>
        </p:nvSpPr>
        <p:spPr bwMode="auto">
          <a:xfrm>
            <a:off x="3569162" y="4246779"/>
            <a:ext cx="2005677" cy="757130"/>
          </a:xfrm>
          <a:prstGeom prst="rect">
            <a:avLst/>
          </a:prstGeom>
          <a:noFill/>
          <a:ln w="31750" cap="flat">
            <a:noFill/>
            <a:prstDash val="sysDot"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ja-JP" altLang="en-US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中間報告会の</a:t>
            </a:r>
            <a:endParaRPr lang="en-US" altLang="ja-JP" sz="24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kumimoji="1" lang="ja-JP" altLang="en-US" sz="24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目標</a:t>
            </a:r>
            <a:endParaRPr kumimoji="1" lang="en-US" altLang="ja-JP" sz="24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BCF8541-EDA7-4E6B-8054-BA6DA66FB32A}"/>
              </a:ext>
            </a:extLst>
          </p:cNvPr>
          <p:cNvGrpSpPr/>
          <p:nvPr/>
        </p:nvGrpSpPr>
        <p:grpSpPr>
          <a:xfrm>
            <a:off x="3858248" y="2685471"/>
            <a:ext cx="1427505" cy="1209895"/>
            <a:chOff x="4128419" y="2741224"/>
            <a:chExt cx="1427505" cy="1209895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691C73C4-9074-46CB-A39C-EC8FE6F4EADB}"/>
                </a:ext>
              </a:extLst>
            </p:cNvPr>
            <p:cNvSpPr/>
            <p:nvPr/>
          </p:nvSpPr>
          <p:spPr>
            <a:xfrm>
              <a:off x="4128419" y="2741224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A3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en-US" altLang="ja-JP" sz="2400" b="1" dirty="0">
                  <a:solidFill>
                    <a:srgbClr val="2A3A54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2</a:t>
              </a:r>
              <a:endParaRPr lang="ja-JP" altLang="en-US" sz="2400" b="1" dirty="0">
                <a:solidFill>
                  <a:srgbClr val="2A3A54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E34BF9-5EB1-4281-99D6-AAEBACB6565D}"/>
                </a:ext>
              </a:extLst>
            </p:cNvPr>
            <p:cNvGrpSpPr/>
            <p:nvPr/>
          </p:nvGrpSpPr>
          <p:grpSpPr>
            <a:xfrm>
              <a:off x="5015924" y="3411119"/>
              <a:ext cx="540000" cy="540000"/>
              <a:chOff x="5015924" y="3411119"/>
              <a:chExt cx="540000" cy="540000"/>
            </a:xfrm>
          </p:grpSpPr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FBC34445-D70A-4E0D-B967-280F59F9EAA4}"/>
                  </a:ext>
                </a:extLst>
              </p:cNvPr>
              <p:cNvSpPr/>
              <p:nvPr/>
            </p:nvSpPr>
            <p:spPr>
              <a:xfrm>
                <a:off x="5015924" y="3411119"/>
                <a:ext cx="540000" cy="540000"/>
              </a:xfrm>
              <a:prstGeom prst="ellipse">
                <a:avLst/>
              </a:prstGeom>
              <a:solidFill>
                <a:srgbClr val="2A3A5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99C0240E-E5B6-45CD-A95F-18A7FB87A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1924" y="3537119"/>
                <a:ext cx="288000" cy="28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43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111189-DBFE-43EC-AB42-47F68C68F510}"/>
              </a:ext>
            </a:extLst>
          </p:cNvPr>
          <p:cNvSpPr txBox="1"/>
          <p:nvPr/>
        </p:nvSpPr>
        <p:spPr>
          <a:xfrm>
            <a:off x="154901" y="157340"/>
            <a:ext cx="4129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業務に対する意識の違い</a:t>
            </a:r>
            <a:endParaRPr kumimoji="1" lang="ja-JP" altLang="en-US" sz="30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D65596E-2DA0-4905-A9EC-3FC5983B3F2E}"/>
              </a:ext>
            </a:extLst>
          </p:cNvPr>
          <p:cNvGrpSpPr/>
          <p:nvPr/>
        </p:nvGrpSpPr>
        <p:grpSpPr>
          <a:xfrm>
            <a:off x="2019229" y="1260603"/>
            <a:ext cx="5105542" cy="537611"/>
            <a:chOff x="2019229" y="1260603"/>
            <a:chExt cx="5105542" cy="537611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EB26A593-7FCC-40A6-A16B-63B7B37C1BF1}"/>
                </a:ext>
              </a:extLst>
            </p:cNvPr>
            <p:cNvSpPr/>
            <p:nvPr/>
          </p:nvSpPr>
          <p:spPr>
            <a:xfrm>
              <a:off x="2019229" y="1260603"/>
              <a:ext cx="5105542" cy="537611"/>
            </a:xfrm>
            <a:prstGeom prst="roundRect">
              <a:avLst>
                <a:gd name="adj" fmla="val 50000"/>
              </a:avLst>
            </a:prstGeom>
            <a:solidFill>
              <a:srgbClr val="2A3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kumimoji="1" lang="ja-JP" altLang="en-US" sz="1100" dirty="0">
                <a:solidFill>
                  <a:srgbClr val="4D4D4D">
                    <a:lumMod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직사각형 12">
              <a:extLst>
                <a:ext uri="{FF2B5EF4-FFF2-40B4-BE49-F238E27FC236}">
                  <a16:creationId xmlns:a16="http://schemas.microsoft.com/office/drawing/2014/main" id="{51A51683-C53E-45F1-92B2-FDFD484B6E44}"/>
                </a:ext>
              </a:extLst>
            </p:cNvPr>
            <p:cNvSpPr/>
            <p:nvPr/>
          </p:nvSpPr>
          <p:spPr>
            <a:xfrm>
              <a:off x="2171257" y="1283187"/>
              <a:ext cx="480148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できなかったことに対する考え</a:t>
              </a:r>
              <a:endParaRPr lang="en-US" altLang="ko-KR" sz="2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7" name="자유형 29">
            <a:extLst>
              <a:ext uri="{FF2B5EF4-FFF2-40B4-BE49-F238E27FC236}">
                <a16:creationId xmlns:a16="http://schemas.microsoft.com/office/drawing/2014/main" id="{B1F11051-D492-4795-890D-8C243BA15C40}"/>
              </a:ext>
            </a:extLst>
          </p:cNvPr>
          <p:cNvSpPr/>
          <p:nvPr/>
        </p:nvSpPr>
        <p:spPr>
          <a:xfrm>
            <a:off x="665491" y="2186722"/>
            <a:ext cx="1684673" cy="1446797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직사각형 4">
            <a:extLst>
              <a:ext uri="{FF2B5EF4-FFF2-40B4-BE49-F238E27FC236}">
                <a16:creationId xmlns:a16="http://schemas.microsoft.com/office/drawing/2014/main" id="{7D1EAA93-1DD7-47EB-BCA0-0A027D348CF8}"/>
              </a:ext>
            </a:extLst>
          </p:cNvPr>
          <p:cNvSpPr/>
          <p:nvPr/>
        </p:nvSpPr>
        <p:spPr>
          <a:xfrm>
            <a:off x="721420" y="2694690"/>
            <a:ext cx="168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3CBD7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入社時</a:t>
            </a:r>
            <a:endParaRPr lang="en-US" altLang="ko-KR" sz="2800" b="1" dirty="0">
              <a:solidFill>
                <a:srgbClr val="43CBD7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자유형 29">
            <a:extLst>
              <a:ext uri="{FF2B5EF4-FFF2-40B4-BE49-F238E27FC236}">
                <a16:creationId xmlns:a16="http://schemas.microsoft.com/office/drawing/2014/main" id="{BEB41D29-D215-44BF-AE8B-8A6EA3352F6F}"/>
              </a:ext>
            </a:extLst>
          </p:cNvPr>
          <p:cNvSpPr/>
          <p:nvPr/>
        </p:nvSpPr>
        <p:spPr>
          <a:xfrm>
            <a:off x="690069" y="4276124"/>
            <a:ext cx="1684673" cy="1446797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">
            <a:extLst>
              <a:ext uri="{FF2B5EF4-FFF2-40B4-BE49-F238E27FC236}">
                <a16:creationId xmlns:a16="http://schemas.microsoft.com/office/drawing/2014/main" id="{B2ECAA8B-4FDF-48C7-8EAE-A98B3A13C4B3}"/>
              </a:ext>
            </a:extLst>
          </p:cNvPr>
          <p:cNvSpPr/>
          <p:nvPr/>
        </p:nvSpPr>
        <p:spPr>
          <a:xfrm>
            <a:off x="795155" y="4784092"/>
            <a:ext cx="1585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3CBD7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</a:t>
            </a:r>
            <a:endParaRPr lang="en-US" altLang="ko-KR" sz="2800" b="1" dirty="0">
              <a:solidFill>
                <a:srgbClr val="43CBD7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841067-3EBA-479A-86C4-421ACDE44C3B}"/>
              </a:ext>
            </a:extLst>
          </p:cNvPr>
          <p:cNvGrpSpPr/>
          <p:nvPr/>
        </p:nvGrpSpPr>
        <p:grpSpPr>
          <a:xfrm>
            <a:off x="2758508" y="2244120"/>
            <a:ext cx="5720002" cy="1805613"/>
            <a:chOff x="2758508" y="2244120"/>
            <a:chExt cx="5720002" cy="1805613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5AEE1D8-E8D7-407C-BCAA-1B1989ED2740}"/>
                </a:ext>
              </a:extLst>
            </p:cNvPr>
            <p:cNvGrpSpPr/>
            <p:nvPr/>
          </p:nvGrpSpPr>
          <p:grpSpPr>
            <a:xfrm>
              <a:off x="2758508" y="2244120"/>
              <a:ext cx="3395170" cy="1332000"/>
              <a:chOff x="2781960" y="2244120"/>
              <a:chExt cx="3395170" cy="1332000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08F0E50D-8AFD-4F74-A292-D45603D86041}"/>
                  </a:ext>
                </a:extLst>
              </p:cNvPr>
              <p:cNvGrpSpPr/>
              <p:nvPr/>
            </p:nvGrpSpPr>
            <p:grpSpPr>
              <a:xfrm rot="5400000">
                <a:off x="2781960" y="2792646"/>
                <a:ext cx="234949" cy="234949"/>
                <a:chOff x="3347864" y="1340768"/>
                <a:chExt cx="553998" cy="553998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5A4561F4-D39B-42EF-9D08-94D2938F12A7}"/>
                    </a:ext>
                  </a:extLst>
                </p:cNvPr>
                <p:cNvSpPr/>
                <p:nvPr/>
              </p:nvSpPr>
              <p:spPr>
                <a:xfrm>
                  <a:off x="3347864" y="1340768"/>
                  <a:ext cx="553998" cy="553998"/>
                </a:xfrm>
                <a:prstGeom prst="ellipse">
                  <a:avLst/>
                </a:prstGeom>
                <a:solidFill>
                  <a:srgbClr val="2A3A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4" name="二等辺三角形 23">
                  <a:extLst>
                    <a:ext uri="{FF2B5EF4-FFF2-40B4-BE49-F238E27FC236}">
                      <a16:creationId xmlns:a16="http://schemas.microsoft.com/office/drawing/2014/main" id="{03E9C07C-9B96-473E-BFF2-C06156C55C7C}"/>
                    </a:ext>
                  </a:extLst>
                </p:cNvPr>
                <p:cNvSpPr/>
                <p:nvPr/>
              </p:nvSpPr>
              <p:spPr>
                <a:xfrm>
                  <a:off x="3461209" y="1448978"/>
                  <a:ext cx="327309" cy="2821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ED859E85-8A22-4020-AA55-46F629E3877D}"/>
                  </a:ext>
                </a:extLst>
              </p:cNvPr>
              <p:cNvGrpSpPr/>
              <p:nvPr/>
            </p:nvGrpSpPr>
            <p:grpSpPr>
              <a:xfrm>
                <a:off x="3370351" y="2244120"/>
                <a:ext cx="2806779" cy="1332000"/>
                <a:chOff x="3366254" y="2364188"/>
                <a:chExt cx="2806779" cy="1332000"/>
              </a:xfrm>
            </p:grpSpPr>
            <p:sp>
              <p:nvSpPr>
                <p:cNvPr id="54" name="四角形: 角を丸くする 53">
                  <a:extLst>
                    <a:ext uri="{FF2B5EF4-FFF2-40B4-BE49-F238E27FC236}">
                      <a16:creationId xmlns:a16="http://schemas.microsoft.com/office/drawing/2014/main" id="{EC53C76C-935A-4F04-9E5F-EAB20D6BAF03}"/>
                    </a:ext>
                  </a:extLst>
                </p:cNvPr>
                <p:cNvSpPr/>
                <p:nvPr/>
              </p:nvSpPr>
              <p:spPr>
                <a:xfrm>
                  <a:off x="3366254" y="2364188"/>
                  <a:ext cx="2806779" cy="1332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DCE0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53" name="직사각형 12">
                  <a:extLst>
                    <a:ext uri="{FF2B5EF4-FFF2-40B4-BE49-F238E27FC236}">
                      <a16:creationId xmlns:a16="http://schemas.microsoft.com/office/drawing/2014/main" id="{CB8E3095-F6DE-4D63-8C4A-47A6F4A6D2B8}"/>
                    </a:ext>
                  </a:extLst>
                </p:cNvPr>
                <p:cNvSpPr/>
                <p:nvPr/>
              </p:nvSpPr>
              <p:spPr>
                <a:xfrm>
                  <a:off x="3686643" y="2561085"/>
                  <a:ext cx="2166000" cy="9382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sz="24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なぜ</a:t>
                  </a:r>
                  <a:endParaRPr lang="en-US" altLang="ja-JP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ja-JP" altLang="en-US" sz="24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できなかったか</a:t>
                  </a:r>
                  <a:endParaRPr lang="en-US" altLang="ko-KR" sz="2400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B8F344C1-79E0-4070-957C-95FE399F0FC2}"/>
                </a:ext>
              </a:extLst>
            </p:cNvPr>
            <p:cNvGrpSpPr/>
            <p:nvPr/>
          </p:nvGrpSpPr>
          <p:grpSpPr>
            <a:xfrm>
              <a:off x="6507119" y="2244120"/>
              <a:ext cx="1971391" cy="1805613"/>
              <a:chOff x="6530571" y="2244120"/>
              <a:chExt cx="1971391" cy="1805613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4905ADB4-5B2A-47F0-BAFF-30BD9C97120A}"/>
                  </a:ext>
                </a:extLst>
              </p:cNvPr>
              <p:cNvGrpSpPr/>
              <p:nvPr/>
            </p:nvGrpSpPr>
            <p:grpSpPr>
              <a:xfrm rot="5400000">
                <a:off x="6530571" y="2792646"/>
                <a:ext cx="234949" cy="234949"/>
                <a:chOff x="3347864" y="1340768"/>
                <a:chExt cx="553998" cy="553998"/>
              </a:xfrm>
            </p:grpSpPr>
            <p:sp>
              <p:nvSpPr>
                <p:cNvPr id="27" name="楕円 26">
                  <a:extLst>
                    <a:ext uri="{FF2B5EF4-FFF2-40B4-BE49-F238E27FC236}">
                      <a16:creationId xmlns:a16="http://schemas.microsoft.com/office/drawing/2014/main" id="{504CFFA5-3905-4CCB-83C1-817113C493F0}"/>
                    </a:ext>
                  </a:extLst>
                </p:cNvPr>
                <p:cNvSpPr/>
                <p:nvPr/>
              </p:nvSpPr>
              <p:spPr>
                <a:xfrm>
                  <a:off x="3347864" y="1340768"/>
                  <a:ext cx="553998" cy="553998"/>
                </a:xfrm>
                <a:prstGeom prst="ellipse">
                  <a:avLst/>
                </a:prstGeom>
                <a:solidFill>
                  <a:srgbClr val="2A3A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8" name="二等辺三角形 27">
                  <a:extLst>
                    <a:ext uri="{FF2B5EF4-FFF2-40B4-BE49-F238E27FC236}">
                      <a16:creationId xmlns:a16="http://schemas.microsoft.com/office/drawing/2014/main" id="{64ABEA5C-4785-48A9-B36F-EE7A1C8AB172}"/>
                    </a:ext>
                  </a:extLst>
                </p:cNvPr>
                <p:cNvSpPr/>
                <p:nvPr/>
              </p:nvSpPr>
              <p:spPr>
                <a:xfrm>
                  <a:off x="3461209" y="1448978"/>
                  <a:ext cx="327309" cy="2821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42BB35FE-E6AF-4202-AD87-A713B230B55F}"/>
                  </a:ext>
                </a:extLst>
              </p:cNvPr>
              <p:cNvGrpSpPr/>
              <p:nvPr/>
            </p:nvGrpSpPr>
            <p:grpSpPr>
              <a:xfrm>
                <a:off x="7123058" y="2244120"/>
                <a:ext cx="1378904" cy="1805613"/>
                <a:chOff x="7123058" y="2364188"/>
                <a:chExt cx="1378904" cy="1805613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F3D1A552-E8F6-4F51-8C0B-B0D62CA8C898}"/>
                    </a:ext>
                  </a:extLst>
                </p:cNvPr>
                <p:cNvGrpSpPr/>
                <p:nvPr/>
              </p:nvGrpSpPr>
              <p:grpSpPr>
                <a:xfrm>
                  <a:off x="7146510" y="2364188"/>
                  <a:ext cx="1332000" cy="1332000"/>
                  <a:chOff x="7113512" y="2373886"/>
                  <a:chExt cx="1332000" cy="1332000"/>
                </a:xfrm>
              </p:grpSpPr>
              <p:sp>
                <p:nvSpPr>
                  <p:cNvPr id="55" name="四角形: 角を丸くする 54">
                    <a:extLst>
                      <a:ext uri="{FF2B5EF4-FFF2-40B4-BE49-F238E27FC236}">
                        <a16:creationId xmlns:a16="http://schemas.microsoft.com/office/drawing/2014/main" id="{B379CDCE-3346-4024-8FCE-C6652FA38D5F}"/>
                      </a:ext>
                    </a:extLst>
                  </p:cNvPr>
                  <p:cNvSpPr/>
                  <p:nvPr/>
                </p:nvSpPr>
                <p:spPr>
                  <a:xfrm>
                    <a:off x="7113512" y="2373886"/>
                    <a:ext cx="1332000" cy="13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DCE0E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 anchorCtr="1"/>
                  <a:lstStyle/>
                  <a:p>
                    <a:pPr algn="ctr"/>
                    <a:endParaRPr kumimoji="1" lang="ja-JP" altLang="en-US" sz="1100" dirty="0">
                      <a:solidFill>
                        <a:srgbClr val="4D4D4D">
                          <a:lumMod val="50000"/>
                        </a:srgbClr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7AE1AEAD-F5F1-4758-AE2D-1873B8EED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29512" y="2589886"/>
                    <a:ext cx="900000" cy="90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3" name="TextBox 6">
                  <a:extLst>
                    <a:ext uri="{FF2B5EF4-FFF2-40B4-BE49-F238E27FC236}">
                      <a16:creationId xmlns:a16="http://schemas.microsoft.com/office/drawing/2014/main" id="{09363BB4-9BDF-4181-86CB-A234B9CF9ECC}"/>
                    </a:ext>
                  </a:extLst>
                </p:cNvPr>
                <p:cNvSpPr txBox="1"/>
                <p:nvPr/>
              </p:nvSpPr>
              <p:spPr>
                <a:xfrm>
                  <a:off x="7123058" y="3769691"/>
                  <a:ext cx="13789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sz="2000" b="1" dirty="0">
                      <a:solidFill>
                        <a:srgbClr val="40404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プレッシャー</a:t>
                  </a:r>
                  <a:endParaRPr lang="ko-KR" altLang="en-US" sz="2000" b="1" dirty="0">
                    <a:solidFill>
                      <a:srgbClr val="404040"/>
                    </a:solidFill>
                    <a:latin typeface="Meiryo UI" panose="020B0604030504040204" pitchFamily="50" charset="-128"/>
                    <a:ea typeface="나눔스퀘어 ExtraBold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5BEF9BC-FBDA-4A8B-BFFF-EFD85113F521}"/>
              </a:ext>
            </a:extLst>
          </p:cNvPr>
          <p:cNvGrpSpPr/>
          <p:nvPr/>
        </p:nvGrpSpPr>
        <p:grpSpPr>
          <a:xfrm>
            <a:off x="2742121" y="4333522"/>
            <a:ext cx="5689485" cy="1803394"/>
            <a:chOff x="2742121" y="4333522"/>
            <a:chExt cx="5689485" cy="180339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E5E6C8EB-7419-47B7-ACA8-95731827EF61}"/>
                </a:ext>
              </a:extLst>
            </p:cNvPr>
            <p:cNvGrpSpPr/>
            <p:nvPr/>
          </p:nvGrpSpPr>
          <p:grpSpPr>
            <a:xfrm>
              <a:off x="2742121" y="4333522"/>
              <a:ext cx="3403363" cy="1332000"/>
              <a:chOff x="2765573" y="4333522"/>
              <a:chExt cx="3403363" cy="1332000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4E83CF85-B60B-42E4-AA80-37C8126B55F7}"/>
                  </a:ext>
                </a:extLst>
              </p:cNvPr>
              <p:cNvGrpSpPr/>
              <p:nvPr/>
            </p:nvGrpSpPr>
            <p:grpSpPr>
              <a:xfrm>
                <a:off x="3362156" y="4333522"/>
                <a:ext cx="2806780" cy="1332000"/>
                <a:chOff x="3366253" y="4333522"/>
                <a:chExt cx="2806780" cy="1332000"/>
              </a:xfrm>
            </p:grpSpPr>
            <p:sp>
              <p:nvSpPr>
                <p:cNvPr id="16" name="四角形: 角を丸くする 15">
                  <a:extLst>
                    <a:ext uri="{FF2B5EF4-FFF2-40B4-BE49-F238E27FC236}">
                      <a16:creationId xmlns:a16="http://schemas.microsoft.com/office/drawing/2014/main" id="{DD37DC91-2188-4E52-9641-F6A74DE017DF}"/>
                    </a:ext>
                  </a:extLst>
                </p:cNvPr>
                <p:cNvSpPr/>
                <p:nvPr/>
              </p:nvSpPr>
              <p:spPr>
                <a:xfrm>
                  <a:off x="3366253" y="4333522"/>
                  <a:ext cx="2806780" cy="1332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A3A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45" name="직사각형 12">
                  <a:extLst>
                    <a:ext uri="{FF2B5EF4-FFF2-40B4-BE49-F238E27FC236}">
                      <a16:creationId xmlns:a16="http://schemas.microsoft.com/office/drawing/2014/main" id="{1DFE3B74-AA15-4433-9DE5-EBCCE0F2CC68}"/>
                    </a:ext>
                  </a:extLst>
                </p:cNvPr>
                <p:cNvSpPr/>
                <p:nvPr/>
              </p:nvSpPr>
              <p:spPr>
                <a:xfrm>
                  <a:off x="3384760" y="4450975"/>
                  <a:ext cx="2769767" cy="10970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sz="24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できなかったことから</a:t>
                  </a:r>
                  <a:endParaRPr lang="en-US" altLang="ja-JP" sz="2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ja-JP" altLang="en-US" sz="3200" b="1" dirty="0">
                      <a:solidFill>
                        <a:srgbClr val="AD455E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何を学んだか</a:t>
                  </a:r>
                  <a:endParaRPr lang="en-US" altLang="ko-KR" sz="3600" b="1" dirty="0">
                    <a:solidFill>
                      <a:srgbClr val="AD455E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F4A0CA4C-82D9-433A-8707-E0DCB1BFC5B0}"/>
                  </a:ext>
                </a:extLst>
              </p:cNvPr>
              <p:cNvGrpSpPr/>
              <p:nvPr/>
            </p:nvGrpSpPr>
            <p:grpSpPr>
              <a:xfrm rot="5400000">
                <a:off x="2765573" y="4882048"/>
                <a:ext cx="234949" cy="234949"/>
                <a:chOff x="3347864" y="1340768"/>
                <a:chExt cx="553998" cy="553998"/>
              </a:xfrm>
            </p:grpSpPr>
            <p:sp>
              <p:nvSpPr>
                <p:cNvPr id="76" name="楕円 75">
                  <a:extLst>
                    <a:ext uri="{FF2B5EF4-FFF2-40B4-BE49-F238E27FC236}">
                      <a16:creationId xmlns:a16="http://schemas.microsoft.com/office/drawing/2014/main" id="{64686BE7-F81E-464B-9BE1-22CD83F876D1}"/>
                    </a:ext>
                  </a:extLst>
                </p:cNvPr>
                <p:cNvSpPr/>
                <p:nvPr/>
              </p:nvSpPr>
              <p:spPr>
                <a:xfrm>
                  <a:off x="3347864" y="1340768"/>
                  <a:ext cx="553998" cy="553998"/>
                </a:xfrm>
                <a:prstGeom prst="ellipse">
                  <a:avLst/>
                </a:prstGeom>
                <a:solidFill>
                  <a:srgbClr val="2A3A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77" name="二等辺三角形 76">
                  <a:extLst>
                    <a:ext uri="{FF2B5EF4-FFF2-40B4-BE49-F238E27FC236}">
                      <a16:creationId xmlns:a16="http://schemas.microsoft.com/office/drawing/2014/main" id="{B5A2D44D-B5AB-4B67-8086-E88DA83CEEE4}"/>
                    </a:ext>
                  </a:extLst>
                </p:cNvPr>
                <p:cNvSpPr/>
                <p:nvPr/>
              </p:nvSpPr>
              <p:spPr>
                <a:xfrm>
                  <a:off x="3461209" y="1448978"/>
                  <a:ext cx="327309" cy="2821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63B46A3-90B5-433A-A3A5-406A2C9268CB}"/>
                </a:ext>
              </a:extLst>
            </p:cNvPr>
            <p:cNvGrpSpPr/>
            <p:nvPr/>
          </p:nvGrpSpPr>
          <p:grpSpPr>
            <a:xfrm>
              <a:off x="6507119" y="4333522"/>
              <a:ext cx="1924487" cy="1803394"/>
              <a:chOff x="6530571" y="4333522"/>
              <a:chExt cx="1924487" cy="1803394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9A4E8FA6-4A3A-4933-A0DC-D4883C287805}"/>
                  </a:ext>
                </a:extLst>
              </p:cNvPr>
              <p:cNvGrpSpPr/>
              <p:nvPr/>
            </p:nvGrpSpPr>
            <p:grpSpPr>
              <a:xfrm rot="5400000">
                <a:off x="6530571" y="4882048"/>
                <a:ext cx="234949" cy="234949"/>
                <a:chOff x="3347864" y="1340768"/>
                <a:chExt cx="553998" cy="553998"/>
              </a:xfrm>
            </p:grpSpPr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BD9232E7-9705-4787-BFD6-CCEF5BFD1C6D}"/>
                    </a:ext>
                  </a:extLst>
                </p:cNvPr>
                <p:cNvSpPr/>
                <p:nvPr/>
              </p:nvSpPr>
              <p:spPr>
                <a:xfrm>
                  <a:off x="3347864" y="1340768"/>
                  <a:ext cx="553998" cy="553998"/>
                </a:xfrm>
                <a:prstGeom prst="ellipse">
                  <a:avLst/>
                </a:prstGeom>
                <a:solidFill>
                  <a:srgbClr val="2A3A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619D08AC-B025-48C4-87F0-D0111413454E}"/>
                    </a:ext>
                  </a:extLst>
                </p:cNvPr>
                <p:cNvSpPr/>
                <p:nvPr/>
              </p:nvSpPr>
              <p:spPr>
                <a:xfrm>
                  <a:off x="3461209" y="1448978"/>
                  <a:ext cx="327309" cy="2821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A175D817-FBB7-4D06-BDD4-38E9B7991F43}"/>
                  </a:ext>
                </a:extLst>
              </p:cNvPr>
              <p:cNvGrpSpPr/>
              <p:nvPr/>
            </p:nvGrpSpPr>
            <p:grpSpPr>
              <a:xfrm>
                <a:off x="7123058" y="4333522"/>
                <a:ext cx="1332000" cy="1803394"/>
                <a:chOff x="7123058" y="4333522"/>
                <a:chExt cx="1332000" cy="1803394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4F8B7634-7420-4882-BA5E-018081055803}"/>
                    </a:ext>
                  </a:extLst>
                </p:cNvPr>
                <p:cNvGrpSpPr/>
                <p:nvPr/>
              </p:nvGrpSpPr>
              <p:grpSpPr>
                <a:xfrm>
                  <a:off x="7123058" y="4333522"/>
                  <a:ext cx="1332000" cy="1332000"/>
                  <a:chOff x="6951512" y="4270120"/>
                  <a:chExt cx="1332000" cy="1332000"/>
                </a:xfrm>
              </p:grpSpPr>
              <p:sp>
                <p:nvSpPr>
                  <p:cNvPr id="56" name="四角形: 角を丸くする 55">
                    <a:extLst>
                      <a:ext uri="{FF2B5EF4-FFF2-40B4-BE49-F238E27FC236}">
                        <a16:creationId xmlns:a16="http://schemas.microsoft.com/office/drawing/2014/main" id="{05620D71-6E21-4D7C-AEB2-B89FF75DF1D1}"/>
                      </a:ext>
                    </a:extLst>
                  </p:cNvPr>
                  <p:cNvSpPr/>
                  <p:nvPr/>
                </p:nvSpPr>
                <p:spPr>
                  <a:xfrm>
                    <a:off x="6951512" y="4270120"/>
                    <a:ext cx="1332000" cy="13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A3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 anchorCtr="1"/>
                  <a:lstStyle/>
                  <a:p>
                    <a:pPr algn="ctr"/>
                    <a:endParaRPr lang="ja-JP" altLang="en-US" sz="1100" dirty="0">
                      <a:solidFill>
                        <a:srgbClr val="4D4D4D">
                          <a:lumMod val="50000"/>
                        </a:srgbClr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834E47B1-F085-494C-A468-A397DB707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67512" y="4486120"/>
                    <a:ext cx="900000" cy="90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4" name="TextBox 6">
                  <a:extLst>
                    <a:ext uri="{FF2B5EF4-FFF2-40B4-BE49-F238E27FC236}">
                      <a16:creationId xmlns:a16="http://schemas.microsoft.com/office/drawing/2014/main" id="{7D134DE7-DE72-471F-A7CB-A0B1FA084639}"/>
                    </a:ext>
                  </a:extLst>
                </p:cNvPr>
                <p:cNvSpPr txBox="1"/>
                <p:nvPr/>
              </p:nvSpPr>
              <p:spPr>
                <a:xfrm>
                  <a:off x="7363301" y="5736806"/>
                  <a:ext cx="8515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sz="2000" b="1" dirty="0">
                      <a:solidFill>
                        <a:srgbClr val="40404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楽しみ</a:t>
                  </a:r>
                  <a:endParaRPr lang="ko-KR" altLang="en-US" sz="2000" b="1" dirty="0">
                    <a:solidFill>
                      <a:srgbClr val="404040"/>
                    </a:solidFill>
                    <a:latin typeface="Meiryo UI" panose="020B0604030504040204" pitchFamily="50" charset="-128"/>
                    <a:ea typeface="나눔스퀘어 ExtraBold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671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>
            <a:extLst>
              <a:ext uri="{FF2B5EF4-FFF2-40B4-BE49-F238E27FC236}">
                <a16:creationId xmlns:a16="http://schemas.microsoft.com/office/drawing/2014/main" id="{55E93269-956D-43EB-BCEF-59A0F8EB1BF7}"/>
              </a:ext>
            </a:extLst>
          </p:cNvPr>
          <p:cNvSpPr/>
          <p:nvPr/>
        </p:nvSpPr>
        <p:spPr>
          <a:xfrm>
            <a:off x="2122702" y="1855766"/>
            <a:ext cx="6841786" cy="141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2000" b="1" u="sng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できるか</a:t>
            </a:r>
            <a:r>
              <a:rPr lang="en-US" altLang="ja-JP" sz="2000" b="1" u="sng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000" b="1" u="sng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できないか</a:t>
            </a: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」から</a:t>
            </a:r>
            <a:r>
              <a:rPr lang="ja-JP" altLang="en-US" sz="2400" b="1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2400" b="1" u="sng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するか</a:t>
            </a:r>
            <a:r>
              <a:rPr lang="en-US" altLang="ja-JP" sz="2400" b="1" u="sng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b="1" u="sng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しないか</a:t>
            </a:r>
            <a:r>
              <a:rPr lang="ja-JP" altLang="en-US" sz="2400" b="1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ko-KR" sz="2400" b="1" dirty="0">
              <a:solidFill>
                <a:srgbClr val="AD455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実際してみると、自分が想像したより難しくないことが多かったので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不安がなくなった。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직사각형 11">
            <a:extLst>
              <a:ext uri="{FF2B5EF4-FFF2-40B4-BE49-F238E27FC236}">
                <a16:creationId xmlns:a16="http://schemas.microsoft.com/office/drawing/2014/main" id="{48BDC319-64E4-4786-BF9D-02400BC2224D}"/>
              </a:ext>
            </a:extLst>
          </p:cNvPr>
          <p:cNvSpPr/>
          <p:nvPr/>
        </p:nvSpPr>
        <p:spPr>
          <a:xfrm>
            <a:off x="2122702" y="4117759"/>
            <a:ext cx="6841786" cy="141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必要なことを「提供する」だけでなく、</a:t>
            </a:r>
            <a:r>
              <a:rPr lang="ja-JP" altLang="en-US" sz="2400" b="1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「事前に考える」</a:t>
            </a:r>
            <a:endParaRPr lang="en-US" altLang="ja-JP" sz="1400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相手が必要とするものを事前に考えて行動するということを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意識して動くようになった。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4F3C21-CDFB-4454-93C0-24E48E4A1FB3}"/>
              </a:ext>
            </a:extLst>
          </p:cNvPr>
          <p:cNvSpPr txBox="1"/>
          <p:nvPr/>
        </p:nvSpPr>
        <p:spPr>
          <a:xfrm>
            <a:off x="154901" y="157340"/>
            <a:ext cx="6563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成長したこと</a:t>
            </a:r>
            <a:r>
              <a:rPr kumimoji="1" lang="en-US" altLang="ja-JP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実践できるようになったこと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D37A2C4-C7C7-4945-BF2A-56B55F48AE2B}"/>
              </a:ext>
            </a:extLst>
          </p:cNvPr>
          <p:cNvGrpSpPr/>
          <p:nvPr/>
        </p:nvGrpSpPr>
        <p:grpSpPr>
          <a:xfrm>
            <a:off x="628066" y="3967487"/>
            <a:ext cx="1210588" cy="1719779"/>
            <a:chOff x="628066" y="3967487"/>
            <a:chExt cx="1210588" cy="171977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51C76DE4-9D0F-4206-8F38-C9B87FC9EE83}"/>
                </a:ext>
              </a:extLst>
            </p:cNvPr>
            <p:cNvGrpSpPr/>
            <p:nvPr/>
          </p:nvGrpSpPr>
          <p:grpSpPr>
            <a:xfrm>
              <a:off x="700590" y="3967487"/>
              <a:ext cx="1065541" cy="1236027"/>
              <a:chOff x="700590" y="3967487"/>
              <a:chExt cx="1065541" cy="1236027"/>
            </a:xfrm>
          </p:grpSpPr>
          <p:sp>
            <p:nvSpPr>
              <p:cNvPr id="12" name="육각형 2">
                <a:extLst>
                  <a:ext uri="{FF2B5EF4-FFF2-40B4-BE49-F238E27FC236}">
                    <a16:creationId xmlns:a16="http://schemas.microsoft.com/office/drawing/2014/main" id="{9849ED57-DEA4-4544-9F31-00A8B953871A}"/>
                  </a:ext>
                </a:extLst>
              </p:cNvPr>
              <p:cNvSpPr/>
              <p:nvPr/>
            </p:nvSpPr>
            <p:spPr>
              <a:xfrm rot="16200000">
                <a:off x="615347" y="4052730"/>
                <a:ext cx="1236027" cy="1065541"/>
              </a:xfrm>
              <a:prstGeom prst="hexagon">
                <a:avLst/>
              </a:prstGeom>
              <a:solidFill>
                <a:srgbClr val="43CB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4">
                <a:extLst>
                  <a:ext uri="{FF2B5EF4-FFF2-40B4-BE49-F238E27FC236}">
                    <a16:creationId xmlns:a16="http://schemas.microsoft.com/office/drawing/2014/main" id="{C01163B1-6E4E-41B4-9748-CADDA29B4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360" y="4423500"/>
                <a:ext cx="324000" cy="324000"/>
              </a:xfrm>
              <a:prstGeom prst="rect">
                <a:avLst/>
              </a:prstGeom>
            </p:spPr>
          </p:pic>
        </p:grp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4BCE3E81-EC74-4071-9975-1F3A5BCB6C4E}"/>
                </a:ext>
              </a:extLst>
            </p:cNvPr>
            <p:cNvSpPr txBox="1"/>
            <p:nvPr/>
          </p:nvSpPr>
          <p:spPr>
            <a:xfrm>
              <a:off x="628066" y="528715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b="1" dirty="0">
                  <a:solidFill>
                    <a:srgbClr val="40404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相手視点</a:t>
              </a:r>
              <a:endParaRPr lang="ko-KR" altLang="en-US" sz="2000" b="1" dirty="0">
                <a:solidFill>
                  <a:srgbClr val="404040"/>
                </a:solidFill>
                <a:latin typeface="Meiryo UI" panose="020B0604030504040204" pitchFamily="50" charset="-128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AE0C6B1-9057-4EAF-8A53-03E928416B67}"/>
              </a:ext>
            </a:extLst>
          </p:cNvPr>
          <p:cNvGrpSpPr/>
          <p:nvPr/>
        </p:nvGrpSpPr>
        <p:grpSpPr>
          <a:xfrm>
            <a:off x="700590" y="1706425"/>
            <a:ext cx="1065541" cy="1717917"/>
            <a:chOff x="700590" y="1706425"/>
            <a:chExt cx="1065541" cy="1717917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B0254BA-9FBE-4080-8D91-CF428B3C926D}"/>
                </a:ext>
              </a:extLst>
            </p:cNvPr>
            <p:cNvSpPr txBox="1"/>
            <p:nvPr/>
          </p:nvSpPr>
          <p:spPr>
            <a:xfrm>
              <a:off x="756307" y="30242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b="1" dirty="0">
                  <a:solidFill>
                    <a:srgbClr val="40404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主体性</a:t>
              </a:r>
              <a:endParaRPr lang="ko-KR" altLang="en-US" sz="2000" b="1" dirty="0">
                <a:solidFill>
                  <a:srgbClr val="404040"/>
                </a:solidFill>
                <a:latin typeface="Meiryo UI" panose="020B0604030504040204" pitchFamily="50" charset="-128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BBCD02-ED71-4162-AA59-DEA260BEA0D2}"/>
                </a:ext>
              </a:extLst>
            </p:cNvPr>
            <p:cNvGrpSpPr/>
            <p:nvPr/>
          </p:nvGrpSpPr>
          <p:grpSpPr>
            <a:xfrm>
              <a:off x="700590" y="1706425"/>
              <a:ext cx="1065541" cy="1236027"/>
              <a:chOff x="700590" y="1706425"/>
              <a:chExt cx="1065541" cy="1236027"/>
            </a:xfrm>
          </p:grpSpPr>
          <p:sp>
            <p:nvSpPr>
              <p:cNvPr id="7" name="육각형 3">
                <a:extLst>
                  <a:ext uri="{FF2B5EF4-FFF2-40B4-BE49-F238E27FC236}">
                    <a16:creationId xmlns:a16="http://schemas.microsoft.com/office/drawing/2014/main" id="{C4092977-2EB5-4C49-859A-DE2BEE8994BD}"/>
                  </a:ext>
                </a:extLst>
              </p:cNvPr>
              <p:cNvSpPr/>
              <p:nvPr/>
            </p:nvSpPr>
            <p:spPr>
              <a:xfrm rot="16200000">
                <a:off x="615347" y="1791668"/>
                <a:ext cx="1236027" cy="1065541"/>
              </a:xfrm>
              <a:prstGeom prst="hexagon">
                <a:avLst/>
              </a:prstGeom>
              <a:solidFill>
                <a:srgbClr val="DCE0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78">
                <a:extLst>
                  <a:ext uri="{FF2B5EF4-FFF2-40B4-BE49-F238E27FC236}">
                    <a16:creationId xmlns:a16="http://schemas.microsoft.com/office/drawing/2014/main" id="{B86A9B12-C7D1-46E9-9009-6E34C3C02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360" y="2162438"/>
                <a:ext cx="324000" cy="324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444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5DAB7D-7A41-49D9-9C6E-A1F39E9935AA}"/>
              </a:ext>
            </a:extLst>
          </p:cNvPr>
          <p:cNvSpPr txBox="1"/>
          <p:nvPr/>
        </p:nvSpPr>
        <p:spPr>
          <a:xfrm>
            <a:off x="154901" y="157340"/>
            <a:ext cx="5410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中間報告会の目標達成に向けて</a:t>
            </a:r>
            <a:endParaRPr kumimoji="1" lang="ja-JP" altLang="en-US" sz="3000" b="1" dirty="0">
              <a:solidFill>
                <a:srgbClr val="3135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72E9379-D6B3-43B0-9A9B-D7741B6549D1}"/>
              </a:ext>
            </a:extLst>
          </p:cNvPr>
          <p:cNvGrpSpPr/>
          <p:nvPr/>
        </p:nvGrpSpPr>
        <p:grpSpPr>
          <a:xfrm>
            <a:off x="788176" y="1363160"/>
            <a:ext cx="7567648" cy="537611"/>
            <a:chOff x="788176" y="1260603"/>
            <a:chExt cx="7567648" cy="537611"/>
          </a:xfrm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A3FE7DD0-7BE5-4BB1-AD1D-063370B151BC}"/>
                </a:ext>
              </a:extLst>
            </p:cNvPr>
            <p:cNvSpPr/>
            <p:nvPr/>
          </p:nvSpPr>
          <p:spPr>
            <a:xfrm>
              <a:off x="788176" y="1260603"/>
              <a:ext cx="7567648" cy="537611"/>
            </a:xfrm>
            <a:prstGeom prst="roundRect">
              <a:avLst>
                <a:gd name="adj" fmla="val 50000"/>
              </a:avLst>
            </a:prstGeom>
            <a:solidFill>
              <a:srgbClr val="2A3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kumimoji="1" lang="ja-JP" altLang="en-US" sz="1100" dirty="0">
                <a:solidFill>
                  <a:srgbClr val="4D4D4D">
                    <a:lumMod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직사각형 12">
              <a:extLst>
                <a:ext uri="{FF2B5EF4-FFF2-40B4-BE49-F238E27FC236}">
                  <a16:creationId xmlns:a16="http://schemas.microsoft.com/office/drawing/2014/main" id="{0783ED7F-6A0A-498F-8893-AAB5905FC55E}"/>
                </a:ext>
              </a:extLst>
            </p:cNvPr>
            <p:cNvSpPr/>
            <p:nvPr/>
          </p:nvSpPr>
          <p:spPr>
            <a:xfrm>
              <a:off x="995365" y="1298576"/>
              <a:ext cx="71532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各部の業務及び他部署との繋がりを理解している</a:t>
              </a:r>
              <a:endParaRPr lang="ko-KR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5DDF2A9-BFF5-4E4A-9112-DF54A3DBE6F1}"/>
              </a:ext>
            </a:extLst>
          </p:cNvPr>
          <p:cNvGrpSpPr/>
          <p:nvPr/>
        </p:nvGrpSpPr>
        <p:grpSpPr>
          <a:xfrm>
            <a:off x="1729157" y="4957229"/>
            <a:ext cx="5685686" cy="1261125"/>
            <a:chOff x="1729157" y="4854672"/>
            <a:chExt cx="5685686" cy="1261125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CDFD4013-004B-4982-804E-CA81E021742F}"/>
                </a:ext>
              </a:extLst>
            </p:cNvPr>
            <p:cNvGrpSpPr/>
            <p:nvPr/>
          </p:nvGrpSpPr>
          <p:grpSpPr>
            <a:xfrm>
              <a:off x="1729157" y="4854672"/>
              <a:ext cx="5685686" cy="537611"/>
              <a:chOff x="2096053" y="5096216"/>
              <a:chExt cx="5685686" cy="537611"/>
            </a:xfrm>
          </p:grpSpPr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69B1168A-7DB6-4FF6-A0B8-26A8694EABA9}"/>
                  </a:ext>
                </a:extLst>
              </p:cNvPr>
              <p:cNvSpPr/>
              <p:nvPr/>
            </p:nvSpPr>
            <p:spPr>
              <a:xfrm>
                <a:off x="2096053" y="5096216"/>
                <a:ext cx="5685686" cy="5376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rgbClr val="43CB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0404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" name="직사각형 12">
                <a:extLst>
                  <a:ext uri="{FF2B5EF4-FFF2-40B4-BE49-F238E27FC236}">
                    <a16:creationId xmlns:a16="http://schemas.microsoft.com/office/drawing/2014/main" id="{77CC3555-FECB-4B1D-9D63-67486D643AD3}"/>
                  </a:ext>
                </a:extLst>
              </p:cNvPr>
              <p:cNvSpPr/>
              <p:nvPr/>
            </p:nvSpPr>
            <p:spPr>
              <a:xfrm>
                <a:off x="2571703" y="5134189"/>
                <a:ext cx="4734386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rgbClr val="40404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自分の中に</a:t>
                </a:r>
                <a:r>
                  <a:rPr lang="ja-JP" altLang="en-US" sz="2400" b="1" dirty="0">
                    <a:solidFill>
                      <a:srgbClr val="AD455E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業務フローを確立</a:t>
                </a:r>
                <a:r>
                  <a:rPr lang="ja-JP" altLang="en-US" sz="2400" b="1" dirty="0">
                    <a:solidFill>
                      <a:srgbClr val="40404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する</a:t>
                </a:r>
                <a:endParaRPr lang="en-US" altLang="ja-JP" sz="2400" b="1" dirty="0">
                  <a:solidFill>
                    <a:srgbClr val="40404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CB886C5F-EC10-49DA-A572-2DBD149FA972}"/>
                </a:ext>
              </a:extLst>
            </p:cNvPr>
            <p:cNvGrpSpPr/>
            <p:nvPr/>
          </p:nvGrpSpPr>
          <p:grpSpPr>
            <a:xfrm>
              <a:off x="1729157" y="5578186"/>
              <a:ext cx="5685686" cy="537611"/>
              <a:chOff x="1729157" y="5578186"/>
              <a:chExt cx="5685686" cy="537611"/>
            </a:xfrm>
          </p:grpSpPr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054A1238-2653-4249-8AC6-1BFFE138E3DB}"/>
                  </a:ext>
                </a:extLst>
              </p:cNvPr>
              <p:cNvSpPr/>
              <p:nvPr/>
            </p:nvSpPr>
            <p:spPr>
              <a:xfrm>
                <a:off x="1729157" y="5578186"/>
                <a:ext cx="5685686" cy="5376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rgbClr val="43CB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0404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" name="직사각형 12">
                <a:extLst>
                  <a:ext uri="{FF2B5EF4-FFF2-40B4-BE49-F238E27FC236}">
                    <a16:creationId xmlns:a16="http://schemas.microsoft.com/office/drawing/2014/main" id="{D243A6A6-5880-4319-A1AD-F9C2E7A0EEFD}"/>
                  </a:ext>
                </a:extLst>
              </p:cNvPr>
              <p:cNvSpPr/>
              <p:nvPr/>
            </p:nvSpPr>
            <p:spPr>
              <a:xfrm>
                <a:off x="2164184" y="5616159"/>
                <a:ext cx="481563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rgbClr val="AD455E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全ての業務が連携</a:t>
                </a:r>
                <a:r>
                  <a:rPr lang="ja-JP" altLang="en-US" sz="2400" b="1" dirty="0">
                    <a:solidFill>
                      <a:srgbClr val="40404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されていると感じる</a:t>
                </a:r>
                <a:endParaRPr lang="en-US" altLang="ja-JP" sz="2400" b="1" dirty="0">
                  <a:solidFill>
                    <a:srgbClr val="40404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A5C69A2-E29A-4E01-AC08-CD38F0B3A6E3}"/>
              </a:ext>
            </a:extLst>
          </p:cNvPr>
          <p:cNvGrpSpPr/>
          <p:nvPr/>
        </p:nvGrpSpPr>
        <p:grpSpPr>
          <a:xfrm>
            <a:off x="251520" y="2492896"/>
            <a:ext cx="8640960" cy="1872208"/>
            <a:chOff x="251520" y="2317410"/>
            <a:chExt cx="8640960" cy="1872208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E7E748D-80C2-47ED-9396-26FF83B91BDF}"/>
                </a:ext>
              </a:extLst>
            </p:cNvPr>
            <p:cNvGrpSpPr/>
            <p:nvPr/>
          </p:nvGrpSpPr>
          <p:grpSpPr>
            <a:xfrm>
              <a:off x="5670500" y="2317410"/>
              <a:ext cx="3221980" cy="1872208"/>
              <a:chOff x="5670500" y="2317410"/>
              <a:chExt cx="3221980" cy="1872208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6BAC220-9D46-4CA6-8FDE-90FBEA2CDAE4}"/>
                  </a:ext>
                </a:extLst>
              </p:cNvPr>
              <p:cNvSpPr/>
              <p:nvPr/>
            </p:nvSpPr>
            <p:spPr>
              <a:xfrm>
                <a:off x="7020272" y="2317410"/>
                <a:ext cx="1872208" cy="187220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A3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E3B1617F-4D09-4E75-972D-3280C77D9BF8}"/>
                  </a:ext>
                </a:extLst>
              </p:cNvPr>
              <p:cNvGrpSpPr/>
              <p:nvPr/>
            </p:nvGrpSpPr>
            <p:grpSpPr>
              <a:xfrm rot="10800000">
                <a:off x="5670500" y="2704812"/>
                <a:ext cx="1510902" cy="1097405"/>
                <a:chOff x="4752281" y="4980895"/>
                <a:chExt cx="1248679" cy="906946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0858D57-022E-4684-8996-9FE456C1F633}"/>
                    </a:ext>
                  </a:extLst>
                </p:cNvPr>
                <p:cNvSpPr/>
                <p:nvPr/>
              </p:nvSpPr>
              <p:spPr>
                <a:xfrm rot="2700000">
                  <a:off x="4752281" y="5193457"/>
                  <a:ext cx="481823" cy="48182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43CB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7F8ECE0-577E-49DA-9470-106BE5C044E8}"/>
                    </a:ext>
                  </a:extLst>
                </p:cNvPr>
                <p:cNvSpPr/>
                <p:nvPr/>
              </p:nvSpPr>
              <p:spPr>
                <a:xfrm>
                  <a:off x="4993192" y="4980895"/>
                  <a:ext cx="1007768" cy="9069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8ADC59C-4DAB-419E-A451-64601816D12E}"/>
                  </a:ext>
                </a:extLst>
              </p:cNvPr>
              <p:cNvSpPr txBox="1"/>
              <p:nvPr/>
            </p:nvSpPr>
            <p:spPr>
              <a:xfrm>
                <a:off x="7130670" y="2741451"/>
                <a:ext cx="1651413" cy="1024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</a:t>
                </a:r>
                <a:r>
                  <a:rPr kumimoji="1" lang="ja-JP" altLang="en-US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4</a:t>
                </a:r>
                <a:endParaRPr kumimoji="1" lang="en-US" altLang="ja-JP" b="1" dirty="0">
                  <a:solidFill>
                    <a:srgbClr val="43CBD7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ja-JP" altLang="en-US" sz="2600" b="1" u="sng" dirty="0">
                    <a:solidFill>
                      <a:srgbClr val="40404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全体フロー</a:t>
                </a:r>
                <a:endParaRPr kumimoji="1" lang="ja-JP" altLang="en-US" sz="2600" dirty="0">
                  <a:solidFill>
                    <a:srgbClr val="40404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D265BDD-CF7E-4AE0-9E86-7A5B860CC4EB}"/>
                </a:ext>
              </a:extLst>
            </p:cNvPr>
            <p:cNvGrpSpPr/>
            <p:nvPr/>
          </p:nvGrpSpPr>
          <p:grpSpPr>
            <a:xfrm>
              <a:off x="3414250" y="2317410"/>
              <a:ext cx="3221980" cy="1872208"/>
              <a:chOff x="3414250" y="2317410"/>
              <a:chExt cx="3221980" cy="1872208"/>
            </a:xfrm>
          </p:grpSpPr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96CF1CC-F183-4776-93DC-DB3984811604}"/>
                  </a:ext>
                </a:extLst>
              </p:cNvPr>
              <p:cNvSpPr/>
              <p:nvPr/>
            </p:nvSpPr>
            <p:spPr>
              <a:xfrm>
                <a:off x="4764022" y="2317410"/>
                <a:ext cx="1872208" cy="187220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A3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DC119655-A96F-4304-B664-0BBD58455ABD}"/>
                  </a:ext>
                </a:extLst>
              </p:cNvPr>
              <p:cNvGrpSpPr/>
              <p:nvPr/>
            </p:nvGrpSpPr>
            <p:grpSpPr>
              <a:xfrm rot="10800000">
                <a:off x="3414250" y="2704811"/>
                <a:ext cx="1510902" cy="1097405"/>
                <a:chOff x="4752281" y="4980895"/>
                <a:chExt cx="1248679" cy="906946"/>
              </a:xfrm>
            </p:grpSpPr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68653622-B015-454E-8245-7C1DFDAA0F85}"/>
                    </a:ext>
                  </a:extLst>
                </p:cNvPr>
                <p:cNvSpPr/>
                <p:nvPr/>
              </p:nvSpPr>
              <p:spPr>
                <a:xfrm rot="2700000">
                  <a:off x="4752281" y="5193457"/>
                  <a:ext cx="481823" cy="48182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43CB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BE28AC5-0BC9-4A99-B0B3-03C3B6FA31F5}"/>
                    </a:ext>
                  </a:extLst>
                </p:cNvPr>
                <p:cNvSpPr/>
                <p:nvPr/>
              </p:nvSpPr>
              <p:spPr>
                <a:xfrm>
                  <a:off x="4993192" y="4980895"/>
                  <a:ext cx="1007768" cy="9069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ECB1171-CF06-4B25-BBAE-3519EA6B668B}"/>
                  </a:ext>
                </a:extLst>
              </p:cNvPr>
              <p:cNvSpPr txBox="1"/>
              <p:nvPr/>
            </p:nvSpPr>
            <p:spPr>
              <a:xfrm>
                <a:off x="4820718" y="2522545"/>
                <a:ext cx="1758816" cy="1461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</a:t>
                </a:r>
                <a:r>
                  <a:rPr kumimoji="1" lang="ja-JP" altLang="en-US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3</a:t>
                </a:r>
                <a:endParaRPr kumimoji="1" lang="en-US" altLang="ja-JP" b="1" dirty="0">
                  <a:solidFill>
                    <a:srgbClr val="43CBD7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他部署との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lang="ja-JP" altLang="en-US" sz="2600" b="1" u="sng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連携</a:t>
                </a:r>
                <a:endParaRPr lang="en-US" altLang="ja-JP" sz="2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1F2192C-CBC4-408A-86CE-D9C093461F1C}"/>
                </a:ext>
              </a:extLst>
            </p:cNvPr>
            <p:cNvGrpSpPr/>
            <p:nvPr/>
          </p:nvGrpSpPr>
          <p:grpSpPr>
            <a:xfrm>
              <a:off x="1157999" y="2317410"/>
              <a:ext cx="3221980" cy="1872208"/>
              <a:chOff x="1157999" y="2317410"/>
              <a:chExt cx="3221980" cy="1872208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12ED0455-ABE9-4E93-9FDF-66322E4C10CD}"/>
                  </a:ext>
                </a:extLst>
              </p:cNvPr>
              <p:cNvSpPr/>
              <p:nvPr/>
            </p:nvSpPr>
            <p:spPr>
              <a:xfrm>
                <a:off x="2507771" y="2317410"/>
                <a:ext cx="1872208" cy="187220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A3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b="1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232CD9B9-A610-477E-8979-AB6B76D119F8}"/>
                  </a:ext>
                </a:extLst>
              </p:cNvPr>
              <p:cNvGrpSpPr/>
              <p:nvPr/>
            </p:nvGrpSpPr>
            <p:grpSpPr>
              <a:xfrm rot="10800000">
                <a:off x="1157999" y="2704811"/>
                <a:ext cx="1510902" cy="1097405"/>
                <a:chOff x="4752281" y="4980895"/>
                <a:chExt cx="1248679" cy="906946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3731617A-3183-4B94-91EF-6D49E4B9EAC0}"/>
                    </a:ext>
                  </a:extLst>
                </p:cNvPr>
                <p:cNvSpPr/>
                <p:nvPr/>
              </p:nvSpPr>
              <p:spPr>
                <a:xfrm rot="2700000">
                  <a:off x="4752281" y="5193457"/>
                  <a:ext cx="481823" cy="48182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43CB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b="1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653F0FAC-EB4E-444D-ADB5-8395448CC793}"/>
                    </a:ext>
                  </a:extLst>
                </p:cNvPr>
                <p:cNvSpPr/>
                <p:nvPr/>
              </p:nvSpPr>
              <p:spPr>
                <a:xfrm>
                  <a:off x="4993192" y="4980895"/>
                  <a:ext cx="1007768" cy="9069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endParaRPr kumimoji="1" lang="ja-JP" altLang="en-US" sz="1100" b="1" dirty="0">
                    <a:solidFill>
                      <a:srgbClr val="4D4D4D">
                        <a:lumMod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109D863-8174-45DB-AA35-7E5A13F45008}"/>
                  </a:ext>
                </a:extLst>
              </p:cNvPr>
              <p:cNvSpPr txBox="1"/>
              <p:nvPr/>
            </p:nvSpPr>
            <p:spPr>
              <a:xfrm>
                <a:off x="2684693" y="2718368"/>
                <a:ext cx="1518364" cy="1070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</a:t>
                </a:r>
                <a:r>
                  <a:rPr kumimoji="1" lang="ja-JP" altLang="en-US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endPara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ja-JP" altLang="en-US" sz="2600" b="1" u="sng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前後作業</a:t>
                </a:r>
                <a:endParaRPr lang="en-US" altLang="ja-JP" sz="2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E302AECC-9C2F-4F98-895C-C044167C3F51}"/>
                </a:ext>
              </a:extLst>
            </p:cNvPr>
            <p:cNvGrpSpPr/>
            <p:nvPr/>
          </p:nvGrpSpPr>
          <p:grpSpPr>
            <a:xfrm>
              <a:off x="251520" y="2317410"/>
              <a:ext cx="1872208" cy="1872208"/>
              <a:chOff x="251520" y="2317410"/>
              <a:chExt cx="1872208" cy="1872208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F651258B-A6EC-4F7B-B5F4-DBFEFDB9BFAC}"/>
                  </a:ext>
                </a:extLst>
              </p:cNvPr>
              <p:cNvSpPr/>
              <p:nvPr/>
            </p:nvSpPr>
            <p:spPr>
              <a:xfrm>
                <a:off x="251520" y="2317410"/>
                <a:ext cx="1872208" cy="187220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A3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611FB6A-5B6E-4099-B417-C11C59B066F2}"/>
                  </a:ext>
                </a:extLst>
              </p:cNvPr>
              <p:cNvSpPr txBox="1"/>
              <p:nvPr/>
            </p:nvSpPr>
            <p:spPr>
              <a:xfrm>
                <a:off x="428442" y="2741451"/>
                <a:ext cx="1518364" cy="1024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</a:t>
                </a:r>
                <a:r>
                  <a:rPr kumimoji="1" lang="ja-JP" altLang="en-US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b="1" dirty="0">
                    <a:solidFill>
                      <a:srgbClr val="43CBD7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ja-JP" altLang="en-US" sz="2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業務</a:t>
                </a:r>
                <a:r>
                  <a:rPr lang="ja-JP" altLang="en-US" sz="2600" b="1" u="sng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内容</a:t>
                </a:r>
                <a:endParaRPr lang="en-US" altLang="ja-JP" sz="2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2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EA37C0-8029-481D-97D9-15E510F1D755}"/>
              </a:ext>
            </a:extLst>
          </p:cNvPr>
          <p:cNvSpPr txBox="1"/>
          <p:nvPr/>
        </p:nvSpPr>
        <p:spPr>
          <a:xfrm>
            <a:off x="154901" y="157340"/>
            <a:ext cx="4838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年後どんな自分になりたいか</a:t>
            </a:r>
          </a:p>
        </p:txBody>
      </p:sp>
      <p:sp>
        <p:nvSpPr>
          <p:cNvPr id="3" name="円弧 2">
            <a:extLst>
              <a:ext uri="{FF2B5EF4-FFF2-40B4-BE49-F238E27FC236}">
                <a16:creationId xmlns:a16="http://schemas.microsoft.com/office/drawing/2014/main" id="{8ECA13DF-CF4F-411A-BA06-ADE28E582930}"/>
              </a:ext>
            </a:extLst>
          </p:cNvPr>
          <p:cNvSpPr/>
          <p:nvPr/>
        </p:nvSpPr>
        <p:spPr>
          <a:xfrm>
            <a:off x="-368552" y="1842534"/>
            <a:ext cx="3816424" cy="3816424"/>
          </a:xfrm>
          <a:prstGeom prst="arc">
            <a:avLst>
              <a:gd name="adj1" fmla="val 14118531"/>
              <a:gd name="adj2" fmla="val 7467217"/>
            </a:avLst>
          </a:prstGeom>
          <a:ln w="19050">
            <a:solidFill>
              <a:srgbClr val="2A3A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9362392-C057-44AB-872A-2623CC7ED4C5}"/>
              </a:ext>
            </a:extLst>
          </p:cNvPr>
          <p:cNvCxnSpPr>
            <a:cxnSpLocks/>
          </p:cNvCxnSpPr>
          <p:nvPr/>
        </p:nvCxnSpPr>
        <p:spPr>
          <a:xfrm flipH="1">
            <a:off x="3447872" y="3750746"/>
            <a:ext cx="1228585" cy="0"/>
          </a:xfrm>
          <a:prstGeom prst="line">
            <a:avLst/>
          </a:prstGeom>
          <a:ln w="19050">
            <a:solidFill>
              <a:srgbClr val="2A3A5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237BEF7-D5BB-43F5-8D2B-A22CCF25480B}"/>
              </a:ext>
            </a:extLst>
          </p:cNvPr>
          <p:cNvGrpSpPr/>
          <p:nvPr/>
        </p:nvGrpSpPr>
        <p:grpSpPr>
          <a:xfrm>
            <a:off x="4676457" y="3210746"/>
            <a:ext cx="1080000" cy="1080000"/>
            <a:chOff x="5142841" y="3210746"/>
            <a:chExt cx="1080000" cy="108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E2B1908-1B01-45BE-B255-74907EC7B38D}"/>
                </a:ext>
              </a:extLst>
            </p:cNvPr>
            <p:cNvSpPr/>
            <p:nvPr/>
          </p:nvSpPr>
          <p:spPr>
            <a:xfrm>
              <a:off x="5142841" y="3210746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A3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kumimoji="1" lang="ja-JP" altLang="en-US" sz="1100" dirty="0">
                <a:solidFill>
                  <a:srgbClr val="4D4D4D">
                    <a:lumMod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9A600BDD-1E12-4FF5-8CF6-698B987C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68" y="3480273"/>
              <a:ext cx="540946" cy="540946"/>
            </a:xfrm>
            <a:prstGeom prst="rect">
              <a:avLst/>
            </a:prstGeom>
          </p:spPr>
        </p:pic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E65E0D9-8F6B-4632-B7E3-57F7CD6965D2}"/>
              </a:ext>
            </a:extLst>
          </p:cNvPr>
          <p:cNvCxnSpPr>
            <a:cxnSpLocks/>
          </p:cNvCxnSpPr>
          <p:nvPr/>
        </p:nvCxnSpPr>
        <p:spPr>
          <a:xfrm flipH="1">
            <a:off x="2905592" y="5117148"/>
            <a:ext cx="1161282" cy="0"/>
          </a:xfrm>
          <a:prstGeom prst="line">
            <a:avLst/>
          </a:prstGeom>
          <a:ln w="19050">
            <a:solidFill>
              <a:srgbClr val="2A3A5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EBBCC8A-A682-4FBD-AFAD-3BFD44325DC3}"/>
              </a:ext>
            </a:extLst>
          </p:cNvPr>
          <p:cNvGrpSpPr/>
          <p:nvPr/>
        </p:nvGrpSpPr>
        <p:grpSpPr>
          <a:xfrm>
            <a:off x="4066873" y="4577148"/>
            <a:ext cx="1080000" cy="1080000"/>
            <a:chOff x="4533257" y="4578958"/>
            <a:chExt cx="1080000" cy="108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861FF79-177D-4F4D-BF10-49AF4F339F06}"/>
                </a:ext>
              </a:extLst>
            </p:cNvPr>
            <p:cNvSpPr/>
            <p:nvPr/>
          </p:nvSpPr>
          <p:spPr>
            <a:xfrm>
              <a:off x="4533257" y="4578958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3C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kumimoji="1" lang="ja-JP" altLang="en-US" sz="1100" dirty="0">
                <a:solidFill>
                  <a:srgbClr val="4D4D4D">
                    <a:lumMod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690097F6-E66B-4B3F-B6F5-4CDCF052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373" y="4873074"/>
              <a:ext cx="491769" cy="491769"/>
            </a:xfrm>
            <a:prstGeom prst="rect">
              <a:avLst/>
            </a:prstGeom>
          </p:spPr>
        </p:pic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CB02C4-0503-42FE-B953-5B5B000EC826}"/>
              </a:ext>
            </a:extLst>
          </p:cNvPr>
          <p:cNvCxnSpPr>
            <a:cxnSpLocks/>
          </p:cNvCxnSpPr>
          <p:nvPr/>
        </p:nvCxnSpPr>
        <p:spPr>
          <a:xfrm flipH="1">
            <a:off x="2905592" y="2384344"/>
            <a:ext cx="1161282" cy="0"/>
          </a:xfrm>
          <a:prstGeom prst="line">
            <a:avLst/>
          </a:prstGeom>
          <a:ln w="19050">
            <a:solidFill>
              <a:srgbClr val="2A3A5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81E6876-203F-424F-888D-E3894D240A22}"/>
              </a:ext>
            </a:extLst>
          </p:cNvPr>
          <p:cNvGrpSpPr/>
          <p:nvPr/>
        </p:nvGrpSpPr>
        <p:grpSpPr>
          <a:xfrm>
            <a:off x="4066873" y="1844344"/>
            <a:ext cx="1080000" cy="1080000"/>
            <a:chOff x="4533257" y="1842534"/>
            <a:chExt cx="1080000" cy="108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2514E54-5BF7-4F14-AEE3-67D5CEAAAB20}"/>
                </a:ext>
              </a:extLst>
            </p:cNvPr>
            <p:cNvSpPr/>
            <p:nvPr/>
          </p:nvSpPr>
          <p:spPr>
            <a:xfrm>
              <a:off x="4533257" y="1842534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3C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endParaRPr kumimoji="1" lang="ja-JP" altLang="en-US" sz="1100" dirty="0">
                <a:solidFill>
                  <a:srgbClr val="4D4D4D">
                    <a:lumMod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516F4295-8629-4C2E-988E-9E5FDD21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784" y="2112061"/>
              <a:ext cx="540946" cy="540946"/>
            </a:xfrm>
            <a:prstGeom prst="rect">
              <a:avLst/>
            </a:prstGeom>
          </p:spPr>
        </p:pic>
      </p:grpSp>
      <p:sp>
        <p:nvSpPr>
          <p:cNvPr id="19" name="직사각형 56">
            <a:extLst>
              <a:ext uri="{FF2B5EF4-FFF2-40B4-BE49-F238E27FC236}">
                <a16:creationId xmlns:a16="http://schemas.microsoft.com/office/drawing/2014/main" id="{24ADA234-5581-4D12-9F4F-6EAA6A69FD98}"/>
              </a:ext>
            </a:extLst>
          </p:cNvPr>
          <p:cNvSpPr/>
          <p:nvPr/>
        </p:nvSpPr>
        <p:spPr>
          <a:xfrm>
            <a:off x="5426806" y="1906955"/>
            <a:ext cx="2936518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自分のビジョンを持ち</a:t>
            </a:r>
            <a:endParaRPr lang="en-US" altLang="ja-JP" sz="2000" b="1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会社のビジョンに寄り添う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직사각형 64">
            <a:extLst>
              <a:ext uri="{FF2B5EF4-FFF2-40B4-BE49-F238E27FC236}">
                <a16:creationId xmlns:a16="http://schemas.microsoft.com/office/drawing/2014/main" id="{22E39DEC-8A85-4756-BA38-D5D3BC8A985D}"/>
              </a:ext>
            </a:extLst>
          </p:cNvPr>
          <p:cNvSpPr/>
          <p:nvPr/>
        </p:nvSpPr>
        <p:spPr>
          <a:xfrm>
            <a:off x="6025984" y="3275167"/>
            <a:ext cx="2651632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様々な知識と</a:t>
            </a:r>
            <a:endParaRPr lang="en-US" altLang="ja-JP" sz="2000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自分だけの経験を積む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직사각형 65">
            <a:extLst>
              <a:ext uri="{FF2B5EF4-FFF2-40B4-BE49-F238E27FC236}">
                <a16:creationId xmlns:a16="http://schemas.microsoft.com/office/drawing/2014/main" id="{BA808D0B-B2AD-4574-973F-FCDA6B99DB31}"/>
              </a:ext>
            </a:extLst>
          </p:cNvPr>
          <p:cNvSpPr/>
          <p:nvPr/>
        </p:nvSpPr>
        <p:spPr>
          <a:xfrm>
            <a:off x="5440988" y="4643379"/>
            <a:ext cx="3057116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どこへ向かうにも</a:t>
            </a: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心意気を</a:t>
            </a:r>
            <a:endParaRPr lang="en-US" altLang="ja-JP" sz="2000" b="1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込めて</a:t>
            </a:r>
            <a:r>
              <a:rPr lang="ja-JP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向かって行ける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직사각형 56">
            <a:extLst>
              <a:ext uri="{FF2B5EF4-FFF2-40B4-BE49-F238E27FC236}">
                <a16:creationId xmlns:a16="http://schemas.microsoft.com/office/drawing/2014/main" id="{26187FB3-B170-4DF2-A155-F50394EB1DC4}"/>
              </a:ext>
            </a:extLst>
          </p:cNvPr>
          <p:cNvSpPr/>
          <p:nvPr/>
        </p:nvSpPr>
        <p:spPr>
          <a:xfrm>
            <a:off x="748866" y="2516530"/>
            <a:ext cx="1811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ビジョン</a:t>
            </a:r>
            <a:endParaRPr lang="en-US" altLang="ko-KR" sz="3600" b="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직사각형 64">
            <a:extLst>
              <a:ext uri="{FF2B5EF4-FFF2-40B4-BE49-F238E27FC236}">
                <a16:creationId xmlns:a16="http://schemas.microsoft.com/office/drawing/2014/main" id="{F02D1E5F-1DBD-4293-A79B-03AA2BC28FF2}"/>
              </a:ext>
            </a:extLst>
          </p:cNvPr>
          <p:cNvSpPr/>
          <p:nvPr/>
        </p:nvSpPr>
        <p:spPr>
          <a:xfrm>
            <a:off x="745420" y="3429000"/>
            <a:ext cx="181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ノウハウ</a:t>
            </a:r>
            <a:r>
              <a:rPr lang="ja-JP" altLang="en-US" sz="360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ko-KR" sz="3600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직사각형 65">
            <a:extLst>
              <a:ext uri="{FF2B5EF4-FFF2-40B4-BE49-F238E27FC236}">
                <a16:creationId xmlns:a16="http://schemas.microsoft.com/office/drawing/2014/main" id="{4F9B8629-DCE5-4DA1-8A82-52204DB1BC71}"/>
              </a:ext>
            </a:extLst>
          </p:cNvPr>
          <p:cNvSpPr/>
          <p:nvPr/>
        </p:nvSpPr>
        <p:spPr>
          <a:xfrm>
            <a:off x="884995" y="4341470"/>
            <a:ext cx="1539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AD45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情熱</a:t>
            </a:r>
            <a:endParaRPr lang="en-US" altLang="ko-KR" sz="3600" b="1" dirty="0">
              <a:solidFill>
                <a:srgbClr val="AD455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8C389CB-8926-48E0-A518-943C0993DD24}"/>
              </a:ext>
            </a:extLst>
          </p:cNvPr>
          <p:cNvGrpSpPr/>
          <p:nvPr/>
        </p:nvGrpSpPr>
        <p:grpSpPr>
          <a:xfrm>
            <a:off x="5246714" y="1725600"/>
            <a:ext cx="3734971" cy="4050292"/>
            <a:chOff x="5416400" y="1725600"/>
            <a:chExt cx="3734971" cy="4050292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CF8DD5E5-EF91-45C1-B6C8-7EE967A31826}"/>
                </a:ext>
              </a:extLst>
            </p:cNvPr>
            <p:cNvGrpSpPr/>
            <p:nvPr/>
          </p:nvGrpSpPr>
          <p:grpSpPr>
            <a:xfrm>
              <a:off x="5416400" y="1725600"/>
              <a:ext cx="3137096" cy="1317488"/>
              <a:chOff x="9288524" y="1723790"/>
              <a:chExt cx="3137096" cy="1317488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C54874E-4962-4672-ABDB-8D0F5FE95A4B}"/>
                  </a:ext>
                </a:extLst>
              </p:cNvPr>
              <p:cNvSpPr/>
              <p:nvPr/>
            </p:nvSpPr>
            <p:spPr>
              <a:xfrm>
                <a:off x="9288524" y="1723790"/>
                <a:ext cx="3080534" cy="1317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" name="직사각형 56">
                <a:extLst>
                  <a:ext uri="{FF2B5EF4-FFF2-40B4-BE49-F238E27FC236}">
                    <a16:creationId xmlns:a16="http://schemas.microsoft.com/office/drawing/2014/main" id="{253EEB69-6F58-41C8-AB95-D0C79FA7012F}"/>
                  </a:ext>
                </a:extLst>
              </p:cNvPr>
              <p:cNvSpPr/>
              <p:nvPr/>
            </p:nvSpPr>
            <p:spPr>
              <a:xfrm>
                <a:off x="9345086" y="1906955"/>
                <a:ext cx="3080534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相手視点</a:t>
                </a:r>
                <a:endParaRPr lang="en-US" altLang="ja-JP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時間管理能力</a:t>
                </a:r>
                <a:endPara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BAC1B79A-ACE4-48BB-8B16-55C11AE7E264}"/>
                </a:ext>
              </a:extLst>
            </p:cNvPr>
            <p:cNvGrpSpPr/>
            <p:nvPr/>
          </p:nvGrpSpPr>
          <p:grpSpPr>
            <a:xfrm>
              <a:off x="5440988" y="4458404"/>
              <a:ext cx="3125387" cy="1317488"/>
              <a:chOff x="9276815" y="4697702"/>
              <a:chExt cx="3125387" cy="1317488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63A63F3-005B-4BAA-A365-791F4276C967}"/>
                  </a:ext>
                </a:extLst>
              </p:cNvPr>
              <p:cNvSpPr/>
              <p:nvPr/>
            </p:nvSpPr>
            <p:spPr>
              <a:xfrm>
                <a:off x="9276815" y="4697702"/>
                <a:ext cx="3080534" cy="1317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" name="직사각형 56">
                <a:extLst>
                  <a:ext uri="{FF2B5EF4-FFF2-40B4-BE49-F238E27FC236}">
                    <a16:creationId xmlns:a16="http://schemas.microsoft.com/office/drawing/2014/main" id="{4CC3070D-024B-4433-9E9B-FF75FFAFEC44}"/>
                  </a:ext>
                </a:extLst>
              </p:cNvPr>
              <p:cNvSpPr/>
              <p:nvPr/>
            </p:nvSpPr>
            <p:spPr>
              <a:xfrm>
                <a:off x="9345086" y="4880867"/>
                <a:ext cx="3057116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ポジティブな思考</a:t>
                </a:r>
                <a:endParaRPr lang="en-US" altLang="ja-JP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チャレンジ精神</a:t>
                </a:r>
                <a:endParaRPr lang="en-US" altLang="ja-JP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BCA75B7-F8F3-48ED-BB04-15BFF2701D7C}"/>
                </a:ext>
              </a:extLst>
            </p:cNvPr>
            <p:cNvGrpSpPr/>
            <p:nvPr/>
          </p:nvGrpSpPr>
          <p:grpSpPr>
            <a:xfrm>
              <a:off x="6025984" y="3092002"/>
              <a:ext cx="3125387" cy="1317488"/>
              <a:chOff x="9276815" y="4697702"/>
              <a:chExt cx="3125387" cy="131748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D09BA74-CF63-445C-A3B3-6A1A2869665B}"/>
                  </a:ext>
                </a:extLst>
              </p:cNvPr>
              <p:cNvSpPr/>
              <p:nvPr/>
            </p:nvSpPr>
            <p:spPr>
              <a:xfrm>
                <a:off x="9276815" y="4697702"/>
                <a:ext cx="3080534" cy="1317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1"/>
              <a:lstStyle/>
              <a:p>
                <a:pPr algn="ctr"/>
                <a:endParaRPr kumimoji="1" lang="ja-JP" altLang="en-US" sz="1100" dirty="0">
                  <a:solidFill>
                    <a:srgbClr val="4D4D4D">
                      <a:lumMod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8" name="직사각형 56">
                <a:extLst>
                  <a:ext uri="{FF2B5EF4-FFF2-40B4-BE49-F238E27FC236}">
                    <a16:creationId xmlns:a16="http://schemas.microsoft.com/office/drawing/2014/main" id="{BE4D4576-7B55-4D36-A582-4B4318E65931}"/>
                  </a:ext>
                </a:extLst>
              </p:cNvPr>
              <p:cNvSpPr/>
              <p:nvPr/>
            </p:nvSpPr>
            <p:spPr>
              <a:xfrm>
                <a:off x="9345086" y="4880867"/>
                <a:ext cx="3057116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通信教育、資格</a:t>
                </a:r>
                <a:endParaRPr lang="en-US" altLang="ja-JP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sz="2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業務・学習に</a:t>
                </a:r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対する集中力</a:t>
                </a:r>
                <a:endParaRPr lang="en-US" altLang="ja-JP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461B05-E515-4B03-B757-208DA76A61B6}"/>
              </a:ext>
            </a:extLst>
          </p:cNvPr>
          <p:cNvSpPr txBox="1"/>
          <p:nvPr/>
        </p:nvSpPr>
        <p:spPr>
          <a:xfrm>
            <a:off x="154901" y="157340"/>
            <a:ext cx="2581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b="1" dirty="0">
                <a:solidFill>
                  <a:srgbClr val="3135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携わりたい業務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FA4849-DAC5-4BBD-8FB8-9783F509CBEB}"/>
              </a:ext>
            </a:extLst>
          </p:cNvPr>
          <p:cNvGrpSpPr/>
          <p:nvPr/>
        </p:nvGrpSpPr>
        <p:grpSpPr>
          <a:xfrm>
            <a:off x="3090796" y="1966812"/>
            <a:ext cx="2962409" cy="3003114"/>
            <a:chOff x="3090796" y="1966812"/>
            <a:chExt cx="2962409" cy="3003114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FECF42E-17CE-4F72-A622-CDD3E1DC6C0B}"/>
                </a:ext>
              </a:extLst>
            </p:cNvPr>
            <p:cNvGrpSpPr/>
            <p:nvPr/>
          </p:nvGrpSpPr>
          <p:grpSpPr>
            <a:xfrm>
              <a:off x="3090796" y="1966812"/>
              <a:ext cx="2962409" cy="2962409"/>
              <a:chOff x="5770499" y="2204864"/>
              <a:chExt cx="2448272" cy="2448272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81657A87-3F59-4F33-BBB8-688AA32789C1}"/>
                  </a:ext>
                </a:extLst>
              </p:cNvPr>
              <p:cNvSpPr/>
              <p:nvPr/>
            </p:nvSpPr>
            <p:spPr>
              <a:xfrm>
                <a:off x="5770499" y="2204864"/>
                <a:ext cx="2448272" cy="244827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A3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직사각형 6">
                <a:extLst>
                  <a:ext uri="{FF2B5EF4-FFF2-40B4-BE49-F238E27FC236}">
                    <a16:creationId xmlns:a16="http://schemas.microsoft.com/office/drawing/2014/main" id="{8C4070D1-5B4C-4F37-9E66-54E1E999D663}"/>
                  </a:ext>
                </a:extLst>
              </p:cNvPr>
              <p:cNvSpPr/>
              <p:nvPr/>
            </p:nvSpPr>
            <p:spPr>
              <a:xfrm>
                <a:off x="5881369" y="2980291"/>
                <a:ext cx="2226533" cy="89741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ja-JP" altLang="en-US" sz="2800" b="1" dirty="0">
                    <a:solidFill>
                      <a:srgbClr val="313540"/>
                    </a:solidFill>
                  </a:rPr>
                  <a:t>ネットワーク</a:t>
                </a:r>
                <a:endParaRPr lang="en-US" altLang="ja-JP" sz="2800" b="1" dirty="0">
                  <a:solidFill>
                    <a:srgbClr val="31354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ja-JP" altLang="en-US" sz="2800" b="1" dirty="0">
                    <a:solidFill>
                      <a:srgbClr val="313540"/>
                    </a:solidFill>
                  </a:rPr>
                  <a:t>設計・構築・運用</a:t>
                </a:r>
                <a:endParaRPr lang="en-US" altLang="ko-KR" sz="2800" b="1" dirty="0">
                  <a:solidFill>
                    <a:srgbClr val="313540"/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57692196-AB9A-479B-BC65-DDC36946BECF}"/>
                </a:ext>
              </a:extLst>
            </p:cNvPr>
            <p:cNvGrpSpPr/>
            <p:nvPr/>
          </p:nvGrpSpPr>
          <p:grpSpPr>
            <a:xfrm>
              <a:off x="3182282" y="4480499"/>
              <a:ext cx="2797909" cy="489427"/>
              <a:chOff x="3182282" y="4480499"/>
              <a:chExt cx="2797909" cy="489427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BB82493F-3250-4103-859F-B5822A6F8728}"/>
                  </a:ext>
                </a:extLst>
              </p:cNvPr>
              <p:cNvSpPr/>
              <p:nvPr/>
            </p:nvSpPr>
            <p:spPr>
              <a:xfrm>
                <a:off x="3200754" y="4494673"/>
                <a:ext cx="2779437" cy="475253"/>
              </a:xfrm>
              <a:prstGeom prst="roundRect">
                <a:avLst>
                  <a:gd name="adj" fmla="val 50000"/>
                </a:avLst>
              </a:prstGeom>
              <a:solidFill>
                <a:srgbClr val="43CBD7"/>
              </a:solidFill>
              <a:ln>
                <a:solidFill>
                  <a:srgbClr val="43CB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E82AC46F-E05C-4F00-A4BF-366B1F8CBB82}"/>
                  </a:ext>
                </a:extLst>
              </p:cNvPr>
              <p:cNvSpPr/>
              <p:nvPr/>
            </p:nvSpPr>
            <p:spPr>
              <a:xfrm>
                <a:off x="3182282" y="4480499"/>
                <a:ext cx="2779437" cy="4752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43CB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직사각형 63">
                <a:extLst>
                  <a:ext uri="{FF2B5EF4-FFF2-40B4-BE49-F238E27FC236}">
                    <a16:creationId xmlns:a16="http://schemas.microsoft.com/office/drawing/2014/main" id="{B8C1DA2D-8865-4D7D-86AC-110DB2484ADD}"/>
                  </a:ext>
                </a:extLst>
              </p:cNvPr>
              <p:cNvSpPr/>
              <p:nvPr/>
            </p:nvSpPr>
            <p:spPr>
              <a:xfrm>
                <a:off x="3340411" y="4518070"/>
                <a:ext cx="24631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全ての過程が知りたい</a:t>
                </a:r>
                <a:endParaRPr lang="en-US" altLang="ja-JP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78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5">
            <a:extLst>
              <a:ext uri="{FF2B5EF4-FFF2-40B4-BE49-F238E27FC236}">
                <a16:creationId xmlns:a16="http://schemas.microsoft.com/office/drawing/2014/main" id="{C9C8AB8A-20E5-40D4-AC13-6F31E0DF68DC}"/>
              </a:ext>
            </a:extLst>
          </p:cNvPr>
          <p:cNvSpPr/>
          <p:nvPr/>
        </p:nvSpPr>
        <p:spPr>
          <a:xfrm>
            <a:off x="8846820" y="213359"/>
            <a:ext cx="228600" cy="441961"/>
          </a:xfrm>
          <a:prstGeom prst="roundRect">
            <a:avLst>
              <a:gd name="adj" fmla="val 22536"/>
            </a:avLst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秘密</a:t>
            </a:r>
          </a:p>
        </p:txBody>
      </p:sp>
    </p:spTree>
    <p:extLst>
      <p:ext uri="{BB962C8B-B14F-4D97-AF65-F5344CB8AC3E}">
        <p14:creationId xmlns:p14="http://schemas.microsoft.com/office/powerpoint/2010/main" val="3104432934"/>
      </p:ext>
    </p:extLst>
  </p:cSld>
  <p:clrMapOvr>
    <a:masterClrMapping/>
  </p:clrMapOvr>
</p:sld>
</file>

<file path=ppt/theme/theme1.xml><?xml version="1.0" encoding="utf-8"?>
<a:theme xmlns:a="http://schemas.openxmlformats.org/drawingml/2006/main" name="JCOM_PPT_Template">
  <a:themeElements>
    <a:clrScheme name="JCOM_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COM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JCOM_PPT_Template">
  <a:themeElements>
    <a:clrScheme name="ユーザー定義 1">
      <a:dk1>
        <a:srgbClr val="4D4D4D"/>
      </a:dk1>
      <a:lt1>
        <a:sysClr val="window" lastClr="FFFFFF"/>
      </a:lt1>
      <a:dk2>
        <a:srgbClr val="0071BC"/>
      </a:dk2>
      <a:lt2>
        <a:srgbClr val="EEECE1"/>
      </a:lt2>
      <a:accent1>
        <a:srgbClr val="0071BC"/>
      </a:accent1>
      <a:accent2>
        <a:srgbClr val="E03253"/>
      </a:accent2>
      <a:accent3>
        <a:srgbClr val="E9381B"/>
      </a:accent3>
      <a:accent4>
        <a:srgbClr val="FDEADA"/>
      </a:accent4>
      <a:accent5>
        <a:srgbClr val="FBD5B5"/>
      </a:accent5>
      <a:accent6>
        <a:srgbClr val="FAC08F"/>
      </a:accent6>
      <a:hlink>
        <a:srgbClr val="0000FF"/>
      </a:hlink>
      <a:folHlink>
        <a:srgbClr val="800080"/>
      </a:folHlink>
    </a:clrScheme>
    <a:fontScheme name="JCOM_PPT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vert="horz" rtlCol="0" anchor="ctr" anchorCtr="1"/>
      <a:lstStyle>
        <a:defPPr>
          <a:defRPr sz="1100" dirty="0" smtClean="0">
            <a:solidFill>
              <a:srgbClr val="4D4D4D">
                <a:lumMod val="50000"/>
              </a:srgbClr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31750" cap="flat">
          <a:solidFill>
            <a:srgbClr val="969696"/>
          </a:solidFill>
          <a:prstDash val="sysDot"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indent="0" algn="l">
          <a:lnSpc>
            <a:spcPct val="90000"/>
          </a:lnSpc>
          <a:buNone/>
          <a:defRPr kumimoji="1" sz="16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JCOM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JCOM_Theme_chidak1">
  <a:themeElements>
    <a:clrScheme name="JCOMデザイン1">
      <a:dk1>
        <a:srgbClr val="4D4D4D"/>
      </a:dk1>
      <a:lt1>
        <a:sysClr val="window" lastClr="FFFFFF"/>
      </a:lt1>
      <a:dk2>
        <a:srgbClr val="0071BC"/>
      </a:dk2>
      <a:lt2>
        <a:srgbClr val="EAEAEA"/>
      </a:lt2>
      <a:accent1>
        <a:srgbClr val="0071BC"/>
      </a:accent1>
      <a:accent2>
        <a:srgbClr val="E9381B"/>
      </a:accent2>
      <a:accent3>
        <a:srgbClr val="F18D00"/>
      </a:accent3>
      <a:accent4>
        <a:srgbClr val="00A33E"/>
      </a:accent4>
      <a:accent5>
        <a:srgbClr val="E40077"/>
      </a:accent5>
      <a:accent6>
        <a:srgbClr val="0086CD"/>
      </a:accent6>
      <a:hlink>
        <a:srgbClr val="0000FF"/>
      </a:hlink>
      <a:folHlink>
        <a:srgbClr val="800080"/>
      </a:folHlink>
    </a:clrScheme>
    <a:fontScheme name="Meiryo UI　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70C0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JCOM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COM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COM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276</Words>
  <Application>Microsoft Office PowerPoint</Application>
  <PresentationFormat>画面に合わせる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8</vt:i4>
      </vt:variant>
    </vt:vector>
  </HeadingPairs>
  <TitlesOfParts>
    <vt:vector size="19" baseType="lpstr">
      <vt:lpstr>HG正楷書体-PRO</vt:lpstr>
      <vt:lpstr>Meiryo UI</vt:lpstr>
      <vt:lpstr>メイリオ</vt:lpstr>
      <vt:lpstr>Arial</vt:lpstr>
      <vt:lpstr>Calibri</vt:lpstr>
      <vt:lpstr>Segoe UI</vt:lpstr>
      <vt:lpstr>JCOM_PPT_Template</vt:lpstr>
      <vt:lpstr>ホワイト</vt:lpstr>
      <vt:lpstr>2_JCOM_PPT_Template</vt:lpstr>
      <vt:lpstr>JCOM_Theme_chidak1</vt:lpstr>
      <vt:lpstr>1_デザインの設定</vt:lpstr>
      <vt:lpstr>2019年度　技術系新入社員研修　最終報告会　　　　　　　　　　　　　　　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株式会社ジュピターテレコム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Kikuchi, Etsuko (菊地 悦子)</dc:creator>
  <cp:lastModifiedBy>Oh, Yunjeong (オ ユンジョン)</cp:lastModifiedBy>
  <cp:revision>481</cp:revision>
  <cp:lastPrinted>2018-08-01T04:07:58Z</cp:lastPrinted>
  <dcterms:created xsi:type="dcterms:W3CDTF">2014-07-14T04:51:49Z</dcterms:created>
  <dcterms:modified xsi:type="dcterms:W3CDTF">2019-12-11T06:22:45Z</dcterms:modified>
  <cp:contentStatus>最終版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0x0101003A32A3A262A7154BB1016BB89785A6E8</vt:lpwstr>
  </property>
  <property fmtid="{D5CDD505-2E9C-101B-9397-08002B2CF9AE}" pid="3" name="_MarkAsFinal">
    <vt:bool>true</vt:bool>
  </property>
</Properties>
</file>