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700" u="none" kumimoji="0" normalizeH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1pPr>
    <a:lvl2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700" u="none" kumimoji="0" normalizeH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2pPr>
    <a:lvl3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700" u="none" kumimoji="0" normalizeH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3pPr>
    <a:lvl4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700" u="none" kumimoji="0" normalizeH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4pPr>
    <a:lvl5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700" u="none" kumimoji="0" normalizeH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5pPr>
    <a:lvl6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700" u="none" kumimoji="0" normalizeH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6pPr>
    <a:lvl7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700" u="none" kumimoji="0" normalizeH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7pPr>
    <a:lvl8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700" u="none" kumimoji="0" normalizeH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8pPr>
    <a:lvl9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700" u="none" kumimoji="0" normalizeH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298450" indent="-158750" algn="r">
              <a:buSzPts val="700"/>
              <a:defRPr sz="700">
                <a:latin typeface="Space Mono"/>
                <a:ea typeface="Space Mono"/>
                <a:cs typeface="Space Mono"/>
                <a:sym typeface="Space Mono"/>
              </a:defRPr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chemeClr val="accent2">
                    <a:lumOff val="21764"/>
                  </a:schemeClr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r">
              <a:defRPr>
                <a:latin typeface="Space Mono"/>
                <a:ea typeface="Space Mono"/>
                <a:cs typeface="Space Mono"/>
                <a:sym typeface="Space Mono"/>
              </a:defRPr>
            </a:pP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>
              <a:lnSpc>
                <a:spcPct val="100000"/>
              </a:lnSpc>
              <a:defRPr sz="10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olab.research.google.com/github/claireaoi/dlgs/blob/main/labs/lab1_mcts.ipynb" TargetMode="External"/><Relationship Id="rId3" Type="http://schemas.openxmlformats.org/officeDocument/2006/relationships/hyperlink" Target="https://colab.research.google.com/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10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ITU Copenhagen, Fall 2023</a:t>
            </a:r>
          </a:p>
        </p:txBody>
      </p:sp>
      <p:sp>
        <p:nvSpPr>
          <p:cNvPr id="111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Deep Learning for Games and Simulations</a:t>
            </a:r>
          </a:p>
        </p:txBody>
      </p:sp>
      <p:sp>
        <p:nvSpPr>
          <p:cNvPr id="112" name="Google Shape;124;p20"/>
          <p:cNvSpPr txBox="1"/>
          <p:nvPr/>
        </p:nvSpPr>
        <p:spPr>
          <a:xfrm>
            <a:off x="1699115" y="3731866"/>
            <a:ext cx="5647205" cy="1198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33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Deep Learning </a:t>
            </a:r>
          </a:p>
          <a:p>
            <a:pPr algn="l">
              <a:lnSpc>
                <a:spcPct val="100000"/>
              </a:lnSpc>
              <a:defRPr sz="33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for Games and Simulation</a:t>
            </a:r>
          </a:p>
        </p:txBody>
      </p:sp>
      <p:pic>
        <p:nvPicPr>
          <p:cNvPr id="113" name="featured.png" descr="featu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9634" y="373026"/>
            <a:ext cx="5647205" cy="29941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76" name="Google Shape;124;p20"/>
          <p:cNvSpPr txBox="1"/>
          <p:nvPr/>
        </p:nvSpPr>
        <p:spPr>
          <a:xfrm>
            <a:off x="1037780" y="1527824"/>
            <a:ext cx="7068440" cy="241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LAB 02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MATHS - REFRESH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https://colab.research.google.com/github/claireaoi/dlgs/blob/main/labs/lab2_maths.ipynb</a:t>
            </a:r>
          </a:p>
        </p:txBody>
      </p:sp>
      <p:sp>
        <p:nvSpPr>
          <p:cNvPr id="177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Deep Learning for Games and Simulations</a:t>
            </a:r>
          </a:p>
        </p:txBody>
      </p:sp>
      <p:sp>
        <p:nvSpPr>
          <p:cNvPr id="178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ITU Copenhagen, Fall 2023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81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Deep Learning for Games and Simulations</a:t>
            </a:r>
          </a:p>
        </p:txBody>
      </p:sp>
      <p:sp>
        <p:nvSpPr>
          <p:cNvPr id="182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ITU Copenhagen, Fall 2023</a:t>
            </a:r>
          </a:p>
        </p:txBody>
      </p:sp>
      <p:sp>
        <p:nvSpPr>
          <p:cNvPr id="183" name="(2) Vectors"/>
          <p:cNvSpPr txBox="1"/>
          <p:nvPr/>
        </p:nvSpPr>
        <p:spPr>
          <a:xfrm>
            <a:off x="408246" y="2455037"/>
            <a:ext cx="2384701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b="1" sz="1800">
                <a:solidFill>
                  <a:srgbClr val="9EB935"/>
                </a:solidFill>
              </a:defRPr>
            </a:pPr>
            <a:br/>
            <a:r>
              <a:t>(2) Vectors</a:t>
            </a:r>
          </a:p>
        </p:txBody>
      </p:sp>
      <p:sp>
        <p:nvSpPr>
          <p:cNvPr id="184" name="Sum, Scalar multiplication, Inner Product"/>
          <p:cNvSpPr txBox="1"/>
          <p:nvPr/>
        </p:nvSpPr>
        <p:spPr>
          <a:xfrm>
            <a:off x="3156711" y="2724588"/>
            <a:ext cx="770163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</a:p>
          <a:p>
            <a:pPr algn="l">
              <a:lnSpc>
                <a:spcPct val="100000"/>
              </a:lnSpc>
              <a:defRPr sz="1400"/>
            </a:pPr>
            <a:r>
              <a:t>Sum, Scalar multiplication, Inner Product</a:t>
            </a:r>
          </a:p>
        </p:txBody>
      </p:sp>
      <p:sp>
        <p:nvSpPr>
          <p:cNvPr id="185" name="(3) Matrices"/>
          <p:cNvSpPr txBox="1"/>
          <p:nvPr/>
        </p:nvSpPr>
        <p:spPr>
          <a:xfrm>
            <a:off x="418769" y="3548777"/>
            <a:ext cx="2892010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b="1" sz="1800">
                <a:solidFill>
                  <a:srgbClr val="9EB935"/>
                </a:solidFill>
              </a:defRPr>
            </a:pPr>
            <a:br/>
            <a:r>
              <a:t>(3) Matrices</a:t>
            </a:r>
          </a:p>
        </p:txBody>
      </p:sp>
      <p:sp>
        <p:nvSpPr>
          <p:cNvPr id="186" name="Matrice Product"/>
          <p:cNvSpPr txBox="1"/>
          <p:nvPr/>
        </p:nvSpPr>
        <p:spPr>
          <a:xfrm>
            <a:off x="3177756" y="3774078"/>
            <a:ext cx="770163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</a:p>
          <a:p>
            <a:pPr algn="l">
              <a:lnSpc>
                <a:spcPct val="100000"/>
              </a:lnSpc>
              <a:defRPr sz="1400"/>
            </a:pPr>
            <a:r>
              <a:t>Matrice Product</a:t>
            </a:r>
          </a:p>
        </p:txBody>
      </p:sp>
      <p:sp>
        <p:nvSpPr>
          <p:cNvPr id="187" name="(1) Stats"/>
          <p:cNvSpPr txBox="1"/>
          <p:nvPr/>
        </p:nvSpPr>
        <p:spPr>
          <a:xfrm>
            <a:off x="429291" y="1138848"/>
            <a:ext cx="4611893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b="1" sz="1800">
                <a:solidFill>
                  <a:srgbClr val="9EB935"/>
                </a:solidFill>
              </a:defRPr>
            </a:pPr>
            <a:br/>
            <a:r>
              <a:t>(1) Stats</a:t>
            </a:r>
          </a:p>
        </p:txBody>
      </p:sp>
      <p:sp>
        <p:nvSpPr>
          <p:cNvPr id="188" name="Familiarise yourself with some statistical operation with Python:  Min, Max, Median, standard deviation and variance"/>
          <p:cNvSpPr txBox="1"/>
          <p:nvPr/>
        </p:nvSpPr>
        <p:spPr>
          <a:xfrm>
            <a:off x="3177756" y="1357624"/>
            <a:ext cx="77016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</a:p>
          <a:p>
            <a:pPr algn="l">
              <a:lnSpc>
                <a:spcPct val="100000"/>
              </a:lnSpc>
              <a:defRPr sz="1400"/>
            </a:pPr>
            <a:r>
              <a:t>Familiarise yourself with some statistical operation with Python:</a:t>
            </a:r>
            <a:br/>
            <a:br/>
            <a:r>
              <a:t>Min, Max, Median, standard deviation and variance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91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Deep Learning for Games and Simulations</a:t>
            </a:r>
          </a:p>
        </p:txBody>
      </p:sp>
      <p:sp>
        <p:nvSpPr>
          <p:cNvPr id="192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ITU Copenhagen, Fall 2023</a:t>
            </a:r>
          </a:p>
        </p:txBody>
      </p:sp>
      <p:sp>
        <p:nvSpPr>
          <p:cNvPr id="193" name="(4) Gradient"/>
          <p:cNvSpPr txBox="1"/>
          <p:nvPr/>
        </p:nvSpPr>
        <p:spPr>
          <a:xfrm>
            <a:off x="576606" y="822324"/>
            <a:ext cx="4611892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b="1" sz="1800">
                <a:solidFill>
                  <a:srgbClr val="9EB935"/>
                </a:solidFill>
              </a:defRPr>
            </a:pPr>
            <a:br/>
            <a:r>
              <a:t>(4) Gradient</a:t>
            </a:r>
            <a:br/>
          </a:p>
        </p:txBody>
      </p:sp>
      <p:pic>
        <p:nvPicPr>
          <p:cNvPr id="194" name="formula-of-chain-rule-1612178108.png" descr="formula-of-chain-rule-1612178108.png"/>
          <p:cNvPicPr>
            <a:picLocks noChangeAspect="1"/>
          </p:cNvPicPr>
          <p:nvPr/>
        </p:nvPicPr>
        <p:blipFill>
          <a:blip r:embed="rId2">
            <a:extLst/>
          </a:blip>
          <a:srcRect l="0" t="18858" r="0" b="0"/>
          <a:stretch>
            <a:fillRect/>
          </a:stretch>
        </p:blipFill>
        <p:spPr>
          <a:xfrm>
            <a:off x="2689268" y="1244605"/>
            <a:ext cx="5217506" cy="3668468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Chain Rule Formula"/>
          <p:cNvSpPr txBox="1"/>
          <p:nvPr/>
        </p:nvSpPr>
        <p:spPr>
          <a:xfrm>
            <a:off x="3696499" y="1022043"/>
            <a:ext cx="21719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b="1" sz="1800">
                <a:solidFill>
                  <a:schemeClr val="accent2">
                    <a:lumOff val="43529"/>
                  </a:schemeClr>
                </a:solidFill>
              </a:defRPr>
            </a:lvl1pPr>
          </a:lstStyle>
          <a:p>
            <a:pPr/>
            <a:r>
              <a:t>Chain Rule Formula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98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Deep Learning for Games and Simulations</a:t>
            </a:r>
          </a:p>
        </p:txBody>
      </p:sp>
      <p:sp>
        <p:nvSpPr>
          <p:cNvPr id="199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ITU Copenhagen, Fall 2023</a:t>
            </a:r>
          </a:p>
        </p:txBody>
      </p:sp>
      <p:pic>
        <p:nvPicPr>
          <p:cNvPr id="200" name="Screenshot 2023-09-04 at 16.16.59.png" descr="Screenshot 2023-09-04 at 16.16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2589" y="338954"/>
            <a:ext cx="3539434" cy="1784343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(5) Autodiff // Backpropagation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b="1" sz="1800">
                <a:solidFill>
                  <a:srgbClr val="9EB935"/>
                </a:solidFill>
              </a:defRPr>
            </a:pPr>
            <a:br/>
            <a:r>
              <a:t>(5) Autodiff // Backpropagation</a:t>
            </a:r>
          </a:p>
          <a:p>
            <a:pPr algn="l">
              <a:defRPr b="1" sz="1800"/>
            </a:pPr>
          </a:p>
          <a:p>
            <a:pPr algn="l">
              <a:defRPr b="1" sz="1800"/>
            </a:pPr>
            <a:br/>
          </a:p>
        </p:txBody>
      </p:sp>
      <p:sp>
        <p:nvSpPr>
          <p:cNvPr id="202" name="Blue -&gt; Local Gradient Red -&gt; Backpropagated Gradient"/>
          <p:cNvSpPr txBox="1"/>
          <p:nvPr/>
        </p:nvSpPr>
        <p:spPr>
          <a:xfrm>
            <a:off x="5381439" y="2212013"/>
            <a:ext cx="4611893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>
                <a:solidFill>
                  <a:srgbClr val="D76028"/>
                </a:solidFill>
              </a:defRPr>
            </a:pPr>
            <a:r>
              <a:rPr>
                <a:solidFill>
                  <a:srgbClr val="292EC1"/>
                </a:solidFill>
              </a:rPr>
              <a:t>Blue -&gt; Local Gradient</a:t>
            </a:r>
            <a:br/>
            <a:r>
              <a:rPr>
                <a:solidFill>
                  <a:srgbClr val="DD8C71"/>
                </a:solidFill>
              </a:rPr>
              <a:t>Red -&gt; Backpropagated Gradient</a:t>
            </a:r>
          </a:p>
          <a:p>
            <a:pPr algn="l">
              <a:defRPr b="1" sz="1400"/>
            </a:pPr>
          </a:p>
          <a:p>
            <a:pPr algn="l">
              <a:defRPr b="1" sz="1400"/>
            </a:pPr>
            <a:br/>
          </a:p>
        </p:txBody>
      </p:sp>
      <p:sp>
        <p:nvSpPr>
          <p:cNvPr id="203" name="Understanding the inner working of autodiff……"/>
          <p:cNvSpPr txBox="1"/>
          <p:nvPr/>
        </p:nvSpPr>
        <p:spPr>
          <a:xfrm>
            <a:off x="609810" y="2134629"/>
            <a:ext cx="4545484" cy="237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r>
              <a:t>Understanding the inner working of autodiff…</a:t>
            </a:r>
            <a:br/>
            <a:br/>
          </a:p>
          <a:p>
            <a:pPr algn="l">
              <a:lnSpc>
                <a:spcPct val="100000"/>
              </a:lnSpc>
              <a:defRPr sz="1400"/>
            </a:pPr>
            <a:r>
              <a:t>- backprop method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insert in class Node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Example 1: y.backward() for y=x*y, for square function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Example 2 Chaining Call for square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Example 3: for plus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Example4: for multiply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Use python operator overloading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06" name="Google Shape;124;p20"/>
          <p:cNvSpPr txBox="1"/>
          <p:nvPr/>
        </p:nvSpPr>
        <p:spPr>
          <a:xfrm>
            <a:off x="1037780" y="1527824"/>
            <a:ext cx="7068440" cy="241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LAB 03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Neural Network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https://colab.research.google.com/github/claireaoi/dlgs/blob/main/labs/lab3_nn.ipynb</a:t>
            </a:r>
          </a:p>
        </p:txBody>
      </p:sp>
      <p:sp>
        <p:nvSpPr>
          <p:cNvPr id="207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Deep Learning for Games and Simulations</a:t>
            </a:r>
          </a:p>
        </p:txBody>
      </p:sp>
      <p:sp>
        <p:nvSpPr>
          <p:cNvPr id="208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ITU Copenhagen, Fall 2023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11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Deep Learning for Games and Simulations</a:t>
            </a:r>
          </a:p>
        </p:txBody>
      </p:sp>
      <p:sp>
        <p:nvSpPr>
          <p:cNvPr id="212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ITU Copenhagen, Fall 2023</a:t>
            </a:r>
          </a:p>
        </p:txBody>
      </p:sp>
      <p:sp>
        <p:nvSpPr>
          <p:cNvPr id="213" name="Nanograd…"/>
          <p:cNvSpPr txBox="1"/>
          <p:nvPr/>
        </p:nvSpPr>
        <p:spPr>
          <a:xfrm>
            <a:off x="460859" y="950328"/>
            <a:ext cx="2633727" cy="2025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b="1" sz="2400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Nanograd </a:t>
            </a:r>
          </a:p>
          <a:p>
            <a:pPr algn="l">
              <a:defRPr b="1" sz="2400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Automatic Differentiation</a:t>
            </a:r>
          </a:p>
          <a:p>
            <a:pPr algn="l">
              <a:defRPr b="1" sz="2400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Framework</a:t>
            </a:r>
          </a:p>
        </p:txBody>
      </p:sp>
      <p:sp>
        <p:nvSpPr>
          <p:cNvPr id="214" name="Text"/>
          <p:cNvSpPr txBox="1"/>
          <p:nvPr/>
        </p:nvSpPr>
        <p:spPr>
          <a:xfrm>
            <a:off x="3177756" y="1357624"/>
            <a:ext cx="770163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</a:p>
          <a:p>
            <a:pPr algn="l">
              <a:lnSpc>
                <a:spcPct val="100000"/>
              </a:lnSpc>
              <a:defRPr sz="1400"/>
            </a:pPr>
          </a:p>
        </p:txBody>
      </p:sp>
      <p:sp>
        <p:nvSpPr>
          <p:cNvPr id="215" name="(a) explain backward  (b) detail example 1 by hand  (c) repeat backward  (d) finite difference"/>
          <p:cNvSpPr txBox="1"/>
          <p:nvPr/>
        </p:nvSpPr>
        <p:spPr>
          <a:xfrm>
            <a:off x="3367160" y="1515460"/>
            <a:ext cx="4783033" cy="160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(a) explain backward</a:t>
            </a:r>
            <a:br/>
            <a:br/>
            <a:r>
              <a:t>(b) detail example 1 by hand</a:t>
            </a:r>
            <a:br/>
            <a:br/>
            <a:r>
              <a:t>(c) repeat backward</a:t>
            </a:r>
            <a:br/>
            <a:br/>
            <a:r>
              <a:t>(d) finite difference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18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Deep Learning for Games and Simulations</a:t>
            </a:r>
          </a:p>
        </p:txBody>
      </p:sp>
      <p:sp>
        <p:nvSpPr>
          <p:cNvPr id="219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ITU Copenhagen, Fall 2023</a:t>
            </a:r>
          </a:p>
        </p:txBody>
      </p:sp>
      <p:sp>
        <p:nvSpPr>
          <p:cNvPr id="220" name="Neural…"/>
          <p:cNvSpPr txBox="1"/>
          <p:nvPr/>
        </p:nvSpPr>
        <p:spPr>
          <a:xfrm>
            <a:off x="460859" y="950328"/>
            <a:ext cx="5089624" cy="1238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b="1" sz="3300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Neural </a:t>
            </a:r>
          </a:p>
          <a:p>
            <a:pPr algn="l">
              <a:defRPr b="1" sz="3300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Network</a:t>
            </a:r>
          </a:p>
        </p:txBody>
      </p:sp>
      <p:sp>
        <p:nvSpPr>
          <p:cNvPr id="221" name="Text"/>
          <p:cNvSpPr txBox="1"/>
          <p:nvPr/>
        </p:nvSpPr>
        <p:spPr>
          <a:xfrm>
            <a:off x="3177756" y="1357624"/>
            <a:ext cx="770163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</a:p>
          <a:p>
            <a:pPr algn="l">
              <a:lnSpc>
                <a:spcPct val="100000"/>
              </a:lnSpc>
              <a:defRPr sz="1400"/>
            </a:pPr>
          </a:p>
        </p:txBody>
      </p:sp>
      <p:pic>
        <p:nvPicPr>
          <p:cNvPr id="222" name="NN.jpeg" descr="NN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5147" y="647471"/>
            <a:ext cx="5511461" cy="2869873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&gt;feedforward neural network consisting of a series of dense layer &gt;for each layer, define: input size and output size, activation functions (e.g. tanh, relu), parameter initialization (e.g. Gaussian)…"/>
          <p:cNvSpPr txBox="1"/>
          <p:nvPr/>
        </p:nvSpPr>
        <p:spPr>
          <a:xfrm>
            <a:off x="2910169" y="3619948"/>
            <a:ext cx="5855092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&gt;feedforward neural network consisting of a series of dense layer</a:t>
            </a:r>
            <a:br/>
            <a:r>
              <a:t>&gt;for each layer, define: input size and output size, activation functions (e.g. tanh, relu), parameter initialization (e.g. Gaussian)</a:t>
            </a:r>
            <a:br/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(e) Compute forward pass dense Layer</a:t>
            </a:r>
            <a:br/>
            <a:r>
              <a:t>(f) Combine multiple DenseLayers into a MLP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26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Deep Learning for Games and Simulations</a:t>
            </a:r>
          </a:p>
        </p:txBody>
      </p:sp>
      <p:sp>
        <p:nvSpPr>
          <p:cNvPr id="227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ITU Copenhagen, Fall 2023</a:t>
            </a:r>
          </a:p>
        </p:txBody>
      </p:sp>
      <p:sp>
        <p:nvSpPr>
          <p:cNvPr id="228" name="(g) Stochastic…"/>
          <p:cNvSpPr txBox="1"/>
          <p:nvPr/>
        </p:nvSpPr>
        <p:spPr>
          <a:xfrm>
            <a:off x="460859" y="950328"/>
            <a:ext cx="313484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b="1" sz="2500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(g) Stochastic </a:t>
            </a:r>
          </a:p>
          <a:p>
            <a:pPr algn="l">
              <a:defRPr b="1" sz="2500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Gradient Descent</a:t>
            </a:r>
          </a:p>
        </p:txBody>
      </p:sp>
      <p:sp>
        <p:nvSpPr>
          <p:cNvPr id="229" name="Putting it all together !"/>
          <p:cNvSpPr txBox="1"/>
          <p:nvPr/>
        </p:nvSpPr>
        <p:spPr>
          <a:xfrm>
            <a:off x="3941368" y="2728186"/>
            <a:ext cx="5855092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Putting it all together !</a:t>
            </a: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30" name="(h) Training Neural Networks"/>
          <p:cNvSpPr txBox="1"/>
          <p:nvPr/>
        </p:nvSpPr>
        <p:spPr>
          <a:xfrm>
            <a:off x="460859" y="2645172"/>
            <a:ext cx="313484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b="1" sz="2500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pPr/>
            <a:r>
              <a:t>(h) Training Neural Networks</a:t>
            </a:r>
          </a:p>
        </p:txBody>
      </p:sp>
      <p:pic>
        <p:nvPicPr>
          <p:cNvPr id="231" name="grad.png" descr="gr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59365" y="985768"/>
            <a:ext cx="3134841" cy="8976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34" name="Google Shape;124;p20"/>
          <p:cNvSpPr txBox="1"/>
          <p:nvPr/>
        </p:nvSpPr>
        <p:spPr>
          <a:xfrm>
            <a:off x="1037780" y="1527824"/>
            <a:ext cx="7068440" cy="241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LAB 04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Reinforcement Learning</a:t>
            </a:r>
            <a:br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https://colab.research.google.com/github/claireaoi/dlgs/blob/main/labs/lab4_rl.ipynb</a:t>
            </a:r>
          </a:p>
        </p:txBody>
      </p:sp>
      <p:sp>
        <p:nvSpPr>
          <p:cNvPr id="235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Deep Learning for Games and Simulations</a:t>
            </a:r>
          </a:p>
        </p:txBody>
      </p:sp>
      <p:sp>
        <p:nvSpPr>
          <p:cNvPr id="236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ITU Copenhagen, Fall 2023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39" name="Google Shape;124;p20"/>
          <p:cNvSpPr txBox="1"/>
          <p:nvPr/>
        </p:nvSpPr>
        <p:spPr>
          <a:xfrm>
            <a:off x="385389" y="938568"/>
            <a:ext cx="2924019" cy="114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3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pPr/>
            <a:r>
              <a:t>Q-Learning</a:t>
            </a:r>
          </a:p>
        </p:txBody>
      </p:sp>
      <p:sp>
        <p:nvSpPr>
          <p:cNvPr id="24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Deep Learning for Games and Simulations</a:t>
            </a:r>
          </a:p>
        </p:txBody>
      </p:sp>
      <p:sp>
        <p:nvSpPr>
          <p:cNvPr id="24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ITU Copenhagen, Fall 2023</a:t>
            </a:r>
          </a:p>
        </p:txBody>
      </p:sp>
      <p:sp>
        <p:nvSpPr>
          <p:cNvPr id="242" name="Off-policy value-based method  Value-based method: finds the optimal policy indirectly by learning a value function (V(s)) or action-value function (Q(a,s)) indicating the value of each state or each state-action pair. Once trained, the agent choose the "/>
          <p:cNvSpPr txBox="1"/>
          <p:nvPr/>
        </p:nvSpPr>
        <p:spPr>
          <a:xfrm>
            <a:off x="3314548" y="1152046"/>
            <a:ext cx="5368859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b="1"/>
              <a:t>Off-policy value-based method</a:t>
            </a:r>
            <a:br/>
            <a:br>
              <a:rPr b="1"/>
            </a:br>
            <a:r>
              <a:rPr b="1"/>
              <a:t>Value-based method: </a:t>
            </a:r>
            <a:r>
              <a:t>finds the optima</a:t>
            </a:r>
            <a:r>
              <a:t>l policy indirectly by </a:t>
            </a:r>
            <a:r>
              <a:rPr b="1">
                <a:solidFill>
                  <a:srgbClr val="D76028"/>
                </a:solidFill>
              </a:rPr>
              <a:t>learning a value function</a:t>
            </a:r>
            <a:r>
              <a:t> (V(s)) or action-value function (Q(a,s)) indicating the value of each state or each state-action pair.</a:t>
            </a:r>
            <a:br/>
            <a:r>
              <a:t>Once trained, the agent choose the action with the best value in a state.</a:t>
            </a:r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b="1"/>
              <a:t>Q-Learning: </a:t>
            </a:r>
            <a:r>
              <a:rPr>
                <a:solidFill>
                  <a:srgbClr val="111827"/>
                </a:solidFill>
              </a:rPr>
              <a:t>Trains a </a:t>
            </a:r>
            <a:r>
              <a:rPr i="1">
                <a:solidFill>
                  <a:srgbClr val="111827"/>
                </a:solidFill>
              </a:rPr>
              <a:t>Q-Function</a:t>
            </a:r>
            <a:r>
              <a:rPr>
                <a:solidFill>
                  <a:srgbClr val="111827"/>
                </a:solidFill>
              </a:rPr>
              <a:t> (an </a:t>
            </a:r>
            <a:r>
              <a:t>action-value function</a:t>
            </a:r>
            <a:r>
              <a:rPr>
                <a:solidFill>
                  <a:srgbClr val="111827"/>
                </a:solidFill>
              </a:rPr>
              <a:t>) which internally is a </a:t>
            </a:r>
            <a:r>
              <a:rPr i="1">
                <a:solidFill>
                  <a:srgbClr val="111827"/>
                </a:solidFill>
              </a:rPr>
              <a:t>Q-table</a:t>
            </a:r>
            <a:r>
              <a:rPr>
                <a:solidFill>
                  <a:srgbClr val="111827"/>
                </a:solidFill>
              </a:rPr>
              <a:t> </a:t>
            </a:r>
            <a:r>
              <a:t>that contains all the state-action pair values.</a:t>
            </a:r>
            <a:endParaRPr>
              <a:solidFill>
                <a:srgbClr val="111827"/>
              </a:solidFill>
            </a:endParaRPr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br/>
            <a:r>
              <a:rPr b="1"/>
              <a:t>Off-policy: </a:t>
            </a:r>
            <a:r>
              <a:t>the policy used to select actions during learning differs from the target policy that is being improved upon</a:t>
            </a:r>
            <a:br/>
            <a:endParaRPr b="1"/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b="1"/>
              <a:t>TD approach: </a:t>
            </a:r>
            <a:r>
              <a:t>updates its value function at each step instead of at the end of the episode.</a:t>
            </a:r>
          </a:p>
          <a:p>
            <a:pPr algn="l" defTabSz="457200">
              <a:lnSpc>
                <a:spcPct val="100000"/>
              </a:lnSpc>
              <a:defRPr sz="1300">
                <a:latin typeface="+mn-lt"/>
                <a:ea typeface="+mn-ea"/>
                <a:cs typeface="+mn-cs"/>
                <a:sym typeface="IBM Plex Sans"/>
              </a:defRPr>
            </a:pPr>
          </a:p>
          <a:p>
            <a:pPr algn="l" defTabSz="457200">
              <a:lnSpc>
                <a:spcPct val="100000"/>
              </a:lnSpc>
              <a:defRPr sz="1300">
                <a:latin typeface="+mn-lt"/>
                <a:ea typeface="+mn-ea"/>
                <a:cs typeface="+mn-cs"/>
                <a:sym typeface="IBM Plex Sans"/>
              </a:defRPr>
            </a:pPr>
          </a:p>
        </p:txBody>
      </p:sp>
      <p:pic>
        <p:nvPicPr>
          <p:cNvPr id="243" name="Screenshot 2023-09-08 at 19.55.48.png" descr="Screenshot 2023-09-08 at 19.55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423" y="2189837"/>
            <a:ext cx="2357710" cy="3724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Screenshot 2023-09-08 at 19.57.42.png" descr="Screenshot 2023-09-08 at 19.57.4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3379" y="2972072"/>
            <a:ext cx="2308039" cy="1327913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Actions"/>
          <p:cNvSpPr txBox="1"/>
          <p:nvPr/>
        </p:nvSpPr>
        <p:spPr>
          <a:xfrm>
            <a:off x="1641934" y="2665535"/>
            <a:ext cx="5957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9EB935"/>
                </a:solidFill>
              </a:defRPr>
            </a:lvl1pPr>
          </a:lstStyle>
          <a:p>
            <a:pPr/>
            <a:r>
              <a:t>Actions</a:t>
            </a:r>
          </a:p>
        </p:txBody>
      </p:sp>
      <p:sp>
        <p:nvSpPr>
          <p:cNvPr id="246" name="States"/>
          <p:cNvSpPr txBox="1"/>
          <p:nvPr/>
        </p:nvSpPr>
        <p:spPr>
          <a:xfrm>
            <a:off x="132449" y="3528078"/>
            <a:ext cx="51675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9EB935"/>
                </a:solidFill>
              </a:defRPr>
            </a:lvl1pPr>
          </a:lstStyle>
          <a:p>
            <a:pPr/>
            <a:r>
              <a:t>States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16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Deep Learning for Games and Simulations</a:t>
            </a:r>
          </a:p>
        </p:txBody>
      </p:sp>
      <p:sp>
        <p:nvSpPr>
          <p:cNvPr id="117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ITU Copenhagen, Fall 2023</a:t>
            </a:r>
          </a:p>
        </p:txBody>
      </p:sp>
      <p:sp>
        <p:nvSpPr>
          <p:cNvPr id="118" name="II. Virtual env…"/>
          <p:cNvSpPr txBox="1"/>
          <p:nvPr/>
        </p:nvSpPr>
        <p:spPr>
          <a:xfrm>
            <a:off x="5174693" y="2162050"/>
            <a:ext cx="1800771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b="1" sz="1400">
                <a:solidFill>
                  <a:srgbClr val="9EB935"/>
                </a:solidFill>
              </a:defRPr>
            </a:pPr>
            <a:r>
              <a:t>II. Virtual env </a:t>
            </a:r>
          </a:p>
          <a:p>
            <a:pPr algn="l">
              <a:defRPr b="1" sz="1400">
                <a:solidFill>
                  <a:srgbClr val="9EB935"/>
                </a:solidFill>
              </a:defRPr>
            </a:pPr>
            <a:r>
              <a:t>[Locally]</a:t>
            </a:r>
          </a:p>
          <a:p>
            <a:pPr marL="140368" indent="-140368" algn="l">
              <a:buSzPct val="100000"/>
              <a:buChar char="-"/>
              <a:defRPr sz="1100"/>
            </a:pPr>
            <a:r>
              <a:t>clone repo</a:t>
            </a:r>
          </a:p>
          <a:p>
            <a:pPr algn="l">
              <a:defRPr b="1" sz="1100"/>
            </a:pPr>
            <a:r>
              <a:rPr b="0"/>
              <a:t>- create venv</a:t>
            </a:r>
            <a:br/>
            <a:r>
              <a:rPr>
                <a:solidFill>
                  <a:srgbClr val="D76028"/>
                </a:solidFill>
              </a:rPr>
              <a:t>$python3.9 -m venv venv</a:t>
            </a:r>
            <a:br>
              <a:rPr b="0"/>
            </a:br>
            <a:r>
              <a:rPr b="0"/>
              <a:t>- activate venv</a:t>
            </a:r>
            <a:br/>
            <a:r>
              <a:rPr>
                <a:solidFill>
                  <a:srgbClr val="D76028"/>
                </a:solidFill>
              </a:rPr>
              <a:t>$source venv/bin/activate</a:t>
            </a:r>
          </a:p>
        </p:txBody>
      </p:sp>
      <p:sp>
        <p:nvSpPr>
          <p:cNvPr id="119" name="III. Jupyter Notebook…"/>
          <p:cNvSpPr txBox="1"/>
          <p:nvPr/>
        </p:nvSpPr>
        <p:spPr>
          <a:xfrm>
            <a:off x="7240578" y="2137401"/>
            <a:ext cx="1800771" cy="205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b="1" sz="1400">
                <a:solidFill>
                  <a:srgbClr val="9EB935"/>
                </a:solidFill>
              </a:defRPr>
            </a:pPr>
            <a:r>
              <a:t>III. Jupyter Notebook </a:t>
            </a:r>
          </a:p>
          <a:p>
            <a:pPr algn="l">
              <a:defRPr b="1" sz="1400">
                <a:solidFill>
                  <a:srgbClr val="9EB935"/>
                </a:solidFill>
              </a:defRPr>
            </a:pPr>
            <a:r>
              <a:t>[Locally]</a:t>
            </a:r>
          </a:p>
          <a:p>
            <a:pPr algn="l">
              <a:defRPr sz="1100"/>
            </a:pPr>
            <a:r>
              <a:t>- clone Github repo</a:t>
            </a:r>
            <a:br/>
            <a:r>
              <a:t>- In terminal:</a:t>
            </a:r>
            <a:br/>
            <a:r>
              <a:rPr b="1">
                <a:solidFill>
                  <a:srgbClr val="D76028"/>
                </a:solidFill>
              </a:rPr>
              <a:t>$cd dlgs/labs</a:t>
            </a:r>
            <a:br>
              <a:rPr b="1">
                <a:solidFill>
                  <a:srgbClr val="D76028"/>
                </a:solidFill>
              </a:rPr>
            </a:br>
            <a:r>
              <a:rPr b="1">
                <a:solidFill>
                  <a:srgbClr val="D76028"/>
                </a:solidFill>
              </a:rPr>
              <a:t>$pip install notebook</a:t>
            </a:r>
            <a:br>
              <a:rPr b="1">
                <a:solidFill>
                  <a:srgbClr val="D76028"/>
                </a:solidFill>
              </a:rPr>
            </a:br>
            <a:r>
              <a:rPr b="1">
                <a:solidFill>
                  <a:srgbClr val="D76028"/>
                </a:solidFill>
              </a:rPr>
              <a:t>$jupyter notebook</a:t>
            </a:r>
            <a:br/>
            <a:r>
              <a:t>-&gt; run from browser</a:t>
            </a:r>
          </a:p>
        </p:txBody>
      </p:sp>
      <p:sp>
        <p:nvSpPr>
          <p:cNvPr id="120" name="I. Jupyter Notebook  [Google Colab] - To open directly from Github url: https://colab.research.google.com/github/{username}/{repository_name}/blob/{branch_name}/{notebook_path} e.g.:…"/>
          <p:cNvSpPr txBox="1"/>
          <p:nvPr/>
        </p:nvSpPr>
        <p:spPr>
          <a:xfrm>
            <a:off x="321144" y="814446"/>
            <a:ext cx="4333355" cy="403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b="1" sz="1400">
                <a:solidFill>
                  <a:srgbClr val="9EB935"/>
                </a:solidFill>
              </a:defRPr>
            </a:pPr>
            <a:r>
              <a:t>I. Jupyter Notebook </a:t>
            </a:r>
            <a:br/>
            <a:r>
              <a:t>[Google Colab]</a:t>
            </a:r>
            <a:br/>
            <a:r>
              <a:rPr b="0" sz="1100"/>
              <a:t>- </a:t>
            </a:r>
            <a:r>
              <a:rPr b="0" sz="1100">
                <a:solidFill>
                  <a:srgbClr val="544F59"/>
                </a:solidFill>
              </a:rPr>
              <a:t>To open directly from Github url:</a:t>
            </a:r>
            <a:br>
              <a:rPr b="0" sz="1100">
                <a:solidFill>
                  <a:srgbClr val="544F59"/>
                </a:solidFill>
              </a:rPr>
            </a:br>
            <a:r>
              <a:rPr b="0" sz="1100">
                <a:solidFill>
                  <a:srgbClr val="D76028"/>
                </a:solidFill>
              </a:rPr>
              <a:t>https://colab.research.google.com/github/{username}/{repository_name}/blob/{branch_name}/{notebook_path}</a:t>
            </a:r>
            <a:br>
              <a:rPr b="0" sz="1100">
                <a:solidFill>
                  <a:srgbClr val="544F59"/>
                </a:solidFill>
              </a:rPr>
            </a:br>
            <a:r>
              <a:rPr b="0" sz="1100">
                <a:solidFill>
                  <a:srgbClr val="5F5862"/>
                </a:solidFill>
              </a:rPr>
              <a:t>e.g.:</a:t>
            </a:r>
            <a:endParaRPr sz="1100">
              <a:solidFill>
                <a:srgbClr val="5F5862"/>
              </a:solidFill>
            </a:endParaRPr>
          </a:p>
          <a:p>
            <a:pPr algn="l">
              <a:defRPr sz="1100">
                <a:solidFill>
                  <a:srgbClr val="5F5862"/>
                </a:solidFill>
              </a:defRPr>
            </a:pPr>
            <a:r>
              <a:rPr u="sng"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https://colab.research.google.com/github/claireaoi/dlgs/blob/main/labs/lab1_mcts.ipynb</a:t>
            </a:r>
            <a:br/>
            <a:r>
              <a:t>Or go to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https://colab.research.google.com/</a:t>
            </a:r>
            <a:r>
              <a:t> and click on Github</a:t>
            </a:r>
          </a:p>
          <a:p>
            <a:pPr algn="l">
              <a:defRPr sz="1100">
                <a:solidFill>
                  <a:srgbClr val="D76028"/>
                </a:solidFill>
              </a:defRPr>
            </a:pPr>
            <a:r>
              <a:rPr>
                <a:solidFill>
                  <a:srgbClr val="535353"/>
                </a:solidFill>
              </a:rPr>
              <a:t> - You can run the cells, modify the code, and even save a copy to your Google Drive.</a:t>
            </a:r>
            <a:br/>
            <a:r>
              <a:t>File -&gt; Save a copy in Drive</a:t>
            </a:r>
            <a:br/>
            <a:r>
              <a:t>- </a:t>
            </a:r>
            <a:r>
              <a:rPr>
                <a:solidFill>
                  <a:srgbClr val="535353"/>
                </a:solidFill>
              </a:rPr>
              <a:t>Google Colab provides free access to GPUs. To use a GPU, go to</a:t>
            </a:r>
            <a:r>
              <a:t> Runtime -&gt; Change runtime type and select GPU.</a:t>
            </a:r>
          </a:p>
          <a:p>
            <a:pPr algn="l">
              <a:defRPr sz="1100">
                <a:solidFill>
                  <a:srgbClr val="D76028"/>
                </a:solidFill>
              </a:defRPr>
            </a:pPr>
            <a:r>
              <a:rPr>
                <a:solidFill>
                  <a:srgbClr val="535353"/>
                </a:solidFill>
              </a:rPr>
              <a:t>- Some notebooks may require specific dependencies. To install necessary libraries using </a:t>
            </a:r>
            <a:r>
              <a:t>!pip install librar</a:t>
            </a:r>
            <a:r>
              <a:t>y-name </a:t>
            </a:r>
          </a:p>
        </p:txBody>
      </p:sp>
      <p:sp>
        <p:nvSpPr>
          <p:cNvPr id="121" name="git clone git@github.com:claireaoi/dlgs.git"/>
          <p:cNvSpPr txBox="1"/>
          <p:nvPr/>
        </p:nvSpPr>
        <p:spPr>
          <a:xfrm>
            <a:off x="5155445" y="1687582"/>
            <a:ext cx="2585078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100">
                <a:solidFill>
                  <a:srgbClr val="D76028"/>
                </a:solidFill>
              </a:defRPr>
            </a:lvl1pPr>
          </a:lstStyle>
          <a:p>
            <a:pPr/>
            <a:r>
              <a:t>git clone git@github.com:claireaoi/dlgs.git</a:t>
            </a:r>
          </a:p>
        </p:txBody>
      </p:sp>
      <p:sp>
        <p:nvSpPr>
          <p:cNvPr id="122" name="IV. Jupyter Notebook  [Github Codespaces]"/>
          <p:cNvSpPr txBox="1"/>
          <p:nvPr/>
        </p:nvSpPr>
        <p:spPr>
          <a:xfrm>
            <a:off x="5174693" y="4473171"/>
            <a:ext cx="182403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defRPr b="1" sz="1400">
                <a:solidFill>
                  <a:srgbClr val="9EB935"/>
                </a:solidFill>
              </a:defRPr>
            </a:pPr>
            <a:r>
              <a:t>IV. Jupyter Notebook </a:t>
            </a:r>
            <a:br/>
            <a:r>
              <a:t>[Github Codespaces]</a:t>
            </a:r>
          </a:p>
        </p:txBody>
      </p:sp>
      <p:sp>
        <p:nvSpPr>
          <p:cNvPr id="123" name="ETC."/>
          <p:cNvSpPr txBox="1"/>
          <p:nvPr/>
        </p:nvSpPr>
        <p:spPr>
          <a:xfrm>
            <a:off x="7228944" y="4473171"/>
            <a:ext cx="417700" cy="53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b="1" sz="1400">
                <a:solidFill>
                  <a:srgbClr val="9EB935"/>
                </a:solidFill>
              </a:defRPr>
            </a:lvl1pPr>
          </a:lstStyle>
          <a:p>
            <a:pPr/>
            <a:r>
              <a:t>ETC.</a:t>
            </a:r>
          </a:p>
        </p:txBody>
      </p:sp>
      <p:sp>
        <p:nvSpPr>
          <p:cNvPr id="124" name="Google Shape;124;p20"/>
          <p:cNvSpPr txBox="1"/>
          <p:nvPr/>
        </p:nvSpPr>
        <p:spPr>
          <a:xfrm>
            <a:off x="5024391" y="436892"/>
            <a:ext cx="4021309" cy="767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38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pPr/>
            <a:r>
              <a:t>How to Run Labs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2924019" cy="995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pPr/>
            <a:r>
              <a:t>(1-3) Init Env &amp; Agent</a:t>
            </a:r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4031367" y="798839"/>
            <a:ext cx="4783033" cy="453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Environment: </a:t>
            </a:r>
            <a:endParaRPr b="1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gym.make(‘FrozenLake8x8-v1')</a:t>
            </a:r>
            <a:br/>
            <a:r>
              <a:rPr b="1"/>
              <a:t>Action Space:  </a:t>
            </a:r>
            <a:r>
              <a:t>env.action_space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Discrete(4): 0: left,  1: Down, 2: Right, 3: Up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Observation Space: </a:t>
            </a:r>
            <a:r>
              <a:t>env.observation_space</a:t>
            </a:r>
            <a:br>
              <a:rPr b="1"/>
            </a:br>
            <a:r>
              <a:t>Discrete(64): 8*8 Grid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Agent:</a:t>
            </a:r>
          </a:p>
          <a:p>
            <a:pPr lvl="1" indent="2286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lvl="1" indent="2286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def __init__(</a:t>
            </a:r>
            <a:endParaRPr b="1"/>
          </a:p>
          <a:p>
            <a:pPr lvl="2" indent="4572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#parameters</a:t>
            </a:r>
          </a:p>
          <a:p>
            <a:pPr lvl="2" indent="4572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#qtable</a:t>
            </a:r>
            <a:br>
              <a:rPr b="1"/>
            </a:br>
            <a:endParaRPr b="1"/>
          </a:p>
          <a:p>
            <a:pPr lvl="1" indent="2286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def get_action(</a:t>
            </a:r>
            <a:br>
              <a:rPr b="1"/>
            </a:br>
            <a:endParaRPr b="1"/>
          </a:p>
          <a:p>
            <a:pPr lvl="1" indent="2286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def update_q(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</a:p>
        </p:txBody>
      </p:sp>
      <p:pic>
        <p:nvPicPr>
          <p:cNvPr id="253" name="Screenshot 2023-09-08 at 19.42.45.png" descr="Screenshot 2023-09-08 at 19.42.45.png"/>
          <p:cNvPicPr>
            <a:picLocks noChangeAspect="1"/>
          </p:cNvPicPr>
          <p:nvPr/>
        </p:nvPicPr>
        <p:blipFill>
          <a:blip r:embed="rId2">
            <a:extLst/>
          </a:blip>
          <a:srcRect l="5563" t="8735" r="24222" b="2928"/>
          <a:stretch>
            <a:fillRect/>
          </a:stretch>
        </p:blipFill>
        <p:spPr>
          <a:xfrm>
            <a:off x="428242" y="2581690"/>
            <a:ext cx="2147078" cy="21071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56" name="Google Shape;124;p20"/>
          <p:cNvSpPr txBox="1"/>
          <p:nvPr/>
        </p:nvSpPr>
        <p:spPr>
          <a:xfrm>
            <a:off x="385389" y="938568"/>
            <a:ext cx="3447948" cy="84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pPr/>
            <a:r>
              <a:t>(4) Q-Learning Algorithm</a:t>
            </a:r>
          </a:p>
        </p:txBody>
      </p:sp>
      <p:sp>
        <p:nvSpPr>
          <p:cNvPr id="257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Deep Learning for Games and Simulations</a:t>
            </a:r>
          </a:p>
        </p:txBody>
      </p:sp>
      <p:sp>
        <p:nvSpPr>
          <p:cNvPr id="258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ITU Copenhagen, Fall 2023</a:t>
            </a:r>
          </a:p>
        </p:txBody>
      </p:sp>
      <p:pic>
        <p:nvPicPr>
          <p:cNvPr id="259" name="Screenshot 2023-09-08 at 20.00.05.png" descr="Screenshot 2023-09-08 at 20.00.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23077" y="2464044"/>
            <a:ext cx="5989848" cy="2562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Screenshot 2023-09-08 at 20.05.44.png" descr="Screenshot 2023-09-08 at 20.05.4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30475" y="784108"/>
            <a:ext cx="4323531" cy="1456971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Greedy Policy"/>
          <p:cNvSpPr txBox="1"/>
          <p:nvPr/>
        </p:nvSpPr>
        <p:spPr>
          <a:xfrm>
            <a:off x="6937568" y="345241"/>
            <a:ext cx="111943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D76028"/>
                </a:solidFill>
              </a:defRPr>
            </a:lvl1pPr>
          </a:lstStyle>
          <a:p>
            <a:pPr/>
            <a:r>
              <a:t>Greedy Policy</a:t>
            </a:r>
          </a:p>
        </p:txBody>
      </p:sp>
      <p:sp>
        <p:nvSpPr>
          <p:cNvPr id="262" name="Line"/>
          <p:cNvSpPr/>
          <p:nvPr/>
        </p:nvSpPr>
        <p:spPr>
          <a:xfrm flipV="1">
            <a:off x="7183652" y="563393"/>
            <a:ext cx="203353" cy="203353"/>
          </a:xfrm>
          <a:prstGeom prst="line">
            <a:avLst/>
          </a:prstGeom>
          <a:ln w="25400">
            <a:solidFill>
              <a:srgbClr val="D76028"/>
            </a:solidFill>
            <a:headEnd type="triangle"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63" name="Rectangle"/>
          <p:cNvSpPr/>
          <p:nvPr/>
        </p:nvSpPr>
        <p:spPr>
          <a:xfrm>
            <a:off x="6708729" y="796808"/>
            <a:ext cx="1034363" cy="324272"/>
          </a:xfrm>
          <a:prstGeom prst="rect">
            <a:avLst/>
          </a:prstGeom>
          <a:solidFill>
            <a:srgbClr val="FFFFFF">
              <a:alpha val="0"/>
            </a:srgbClr>
          </a:solidFill>
          <a:ln w="25400">
            <a:solidFill>
              <a:srgbClr val="D76028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66" name="Google Shape;124;p20"/>
          <p:cNvSpPr txBox="1"/>
          <p:nvPr/>
        </p:nvSpPr>
        <p:spPr>
          <a:xfrm>
            <a:off x="385389" y="938568"/>
            <a:ext cx="3447948" cy="84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pPr/>
            <a:r>
              <a:t>(5) Evaluate</a:t>
            </a:r>
          </a:p>
        </p:txBody>
      </p:sp>
      <p:sp>
        <p:nvSpPr>
          <p:cNvPr id="267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Deep Learning for Games and Simulations</a:t>
            </a:r>
          </a:p>
        </p:txBody>
      </p:sp>
      <p:sp>
        <p:nvSpPr>
          <p:cNvPr id="268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ITU Copenhagen, Fall 2023</a:t>
            </a:r>
          </a:p>
        </p:txBody>
      </p:sp>
      <p:sp>
        <p:nvSpPr>
          <p:cNvPr id="269" name="Render output one episode…"/>
          <p:cNvSpPr txBox="1"/>
          <p:nvPr/>
        </p:nvSpPr>
        <p:spPr>
          <a:xfrm>
            <a:off x="4009227" y="1108803"/>
            <a:ext cx="4783032" cy="3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78650" indent="-178650" algn="l">
              <a:lnSpc>
                <a:spcPct val="100000"/>
              </a:lnSpc>
              <a:buSzPct val="100000"/>
              <a:buChar char="-"/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Render output one episode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Give average episode return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- Adapt Code to Continuous Problem</a:t>
            </a:r>
            <a:br/>
            <a:r>
              <a:t>- Could you imagine how to use Neural Network from previous lab?</a:t>
            </a:r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</a:p>
        </p:txBody>
      </p:sp>
      <p:sp>
        <p:nvSpPr>
          <p:cNvPr id="270" name="Google Shape;124;p20"/>
          <p:cNvSpPr txBox="1"/>
          <p:nvPr/>
        </p:nvSpPr>
        <p:spPr>
          <a:xfrm>
            <a:off x="385389" y="3080330"/>
            <a:ext cx="3447948" cy="84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pPr/>
            <a:r>
              <a:t>(6) Classical Control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73" name="Google Shape;124;p20"/>
          <p:cNvSpPr txBox="1"/>
          <p:nvPr/>
        </p:nvSpPr>
        <p:spPr>
          <a:xfrm>
            <a:off x="1037780" y="1527824"/>
            <a:ext cx="7068440" cy="3053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LAB 05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Deep Reinforcement Learning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https://colab.research.google.com/github/claireaoi/dlgs/blob/main/labs/lab5_drl.ipynb</a:t>
            </a:r>
          </a:p>
        </p:txBody>
      </p:sp>
      <p:sp>
        <p:nvSpPr>
          <p:cNvPr id="274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Deep Learning for Games and Simulations</a:t>
            </a:r>
          </a:p>
        </p:txBody>
      </p:sp>
      <p:sp>
        <p:nvSpPr>
          <p:cNvPr id="275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ITU Copenhagen, Fall 2023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78" name="Google Shape;124;p20"/>
          <p:cNvSpPr txBox="1"/>
          <p:nvPr/>
        </p:nvSpPr>
        <p:spPr>
          <a:xfrm>
            <a:off x="385389" y="938568"/>
            <a:ext cx="2924019" cy="1630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3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Deep </a:t>
            </a:r>
            <a:br/>
            <a:r>
              <a:t>Q Learning</a:t>
            </a:r>
          </a:p>
        </p:txBody>
      </p:sp>
      <p:sp>
        <p:nvSpPr>
          <p:cNvPr id="279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Deep Learning for Games and Simulations</a:t>
            </a:r>
          </a:p>
        </p:txBody>
      </p:sp>
      <p:sp>
        <p:nvSpPr>
          <p:cNvPr id="280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ITU Copenhagen, Fall 2023</a:t>
            </a:r>
          </a:p>
        </p:txBody>
      </p:sp>
      <p:sp>
        <p:nvSpPr>
          <p:cNvPr id="281" name="Off-policy value-based method  Approximate the Q Value with a Neural Network"/>
          <p:cNvSpPr txBox="1"/>
          <p:nvPr/>
        </p:nvSpPr>
        <p:spPr>
          <a:xfrm>
            <a:off x="3314548" y="568441"/>
            <a:ext cx="5368859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b="1"/>
              <a:t>Off-policy value-based method</a:t>
            </a:r>
            <a:br/>
            <a:br>
              <a:rPr b="1"/>
            </a:br>
            <a:r>
              <a:rPr b="1"/>
              <a:t>Approximate the Q Value with a Neural Network</a:t>
            </a:r>
          </a:p>
          <a:p>
            <a:pPr algn="l" defTabSz="45720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IBM Plex Sans"/>
              </a:defRPr>
            </a:pPr>
          </a:p>
          <a:p>
            <a:pPr algn="l" defTabSz="45720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IBM Plex San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84" name="Google Shape;124;p20"/>
          <p:cNvSpPr txBox="1"/>
          <p:nvPr/>
        </p:nvSpPr>
        <p:spPr>
          <a:xfrm>
            <a:off x="1037780" y="1527824"/>
            <a:ext cx="7068440" cy="241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LAB 06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MarioGAN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https://colab.research.google.com/github/claireaoi/dlgs/blob/main/labs/lab6_mario.ipynb</a:t>
            </a:r>
          </a:p>
        </p:txBody>
      </p:sp>
      <p:sp>
        <p:nvSpPr>
          <p:cNvPr id="285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Deep Learning for Games and Simulations</a:t>
            </a:r>
          </a:p>
        </p:txBody>
      </p:sp>
      <p:sp>
        <p:nvSpPr>
          <p:cNvPr id="286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ITU Copenhagen, Fall 2023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27" name="Google Shape;124;p20"/>
          <p:cNvSpPr txBox="1"/>
          <p:nvPr/>
        </p:nvSpPr>
        <p:spPr>
          <a:xfrm>
            <a:off x="1037780" y="1527824"/>
            <a:ext cx="6658613" cy="2722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LAB 01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MONTE CARLO TREE SEARCH</a:t>
            </a:r>
          </a:p>
        </p:txBody>
      </p:sp>
      <p:sp>
        <p:nvSpPr>
          <p:cNvPr id="128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Deep Learning for Games and Simulations</a:t>
            </a:r>
          </a:p>
        </p:txBody>
      </p:sp>
      <p:sp>
        <p:nvSpPr>
          <p:cNvPr id="129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ITU Copenhagen, Fall 2023</a:t>
            </a:r>
          </a:p>
        </p:txBody>
      </p:sp>
      <p:pic>
        <p:nvPicPr>
          <p:cNvPr id="130" name="QRCodeDLGS.png" descr="QRCodeDLG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6190" y="3368692"/>
            <a:ext cx="1462964" cy="146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https://github.com/claireaoi/dlgs"/>
          <p:cNvSpPr txBox="1"/>
          <p:nvPr/>
        </p:nvSpPr>
        <p:spPr>
          <a:xfrm>
            <a:off x="4329862" y="4551269"/>
            <a:ext cx="2858990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/>
            </a:lvl1pPr>
          </a:lstStyle>
          <a:p>
            <a:pPr/>
            <a:r>
              <a:t>https://github.com/claireaoi/dlgs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34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Deep Learning for Games and Simulations</a:t>
            </a:r>
          </a:p>
        </p:txBody>
      </p:sp>
      <p:sp>
        <p:nvSpPr>
          <p:cNvPr id="135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ITU Copenhagen, Fall 2023</a:t>
            </a:r>
          </a:p>
        </p:txBody>
      </p:sp>
      <p:sp>
        <p:nvSpPr>
          <p:cNvPr id="136" name="Apply Lecture 01 to Game Connect Four Code several Agents (several strategies) Familiarise yourself with RL concepts: Agent, State, Game (environment), Action…"/>
          <p:cNvSpPr txBox="1"/>
          <p:nvPr/>
        </p:nvSpPr>
        <p:spPr>
          <a:xfrm>
            <a:off x="3270519" y="1228945"/>
            <a:ext cx="5448634" cy="3130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/>
            </a:pPr>
            <a:br/>
            <a:r>
              <a:t>Apply Lecture 01 to Game Connect Four</a:t>
            </a:r>
            <a:br/>
            <a:r>
              <a:t>Code several Agents (several strategies)</a:t>
            </a:r>
            <a:br/>
            <a:r>
              <a:t>Familiarise yourself with RL concepts: Agent, State, Game (environment), Action</a:t>
            </a:r>
          </a:p>
          <a:p>
            <a:pPr algn="l">
              <a:defRPr sz="1400"/>
            </a:pPr>
            <a:br/>
            <a:r>
              <a:t>(1) Human Agent</a:t>
            </a:r>
            <a:br/>
            <a:r>
              <a:t>(2) Greedy Agent</a:t>
            </a:r>
          </a:p>
          <a:p>
            <a:pPr algn="l">
              <a:defRPr sz="1400"/>
            </a:pPr>
            <a:r>
              <a:t>(3)* MinMax Agent</a:t>
            </a:r>
          </a:p>
          <a:p>
            <a:pPr algn="l">
              <a:defRPr sz="1400"/>
            </a:pPr>
            <a:r>
              <a:t>(4) MCTS Agent</a:t>
            </a:r>
          </a:p>
        </p:txBody>
      </p:sp>
      <p:sp>
        <p:nvSpPr>
          <p:cNvPr id="137" name="Google Shape;124;p20"/>
          <p:cNvSpPr txBox="1"/>
          <p:nvPr/>
        </p:nvSpPr>
        <p:spPr>
          <a:xfrm>
            <a:off x="363386" y="1458401"/>
            <a:ext cx="3577277" cy="767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38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pPr/>
            <a:r>
              <a:t>LAB 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4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Deep Learning for Games and Simulations</a:t>
            </a:r>
          </a:p>
        </p:txBody>
      </p:sp>
      <p:sp>
        <p:nvSpPr>
          <p:cNvPr id="14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ITU Copenhagen, Fall 2023</a:t>
            </a:r>
          </a:p>
        </p:txBody>
      </p:sp>
      <p:sp>
        <p:nvSpPr>
          <p:cNvPr id="142" name="(1) Human Agent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b="1" sz="1800"/>
            </a:pPr>
            <a:br/>
            <a:r>
              <a:t>(1) Human Agent</a:t>
            </a:r>
          </a:p>
          <a:p>
            <a:pPr algn="l">
              <a:defRPr b="1" sz="1800"/>
            </a:pPr>
          </a:p>
          <a:p>
            <a:pPr algn="l">
              <a:defRPr b="1" sz="1800"/>
            </a:pPr>
            <a:br/>
          </a:p>
        </p:txBody>
      </p:sp>
      <p:sp>
        <p:nvSpPr>
          <p:cNvPr id="143" name="class Human(Agent):…"/>
          <p:cNvSpPr txBox="1"/>
          <p:nvPr/>
        </p:nvSpPr>
        <p:spPr>
          <a:xfrm>
            <a:off x="623419" y="1392426"/>
            <a:ext cx="3774555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defRPr b="1" sz="1800"/>
            </a:pP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class</a:t>
            </a:r>
            <a:r>
              <a:t> Human(Agent):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__init__(self, name):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super(Human,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).__init__(name)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get_action(self, state: State):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46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Deep Learning for Games and Simulations</a:t>
            </a:r>
          </a:p>
        </p:txBody>
      </p:sp>
      <p:sp>
        <p:nvSpPr>
          <p:cNvPr id="147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ITU Copenhagen, Fall 2023</a:t>
            </a:r>
          </a:p>
        </p:txBody>
      </p:sp>
      <p:sp>
        <p:nvSpPr>
          <p:cNvPr id="148" name="def simulate_action(state: State, action: int, name: str = None) -&gt; State:…"/>
          <p:cNvSpPr txBox="1"/>
          <p:nvPr/>
        </p:nvSpPr>
        <p:spPr>
          <a:xfrm>
            <a:off x="553996" y="1858116"/>
            <a:ext cx="680238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simulate_action(state: State, action: int, name: str = </a:t>
            </a:r>
            <a:r>
              <a:rPr>
                <a:solidFill>
                  <a:srgbClr val="569CD6"/>
                </a:solidFill>
              </a:rPr>
              <a:t>None</a:t>
            </a:r>
            <a:r>
              <a:t>) -&gt; State: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CE9178"/>
                </a:solidFill>
              </a:rPr>
              <a:t>"""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CE9178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Simulate the result of an action without modifying the original state!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00000"/>
              </a:lnSpc>
              <a:defRPr sz="1200">
                <a:solidFill>
                  <a:srgbClr val="CE9178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“""</a:t>
            </a:r>
          </a:p>
        </p:txBody>
      </p:sp>
      <p:sp>
        <p:nvSpPr>
          <p:cNvPr id="149" name="(2) Greedy Agent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b="1" sz="1800"/>
            </a:pPr>
            <a:br/>
            <a:r>
              <a:t>(2) Greedy Agent</a:t>
            </a:r>
          </a:p>
          <a:p>
            <a:pPr algn="l">
              <a:defRPr b="1" sz="1800"/>
            </a:pPr>
          </a:p>
          <a:p>
            <a:pPr algn="l">
              <a:defRPr b="1" sz="1800"/>
            </a:pPr>
            <a:br/>
          </a:p>
        </p:txBody>
      </p:sp>
      <p:sp>
        <p:nvSpPr>
          <p:cNvPr id="150" name="class Gekko(Agent):…"/>
          <p:cNvSpPr txBox="1"/>
          <p:nvPr/>
        </p:nvSpPr>
        <p:spPr>
          <a:xfrm>
            <a:off x="518981" y="2891977"/>
            <a:ext cx="5605120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class</a:t>
            </a:r>
            <a:r>
              <a:t> Gekko(Agent):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__init__(self, name):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super(Gekko,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).__init__(name)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get_action(self, state: State):</a:t>
            </a:r>
          </a:p>
        </p:txBody>
      </p:sp>
      <p:sp>
        <p:nvSpPr>
          <p:cNvPr id="151" name="-&gt; Can you beat it ?"/>
          <p:cNvSpPr txBox="1"/>
          <p:nvPr/>
        </p:nvSpPr>
        <p:spPr>
          <a:xfrm>
            <a:off x="573502" y="4630609"/>
            <a:ext cx="145821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300">
                <a:solidFill>
                  <a:srgbClr val="D76028"/>
                </a:solidFill>
              </a:defRPr>
            </a:lvl1pPr>
          </a:lstStyle>
          <a:p>
            <a:pPr/>
            <a:r>
              <a:t>-&gt; Can you beat it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54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Deep Learning for Games and Simulations</a:t>
            </a:r>
          </a:p>
        </p:txBody>
      </p:sp>
      <p:sp>
        <p:nvSpPr>
          <p:cNvPr id="155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ITU Copenhagen, Fall 2023</a:t>
            </a:r>
          </a:p>
        </p:txBody>
      </p:sp>
      <p:sp>
        <p:nvSpPr>
          <p:cNvPr id="156" name="(3) MinMax Agent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b="1" sz="1800"/>
            </a:pPr>
            <a:br/>
            <a:r>
              <a:t>(3) MinMax Agent</a:t>
            </a:r>
          </a:p>
          <a:p>
            <a:pPr algn="l">
              <a:defRPr b="1" sz="1800"/>
            </a:pPr>
          </a:p>
          <a:p>
            <a:pPr algn="l">
              <a:defRPr b="1" sz="1800"/>
            </a:pPr>
            <a:br/>
          </a:p>
        </p:txBody>
      </p:sp>
      <p:sp>
        <p:nvSpPr>
          <p:cNvPr id="157" name="class MinMax(Agent):…"/>
          <p:cNvSpPr txBox="1"/>
          <p:nvPr/>
        </p:nvSpPr>
        <p:spPr>
          <a:xfrm>
            <a:off x="574414" y="1644390"/>
            <a:ext cx="8362182" cy="284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class</a:t>
            </a:r>
            <a:r>
              <a:t> MinMax(Agent):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__init__(self, name: str, </a:t>
            </a:r>
            <a:r>
              <a:rPr>
                <a:solidFill>
                  <a:srgbClr val="D76028"/>
                </a:solidFill>
              </a:rPr>
              <a:t>depth: int = 4</a:t>
            </a:r>
            <a:r>
              <a:t>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super(MinMax,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).__init__(name)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.depth = depth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get_action(self, state: State) -&gt; int:</a:t>
            </a:r>
          </a:p>
          <a:p>
            <a:pPr lvl="3" indent="6858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maximise=bool(self.name==‘X’)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best_score, best_action =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.minmax(state, depth=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.depth, maximizing=</a:t>
            </a:r>
            <a:r>
              <a:rPr>
                <a:solidFill>
                  <a:srgbClr val="569CD6"/>
                </a:solidFill>
              </a:rPr>
              <a:t>maximise</a:t>
            </a:r>
            <a:r>
              <a:t>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return</a:t>
            </a:r>
            <a:r>
              <a:t> best_action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minmax(self, state: State, depth: int, maximizing: bool) -&gt; Tuple[int, int]: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def evaluate(self, state: State)-&gt; int:</a:t>
            </a:r>
          </a:p>
        </p:txBody>
      </p:sp>
      <p:sp>
        <p:nvSpPr>
          <p:cNvPr id="158" name="Can have a depth parameter to make it faster"/>
          <p:cNvSpPr txBox="1"/>
          <p:nvPr/>
        </p:nvSpPr>
        <p:spPr>
          <a:xfrm>
            <a:off x="5227561" y="858413"/>
            <a:ext cx="3121646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>
                <a:solidFill>
                  <a:srgbClr val="D76028"/>
                </a:solidFill>
              </a:defRPr>
            </a:lvl1pPr>
          </a:lstStyle>
          <a:p>
            <a:pPr/>
            <a:r>
              <a:t>Can have a depth parameter to make it faster </a:t>
            </a:r>
          </a:p>
        </p:txBody>
      </p:sp>
      <p:sp>
        <p:nvSpPr>
          <p:cNvPr id="159" name="Arrow"/>
          <p:cNvSpPr/>
          <p:nvPr/>
        </p:nvSpPr>
        <p:spPr>
          <a:xfrm rot="8467961">
            <a:off x="4623979" y="1488923"/>
            <a:ext cx="1484416" cy="249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469" y="7344"/>
                </a:moveTo>
                <a:lnTo>
                  <a:pt x="11469" y="0"/>
                </a:lnTo>
                <a:lnTo>
                  <a:pt x="21600" y="10800"/>
                </a:lnTo>
                <a:lnTo>
                  <a:pt x="11469" y="21600"/>
                </a:lnTo>
                <a:lnTo>
                  <a:pt x="11469" y="14256"/>
                </a:lnTo>
                <a:lnTo>
                  <a:pt x="0" y="14256"/>
                </a:lnTo>
                <a:lnTo>
                  <a:pt x="0" y="7344"/>
                </a:lnTo>
                <a:close/>
              </a:path>
            </a:pathLst>
          </a:custGeom>
          <a:solidFill>
            <a:srgbClr val="D76028"/>
          </a:solidFill>
          <a:ln w="12700">
            <a:miter lim="400000"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60" name="-&gt; Can you beat it ?"/>
          <p:cNvSpPr txBox="1"/>
          <p:nvPr/>
        </p:nvSpPr>
        <p:spPr>
          <a:xfrm>
            <a:off x="2838851" y="965536"/>
            <a:ext cx="145821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300">
                <a:solidFill>
                  <a:srgbClr val="D76028"/>
                </a:solidFill>
              </a:defRPr>
            </a:lvl1pPr>
          </a:lstStyle>
          <a:p>
            <a:pPr/>
            <a:r>
              <a:t>-&gt; Can you beat it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63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Deep Learning for Games and Simulations</a:t>
            </a:r>
          </a:p>
        </p:txBody>
      </p:sp>
      <p:sp>
        <p:nvSpPr>
          <p:cNvPr id="164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ITU Copenhagen, Fall 2023</a:t>
            </a:r>
          </a:p>
        </p:txBody>
      </p:sp>
      <p:sp>
        <p:nvSpPr>
          <p:cNvPr id="165" name="(4) MCTS Agent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b="1" sz="1800"/>
            </a:pPr>
            <a:br/>
            <a:r>
              <a:t>(4) MCTS Agent</a:t>
            </a:r>
          </a:p>
          <a:p>
            <a:pPr algn="l">
              <a:defRPr b="1" sz="1800"/>
            </a:pPr>
          </a:p>
          <a:p>
            <a:pPr algn="l">
              <a:defRPr b="1" sz="1800"/>
            </a:pPr>
            <a:br/>
          </a:p>
        </p:txBody>
      </p:sp>
      <p:sp>
        <p:nvSpPr>
          <p:cNvPr id="166" name="class MCTS(Agent):…"/>
          <p:cNvSpPr txBox="1"/>
          <p:nvPr/>
        </p:nvSpPr>
        <p:spPr>
          <a:xfrm>
            <a:off x="576908" y="1961158"/>
            <a:ext cx="6250311" cy="320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class</a:t>
            </a:r>
            <a:r>
              <a:t> MCTS(Agent):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__init__(self, name, num_simulations=</a:t>
            </a:r>
            <a:r>
              <a:rPr>
                <a:solidFill>
                  <a:srgbClr val="B5CEA8"/>
                </a:solidFill>
              </a:rPr>
              <a:t>1000</a:t>
            </a:r>
            <a:r>
              <a:t>, explore=</a:t>
            </a:r>
            <a:r>
              <a:rPr>
                <a:solidFill>
                  <a:srgbClr val="B5CEA8"/>
                </a:solidFill>
              </a:rPr>
              <a:t>1.4142</a:t>
            </a:r>
            <a:r>
              <a:t>):</a:t>
            </a:r>
          </a:p>
          <a:p>
            <a:pPr lvl="3" indent="6858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super(MCTS,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).__init__(name)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get_action(self, state: State):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mcts(self, root: Node):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select(self, node: Node) -&gt; Node: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expand(self, node: Node):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simulate(self, node: Node) -&gt; Node: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backpropagate(self, node: Node):</a:t>
            </a:r>
          </a:p>
          <a:p>
            <a:pPr lvl="1" indent="2286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</a:p>
        </p:txBody>
      </p:sp>
      <p:sp>
        <p:nvSpPr>
          <p:cNvPr id="167" name="-&gt; Can you beat it ?"/>
          <p:cNvSpPr txBox="1"/>
          <p:nvPr/>
        </p:nvSpPr>
        <p:spPr>
          <a:xfrm>
            <a:off x="3558691" y="1268553"/>
            <a:ext cx="145821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300">
                <a:solidFill>
                  <a:srgbClr val="D76028"/>
                </a:solidFill>
              </a:defRPr>
            </a:lvl1pPr>
          </a:lstStyle>
          <a:p>
            <a:pPr/>
            <a:r>
              <a:t>-&gt; Can you beat it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7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Deep Learning for Games and Simulations</a:t>
            </a:r>
          </a:p>
        </p:txBody>
      </p:sp>
      <p:sp>
        <p:nvSpPr>
          <p:cNvPr id="17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ITU Copenhagen, Fall 2023</a:t>
            </a:r>
          </a:p>
        </p:txBody>
      </p:sp>
      <p:sp>
        <p:nvSpPr>
          <p:cNvPr id="172" name="(4) MCTS Agent w/ dynamic programming"/>
          <p:cNvSpPr txBox="1"/>
          <p:nvPr/>
        </p:nvSpPr>
        <p:spPr>
          <a:xfrm>
            <a:off x="576606" y="822324"/>
            <a:ext cx="4611892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b="1" sz="1800"/>
            </a:pPr>
            <a:br/>
            <a:r>
              <a:t>(4) MCTS Agent w/ dynamic programming</a:t>
            </a:r>
            <a:endParaRPr>
              <a:solidFill>
                <a:srgbClr val="D4D4D4"/>
              </a:solidFill>
            </a:endParaRPr>
          </a:p>
        </p:txBody>
      </p:sp>
      <p:sp>
        <p:nvSpPr>
          <p:cNvPr id="173" name="-&gt; Create a transposition table to avoid redundant computations by storing the results of previously evaluated game states.  -&gt; Make the algorithm more efficient as it avoids evaluating the same state multiple times."/>
          <p:cNvSpPr txBox="1"/>
          <p:nvPr/>
        </p:nvSpPr>
        <p:spPr>
          <a:xfrm>
            <a:off x="557669" y="1861045"/>
            <a:ext cx="77016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</a:p>
          <a:p>
            <a:pPr algn="l">
              <a:lnSpc>
                <a:spcPct val="100000"/>
              </a:lnSpc>
              <a:defRPr sz="1400"/>
            </a:pPr>
            <a:r>
              <a:t>-&gt; Create a transposition table to avoid redundant computations by storing the results of previously evaluated game states. </a:t>
            </a:r>
            <a:br/>
            <a:r>
              <a:t>-&gt; M</a:t>
            </a:r>
            <a:r>
              <a:t>ake the algorithm more efficient as it avoids evaluating the same state multiple times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IBM Plex Sans"/>
        <a:ea typeface="IBM Plex Sans"/>
        <a:cs typeface="IBM Plex Sans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r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7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Space Mono"/>
            <a:ea typeface="Space Mono"/>
            <a:cs typeface="Space Mono"/>
            <a:sym typeface="Space Mo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IBM Plex Sans"/>
        <a:ea typeface="IBM Plex Sans"/>
        <a:cs typeface="IBM Plex Sans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r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7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Space Mono"/>
            <a:ea typeface="Space Mono"/>
            <a:cs typeface="Space Mono"/>
            <a:sym typeface="Space Mo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