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  <p:sldId id="284" r:id="rId28"/>
    <p:sldId id="289" r:id="rId29"/>
    <p:sldId id="290" r:id="rId30"/>
    <p:sldId id="287" r:id="rId31"/>
    <p:sldId id="291" r:id="rId32"/>
    <p:sldId id="283" r:id="rId33"/>
    <p:sldId id="286" r:id="rId34"/>
    <p:sldId id="285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48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99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ifference-between-autoencoder-ae-and-variational-autoencoder-vae-ed7be1c038f2" TargetMode="External"/><Relationship Id="rId2" Type="http://schemas.openxmlformats.org/officeDocument/2006/relationships/hyperlink" Target="https://towardsdatascience.com/understanding-variational-autoencoders-vaes-f70510919f73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- Adapt Code to Continuous Problem</a:t>
            </a:r>
            <a:br>
              <a:rPr dirty="0"/>
            </a:br>
            <a:r>
              <a:rPr dirty="0"/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(NN)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predicted=</a:t>
            </a:r>
            <a:endParaRPr lang="en-GB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164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Mario</a:t>
            </a:r>
            <a:r>
              <a:rPr lang="da-DK" dirty="0"/>
              <a:t>VAE</a:t>
            </a: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320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/>
              <a:t>Auto Encoder</a:t>
            </a:r>
            <a:br>
              <a:rPr lang="da-DK" sz="3600" dirty="0"/>
            </a:br>
            <a:r>
              <a:rPr lang="da-DK" sz="3600" dirty="0"/>
              <a:t>(AE)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1725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unsupervised manner</a:t>
            </a:r>
            <a:endParaRPr lang="en-GB" sz="1200" b="1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Simultaneously train (1) an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encoder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maps input data to a latent space (compress)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, and (2) a 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decoder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 that reconstructs the original data from this latent representation.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Trained with reconstruction loss: minimize the difference between the original input and its reconstruction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i="0" dirty="0">
                <a:solidFill>
                  <a:schemeClr val="bg2"/>
                </a:solidFill>
                <a:effectLst/>
                <a:latin typeface="Söhne"/>
              </a:rPr>
              <a:t>useful to capture the most salient features of the data in a compressed latent space</a:t>
            </a:r>
            <a:r>
              <a:rPr lang="en-GB" sz="1200" i="0" dirty="0">
                <a:solidFill>
                  <a:schemeClr val="bg2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7" name="Picture 6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338B911E-BECC-F601-8462-85411134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80" y="337468"/>
            <a:ext cx="4036029" cy="21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58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060A-51A6-D70D-7D1F-A54B84D2F3A4}"/>
              </a:ext>
            </a:extLst>
          </p:cNvPr>
          <p:cNvSpPr txBox="1"/>
          <p:nvPr/>
        </p:nvSpPr>
        <p:spPr>
          <a:xfrm>
            <a:off x="3085875" y="2698938"/>
            <a:ext cx="5947893" cy="25567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è"/>
            </a:pP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Similarly than AE, generative model that</a:t>
            </a:r>
            <a:r>
              <a:rPr lang="en-GB" sz="1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learn compact and meaningful representations of data in 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Söhne"/>
              </a:rPr>
              <a:t>an unsupervised manner, with an encoder and decoder</a:t>
            </a:r>
            <a:endParaRPr lang="en-GB" sz="1200" dirty="0">
              <a:solidFill>
                <a:schemeClr val="bg2"/>
              </a:solidFill>
              <a:latin typeface="Söhne"/>
            </a:endParaRPr>
          </a:p>
          <a:p>
            <a:pPr marL="285750" indent="-285750" algn="l">
              <a:buFont typeface="Wingdings" pitchFamily="2" charset="2"/>
              <a:buChar char="è"/>
            </a:pPr>
            <a:r>
              <a:rPr lang="en-DK" sz="1200" b="0" i="0" dirty="0">
                <a:solidFill>
                  <a:schemeClr val="bg2"/>
                </a:solidFill>
                <a:effectLst/>
                <a:latin typeface="Google Sans"/>
              </a:rPr>
              <a:t>≠ </a:t>
            </a:r>
            <a:r>
              <a:rPr lang="en-GB" sz="1200" b="0" i="0" dirty="0" err="1">
                <a:solidFill>
                  <a:schemeClr val="bg2"/>
                </a:solidFill>
                <a:effectLst/>
                <a:latin typeface="Google Sans"/>
              </a:rPr>
              <a:t>AutoEncoder</a:t>
            </a:r>
            <a:r>
              <a:rPr lang="en-GB" sz="1200" dirty="0">
                <a:solidFill>
                  <a:schemeClr val="bg2"/>
                </a:solidFill>
                <a:latin typeface="Google Sans"/>
              </a:rPr>
              <a:t>:</a:t>
            </a:r>
            <a:r>
              <a:rPr lang="en-GB" sz="1200" b="0" i="0" dirty="0">
                <a:solidFill>
                  <a:schemeClr val="bg2"/>
                </a:solidFill>
                <a:effectLst/>
                <a:latin typeface="Google Sans"/>
              </a:rPr>
              <a:t> </a:t>
            </a:r>
            <a:r>
              <a:rPr lang="en-GB" sz="1200" b="1" dirty="0">
                <a:solidFill>
                  <a:schemeClr val="bg2"/>
                </a:solidFill>
                <a:latin typeface="Google Sans"/>
              </a:rPr>
              <a:t>learns a probabilistic model of the data</a:t>
            </a:r>
            <a:br>
              <a:rPr lang="en-GB" sz="1200" b="1" dirty="0">
                <a:solidFill>
                  <a:schemeClr val="bg2"/>
                </a:solidFill>
                <a:latin typeface="Google Sans"/>
              </a:rPr>
            </a:b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the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encoder learns parameters of a probability distribution (e.g. mean, variance), from which samples are drawn to generate reconstructions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chemeClr val="bg2"/>
                </a:solidFill>
              </a:rPr>
              <a:t>encourages the model to learn a smooth and continuous latent space</a:t>
            </a:r>
            <a:r>
              <a:rPr lang="en-GB" sz="1200" dirty="0">
                <a:solidFill>
                  <a:schemeClr val="bg2"/>
                </a:solidFill>
              </a:rPr>
              <a:t>, which is particularly beneficial for tasks like </a:t>
            </a:r>
            <a:r>
              <a:rPr lang="en-GB" sz="1200" b="1" dirty="0">
                <a:solidFill>
                  <a:schemeClr val="bg2"/>
                </a:solidFill>
              </a:rPr>
              <a:t>data generation and interpolation.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lang="en-GB" sz="1200" b="1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enerative model: </a:t>
            </a:r>
            <a:r>
              <a:rPr lang="en-GB" sz="1200" b="1" dirty="0">
                <a:solidFill>
                  <a:srgbClr val="374151"/>
                </a:solidFill>
                <a:latin typeface="Söhne"/>
              </a:rPr>
              <a:t>once trained, </a:t>
            </a:r>
            <a:r>
              <a:rPr lang="en-GB" sz="1200" i="0" dirty="0">
                <a:solidFill>
                  <a:srgbClr val="374151"/>
                </a:solidFill>
                <a:effectLst/>
                <a:latin typeface="Söhne"/>
              </a:rPr>
              <a:t>can sample latent vector z and generate data point </a:t>
            </a:r>
            <a:endParaRPr lang="en-GB" sz="1200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endParaRPr lang="en-DK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22B695A3-3DB4-E791-35E8-9698454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55"/>
          <a:stretch/>
        </p:blipFill>
        <p:spPr>
          <a:xfrm>
            <a:off x="3429066" y="525880"/>
            <a:ext cx="5261513" cy="20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57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409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sz="3600" dirty="0"/>
          </a:p>
          <a:p>
            <a:r>
              <a:rPr lang="da-DK" sz="3600" dirty="0" err="1"/>
              <a:t>Variational</a:t>
            </a:r>
            <a:r>
              <a:rPr lang="da-DK" sz="3600" dirty="0"/>
              <a:t> Auto Encoder</a:t>
            </a:r>
            <a:br>
              <a:rPr lang="da-DK" sz="3600" dirty="0"/>
            </a:br>
            <a:r>
              <a:rPr lang="da-DK" sz="3600" dirty="0"/>
              <a:t>(VAE)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pic>
        <p:nvPicPr>
          <p:cNvPr id="2" name="Picture 1" descr="A diagram of different colored shapes&#10;&#10;Description automatically generated">
            <a:extLst>
              <a:ext uri="{FF2B5EF4-FFF2-40B4-BE49-F238E27FC236}">
                <a16:creationId xmlns:a16="http://schemas.microsoft.com/office/drawing/2014/main" id="{D416C5D9-3C90-B5B5-9125-E587FC29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89" y="529925"/>
            <a:ext cx="5711971" cy="285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1FD8E-5334-5330-EA42-8CAD41434192}"/>
              </a:ext>
            </a:extLst>
          </p:cNvPr>
          <p:cNvSpPr txBox="1"/>
          <p:nvPr/>
        </p:nvSpPr>
        <p:spPr>
          <a:xfrm>
            <a:off x="3264888" y="3606551"/>
            <a:ext cx="6205465" cy="1529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400" b="0" i="0" dirty="0">
                <a:effectLst/>
                <a:latin typeface="Söhne"/>
              </a:rPr>
              <a:t>The loss function of </a:t>
            </a:r>
            <a:r>
              <a:rPr lang="en-GB" sz="1400" dirty="0">
                <a:latin typeface="Söhne"/>
              </a:rPr>
              <a:t>a VAE has 2 terms: </a:t>
            </a:r>
            <a:r>
              <a:rPr lang="en-GB" sz="1400" b="1" dirty="0">
                <a:latin typeface="Söhne"/>
              </a:rPr>
              <a:t>t</a:t>
            </a:r>
            <a:r>
              <a:rPr lang="en-GB" sz="1400" b="1" i="0" dirty="0">
                <a:effectLst/>
                <a:latin typeface="Söhne"/>
              </a:rPr>
              <a:t>he reconstruction loss</a:t>
            </a:r>
            <a:r>
              <a:rPr lang="en-GB" sz="1400" b="0" i="0" dirty="0">
                <a:effectLst/>
                <a:latin typeface="Söhne"/>
              </a:rPr>
              <a:t>, which measures the difference between the original input and its reconstruction, </a:t>
            </a:r>
            <a:r>
              <a:rPr lang="en-GB" sz="1400" b="1" i="0" dirty="0">
                <a:effectLst/>
                <a:latin typeface="Söhne"/>
              </a:rPr>
              <a:t>and the KL divergence, </a:t>
            </a:r>
            <a:r>
              <a:rPr lang="en-GB" sz="1400" b="0" i="0" dirty="0">
                <a:effectLst/>
                <a:latin typeface="Söhne"/>
              </a:rPr>
              <a:t>which quantifies the difference between the learned latent distribution and a prior distribution (typically a standard normal distribution). </a:t>
            </a:r>
            <a:br>
              <a:rPr lang="en-GB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62138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289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Play with the VAE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* Interactive Evolution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3941637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8203440" cy="2492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Ressources:</a:t>
            </a:r>
          </a:p>
          <a:p>
            <a:endParaRPr lang="da-DK" dirty="0"/>
          </a:p>
          <a:p>
            <a:r>
              <a:rPr lang="da-DK" dirty="0" err="1"/>
              <a:t>about</a:t>
            </a:r>
            <a:r>
              <a:rPr lang="da-DK" dirty="0"/>
              <a:t> VAE:</a:t>
            </a:r>
          </a:p>
          <a:p>
            <a:endParaRPr lang="da-DK" sz="1400" dirty="0"/>
          </a:p>
          <a:p>
            <a:r>
              <a:rPr lang="da-DK" sz="1400" dirty="0">
                <a:hlinkClick r:id="rId2"/>
              </a:rPr>
              <a:t>https://towardsdatascience.com/understanding-variational-autoencoders-vaes-f70510919f73</a:t>
            </a:r>
            <a:endParaRPr lang="da-DK" sz="1400" dirty="0"/>
          </a:p>
          <a:p>
            <a:endParaRPr lang="da-DK" sz="1400" dirty="0"/>
          </a:p>
          <a:p>
            <a:r>
              <a:rPr lang="da-DK" sz="1400" dirty="0">
                <a:hlinkClick r:id="rId3"/>
              </a:rPr>
              <a:t>https://towardsdatascience.com/difference-between-autoencoder-ae-and-variational-autoencoder-vae-ed7be1c038f2</a:t>
            </a:r>
            <a:endParaRPr lang="da-DK" sz="1400" dirty="0"/>
          </a:p>
          <a:p>
            <a:endParaRPr lang="da-DK" sz="1400"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525081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29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</a:t>
            </a:r>
            <a:r>
              <a:rPr lang="da-DK" dirty="0"/>
              <a:t>7</a:t>
            </a:r>
            <a:r>
              <a:rPr dirty="0"/>
              <a:t>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lang="da-DK" dirty="0"/>
              <a:t>GENETIC</a:t>
            </a:r>
            <a:endParaRPr dirty="0"/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</a:t>
            </a:r>
            <a:r>
              <a:rPr lang="da-DK" dirty="0"/>
              <a:t>7</a:t>
            </a:r>
            <a:r>
              <a:rPr dirty="0"/>
              <a:t>_</a:t>
            </a:r>
            <a:r>
              <a:rPr lang="da-DK" dirty="0" err="1"/>
              <a:t>genetic</a:t>
            </a:r>
            <a:r>
              <a:rPr dirty="0"/>
              <a:t>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  <p:extLst>
      <p:ext uri="{BB962C8B-B14F-4D97-AF65-F5344CB8AC3E}">
        <p14:creationId xmlns:p14="http://schemas.microsoft.com/office/powerpoint/2010/main" val="35557317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264047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ES Optimum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</a:t>
            </a:r>
            <a:r>
              <a:rPr lang="da-DK" dirty="0" err="1"/>
              <a:t>Evolve</a:t>
            </a:r>
            <a:r>
              <a:rPr lang="da-DK" dirty="0"/>
              <a:t> a </a:t>
            </a:r>
            <a:r>
              <a:rPr lang="da-DK" dirty="0" err="1"/>
              <a:t>GamingNN</a:t>
            </a:r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96343" y="1166231"/>
            <a:ext cx="52942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E832-82A0-63B3-D441-1398C5EB98FA}"/>
              </a:ext>
            </a:extLst>
          </p:cNvPr>
          <p:cNvSpPr txBox="1"/>
          <p:nvPr/>
        </p:nvSpPr>
        <p:spPr>
          <a:xfrm>
            <a:off x="4092196" y="1127257"/>
            <a:ext cx="3902529" cy="394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Setup Game Environment as Lunar Lander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(The fitness can be the game reward)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&gt;Define a Neural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&gt;Choose an Evolutionary Strategy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&gt;Evolve the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&gt;Evaluate / Visualise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2C1D4-1865-132B-3F82-2A6755028BEF}"/>
              </a:ext>
            </a:extLst>
          </p:cNvPr>
          <p:cNvSpPr txBox="1"/>
          <p:nvPr/>
        </p:nvSpPr>
        <p:spPr>
          <a:xfrm>
            <a:off x="465477" y="4016243"/>
            <a:ext cx="3183959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#For Box2D you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may need install: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swig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gym[box2D]</a:t>
            </a:r>
          </a:p>
        </p:txBody>
      </p:sp>
    </p:spTree>
    <p:extLst>
      <p:ext uri="{BB962C8B-B14F-4D97-AF65-F5344CB8AC3E}">
        <p14:creationId xmlns:p14="http://schemas.microsoft.com/office/powerpoint/2010/main" val="4947462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(3) </a:t>
            </a:r>
            <a:r>
              <a:rPr lang="da-DK" dirty="0" err="1"/>
              <a:t>Hebbian</a:t>
            </a:r>
            <a:r>
              <a:rPr lang="da-DK" dirty="0"/>
              <a:t> Learning</a:t>
            </a:r>
          </a:p>
          <a:p>
            <a:r>
              <a:rPr lang="da-DK" dirty="0"/>
              <a:t>For </a:t>
            </a:r>
            <a:r>
              <a:rPr lang="da-DK" dirty="0" err="1"/>
              <a:t>boolean</a:t>
            </a:r>
            <a:r>
              <a:rPr lang="da-DK" dirty="0"/>
              <a:t> Gate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</a:t>
            </a:r>
            <a:r>
              <a:rPr lang="da-DK" dirty="0" err="1"/>
              <a:t>Hebbian</a:t>
            </a:r>
            <a:r>
              <a:rPr lang="da-DK" dirty="0"/>
              <a:t> Learning </a:t>
            </a:r>
          </a:p>
          <a:p>
            <a:r>
              <a:rPr lang="da-DK" dirty="0"/>
              <a:t> for RL Agent 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19820" y="938568"/>
            <a:ext cx="5675552" cy="458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Synaptic Consolidation: neurons that fire together wire together.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l-GR" sz="1800" b="1" dirty="0">
                <a:effectLst/>
                <a:latin typeface="+mn-ea"/>
                <a:ea typeface="+mn-ea"/>
              </a:rPr>
              <a:t>Δ</a:t>
            </a:r>
            <a:r>
              <a:rPr lang="en-GB" sz="1800" b="1" i="1" dirty="0" err="1">
                <a:effectLst/>
                <a:latin typeface="+mn-ea"/>
                <a:ea typeface="+mn-ea"/>
              </a:rPr>
              <a:t>w</a:t>
            </a:r>
            <a:r>
              <a:rPr lang="en-GB" sz="1800" b="1" i="1" baseline="-25000" dirty="0" err="1">
                <a:effectLst/>
                <a:latin typeface="+mn-ea"/>
                <a:ea typeface="+mn-ea"/>
              </a:rPr>
              <a:t>ij</a:t>
            </a:r>
            <a:r>
              <a:rPr lang="en-GB" sz="1800" b="1" dirty="0">
                <a:effectLst/>
                <a:latin typeface="+mn-ea"/>
                <a:ea typeface="+mn-ea"/>
              </a:rPr>
              <a:t>​=</a:t>
            </a:r>
            <a:r>
              <a:rPr lang="el-GR" sz="1800" b="1" i="1" dirty="0">
                <a:effectLst/>
                <a:latin typeface="+mn-ea"/>
                <a:ea typeface="+mn-ea"/>
              </a:rPr>
              <a:t>η</a:t>
            </a:r>
            <a:r>
              <a:rPr lang="el-GR" sz="1800" b="1" dirty="0">
                <a:effectLst/>
                <a:latin typeface="+mn-ea"/>
                <a:ea typeface="+mn-ea"/>
              </a:rPr>
              <a:t>⋅</a:t>
            </a:r>
            <a:r>
              <a:rPr lang="en-GB" sz="1800" b="1" i="1" dirty="0">
                <a:effectLst/>
                <a:latin typeface="+mn-ea"/>
                <a:ea typeface="+mn-ea"/>
              </a:rPr>
              <a:t>x</a:t>
            </a:r>
            <a:r>
              <a:rPr lang="en-GB" sz="1800" b="1" i="1" baseline="-25000" dirty="0">
                <a:effectLst/>
                <a:latin typeface="+mn-ea"/>
                <a:ea typeface="+mn-ea"/>
              </a:rPr>
              <a:t>i</a:t>
            </a:r>
            <a:r>
              <a:rPr lang="en-GB" sz="1800" b="1" dirty="0">
                <a:effectLst/>
                <a:latin typeface="+mn-ea"/>
                <a:ea typeface="+mn-ea"/>
              </a:rPr>
              <a:t>​⋅</a:t>
            </a:r>
            <a:r>
              <a:rPr lang="en-GB" sz="1800" b="1" i="1" dirty="0" err="1">
                <a:effectLst/>
                <a:latin typeface="+mn-ea"/>
                <a:ea typeface="+mn-ea"/>
              </a:rPr>
              <a:t>y</a:t>
            </a:r>
            <a:r>
              <a:rPr lang="en-GB" sz="1800" b="1" i="1" baseline="-2500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</a:t>
            </a:r>
            <a:endParaRPr lang="en-GB" sz="1400" b="1" i="0" dirty="0">
              <a:solidFill>
                <a:srgbClr val="374151"/>
              </a:solidFill>
              <a:latin typeface="+mn-ea"/>
              <a:ea typeface="+mn-ea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Initialization weights 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400" b="0" dirty="0" err="1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training_epochs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x, target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(inputs, targets):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# Hebbian update rule to upda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te weights</a:t>
            </a: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#Can Update bias with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lr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y_j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 Note: use target for last layer!</a:t>
            </a:r>
          </a:p>
          <a:p>
            <a:pPr algn="l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lvl="1" algn="l"/>
            <a:endParaRPr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88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2529</Words>
  <Application>Microsoft Macintosh PowerPoint</Application>
  <PresentationFormat>On-screen Show (16:9)</PresentationFormat>
  <Paragraphs>383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Courier New</vt:lpstr>
      <vt:lpstr>Google Sans</vt:lpstr>
      <vt:lpstr>Helvetica</vt:lpstr>
      <vt:lpstr>IBM Plex Sans</vt:lpstr>
      <vt:lpstr>Söhne</vt:lpstr>
      <vt:lpstr>Space Mono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33</cp:revision>
  <dcterms:modified xsi:type="dcterms:W3CDTF">2023-09-19T12:02:54Z</dcterms:modified>
</cp:coreProperties>
</file>