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9" r:id="rId29"/>
    <p:sldId id="290" r:id="rId30"/>
    <p:sldId id="287" r:id="rId31"/>
    <p:sldId id="291" r:id="rId32"/>
    <p:sldId id="283" r:id="rId33"/>
    <p:sldId id="286" r:id="rId34"/>
    <p:sldId id="292" r:id="rId35"/>
    <p:sldId id="285" r:id="rId36"/>
    <p:sldId id="293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648"/>
  </p:normalViewPr>
  <p:slideViewPr>
    <p:cSldViewPr snapToGrid="0">
      <p:cViewPr varScale="1">
        <p:scale>
          <a:sx n="156" d="100"/>
          <a:sy n="15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ifference-between-autoencoder-ae-and-variational-autoencoder-vae-ed7be1c038f2" TargetMode="External"/><Relationship Id="rId2" Type="http://schemas.openxmlformats.org/officeDocument/2006/relationships/hyperlink" Target="https://towardsdatascience.com/understanding-variational-autoencoders-vaes-f70510919f73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- Adapt Code to Continuous Problem</a:t>
            </a:r>
            <a:br>
              <a:rPr dirty="0"/>
            </a:br>
            <a:r>
              <a:rPr dirty="0"/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164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Mario</a:t>
            </a:r>
            <a:r>
              <a:rPr lang="da-DK" dirty="0"/>
              <a:t>VAE</a:t>
            </a: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32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/>
              <a:t>Auto Encoder</a:t>
            </a:r>
            <a:br>
              <a:rPr lang="da-DK" sz="3600" dirty="0"/>
            </a:br>
            <a:r>
              <a:rPr lang="da-DK" sz="3600" dirty="0"/>
              <a:t>(AE)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1725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unsupervised manner</a:t>
            </a:r>
            <a:endParaRPr lang="en-GB" sz="1200" b="1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Simultaneously train (1) 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encoder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maps input data to a latent space (compress)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, and (2) a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decoder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reconstructs the original data from this latent representation.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Trained with reconstruction loss: minimize the difference between the original input and its reconstruction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useful to capture the most salient features of the data in a compressed latent space</a:t>
            </a: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" name="Picture 6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338B911E-BECC-F601-8462-85411134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80" y="337468"/>
            <a:ext cx="4036029" cy="21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5567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Similarly than AE, generative model that</a:t>
            </a:r>
            <a:r>
              <a:rPr lang="en-GB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unsupervised manner, with an encoder and decoder</a:t>
            </a:r>
            <a:endParaRPr lang="en-GB" sz="1200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DK" sz="1200" b="0" i="0" dirty="0">
                <a:solidFill>
                  <a:schemeClr val="bg2"/>
                </a:solidFill>
                <a:effectLst/>
                <a:latin typeface="Google Sans"/>
              </a:rPr>
              <a:t>≠ </a:t>
            </a:r>
            <a:r>
              <a:rPr lang="en-GB" sz="1200" b="0" i="0" dirty="0" err="1">
                <a:solidFill>
                  <a:schemeClr val="bg2"/>
                </a:solidFill>
                <a:effectLst/>
                <a:latin typeface="Google Sans"/>
              </a:rPr>
              <a:t>AutoEncoder</a:t>
            </a:r>
            <a:r>
              <a:rPr lang="en-GB" sz="1200" dirty="0">
                <a:solidFill>
                  <a:schemeClr val="bg2"/>
                </a:solidFill>
                <a:latin typeface="Google Sans"/>
              </a:rPr>
              <a:t>: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Google Sans"/>
              </a:rPr>
              <a:t> </a:t>
            </a:r>
            <a:r>
              <a:rPr lang="en-GB" sz="1200" b="1" dirty="0">
                <a:solidFill>
                  <a:schemeClr val="bg2"/>
                </a:solidFill>
                <a:latin typeface="Google Sans"/>
              </a:rPr>
              <a:t>learns a probabilistic model of the data</a:t>
            </a:r>
            <a:br>
              <a:rPr lang="en-GB" sz="1200" b="1" dirty="0">
                <a:solidFill>
                  <a:schemeClr val="bg2"/>
                </a:solidFill>
                <a:latin typeface="Google Sans"/>
              </a:rPr>
            </a:b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the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encoder learns parameters of a probability distribution (e.g. mean, variance), from which samples are drawn to generate reconstructions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chemeClr val="bg2"/>
                </a:solidFill>
              </a:rPr>
              <a:t>encourages the model to learn a smooth and continuous latent space</a:t>
            </a:r>
            <a:r>
              <a:rPr lang="en-GB" sz="1200" dirty="0">
                <a:solidFill>
                  <a:schemeClr val="bg2"/>
                </a:solidFill>
              </a:rPr>
              <a:t>, which is particularly beneficial for tasks like </a:t>
            </a:r>
            <a:r>
              <a:rPr lang="en-GB" sz="1200" b="1" dirty="0">
                <a:solidFill>
                  <a:schemeClr val="bg2"/>
                </a:solidFill>
              </a:rPr>
              <a:t>data generation and interpolation.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enerative model: </a:t>
            </a:r>
            <a:r>
              <a:rPr lang="en-GB" sz="1200" b="1" dirty="0">
                <a:solidFill>
                  <a:srgbClr val="374151"/>
                </a:solidFill>
                <a:latin typeface="Söhne"/>
              </a:rPr>
              <a:t>once trained, </a:t>
            </a:r>
            <a:r>
              <a:rPr lang="en-GB" sz="1200" i="0" dirty="0">
                <a:solidFill>
                  <a:srgbClr val="374151"/>
                </a:solidFill>
                <a:effectLst/>
                <a:latin typeface="Söhne"/>
              </a:rPr>
              <a:t>can sample latent vector z and generate data point </a:t>
            </a:r>
            <a:endParaRPr lang="en-GB" sz="1200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DK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22B695A3-3DB4-E791-35E8-9698454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5"/>
          <a:stretch/>
        </p:blipFill>
        <p:spPr>
          <a:xfrm>
            <a:off x="3429066" y="525880"/>
            <a:ext cx="5261513" cy="20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5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pic>
        <p:nvPicPr>
          <p:cNvPr id="2" name="Picture 1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D416C5D9-3C90-B5B5-9125-E587FC29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89" y="529925"/>
            <a:ext cx="5711971" cy="285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FD8E-5334-5330-EA42-8CAD41434192}"/>
              </a:ext>
            </a:extLst>
          </p:cNvPr>
          <p:cNvSpPr txBox="1"/>
          <p:nvPr/>
        </p:nvSpPr>
        <p:spPr>
          <a:xfrm>
            <a:off x="3264888" y="3606551"/>
            <a:ext cx="6205465" cy="1529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400" b="0" i="0" dirty="0">
                <a:effectLst/>
                <a:latin typeface="Söhne"/>
              </a:rPr>
              <a:t>The loss function of </a:t>
            </a:r>
            <a:r>
              <a:rPr lang="en-GB" sz="1400" dirty="0">
                <a:latin typeface="Söhne"/>
              </a:rPr>
              <a:t>a VAE has 2 terms: </a:t>
            </a:r>
            <a:r>
              <a:rPr lang="en-GB" sz="1400" b="1" dirty="0">
                <a:latin typeface="Söhne"/>
              </a:rPr>
              <a:t>t</a:t>
            </a:r>
            <a:r>
              <a:rPr lang="en-GB" sz="1400" b="1" i="0" dirty="0">
                <a:effectLst/>
                <a:latin typeface="Söhne"/>
              </a:rPr>
              <a:t>he reconstruction loss</a:t>
            </a:r>
            <a:r>
              <a:rPr lang="en-GB" sz="1400" b="0" i="0" dirty="0">
                <a:effectLst/>
                <a:latin typeface="Söhne"/>
              </a:rPr>
              <a:t>, which measures the difference between the original input and its reconstruction, </a:t>
            </a:r>
            <a:r>
              <a:rPr lang="en-GB" sz="1400" b="1" i="0" dirty="0">
                <a:effectLst/>
                <a:latin typeface="Söhne"/>
              </a:rPr>
              <a:t>and the KL divergence, </a:t>
            </a:r>
            <a:r>
              <a:rPr lang="en-GB" sz="1400" b="0" i="0" dirty="0">
                <a:effectLst/>
                <a:latin typeface="Söhne"/>
              </a:rPr>
              <a:t>which quantifies the difference between the learned latent distribution and a prior distribution (typically a standard normal distribution). </a:t>
            </a: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62138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Play with the VAE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* Interactive Evolution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94163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8203440" cy="2492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Ressources:</a:t>
            </a:r>
          </a:p>
          <a:p>
            <a:endParaRPr lang="da-DK" dirty="0"/>
          </a:p>
          <a:p>
            <a:r>
              <a:rPr lang="da-DK" dirty="0" err="1"/>
              <a:t>about</a:t>
            </a:r>
            <a:r>
              <a:rPr lang="da-DK" dirty="0"/>
              <a:t> VAE:</a:t>
            </a:r>
          </a:p>
          <a:p>
            <a:endParaRPr lang="da-DK" sz="1400" dirty="0"/>
          </a:p>
          <a:p>
            <a:r>
              <a:rPr lang="da-DK" sz="1400" dirty="0">
                <a:hlinkClick r:id="rId2"/>
              </a:rPr>
              <a:t>https://towardsdatascience.com/understanding-variational-autoencoders-vaes-f70510919f73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>
                <a:hlinkClick r:id="rId3"/>
              </a:rPr>
              <a:t>https://towardsdatascience.com/difference-between-autoencoder-ae-and-variational-autoencoder-vae-ed7be1c038f2</a:t>
            </a:r>
            <a:endParaRPr lang="da-DK" sz="1400" dirty="0"/>
          </a:p>
          <a:p>
            <a:endParaRPr lang="da-DK" sz="1400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525081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628325"/>
            <a:ext cx="4666415" cy="4408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 the optimum for using an evolutionary strategy of a loss function of your choice.</a:t>
            </a:r>
          </a:p>
          <a:p>
            <a:pPr algn="l"/>
            <a:b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You can simply evolve 1D parameters if the function has one argument. (I.e. every element in the population is a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array size 1)</a:t>
            </a: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#initialise population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p</a:t>
            </a:r>
            <a:r>
              <a:rPr lang="en-GB" sz="10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opulation=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for _ in range(</a:t>
            </a:r>
            <a:r>
              <a:rPr lang="en-GB" sz="10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num_generations</a:t>
            </a:r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#1--- evaluation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fitness_scores</a:t>
            </a:r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#2–- selection best 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elites =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#3– create new generation w/ crossover/mating</a:t>
            </a:r>
          </a:p>
          <a:p>
            <a:pPr algn="l"/>
            <a:r>
              <a:rPr lang="en-GB" sz="1000" dirty="0">
                <a:solidFill>
                  <a:schemeClr val="accent1"/>
                </a:solidFill>
                <a:latin typeface="Courier New" panose="02070309020205020404" pitchFamily="49" charset="0"/>
              </a:rPr>
              <a:t>	population=…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490951"/>
            <a:ext cx="4666415" cy="489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Game Environment such as Lunar Lander</a:t>
            </a:r>
          </a:p>
          <a:p>
            <a:pPr algn="l"/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&gt;Define a Neural Network as your policy. </a:t>
            </a:r>
          </a:p>
          <a:p>
            <a:pPr algn="l"/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You will evolve its weights here. The input resp. output dimensions of your network should consider the game state resp. action dimension. </a:t>
            </a:r>
          </a:p>
          <a:p>
            <a:pPr algn="l"/>
            <a:r>
              <a:rPr lang="en-GB" sz="11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action = </a:t>
            </a:r>
            <a:r>
              <a:rPr lang="en-GB" sz="11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policyNN</a:t>
            </a:r>
            <a:r>
              <a:rPr lang="en-GB" sz="11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obs</a:t>
            </a:r>
            <a:r>
              <a:rPr lang="en-GB" sz="11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&gt;Code an evaluate function (fitness). It should take as input an individual, run the game, and for instance return the game score.</a:t>
            </a:r>
          </a:p>
          <a:p>
            <a:pPr algn="l"/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&gt;Choose an Evolutionary Strategy</a:t>
            </a:r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&gt;Evolve the Network: run the evolution loop!</a:t>
            </a:r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&gt;Evaluate / Visualise</a:t>
            </a:r>
          </a:p>
          <a:p>
            <a:pPr algn="l"/>
            <a:endParaRPr lang="en-GB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214919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28546059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r>
              <a:rPr lang="da-DK" dirty="0"/>
              <a:t>For </a:t>
            </a:r>
            <a:r>
              <a:rPr lang="da-DK" dirty="0" err="1"/>
              <a:t>boolean</a:t>
            </a:r>
            <a:r>
              <a:rPr lang="da-DK" dirty="0"/>
              <a:t> Gate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09408" y="490951"/>
            <a:ext cx="5675552" cy="4133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:  </a:t>
            </a:r>
          </a:p>
          <a:p>
            <a:pPr algn="ctr"/>
            <a:r>
              <a:rPr lang="el-GR" sz="1200" b="1" dirty="0">
                <a:effectLst/>
                <a:latin typeface="+mn-ea"/>
                <a:ea typeface="+mn-ea"/>
              </a:rPr>
              <a:t>Δ</a:t>
            </a:r>
            <a:r>
              <a:rPr lang="en-GB" sz="1200" b="1" i="1" dirty="0" err="1">
                <a:effectLst/>
                <a:latin typeface="+mn-ea"/>
                <a:ea typeface="+mn-ea"/>
              </a:rPr>
              <a:t>w</a:t>
            </a:r>
            <a:r>
              <a:rPr lang="en-GB" sz="12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200" b="1" dirty="0">
                <a:effectLst/>
                <a:latin typeface="+mn-ea"/>
                <a:ea typeface="+mn-ea"/>
              </a:rPr>
              <a:t>​=</a:t>
            </a:r>
            <a:r>
              <a:rPr lang="el-GR" sz="1200" b="1" i="1" dirty="0">
                <a:effectLst/>
                <a:latin typeface="+mn-ea"/>
                <a:ea typeface="+mn-ea"/>
              </a:rPr>
              <a:t>η</a:t>
            </a:r>
            <a:r>
              <a:rPr lang="el-GR" sz="1200" b="1" dirty="0">
                <a:effectLst/>
                <a:latin typeface="+mn-ea"/>
                <a:ea typeface="+mn-ea"/>
              </a:rPr>
              <a:t>⋅</a:t>
            </a:r>
            <a:r>
              <a:rPr lang="en-GB" sz="1200" b="1" i="1" dirty="0">
                <a:effectLst/>
                <a:latin typeface="+mn-ea"/>
                <a:ea typeface="+mn-ea"/>
              </a:rPr>
              <a:t>x</a:t>
            </a:r>
            <a:r>
              <a:rPr lang="en-GB" sz="12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200" b="1" dirty="0">
                <a:effectLst/>
                <a:latin typeface="+mn-ea"/>
                <a:ea typeface="+mn-ea"/>
              </a:rPr>
              <a:t>​⋅</a:t>
            </a:r>
            <a:r>
              <a:rPr lang="en-GB" sz="1200" b="1" i="1" dirty="0" err="1">
                <a:effectLst/>
                <a:latin typeface="+mn-ea"/>
                <a:ea typeface="+mn-ea"/>
              </a:rPr>
              <a:t>y</a:t>
            </a:r>
            <a:r>
              <a:rPr lang="en-GB" sz="12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r>
              <a:rPr lang="en-GB" sz="1200" b="1" i="1" baseline="-2500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</a:t>
            </a:r>
          </a:p>
          <a:p>
            <a:pPr algn="ctr"/>
            <a:r>
              <a:rPr lang="el-GR" sz="1200" b="1" dirty="0">
                <a:effectLst/>
                <a:latin typeface="+mn-ea"/>
                <a:ea typeface="+mn-ea"/>
              </a:rPr>
              <a:t>Δ</a:t>
            </a:r>
            <a:r>
              <a:rPr lang="en-GB" sz="1200" b="1" i="1" dirty="0" err="1">
                <a:latin typeface="+mn-ea"/>
                <a:ea typeface="+mn-ea"/>
              </a:rPr>
              <a:t>b</a:t>
            </a:r>
            <a:r>
              <a:rPr lang="en-GB" sz="1200" b="1" i="1" baseline="-25000" dirty="0" err="1">
                <a:latin typeface="+mn-ea"/>
                <a:ea typeface="+mn-ea"/>
              </a:rPr>
              <a:t>j</a:t>
            </a:r>
            <a:r>
              <a:rPr lang="en-GB" sz="1200" b="1" dirty="0">
                <a:effectLst/>
                <a:latin typeface="+mn-ea"/>
                <a:ea typeface="+mn-ea"/>
              </a:rPr>
              <a:t>​=</a:t>
            </a:r>
            <a:r>
              <a:rPr lang="el-GR" sz="1200" b="1" i="1" dirty="0">
                <a:effectLst/>
                <a:latin typeface="+mn-ea"/>
                <a:ea typeface="+mn-ea"/>
              </a:rPr>
              <a:t>η</a:t>
            </a:r>
            <a:r>
              <a:rPr lang="el-GR" sz="1200" b="1" dirty="0">
                <a:effectLst/>
                <a:latin typeface="+mn-ea"/>
                <a:ea typeface="+mn-ea"/>
              </a:rPr>
              <a:t>⋅</a:t>
            </a:r>
            <a:r>
              <a:rPr lang="en-GB" sz="1200" b="1" i="1" dirty="0" err="1">
                <a:effectLst/>
                <a:latin typeface="+mn-ea"/>
                <a:ea typeface="+mn-ea"/>
              </a:rPr>
              <a:t>y</a:t>
            </a:r>
            <a:r>
              <a:rPr lang="en-GB" sz="12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r>
              <a:rPr lang="en-GB" sz="1200" b="1" i="1" baseline="-2500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</a:t>
            </a:r>
          </a:p>
          <a:p>
            <a:pPr algn="l"/>
            <a:endParaRPr lang="en-GB" sz="11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algn="l"/>
            <a:endParaRPr lang="en-GB" sz="11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1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def </a:t>
            </a:r>
            <a:r>
              <a:rPr lang="en-GB" sz="11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hebbian_learning</a:t>
            </a:r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(inputs, targets, </a:t>
            </a:r>
            <a:r>
              <a:rPr lang="en-GB" sz="11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learning_rate</a:t>
            </a:r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=0.0001, epochs=10000, </a:t>
            </a:r>
            <a:r>
              <a:rPr lang="en-GB" sz="11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decay_factor</a:t>
            </a:r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=0.001):</a:t>
            </a:r>
          </a:p>
          <a:p>
            <a:pPr algn="l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    # Initialize weights and bias - One layer enough here</a:t>
            </a:r>
          </a:p>
          <a:p>
            <a:pPr algn="l"/>
            <a:endParaRPr lang="en-GB" sz="11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for epoch in range(epochs):</a:t>
            </a:r>
          </a:p>
          <a:p>
            <a:pPr algn="l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for x, y in zip(inputs, targets):</a:t>
            </a:r>
          </a:p>
          <a:p>
            <a:pPr algn="l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	# Hebbian rule to update weights and bias</a:t>
            </a:r>
          </a:p>
          <a:p>
            <a:pPr algn="l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# Advise: Calculate before the predicted output of the 	NN </a:t>
            </a:r>
            <a:r>
              <a:rPr lang="en-GB" sz="11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y_hat</a:t>
            </a:r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 to use (y- </a:t>
            </a:r>
            <a:r>
              <a:rPr lang="en-GB" sz="11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y_hat</a:t>
            </a:r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) to avoid weight explosion</a:t>
            </a:r>
          </a:p>
          <a:p>
            <a:pPr algn="l"/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120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(4) </a:t>
            </a:r>
            <a:r>
              <a:rPr lang="da-DK" dirty="0" err="1"/>
              <a:t>Hebbian</a:t>
            </a:r>
            <a:r>
              <a:rPr lang="da-DK" dirty="0"/>
              <a:t> Learning </a:t>
            </a:r>
          </a:p>
          <a:p>
            <a:r>
              <a:rPr lang="da-DK" dirty="0"/>
              <a:t> for RL Agent 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09408" y="783447"/>
            <a:ext cx="5675552" cy="2875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 err="1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training_epochs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target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(inputs, targets):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can update bias with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lr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y_j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Note: use target for last layer!</a:t>
            </a:r>
          </a:p>
          <a:p>
            <a:pPr algn="l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35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2808</Words>
  <Application>Microsoft Macintosh PowerPoint</Application>
  <PresentationFormat>On-screen Show (16:9)</PresentationFormat>
  <Paragraphs>408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Courier New</vt:lpstr>
      <vt:lpstr>Google Sans</vt:lpstr>
      <vt:lpstr>Helvetica</vt:lpstr>
      <vt:lpstr>IBM Plex Sans</vt:lpstr>
      <vt:lpstr>Söhne</vt:lpstr>
      <vt:lpstr>Space Mono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46</cp:revision>
  <dcterms:modified xsi:type="dcterms:W3CDTF">2023-09-20T19:12:13Z</dcterms:modified>
</cp:coreProperties>
</file>