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0" r:id="rId27"/>
    <p:sldId id="284" r:id="rId28"/>
    <p:sldId id="289" r:id="rId29"/>
    <p:sldId id="290" r:id="rId30"/>
    <p:sldId id="287" r:id="rId31"/>
    <p:sldId id="283" r:id="rId32"/>
    <p:sldId id="286" r:id="rId33"/>
    <p:sldId id="285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1pPr>
    <a:lvl2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2pPr>
    <a:lvl3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3pPr>
    <a:lvl4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4pPr>
    <a:lvl5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5pPr>
    <a:lvl6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6pPr>
    <a:lvl7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7pPr>
    <a:lvl8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8pPr>
    <a:lvl9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0"/>
    <p:restoredTop sz="94648"/>
  </p:normalViewPr>
  <p:slideViewPr>
    <p:cSldViewPr snapToGrid="0">
      <p:cViewPr varScale="1">
        <p:scale>
          <a:sx n="156" d="100"/>
          <a:sy n="156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9951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298450" indent="-158750" algn="r">
              <a:buSzPts val="700"/>
              <a:defRPr sz="700"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research.google.com/github/claireaoi/dlgs/blob/main/labs/lab1_mcts.ipynb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2" name="Google Shape;124;p20"/>
          <p:cNvSpPr txBox="1"/>
          <p:nvPr/>
        </p:nvSpPr>
        <p:spPr>
          <a:xfrm>
            <a:off x="1699115" y="3731866"/>
            <a:ext cx="5647205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Learning </a:t>
            </a:r>
          </a:p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for Games and Simulation</a:t>
            </a:r>
          </a:p>
        </p:txBody>
      </p:sp>
      <p:pic>
        <p:nvPicPr>
          <p:cNvPr id="113" name="featured.png" descr="featu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373026"/>
            <a:ext cx="5647205" cy="299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02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MATHS - REFRESH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https://colab.research.google.com/github/claireaoi/dlgs/blob/main/labs/lab2_maths.ipynb</a:t>
            </a:r>
          </a:p>
        </p:txBody>
      </p:sp>
      <p:sp>
        <p:nvSpPr>
          <p:cNvPr id="17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8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8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83" name="(2) Vectors"/>
          <p:cNvSpPr txBox="1"/>
          <p:nvPr/>
        </p:nvSpPr>
        <p:spPr>
          <a:xfrm>
            <a:off x="408246" y="2455037"/>
            <a:ext cx="2384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(2) Vectors</a:t>
            </a:r>
          </a:p>
        </p:txBody>
      </p:sp>
      <p:sp>
        <p:nvSpPr>
          <p:cNvPr id="184" name="Sum, Scalar multiplication, Inner Product"/>
          <p:cNvSpPr txBox="1"/>
          <p:nvPr/>
        </p:nvSpPr>
        <p:spPr>
          <a:xfrm>
            <a:off x="3156711" y="2724588"/>
            <a:ext cx="77016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Sum, Scalar multiplication, Inner Product</a:t>
            </a:r>
          </a:p>
        </p:txBody>
      </p:sp>
      <p:sp>
        <p:nvSpPr>
          <p:cNvPr id="185" name="(3) Matrices"/>
          <p:cNvSpPr txBox="1"/>
          <p:nvPr/>
        </p:nvSpPr>
        <p:spPr>
          <a:xfrm>
            <a:off x="418769" y="3548777"/>
            <a:ext cx="28920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(3) Matrices</a:t>
            </a:r>
          </a:p>
        </p:txBody>
      </p:sp>
      <p:sp>
        <p:nvSpPr>
          <p:cNvPr id="186" name="Matrice Product"/>
          <p:cNvSpPr txBox="1"/>
          <p:nvPr/>
        </p:nvSpPr>
        <p:spPr>
          <a:xfrm>
            <a:off x="3177756" y="3774078"/>
            <a:ext cx="77016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Matrice Product</a:t>
            </a:r>
          </a:p>
        </p:txBody>
      </p:sp>
      <p:sp>
        <p:nvSpPr>
          <p:cNvPr id="187" name="(1) Stats"/>
          <p:cNvSpPr txBox="1"/>
          <p:nvPr/>
        </p:nvSpPr>
        <p:spPr>
          <a:xfrm>
            <a:off x="429291" y="1138848"/>
            <a:ext cx="461189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(1) Stats</a:t>
            </a:r>
          </a:p>
        </p:txBody>
      </p:sp>
      <p:sp>
        <p:nvSpPr>
          <p:cNvPr id="188" name="Familiarise yourself with some statistical operation with Python:  Min, Max, Median, standard deviation and variance"/>
          <p:cNvSpPr txBox="1"/>
          <p:nvPr/>
        </p:nvSpPr>
        <p:spPr>
          <a:xfrm>
            <a:off x="3177756" y="1357624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Familiarise yourself with some statistical operation with Python:</a:t>
            </a:r>
            <a:br/>
            <a:br/>
            <a:r>
              <a:t>Min, Max, Median, standard deviation and variance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93" name="(4) Gradient"/>
          <p:cNvSpPr txBox="1"/>
          <p:nvPr/>
        </p:nvSpPr>
        <p:spPr>
          <a:xfrm>
            <a:off x="576606" y="822324"/>
            <a:ext cx="46118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(4) Gradient</a:t>
            </a:r>
            <a:br/>
            <a:endParaRPr/>
          </a:p>
        </p:txBody>
      </p:sp>
      <p:pic>
        <p:nvPicPr>
          <p:cNvPr id="194" name="formula-of-chain-rule-1612178108.png" descr="formula-of-chain-rule-1612178108.png"/>
          <p:cNvPicPr>
            <a:picLocks noChangeAspect="1"/>
          </p:cNvPicPr>
          <p:nvPr/>
        </p:nvPicPr>
        <p:blipFill>
          <a:blip r:embed="rId2"/>
          <a:srcRect t="18858"/>
          <a:stretch>
            <a:fillRect/>
          </a:stretch>
        </p:blipFill>
        <p:spPr>
          <a:xfrm>
            <a:off x="2689268" y="1244605"/>
            <a:ext cx="5217506" cy="366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hain Rule Formula"/>
          <p:cNvSpPr txBox="1"/>
          <p:nvPr/>
        </p:nvSpPr>
        <p:spPr>
          <a:xfrm>
            <a:off x="3696499" y="1022043"/>
            <a:ext cx="21719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solidFill>
                  <a:schemeClr val="accent2">
                    <a:lumOff val="43529"/>
                  </a:schemeClr>
                </a:solidFill>
              </a:defRPr>
            </a:lvl1pPr>
          </a:lstStyle>
          <a:p>
            <a:r>
              <a:t>Chain Rule Formula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00" name="Screenshot 2023-09-04 at 16.16.59.png" descr="Screenshot 2023-09-04 at 16.16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89" y="338954"/>
            <a:ext cx="3539434" cy="1784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(5) Autodiff // Backpropagation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(5) Autodiff // Backpropagation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202" name="Blue -&gt; Local Gradient Red -&gt; Backpropagated Gradient"/>
          <p:cNvSpPr txBox="1"/>
          <p:nvPr/>
        </p:nvSpPr>
        <p:spPr>
          <a:xfrm>
            <a:off x="5381439" y="2212013"/>
            <a:ext cx="461189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>
                <a:solidFill>
                  <a:srgbClr val="D76028"/>
                </a:solidFill>
              </a:defRPr>
            </a:pPr>
            <a:r>
              <a:rPr>
                <a:solidFill>
                  <a:srgbClr val="292EC1"/>
                </a:solidFill>
              </a:rPr>
              <a:t>Blue -&gt; Local Gradient</a:t>
            </a:r>
            <a:br/>
            <a:r>
              <a:rPr>
                <a:solidFill>
                  <a:srgbClr val="DD8C71"/>
                </a:solidFill>
              </a:rPr>
              <a:t>Red -&gt; Backpropagated Gradient</a:t>
            </a:r>
          </a:p>
          <a:p>
            <a:pPr algn="l">
              <a:defRPr sz="1400" b="1"/>
            </a:pPr>
            <a:endParaRPr>
              <a:solidFill>
                <a:srgbClr val="DD8C71"/>
              </a:solidFill>
            </a:endParaRPr>
          </a:p>
          <a:p>
            <a:pPr algn="l">
              <a:defRPr sz="1400" b="1"/>
            </a:pPr>
            <a:br/>
            <a:endParaRPr/>
          </a:p>
        </p:txBody>
      </p:sp>
      <p:sp>
        <p:nvSpPr>
          <p:cNvPr id="203" name="Understanding the inner working of autodiff……"/>
          <p:cNvSpPr txBox="1"/>
          <p:nvPr/>
        </p:nvSpPr>
        <p:spPr>
          <a:xfrm>
            <a:off x="609810" y="2134629"/>
            <a:ext cx="4545484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r>
              <a:t>Understanding the inner working of autodiff…</a:t>
            </a:r>
            <a:br/>
            <a:br/>
            <a:endParaRPr/>
          </a:p>
          <a:p>
            <a:pPr algn="l">
              <a:lnSpc>
                <a:spcPct val="100000"/>
              </a:lnSpc>
              <a:defRPr sz="1400"/>
            </a:pPr>
            <a:r>
              <a:t>- backprop method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insert in class Node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1: y.backward() for y=x*y, for square function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2 Chaining Call for square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3: for plus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Example4: for multiply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Use python operator overloading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0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03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Network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https://colab.research.google.com/github/claireaoi/dlgs/blob/main/labs/lab3_nn.ipynb</a:t>
            </a:r>
          </a:p>
        </p:txBody>
      </p:sp>
      <p:sp>
        <p:nvSpPr>
          <p:cNvPr id="20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0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13" name="Nanograd…"/>
          <p:cNvSpPr txBox="1"/>
          <p:nvPr/>
        </p:nvSpPr>
        <p:spPr>
          <a:xfrm>
            <a:off x="460859" y="950328"/>
            <a:ext cx="2633727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Nanograd 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Automatic Differentiation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Framework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sp>
        <p:nvSpPr>
          <p:cNvPr id="215" name="(a) explain backward  (b) detail example 1 by hand  (c) repeat backward  (d) finite difference"/>
          <p:cNvSpPr txBox="1"/>
          <p:nvPr/>
        </p:nvSpPr>
        <p:spPr>
          <a:xfrm>
            <a:off x="3367160" y="1515460"/>
            <a:ext cx="478303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(a) explain backward</a:t>
            </a:r>
            <a:br/>
            <a:br/>
            <a:r>
              <a:t>(b) detail example 1 by hand</a:t>
            </a:r>
            <a:br/>
            <a:br/>
            <a:r>
              <a:t>(c) repeat backward</a:t>
            </a:r>
            <a:br/>
            <a:br/>
            <a:r>
              <a:t>(d) finite difference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0" name="Neural…"/>
          <p:cNvSpPr txBox="1"/>
          <p:nvPr/>
        </p:nvSpPr>
        <p:spPr>
          <a:xfrm>
            <a:off x="460859" y="950328"/>
            <a:ext cx="5089624" cy="123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</a:t>
            </a:r>
          </a:p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Network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pic>
        <p:nvPicPr>
          <p:cNvPr id="222" name="NN.jpeg" descr="N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47" y="647471"/>
            <a:ext cx="5511461" cy="28698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&gt;feedforward neural network consisting of a series of dense layer &gt;for each layer, define: input size and output size, activation functions (e.g. tanh, relu), parameter initialization (e.g. Gaussian)…"/>
          <p:cNvSpPr txBox="1"/>
          <p:nvPr/>
        </p:nvSpPr>
        <p:spPr>
          <a:xfrm>
            <a:off x="2910169" y="3619948"/>
            <a:ext cx="58550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&gt;feedforward neural network consisting of a series of dense layer</a:t>
            </a:r>
            <a:br/>
            <a:r>
              <a:t>&gt;for each layer, define: input size and output size, activation functions (e.g. tanh, relu), parameter initialization (e.g. Gaussian)</a:t>
            </a:r>
            <a:br/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(e) Compute forward pass dense Layer</a:t>
            </a:r>
            <a:br/>
            <a:r>
              <a:t>(f) Combine multiple DenseLayers into a MLP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2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2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8" name="(g) Stochastic…"/>
          <p:cNvSpPr txBox="1"/>
          <p:nvPr/>
        </p:nvSpPr>
        <p:spPr>
          <a:xfrm>
            <a:off x="460859" y="950328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(g) Stochastic </a:t>
            </a:r>
          </a:p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Gradient Descent</a:t>
            </a:r>
          </a:p>
        </p:txBody>
      </p:sp>
      <p:sp>
        <p:nvSpPr>
          <p:cNvPr id="229" name="Putting it all together !"/>
          <p:cNvSpPr txBox="1"/>
          <p:nvPr/>
        </p:nvSpPr>
        <p:spPr>
          <a:xfrm>
            <a:off x="3941368" y="2728186"/>
            <a:ext cx="585509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Putting it all together !</a:t>
            </a: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0" name="(h) Training Neural Networks"/>
          <p:cNvSpPr txBox="1"/>
          <p:nvPr/>
        </p:nvSpPr>
        <p:spPr>
          <a:xfrm>
            <a:off x="460859" y="2645172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(h) Training Neural Networks</a:t>
            </a:r>
          </a:p>
        </p:txBody>
      </p:sp>
      <p:pic>
        <p:nvPicPr>
          <p:cNvPr id="231" name="grad.png" descr="gr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65" y="985768"/>
            <a:ext cx="3134841" cy="89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04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Reinforcement Learning</a:t>
            </a:r>
            <a:br/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https://colab.research.google.com/github/claireaoi/dlgs/blob/main/labs/lab4_rl.ipynb</a:t>
            </a:r>
          </a:p>
        </p:txBody>
      </p:sp>
      <p:sp>
        <p:nvSpPr>
          <p:cNvPr id="23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3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9" name="Google Shape;124;p20"/>
          <p:cNvSpPr txBox="1"/>
          <p:nvPr/>
        </p:nvSpPr>
        <p:spPr>
          <a:xfrm>
            <a:off x="385389" y="938568"/>
            <a:ext cx="292401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Q-Learning</a:t>
            </a:r>
          </a:p>
        </p:txBody>
      </p:sp>
      <p:sp>
        <p:nvSpPr>
          <p:cNvPr id="2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42" name="Off-policy value-based method  Value-based method: finds the optimal policy indirectly by learning a value function (V(s)) or action-value function (Q(a,s)) indicating the value of each state or each state-action pair. Once trained, the agent choose the "/>
          <p:cNvSpPr txBox="1"/>
          <p:nvPr/>
        </p:nvSpPr>
        <p:spPr>
          <a:xfrm>
            <a:off x="3314548" y="1152046"/>
            <a:ext cx="53688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Value-based method: </a:t>
            </a:r>
            <a:r>
              <a:t>finds the optimal policy indirectly by </a:t>
            </a:r>
            <a:r>
              <a:rPr b="1">
                <a:solidFill>
                  <a:srgbClr val="D76028"/>
                </a:solidFill>
              </a:rPr>
              <a:t>learning a value function</a:t>
            </a:r>
            <a:r>
              <a:t> (V(s)) or action-value function (Q(a,s)) indicating the value of each state or each state-action pair.</a:t>
            </a:r>
            <a:br/>
            <a:r>
              <a:t>Once trained, the agent choose the action with the best value in a state.</a:t>
            </a: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Q-Learning: </a:t>
            </a:r>
            <a:r>
              <a:rPr>
                <a:solidFill>
                  <a:srgbClr val="111827"/>
                </a:solidFill>
              </a:rPr>
              <a:t>Trains a </a:t>
            </a:r>
            <a:r>
              <a:rPr i="1">
                <a:solidFill>
                  <a:srgbClr val="111827"/>
                </a:solidFill>
              </a:rPr>
              <a:t>Q-Function</a:t>
            </a:r>
            <a:r>
              <a:rPr>
                <a:solidFill>
                  <a:srgbClr val="111827"/>
                </a:solidFill>
              </a:rPr>
              <a:t> (an </a:t>
            </a:r>
            <a:r>
              <a:t>action-value function</a:t>
            </a:r>
            <a:r>
              <a:rPr>
                <a:solidFill>
                  <a:srgbClr val="111827"/>
                </a:solidFill>
              </a:rPr>
              <a:t>) which internally is a </a:t>
            </a:r>
            <a:r>
              <a:rPr i="1">
                <a:solidFill>
                  <a:srgbClr val="111827"/>
                </a:solidFill>
              </a:rPr>
              <a:t>Q-table</a:t>
            </a:r>
            <a:r>
              <a:rPr>
                <a:solidFill>
                  <a:srgbClr val="111827"/>
                </a:solidFill>
              </a:rPr>
              <a:t> </a:t>
            </a:r>
            <a:r>
              <a:t>that contains all the state-action pair values.</a:t>
            </a:r>
            <a:endParaRPr>
              <a:solidFill>
                <a:srgbClr val="111827"/>
              </a:solidFill>
            </a:endParaR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br/>
            <a:r>
              <a:rPr b="1"/>
              <a:t>Off-policy: </a:t>
            </a:r>
            <a:r>
              <a:t>the policy used to select actions during learning differs from the target policy that is being improved upon</a:t>
            </a:r>
            <a:br/>
            <a:endParaRPr b="1"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TD approach: </a:t>
            </a:r>
            <a:r>
              <a:t>updates its value function at each step instead of at the end of the episode.</a:t>
            </a: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pic>
        <p:nvPicPr>
          <p:cNvPr id="243" name="Screenshot 2023-09-08 at 19.55.48.png" descr="Screenshot 2023-09-08 at 19.55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" y="2189837"/>
            <a:ext cx="2357710" cy="37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09-08 at 19.57.42.png" descr="Screenshot 2023-09-08 at 19.57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" y="2972072"/>
            <a:ext cx="2308039" cy="132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Actions"/>
          <p:cNvSpPr txBox="1"/>
          <p:nvPr/>
        </p:nvSpPr>
        <p:spPr>
          <a:xfrm>
            <a:off x="1641934" y="2665535"/>
            <a:ext cx="5957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Actions</a:t>
            </a:r>
          </a:p>
        </p:txBody>
      </p:sp>
      <p:sp>
        <p:nvSpPr>
          <p:cNvPr id="246" name="States"/>
          <p:cNvSpPr txBox="1"/>
          <p:nvPr/>
        </p:nvSpPr>
        <p:spPr>
          <a:xfrm>
            <a:off x="132449" y="3528078"/>
            <a:ext cx="5167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States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8" name="II. Virtual env…"/>
          <p:cNvSpPr txBox="1"/>
          <p:nvPr/>
        </p:nvSpPr>
        <p:spPr>
          <a:xfrm>
            <a:off x="5174693" y="2162050"/>
            <a:ext cx="180077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II. Virtual env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marL="140368" indent="-140368" algn="l">
              <a:buSzPct val="100000"/>
              <a:buChar char="-"/>
              <a:defRPr sz="1100"/>
            </a:pPr>
            <a:r>
              <a:t>clone repo</a:t>
            </a:r>
          </a:p>
          <a:p>
            <a:pPr algn="l">
              <a:defRPr sz="1100" b="1"/>
            </a:pPr>
            <a:r>
              <a:rPr b="0"/>
              <a:t>- create venv</a:t>
            </a:r>
            <a:br/>
            <a:r>
              <a:rPr>
                <a:solidFill>
                  <a:srgbClr val="D76028"/>
                </a:solidFill>
              </a:rPr>
              <a:t>$python3.9 -m venv venv</a:t>
            </a:r>
            <a:br>
              <a:rPr b="0"/>
            </a:br>
            <a:r>
              <a:rPr b="0"/>
              <a:t>- activate venv</a:t>
            </a:r>
            <a:br/>
            <a:r>
              <a:rPr>
                <a:solidFill>
                  <a:srgbClr val="D76028"/>
                </a:solidFill>
              </a:rPr>
              <a:t>$source venv/bin/activate</a:t>
            </a:r>
          </a:p>
        </p:txBody>
      </p:sp>
      <p:sp>
        <p:nvSpPr>
          <p:cNvPr id="119" name="III. Jupyter Notebook…"/>
          <p:cNvSpPr txBox="1"/>
          <p:nvPr/>
        </p:nvSpPr>
        <p:spPr>
          <a:xfrm>
            <a:off x="7240578" y="2137401"/>
            <a:ext cx="1800771" cy="20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III. Jupyter Notebook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algn="l">
              <a:defRPr sz="1100"/>
            </a:pPr>
            <a:r>
              <a:t>- clone Github repo</a:t>
            </a:r>
            <a:br/>
            <a:r>
              <a:t>- In terminal:</a:t>
            </a:r>
            <a:br/>
            <a:r>
              <a:rPr b="1">
                <a:solidFill>
                  <a:srgbClr val="D76028"/>
                </a:solidFill>
              </a:rPr>
              <a:t>$cd dlgs/labs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$pip install notebook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$jupyter notebook</a:t>
            </a:r>
            <a:br/>
            <a:r>
              <a:t>-&gt; run from browser</a:t>
            </a:r>
          </a:p>
        </p:txBody>
      </p:sp>
      <p:sp>
        <p:nvSpPr>
          <p:cNvPr id="120" name="I. Jupyter Notebook  [Google Colab] - To open directly from Github url: https://colab.research.google.com/github/{username}/{repository_name}/blob/{branch_name}/{notebook_path} e.g.:…"/>
          <p:cNvSpPr txBox="1"/>
          <p:nvPr/>
        </p:nvSpPr>
        <p:spPr>
          <a:xfrm>
            <a:off x="321144" y="814446"/>
            <a:ext cx="4333355" cy="40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I. Jupyter Notebook </a:t>
            </a:r>
            <a:br/>
            <a:r>
              <a:t>[Google Colab]</a:t>
            </a:r>
            <a:br/>
            <a:r>
              <a:rPr sz="1100" b="0"/>
              <a:t>- </a:t>
            </a:r>
            <a:r>
              <a:rPr sz="1100" b="0">
                <a:solidFill>
                  <a:srgbClr val="544F59"/>
                </a:solidFill>
              </a:rPr>
              <a:t>To open directly from Github url: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D76028"/>
                </a:solidFill>
              </a:rPr>
              <a:t>https://colab.research.google.com/github/{username}/{repository_name}/blob/{branch_name}/{notebook_path}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5F5862"/>
                </a:solidFill>
              </a:rPr>
              <a:t>e.g.:</a:t>
            </a:r>
            <a:endParaRPr sz="1100">
              <a:solidFill>
                <a:srgbClr val="5F5862"/>
              </a:solidFill>
            </a:endParaRPr>
          </a:p>
          <a:p>
            <a:pPr algn="l">
              <a:defRPr sz="1100">
                <a:solidFill>
                  <a:srgbClr val="5F5862"/>
                </a:solidFill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/>
              </a:rPr>
              <a:t>https://colab.research.google.com/github/claireaoi/dlgs/blob/main/labs/lab1_mcts.ipynb</a:t>
            </a:r>
            <a:br/>
            <a:r>
              <a:t>Or go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https://colab.research.google.com/</a:t>
            </a:r>
            <a:r>
              <a:t> and click on Github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 - You can run the cells, modify the code, and even save a copy to your Google Drive.</a:t>
            </a:r>
            <a:br/>
            <a:r>
              <a:t>File -&gt; Save a copy in Drive</a:t>
            </a:r>
            <a:br/>
            <a:r>
              <a:t>- </a:t>
            </a:r>
            <a:r>
              <a:rPr>
                <a:solidFill>
                  <a:srgbClr val="535353"/>
                </a:solidFill>
              </a:rPr>
              <a:t>Google Colab provides free access to GPUs. To use a GPU, go to</a:t>
            </a:r>
            <a:r>
              <a:t> Runtime -&gt; Change runtime type and select GPU.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- Some notebooks may require specific dependencies. To install necessary libraries using </a:t>
            </a:r>
            <a:r>
              <a:t>!pip install library-name </a:t>
            </a:r>
          </a:p>
        </p:txBody>
      </p:sp>
      <p:sp>
        <p:nvSpPr>
          <p:cNvPr id="121" name="git clone git@github.com:claireaoi/dlgs.git"/>
          <p:cNvSpPr txBox="1"/>
          <p:nvPr/>
        </p:nvSpPr>
        <p:spPr>
          <a:xfrm>
            <a:off x="5155445" y="1687582"/>
            <a:ext cx="258507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D76028"/>
                </a:solidFill>
              </a:defRPr>
            </a:lvl1pPr>
          </a:lstStyle>
          <a:p>
            <a:r>
              <a:t>git clone git@github.com:claireaoi/dlgs.git</a:t>
            </a:r>
          </a:p>
        </p:txBody>
      </p:sp>
      <p:sp>
        <p:nvSpPr>
          <p:cNvPr id="122" name="IV. Jupyter Notebook  [Github Codespaces]"/>
          <p:cNvSpPr txBox="1"/>
          <p:nvPr/>
        </p:nvSpPr>
        <p:spPr>
          <a:xfrm>
            <a:off x="5174693" y="4473171"/>
            <a:ext cx="1824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IV. Jupyter Notebook </a:t>
            </a:r>
            <a:br/>
            <a:r>
              <a:t>[Github Codespaces]</a:t>
            </a:r>
          </a:p>
        </p:txBody>
      </p:sp>
      <p:sp>
        <p:nvSpPr>
          <p:cNvPr id="123" name="ETC."/>
          <p:cNvSpPr txBox="1"/>
          <p:nvPr/>
        </p:nvSpPr>
        <p:spPr>
          <a:xfrm>
            <a:off x="7228944" y="4473171"/>
            <a:ext cx="417700" cy="53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 b="1">
                <a:solidFill>
                  <a:srgbClr val="9EB935"/>
                </a:solidFill>
              </a:defRPr>
            </a:lvl1pPr>
          </a:lstStyle>
          <a:p>
            <a:r>
              <a:t>ETC.</a:t>
            </a:r>
          </a:p>
        </p:txBody>
      </p:sp>
      <p:sp>
        <p:nvSpPr>
          <p:cNvPr id="124" name="Google Shape;124;p20"/>
          <p:cNvSpPr txBox="1"/>
          <p:nvPr/>
        </p:nvSpPr>
        <p:spPr>
          <a:xfrm>
            <a:off x="5024391" y="436892"/>
            <a:ext cx="4021309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How to Run Labs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(1-3) Init Env &amp; Agent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Environment: 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gym.make(‘FrozenLake8x8-v1')</a:t>
            </a:r>
            <a:br/>
            <a:r>
              <a:rPr b="1"/>
              <a:t>Action Space:  </a:t>
            </a:r>
            <a:r>
              <a:t>env.action_space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Discrete(4): 0: left,  1: Down, 2: Right, 3: Up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Observation Space: </a:t>
            </a:r>
            <a:r>
              <a:t>env.observation_space</a:t>
            </a:r>
            <a:br>
              <a:rPr b="1"/>
            </a:br>
            <a:r>
              <a:t>Discrete(64): 8*8 Grid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Agent:</a:t>
            </a:r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__init__(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#parameters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#qtable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get_action(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update_q(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</p:txBody>
      </p:sp>
      <p:pic>
        <p:nvPicPr>
          <p:cNvPr id="253" name="Screenshot 2023-09-08 at 19.42.45.png" descr="Screenshot 2023-09-08 at 19.42.45.png"/>
          <p:cNvPicPr>
            <a:picLocks noChangeAspect="1"/>
          </p:cNvPicPr>
          <p:nvPr/>
        </p:nvPicPr>
        <p:blipFill>
          <a:blip r:embed="rId2"/>
          <a:srcRect l="5563" t="8735" r="24222" b="2928"/>
          <a:stretch>
            <a:fillRect/>
          </a:stretch>
        </p:blipFill>
        <p:spPr>
          <a:xfrm>
            <a:off x="428242" y="2581690"/>
            <a:ext cx="2147078" cy="21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5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(4) Q-Learning Algorithm</a:t>
            </a:r>
          </a:p>
        </p:txBody>
      </p:sp>
      <p:sp>
        <p:nvSpPr>
          <p:cNvPr id="25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59" name="Screenshot 2023-09-08 at 20.00.05.png" descr="Screenshot 2023-09-08 at 20.00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7" y="2464044"/>
            <a:ext cx="5989848" cy="256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3-09-08 at 20.05.44.png" descr="Screenshot 2023-09-08 at 20.05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75" y="784108"/>
            <a:ext cx="4323531" cy="145697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reedy Policy"/>
          <p:cNvSpPr txBox="1"/>
          <p:nvPr/>
        </p:nvSpPr>
        <p:spPr>
          <a:xfrm>
            <a:off x="6937568" y="345241"/>
            <a:ext cx="11194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D76028"/>
                </a:solidFill>
              </a:defRPr>
            </a:lvl1pPr>
          </a:lstStyle>
          <a:p>
            <a:r>
              <a:t>Greedy Policy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7183652" y="563393"/>
            <a:ext cx="203353" cy="203353"/>
          </a:xfrm>
          <a:prstGeom prst="line">
            <a:avLst/>
          </a:prstGeom>
          <a:ln w="25400">
            <a:solidFill>
              <a:srgbClr val="D76028"/>
            </a:solidFill>
            <a:headEnd type="triangle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3" name="Rectangle"/>
          <p:cNvSpPr/>
          <p:nvPr/>
        </p:nvSpPr>
        <p:spPr>
          <a:xfrm>
            <a:off x="6708729" y="796808"/>
            <a:ext cx="1034363" cy="32427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D76028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(5) Evaluate</a:t>
            </a:r>
          </a:p>
        </p:txBody>
      </p:sp>
      <p:sp>
        <p:nvSpPr>
          <p:cNvPr id="26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6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69" name="Render output one episode…"/>
          <p:cNvSpPr txBox="1"/>
          <p:nvPr/>
        </p:nvSpPr>
        <p:spPr>
          <a:xfrm>
            <a:off x="4009227" y="1108803"/>
            <a:ext cx="478303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Render output one episode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Give average episode return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- Adapt Code to Continuous Problem</a:t>
            </a:r>
            <a:br>
              <a:rPr dirty="0"/>
            </a:br>
            <a:r>
              <a:rPr dirty="0"/>
              <a:t>- Could you imagine how to use Neural Network from previous lab?</a:t>
            </a: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</p:txBody>
      </p:sp>
      <p:sp>
        <p:nvSpPr>
          <p:cNvPr id="270" name="Google Shape;124;p20"/>
          <p:cNvSpPr txBox="1"/>
          <p:nvPr/>
        </p:nvSpPr>
        <p:spPr>
          <a:xfrm>
            <a:off x="385389" y="3080330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(6) Classical Control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73" name="Google Shape;124;p20"/>
          <p:cNvSpPr txBox="1"/>
          <p:nvPr/>
        </p:nvSpPr>
        <p:spPr>
          <a:xfrm>
            <a:off x="1037780" y="1527824"/>
            <a:ext cx="7068440" cy="305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05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Deep Reinforcement Learning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/blob/main/labs/lab5_drl.ipynb</a:t>
            </a:r>
          </a:p>
        </p:txBody>
      </p:sp>
      <p:sp>
        <p:nvSpPr>
          <p:cNvPr id="27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7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221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dirty="0"/>
              <a:t>(1) </a:t>
            </a:r>
            <a:r>
              <a:rPr lang="da-DK" dirty="0"/>
              <a:t>Model (NN)</a:t>
            </a:r>
          </a:p>
          <a:p>
            <a:endParaRPr lang="da-DK" dirty="0"/>
          </a:p>
          <a:p>
            <a:r>
              <a:rPr lang="da-DK" dirty="0"/>
              <a:t>(2) DQN Agent</a:t>
            </a:r>
          </a:p>
          <a:p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480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K" dirty="0"/>
              <a:t>MLP for instance, with specific activation layer. Cf Lab3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dirty="0"/>
          </a:p>
          <a:p>
            <a:pPr algn="l"/>
            <a:endParaRPr lang="en-GB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act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Epsilon-greedy action selection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#apply Q-learning update rule for each experience in batch.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state, action, reward,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done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batch: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da-DK" sz="1000" b="1" dirty="0"/>
              <a:t>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Q-learning update rule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target=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predicted=</a:t>
            </a:r>
            <a:endParaRPr lang="en-GB" sz="10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Compute the loss and update the model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loss=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#remember zero gradient before backward pass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#backward prop step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002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(3) Training Loop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Train !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12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agent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episodes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episode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(episodes)):</a:t>
            </a: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while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done:</a:t>
            </a:r>
          </a:p>
          <a:p>
            <a:pPr lvl="1"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# 1. Make a move in the game.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2. Observe new state and reward from env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3. Have the agent remember the transition.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4. Update current state.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5. If we have enough experiences in our memory, learn from a batch with replay.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agent.memory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&gt;=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349782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1646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06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Mario</a:t>
            </a:r>
            <a:r>
              <a:rPr lang="da-DK" dirty="0"/>
              <a:t>VAE</a:t>
            </a: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/blob/main/labs/lab6_mario.ipynb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320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/>
              <a:t>Auto Encoder</a:t>
            </a:r>
            <a:br>
              <a:rPr lang="da-DK" sz="3600" dirty="0"/>
            </a:br>
            <a:r>
              <a:rPr lang="da-DK" sz="3600" dirty="0"/>
              <a:t>(AE)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1060A-51A6-D70D-7D1F-A54B84D2F3A4}"/>
              </a:ext>
            </a:extLst>
          </p:cNvPr>
          <p:cNvSpPr txBox="1"/>
          <p:nvPr/>
        </p:nvSpPr>
        <p:spPr>
          <a:xfrm>
            <a:off x="3085875" y="2698938"/>
            <a:ext cx="5947893" cy="2002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learn compact and meaningful representations of data in 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an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unsupervised manner</a:t>
            </a:r>
            <a:endParaRPr lang="en-GB" sz="1200" b="1" dirty="0">
              <a:solidFill>
                <a:schemeClr val="bg2"/>
              </a:solidFill>
              <a:latin typeface="Söhne"/>
            </a:endParaRP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Simultaneously train (1) an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encoder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 that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maps input data to a latent space (compress)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, and (2) a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decoder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 that reconstructs the original data from this latent representation.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i="0" dirty="0">
                <a:solidFill>
                  <a:schemeClr val="bg2"/>
                </a:solidFill>
                <a:effectLst/>
                <a:latin typeface="Söhne"/>
              </a:rPr>
              <a:t>Trained with reconstruction loss: minimize the difference between the original input and its reconstruction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useful to capture the most salient features of the data in a compressed latent space</a:t>
            </a:r>
            <a:r>
              <a:rPr lang="en-GB" sz="1200" i="0" dirty="0">
                <a:solidFill>
                  <a:schemeClr val="bg2"/>
                </a:solidFill>
                <a:effectLst/>
                <a:latin typeface="Söhne"/>
              </a:rPr>
              <a:t>. 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dirty="0">
                <a:solidFill>
                  <a:srgbClr val="374151"/>
                </a:solidFill>
                <a:latin typeface="Söhne"/>
              </a:rPr>
              <a:t>G</a:t>
            </a:r>
            <a:r>
              <a:rPr lang="en-GB" sz="1200" b="1" i="0" dirty="0">
                <a:solidFill>
                  <a:srgbClr val="374151"/>
                </a:solidFill>
                <a:effectLst/>
                <a:latin typeface="Söhne"/>
              </a:rPr>
              <a:t>enerative model: </a:t>
            </a:r>
            <a:r>
              <a:rPr lang="en-GB" sz="1200" b="1" dirty="0">
                <a:solidFill>
                  <a:srgbClr val="374151"/>
                </a:solidFill>
                <a:latin typeface="Söhne"/>
              </a:rPr>
              <a:t>once trained, </a:t>
            </a:r>
            <a:r>
              <a:rPr lang="en-GB" sz="1200" i="0" dirty="0">
                <a:solidFill>
                  <a:srgbClr val="374151"/>
                </a:solidFill>
                <a:effectLst/>
                <a:latin typeface="Söhne"/>
              </a:rPr>
              <a:t>can sample latent vector z and generate data point </a:t>
            </a:r>
            <a:endParaRPr lang="en-GB" sz="1200" i="0" dirty="0">
              <a:solidFill>
                <a:schemeClr val="bg2"/>
              </a:solidFill>
              <a:effectLst/>
              <a:latin typeface="Söhne"/>
            </a:endParaRPr>
          </a:p>
        </p:txBody>
      </p:sp>
      <p:pic>
        <p:nvPicPr>
          <p:cNvPr id="7" name="Picture 6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338B911E-BECC-F601-8462-85411134A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80" y="337468"/>
            <a:ext cx="4036029" cy="21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7585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409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 err="1"/>
              <a:t>Variational</a:t>
            </a:r>
            <a:r>
              <a:rPr lang="da-DK" sz="3600" dirty="0"/>
              <a:t> Auto Encoder</a:t>
            </a:r>
            <a:br>
              <a:rPr lang="da-DK" sz="3600" dirty="0"/>
            </a:br>
            <a:r>
              <a:rPr lang="da-DK" sz="3600" dirty="0"/>
              <a:t>(VAE)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1060A-51A6-D70D-7D1F-A54B84D2F3A4}"/>
              </a:ext>
            </a:extLst>
          </p:cNvPr>
          <p:cNvSpPr txBox="1"/>
          <p:nvPr/>
        </p:nvSpPr>
        <p:spPr>
          <a:xfrm>
            <a:off x="3085875" y="2698938"/>
            <a:ext cx="5947893" cy="200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Similarly than AE, generative model that</a:t>
            </a:r>
            <a:r>
              <a:rPr lang="en-GB" sz="1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learn compact and meaningful representations of data in 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an unsupervised manner, with an encoder and decoder</a:t>
            </a:r>
            <a:endParaRPr lang="en-GB" sz="1200" dirty="0">
              <a:solidFill>
                <a:schemeClr val="bg2"/>
              </a:solidFill>
              <a:latin typeface="Söhne"/>
            </a:endParaRPr>
          </a:p>
          <a:p>
            <a:pPr marL="285750" indent="-285750" algn="l">
              <a:buFont typeface="Wingdings" pitchFamily="2" charset="2"/>
              <a:buChar char="è"/>
            </a:pPr>
            <a:r>
              <a:rPr lang="en-DK" sz="1200" b="0" i="0" dirty="0">
                <a:solidFill>
                  <a:schemeClr val="bg2"/>
                </a:solidFill>
                <a:effectLst/>
                <a:latin typeface="Google Sans"/>
              </a:rPr>
              <a:t>≠ </a:t>
            </a:r>
            <a:r>
              <a:rPr lang="en-GB" sz="1200" b="0" i="0" dirty="0" err="1">
                <a:solidFill>
                  <a:schemeClr val="bg2"/>
                </a:solidFill>
                <a:effectLst/>
                <a:latin typeface="Google Sans"/>
              </a:rPr>
              <a:t>AutoEncoder</a:t>
            </a:r>
            <a:r>
              <a:rPr lang="en-GB" sz="1200" dirty="0">
                <a:solidFill>
                  <a:schemeClr val="bg2"/>
                </a:solidFill>
                <a:latin typeface="Google Sans"/>
              </a:rPr>
              <a:t>: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Google Sans"/>
              </a:rPr>
              <a:t> </a:t>
            </a:r>
            <a:r>
              <a:rPr lang="en-GB" sz="1200" b="1" dirty="0">
                <a:solidFill>
                  <a:schemeClr val="bg2"/>
                </a:solidFill>
                <a:latin typeface="Google Sans"/>
              </a:rPr>
              <a:t>learns a probabilistic model of the data</a:t>
            </a:r>
            <a:br>
              <a:rPr lang="en-GB" sz="1200" b="1" dirty="0">
                <a:solidFill>
                  <a:schemeClr val="bg2"/>
                </a:solidFill>
                <a:latin typeface="Google Sans"/>
              </a:rPr>
            </a:b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the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encoder learns parameters of a probability distribution (e.g. mean, variance), from which samples are drawn to generate reconstructions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dirty="0">
                <a:solidFill>
                  <a:schemeClr val="bg2"/>
                </a:solidFill>
              </a:rPr>
              <a:t>encourages the model to learn a smooth and continuous latent space</a:t>
            </a:r>
            <a:r>
              <a:rPr lang="en-GB" sz="1200" dirty="0">
                <a:solidFill>
                  <a:schemeClr val="bg2"/>
                </a:solidFill>
              </a:rPr>
              <a:t>, which is particularly beneficial for tasks like </a:t>
            </a:r>
            <a:r>
              <a:rPr lang="en-GB" sz="1200" b="1" dirty="0">
                <a:solidFill>
                  <a:schemeClr val="bg2"/>
                </a:solidFill>
              </a:rPr>
              <a:t>data generation and interpolation.</a:t>
            </a:r>
            <a:endParaRPr lang="en-DK" sz="1200" b="1" dirty="0">
              <a:solidFill>
                <a:schemeClr val="bg2"/>
              </a:solidFill>
            </a:endParaRPr>
          </a:p>
        </p:txBody>
      </p:sp>
      <p:pic>
        <p:nvPicPr>
          <p:cNvPr id="5" name="Picture 4" descr="A diagram of different colored shapes&#10;&#10;Description automatically generated">
            <a:extLst>
              <a:ext uri="{FF2B5EF4-FFF2-40B4-BE49-F238E27FC236}">
                <a16:creationId xmlns:a16="http://schemas.microsoft.com/office/drawing/2014/main" id="{22B695A3-3DB4-E791-35E8-9698454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55"/>
          <a:stretch/>
        </p:blipFill>
        <p:spPr>
          <a:xfrm>
            <a:off x="3429066" y="525880"/>
            <a:ext cx="5261513" cy="20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57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409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 err="1"/>
              <a:t>Variational</a:t>
            </a:r>
            <a:r>
              <a:rPr lang="da-DK" sz="3600" dirty="0"/>
              <a:t> Auto Encoder</a:t>
            </a:r>
            <a:br>
              <a:rPr lang="da-DK" sz="3600" dirty="0"/>
            </a:br>
            <a:r>
              <a:rPr lang="da-DK" sz="3600" dirty="0"/>
              <a:t>(VAE)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pic>
        <p:nvPicPr>
          <p:cNvPr id="2" name="Picture 1" descr="A diagram of different colored shapes&#10;&#10;Description automatically generated">
            <a:extLst>
              <a:ext uri="{FF2B5EF4-FFF2-40B4-BE49-F238E27FC236}">
                <a16:creationId xmlns:a16="http://schemas.microsoft.com/office/drawing/2014/main" id="{D416C5D9-3C90-B5B5-9125-E587FC29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89" y="529925"/>
            <a:ext cx="5711971" cy="2853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1FD8E-5334-5330-EA42-8CAD41434192}"/>
              </a:ext>
            </a:extLst>
          </p:cNvPr>
          <p:cNvSpPr txBox="1"/>
          <p:nvPr/>
        </p:nvSpPr>
        <p:spPr>
          <a:xfrm>
            <a:off x="3264888" y="3606551"/>
            <a:ext cx="6205465" cy="1529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400" b="0" i="0" dirty="0">
                <a:effectLst/>
                <a:latin typeface="Söhne"/>
              </a:rPr>
              <a:t>The loss function of </a:t>
            </a:r>
            <a:r>
              <a:rPr lang="en-GB" sz="1400" dirty="0">
                <a:latin typeface="Söhne"/>
              </a:rPr>
              <a:t>a VAE has 2 terms: </a:t>
            </a:r>
            <a:r>
              <a:rPr lang="en-GB" sz="1400" b="1" dirty="0">
                <a:latin typeface="Söhne"/>
              </a:rPr>
              <a:t>t</a:t>
            </a:r>
            <a:r>
              <a:rPr lang="en-GB" sz="1400" b="1" i="0" dirty="0">
                <a:effectLst/>
                <a:latin typeface="Söhne"/>
              </a:rPr>
              <a:t>he reconstruction loss</a:t>
            </a:r>
            <a:r>
              <a:rPr lang="en-GB" sz="1400" b="0" i="0" dirty="0">
                <a:effectLst/>
                <a:latin typeface="Söhne"/>
              </a:rPr>
              <a:t>, which measures the difference between the original input and its reconstruction, </a:t>
            </a:r>
            <a:r>
              <a:rPr lang="en-GB" sz="1400" b="1" i="0" dirty="0">
                <a:effectLst/>
                <a:latin typeface="Söhne"/>
              </a:rPr>
              <a:t>and the KL divergence, </a:t>
            </a:r>
            <a:r>
              <a:rPr lang="en-GB" sz="1400" b="0" i="0" dirty="0">
                <a:effectLst/>
                <a:latin typeface="Söhne"/>
              </a:rPr>
              <a:t>which quantifies the difference between the learned latent distribution and a prior distribution (typically a standard normal distribution). </a:t>
            </a:r>
            <a:br>
              <a:rPr lang="en-GB" dirty="0"/>
            </a:b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62138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27" name="Google Shape;124;p20"/>
          <p:cNvSpPr txBox="1"/>
          <p:nvPr/>
        </p:nvSpPr>
        <p:spPr>
          <a:xfrm>
            <a:off x="1037780" y="1527824"/>
            <a:ext cx="6658613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01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MONTE CARLO TREE SEARCH</a:t>
            </a:r>
          </a:p>
        </p:txBody>
      </p:sp>
      <p:sp>
        <p:nvSpPr>
          <p:cNvPr id="12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2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130" name="QRCodeDLGS.png" descr="QRCodeDL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90" y="3368692"/>
            <a:ext cx="1462964" cy="146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claireaoi/dlgs"/>
          <p:cNvSpPr txBox="1"/>
          <p:nvPr/>
        </p:nvSpPr>
        <p:spPr>
          <a:xfrm>
            <a:off x="4329862" y="4551269"/>
            <a:ext cx="28589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r>
              <a:t>https://github.com/claireaoi/dlgs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289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(1) Play with the VAE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(2) * Interactive Evolution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3941637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29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</a:t>
            </a:r>
            <a:r>
              <a:rPr lang="da-DK" dirty="0"/>
              <a:t>7</a:t>
            </a:r>
            <a:r>
              <a:rPr dirty="0"/>
              <a:t>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lang="da-DK" dirty="0"/>
              <a:t>GENETIC</a:t>
            </a:r>
            <a:endParaRPr dirty="0"/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</a:t>
            </a:r>
            <a:r>
              <a:rPr lang="da-DK" dirty="0"/>
              <a:t>7</a:t>
            </a:r>
            <a:r>
              <a:rPr dirty="0"/>
              <a:t>_</a:t>
            </a:r>
            <a:r>
              <a:rPr lang="da-DK" dirty="0" err="1"/>
              <a:t>genetic</a:t>
            </a:r>
            <a:r>
              <a:rPr dirty="0"/>
              <a:t>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  <p:extLst>
      <p:ext uri="{BB962C8B-B14F-4D97-AF65-F5344CB8AC3E}">
        <p14:creationId xmlns:p14="http://schemas.microsoft.com/office/powerpoint/2010/main" val="355573174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264047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(1) ES Optimum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(2) </a:t>
            </a:r>
            <a:r>
              <a:rPr lang="da-DK" dirty="0" err="1"/>
              <a:t>Evolve</a:t>
            </a:r>
            <a:r>
              <a:rPr lang="da-DK" dirty="0"/>
              <a:t> a </a:t>
            </a:r>
            <a:r>
              <a:rPr lang="da-DK" dirty="0" err="1"/>
              <a:t>GamingNN</a:t>
            </a:r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96343" y="1166231"/>
            <a:ext cx="529423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4E832-82A0-63B3-D441-1398C5EB98FA}"/>
              </a:ext>
            </a:extLst>
          </p:cNvPr>
          <p:cNvSpPr txBox="1"/>
          <p:nvPr/>
        </p:nvSpPr>
        <p:spPr>
          <a:xfrm>
            <a:off x="4092196" y="1127257"/>
            <a:ext cx="3902529" cy="394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Setup Game Environment as Lunar Lander</a:t>
            </a:r>
          </a:p>
          <a:p>
            <a:pPr algn="l"/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(The fitness can be the game reward)</a:t>
            </a:r>
          </a:p>
          <a:p>
            <a:pPr algn="l"/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&gt;Define a Neural Network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&gt;Choose an Evolutionary Strategy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&gt;Evolve the Network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&gt;Evaluate / Visualise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2C1D4-1865-132B-3F82-2A6755028BEF}"/>
              </a:ext>
            </a:extLst>
          </p:cNvPr>
          <p:cNvSpPr txBox="1"/>
          <p:nvPr/>
        </p:nvSpPr>
        <p:spPr>
          <a:xfrm>
            <a:off x="465477" y="4016243"/>
            <a:ext cx="3183959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#For Box2D you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may need install: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swig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gym[box2D]</a:t>
            </a:r>
          </a:p>
        </p:txBody>
      </p:sp>
    </p:spTree>
    <p:extLst>
      <p:ext uri="{BB962C8B-B14F-4D97-AF65-F5344CB8AC3E}">
        <p14:creationId xmlns:p14="http://schemas.microsoft.com/office/powerpoint/2010/main" val="4947462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da-DK" dirty="0"/>
              <a:t>(3) </a:t>
            </a:r>
            <a:r>
              <a:rPr lang="da-DK" dirty="0" err="1"/>
              <a:t>Hebbian</a:t>
            </a:r>
            <a:r>
              <a:rPr lang="da-DK" dirty="0"/>
              <a:t> Learning</a:t>
            </a:r>
          </a:p>
          <a:p>
            <a:r>
              <a:rPr lang="da-DK" dirty="0"/>
              <a:t>For </a:t>
            </a:r>
            <a:r>
              <a:rPr lang="da-DK" dirty="0" err="1"/>
              <a:t>boolean</a:t>
            </a:r>
            <a:r>
              <a:rPr lang="da-DK" dirty="0"/>
              <a:t> Gate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</a:t>
            </a:r>
            <a:r>
              <a:rPr lang="da-DK" dirty="0" err="1"/>
              <a:t>Hebbian</a:t>
            </a:r>
            <a:r>
              <a:rPr lang="da-DK" dirty="0"/>
              <a:t> Learning </a:t>
            </a:r>
          </a:p>
          <a:p>
            <a:r>
              <a:rPr lang="da-DK" dirty="0"/>
              <a:t> for RL Agent 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19820" y="938568"/>
            <a:ext cx="5675552" cy="458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Synaptic Consolidation: neurons that fire together wire together.</a:t>
            </a:r>
            <a:b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l-GR" sz="1800" b="1" dirty="0">
                <a:effectLst/>
                <a:latin typeface="+mn-ea"/>
                <a:ea typeface="+mn-ea"/>
              </a:rPr>
              <a:t>Δ</a:t>
            </a:r>
            <a:r>
              <a:rPr lang="en-GB" sz="1800" b="1" i="1" dirty="0" err="1">
                <a:effectLst/>
                <a:latin typeface="+mn-ea"/>
                <a:ea typeface="+mn-ea"/>
              </a:rPr>
              <a:t>w</a:t>
            </a:r>
            <a:r>
              <a:rPr lang="en-GB" sz="1800" b="1" i="1" baseline="-25000" dirty="0" err="1">
                <a:effectLst/>
                <a:latin typeface="+mn-ea"/>
                <a:ea typeface="+mn-ea"/>
              </a:rPr>
              <a:t>ij</a:t>
            </a:r>
            <a:r>
              <a:rPr lang="en-GB" sz="1800" b="1" dirty="0">
                <a:effectLst/>
                <a:latin typeface="+mn-ea"/>
                <a:ea typeface="+mn-ea"/>
              </a:rPr>
              <a:t>​=</a:t>
            </a:r>
            <a:r>
              <a:rPr lang="el-GR" sz="1800" b="1" i="1" dirty="0">
                <a:effectLst/>
                <a:latin typeface="+mn-ea"/>
                <a:ea typeface="+mn-ea"/>
              </a:rPr>
              <a:t>η</a:t>
            </a:r>
            <a:r>
              <a:rPr lang="el-GR" sz="1800" b="1" dirty="0">
                <a:effectLst/>
                <a:latin typeface="+mn-ea"/>
                <a:ea typeface="+mn-ea"/>
              </a:rPr>
              <a:t>⋅</a:t>
            </a:r>
            <a:r>
              <a:rPr lang="en-GB" sz="1800" b="1" i="1" dirty="0">
                <a:effectLst/>
                <a:latin typeface="+mn-ea"/>
                <a:ea typeface="+mn-ea"/>
              </a:rPr>
              <a:t>x</a:t>
            </a:r>
            <a:r>
              <a:rPr lang="en-GB" sz="1800" b="1" i="1" baseline="-25000" dirty="0">
                <a:effectLst/>
                <a:latin typeface="+mn-ea"/>
                <a:ea typeface="+mn-ea"/>
              </a:rPr>
              <a:t>i</a:t>
            </a:r>
            <a:r>
              <a:rPr lang="en-GB" sz="1800" b="1" dirty="0">
                <a:effectLst/>
                <a:latin typeface="+mn-ea"/>
                <a:ea typeface="+mn-ea"/>
              </a:rPr>
              <a:t>​⋅</a:t>
            </a:r>
            <a:r>
              <a:rPr lang="en-GB" sz="1800" b="1" i="1" dirty="0" err="1">
                <a:effectLst/>
                <a:latin typeface="+mn-ea"/>
                <a:ea typeface="+mn-ea"/>
              </a:rPr>
              <a:t>y</a:t>
            </a:r>
            <a:r>
              <a:rPr lang="en-GB" sz="1800" b="1" i="1" baseline="-2500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j</a:t>
            </a:r>
            <a:endParaRPr lang="en-GB" sz="1400" b="1" i="0" dirty="0">
              <a:solidFill>
                <a:srgbClr val="374151"/>
              </a:solidFill>
              <a:latin typeface="+mn-ea"/>
              <a:ea typeface="+mn-ea"/>
            </a:endParaRPr>
          </a:p>
          <a:p>
            <a:pPr algn="l"/>
            <a:endParaRPr lang="en-GB" sz="14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endParaRPr lang="en-GB" sz="14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Initialization weights </a:t>
            </a:r>
          </a:p>
          <a:p>
            <a:pPr algn="l"/>
            <a:r>
              <a:rPr lang="en-GB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400" b="0" dirty="0" err="1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training_epochs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x, target 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(inputs, targets):</a:t>
            </a:r>
            <a:b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# Hebbian update rule to upda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te weights</a:t>
            </a:r>
          </a:p>
          <a:p>
            <a:pPr algn="l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	#Can Update bias with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b_j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lr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b_j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y_j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	# Note: use target for last layer!</a:t>
            </a:r>
          </a:p>
          <a:p>
            <a:pPr algn="l"/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 lvl="1" algn="l"/>
            <a:endParaRPr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88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3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3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36" name="Apply Lecture 01 to Game Connect Four Code several Agents (several strategies) Familiarise yourself with RL concepts: Agent, State, Game (environment), Action…"/>
          <p:cNvSpPr txBox="1"/>
          <p:nvPr/>
        </p:nvSpPr>
        <p:spPr>
          <a:xfrm>
            <a:off x="3270519" y="1228945"/>
            <a:ext cx="5448634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/>
            </a:pPr>
            <a:br/>
            <a:r>
              <a:t>Apply Lecture 01 to Game Connect Four</a:t>
            </a:r>
            <a:br/>
            <a:r>
              <a:t>Code several Agents (several strategies)</a:t>
            </a:r>
            <a:br/>
            <a:r>
              <a:t>Familiarise yourself with RL concepts: Agent, State, Game (environment), Action</a:t>
            </a:r>
          </a:p>
          <a:p>
            <a:pPr algn="l">
              <a:defRPr sz="1400"/>
            </a:pPr>
            <a:br/>
            <a:r>
              <a:t>(1) Human Agent</a:t>
            </a:r>
            <a:br/>
            <a:r>
              <a:t>(2) Greedy Agent</a:t>
            </a:r>
          </a:p>
          <a:p>
            <a:pPr algn="l">
              <a:defRPr sz="1400"/>
            </a:pPr>
            <a:r>
              <a:t>(3)* MinMax Agent</a:t>
            </a:r>
          </a:p>
          <a:p>
            <a:pPr algn="l">
              <a:defRPr sz="1400"/>
            </a:pPr>
            <a:r>
              <a:t>(4) MCTS Agent</a:t>
            </a:r>
          </a:p>
        </p:txBody>
      </p:sp>
      <p:sp>
        <p:nvSpPr>
          <p:cNvPr id="137" name="Google Shape;124;p20"/>
          <p:cNvSpPr txBox="1"/>
          <p:nvPr/>
        </p:nvSpPr>
        <p:spPr>
          <a:xfrm>
            <a:off x="363386" y="1458401"/>
            <a:ext cx="3577277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LAB 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2" name="(1) Human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(1) Human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43" name="class Human(Agent):…"/>
          <p:cNvSpPr txBox="1"/>
          <p:nvPr/>
        </p:nvSpPr>
        <p:spPr>
          <a:xfrm>
            <a:off x="623419" y="1392426"/>
            <a:ext cx="377455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1"/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Human(Agent):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super(Human,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8" name="def simulate_action(state: State, action: int, name: str = None) -&gt; State:…"/>
          <p:cNvSpPr txBox="1"/>
          <p:nvPr/>
        </p:nvSpPr>
        <p:spPr>
          <a:xfrm>
            <a:off x="553996" y="1858116"/>
            <a:ext cx="680238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simulate_action(state: State, action: int, name: str = 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) -&gt; State: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CE9178"/>
                </a:solidFill>
              </a:rPr>
              <a:t>"""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Simulate the result of an action without modifying the original state!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“""</a:t>
            </a:r>
          </a:p>
        </p:txBody>
      </p:sp>
      <p:sp>
        <p:nvSpPr>
          <p:cNvPr id="149" name="(2) Greedy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(2) Greedy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0" name="class Gekko(Agent):…"/>
          <p:cNvSpPr txBox="1"/>
          <p:nvPr/>
        </p:nvSpPr>
        <p:spPr>
          <a:xfrm>
            <a:off x="518981" y="2891977"/>
            <a:ext cx="56051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Gekko(Agent):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super(Gekko,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  <p:sp>
        <p:nvSpPr>
          <p:cNvPr id="151" name="-&gt; Can you beat it ?"/>
          <p:cNvSpPr txBox="1"/>
          <p:nvPr/>
        </p:nvSpPr>
        <p:spPr>
          <a:xfrm>
            <a:off x="573502" y="4630609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5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5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56" name="(3) MinMax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(3) MinMax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7" name="class MinMax(Agent):…"/>
          <p:cNvSpPr txBox="1"/>
          <p:nvPr/>
        </p:nvSpPr>
        <p:spPr>
          <a:xfrm>
            <a:off x="574414" y="1644390"/>
            <a:ext cx="836218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MinMax(Agent):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name: str, </a:t>
            </a:r>
            <a:r>
              <a:rPr>
                <a:solidFill>
                  <a:srgbClr val="D76028"/>
                </a:solidFill>
              </a:rPr>
              <a:t>depth: int = 4</a:t>
            </a:r>
            <a:r>
              <a:t>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super(MinMax,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 = depth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 -&gt; int: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maximise=bool(self.name==‘X’)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best_score, best_action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.minmax(state, depth=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.depth, maximizing=</a:t>
            </a:r>
            <a:r>
              <a:rPr>
                <a:solidFill>
                  <a:srgbClr val="569CD6"/>
                </a:solidFill>
              </a:rPr>
              <a:t>maximise</a:t>
            </a:r>
            <a:r>
              <a:t>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return</a:t>
            </a:r>
            <a:r>
              <a:t> best_action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minmax(self, state: State, depth: int, maximizing: bool) -&gt; Tuple[int, int]: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def evaluate(self, state: State)-&gt; int:</a:t>
            </a:r>
          </a:p>
        </p:txBody>
      </p:sp>
      <p:sp>
        <p:nvSpPr>
          <p:cNvPr id="158" name="Can have a depth parameter to make it faster"/>
          <p:cNvSpPr txBox="1"/>
          <p:nvPr/>
        </p:nvSpPr>
        <p:spPr>
          <a:xfrm>
            <a:off x="5227561" y="858413"/>
            <a:ext cx="31216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D76028"/>
                </a:solidFill>
              </a:defRPr>
            </a:lvl1pPr>
          </a:lstStyle>
          <a:p>
            <a:r>
              <a:t>Can have a depth parameter to make it faster </a:t>
            </a:r>
          </a:p>
        </p:txBody>
      </p:sp>
      <p:sp>
        <p:nvSpPr>
          <p:cNvPr id="159" name="Arrow"/>
          <p:cNvSpPr/>
          <p:nvPr/>
        </p:nvSpPr>
        <p:spPr>
          <a:xfrm rot="8467961">
            <a:off x="4623979" y="1488923"/>
            <a:ext cx="1484416" cy="24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9" y="7344"/>
                </a:moveTo>
                <a:lnTo>
                  <a:pt x="11469" y="0"/>
                </a:lnTo>
                <a:lnTo>
                  <a:pt x="21600" y="10800"/>
                </a:lnTo>
                <a:lnTo>
                  <a:pt x="11469" y="21600"/>
                </a:lnTo>
                <a:lnTo>
                  <a:pt x="1146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rgbClr val="D76028"/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0" name="-&gt; Can you beat it ?"/>
          <p:cNvSpPr txBox="1"/>
          <p:nvPr/>
        </p:nvSpPr>
        <p:spPr>
          <a:xfrm>
            <a:off x="2838851" y="965536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3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64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65" name="(4) MCTS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66" name="class MCTS(Agent):…"/>
          <p:cNvSpPr txBox="1"/>
          <p:nvPr/>
        </p:nvSpPr>
        <p:spPr>
          <a:xfrm>
            <a:off x="576908" y="1961158"/>
            <a:ext cx="625031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MCTS(Agent):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__init__(self, name, num_simulations=</a:t>
            </a:r>
            <a:r>
              <a:rPr>
                <a:solidFill>
                  <a:srgbClr val="B5CEA8"/>
                </a:solidFill>
              </a:rPr>
              <a:t>1000</a:t>
            </a:r>
            <a:r>
              <a:t>, explore=</a:t>
            </a:r>
            <a:r>
              <a:rPr>
                <a:solidFill>
                  <a:srgbClr val="B5CEA8"/>
                </a:solidFill>
              </a:rPr>
              <a:t>1.4142</a:t>
            </a:r>
            <a:r>
              <a:t>):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super(MCTS,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mcts(self, root: Node):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select(self,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expand(self, node: Node):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backpropagate(self, node: Node):</a:t>
            </a:r>
          </a:p>
          <a:p>
            <a:pPr lvl="1" indent="2286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167" name="-&gt; Can you beat it ?"/>
          <p:cNvSpPr txBox="1"/>
          <p:nvPr/>
        </p:nvSpPr>
        <p:spPr>
          <a:xfrm>
            <a:off x="3558691" y="1268553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72" name="(4) MCTS Agent w/ dynamic programming"/>
          <p:cNvSpPr txBox="1"/>
          <p:nvPr/>
        </p:nvSpPr>
        <p:spPr>
          <a:xfrm>
            <a:off x="576606" y="822324"/>
            <a:ext cx="461189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 w/ dynamic programming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173" name="-&gt; Create a transposition table to avoid redundant computations by storing the results of previously evaluated game states.  -&gt; Make the algorithm more efficient as it avoids evaluating the same state multiple times."/>
          <p:cNvSpPr txBox="1"/>
          <p:nvPr/>
        </p:nvSpPr>
        <p:spPr>
          <a:xfrm>
            <a:off x="557669" y="1861045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-&gt; Create a transposition table to avoid redundant computations by storing the results of previously evaluated game states. </a:t>
            </a:r>
            <a:br/>
            <a:r>
              <a:t>-&gt; Make the algorithm more efficient as it avoids evaluating the same state multiple times.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2499</Words>
  <Application>Microsoft Macintosh PowerPoint</Application>
  <PresentationFormat>On-screen Show (16:9)</PresentationFormat>
  <Paragraphs>374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Courier New</vt:lpstr>
      <vt:lpstr>Google Sans</vt:lpstr>
      <vt:lpstr>Helvetica</vt:lpstr>
      <vt:lpstr>IBM Plex Sans</vt:lpstr>
      <vt:lpstr>Söhne</vt:lpstr>
      <vt:lpstr>Space Mono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Claire Glanois</cp:lastModifiedBy>
  <cp:revision>30</cp:revision>
  <dcterms:modified xsi:type="dcterms:W3CDTF">2023-09-19T11:41:27Z</dcterms:modified>
</cp:coreProperties>
</file>