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9"/>
  </p:notesMasterIdLst>
  <p:sldIdLst>
    <p:sldId id="259" r:id="rId2"/>
    <p:sldId id="310" r:id="rId3"/>
    <p:sldId id="305" r:id="rId4"/>
    <p:sldId id="262" r:id="rId5"/>
    <p:sldId id="303" r:id="rId6"/>
    <p:sldId id="30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1" r:id="rId21"/>
    <p:sldId id="276" r:id="rId22"/>
    <p:sldId id="277" r:id="rId23"/>
    <p:sldId id="278" r:id="rId24"/>
    <p:sldId id="279" r:id="rId25"/>
    <p:sldId id="307" r:id="rId26"/>
    <p:sldId id="282" r:id="rId27"/>
    <p:sldId id="283" r:id="rId28"/>
    <p:sldId id="284" r:id="rId29"/>
    <p:sldId id="285" r:id="rId30"/>
    <p:sldId id="286" r:id="rId31"/>
    <p:sldId id="296" r:id="rId32"/>
    <p:sldId id="288" r:id="rId33"/>
    <p:sldId id="287" r:id="rId34"/>
    <p:sldId id="289" r:id="rId35"/>
    <p:sldId id="290" r:id="rId36"/>
    <p:sldId id="298" r:id="rId37"/>
    <p:sldId id="291" r:id="rId38"/>
    <p:sldId id="297" r:id="rId39"/>
    <p:sldId id="301" r:id="rId40"/>
    <p:sldId id="300" r:id="rId41"/>
    <p:sldId id="299" r:id="rId42"/>
    <p:sldId id="302" r:id="rId43"/>
    <p:sldId id="308" r:id="rId44"/>
    <p:sldId id="311" r:id="rId45"/>
    <p:sldId id="312" r:id="rId46"/>
    <p:sldId id="309" r:id="rId47"/>
    <p:sldId id="314"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73" d="100"/>
          <a:sy n="73" d="100"/>
        </p:scale>
        <p:origin x="7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EF611-25C5-453B-9D7A-465DECE7E994}" type="datetimeFigureOut">
              <a:rPr lang="en-CA" smtClean="0"/>
              <a:t>12/12/2018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BD00-82C2-451C-831F-05EAC424AAD4}" type="slidenum">
              <a:rPr lang="en-CA" smtClean="0"/>
              <a:t>‹#›</a:t>
            </a:fld>
            <a:endParaRPr lang="en-CA"/>
          </a:p>
        </p:txBody>
      </p:sp>
    </p:spTree>
    <p:extLst>
      <p:ext uri="{BB962C8B-B14F-4D97-AF65-F5344CB8AC3E}">
        <p14:creationId xmlns:p14="http://schemas.microsoft.com/office/powerpoint/2010/main" val="150776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2AE0AC-76D6-4FD9-AAF9-0032942CD5D9}" type="datetime1">
              <a:rPr lang="en-CA" smtClean="0"/>
              <a:t>12/12/2018</a:t>
            </a:fld>
            <a:endParaRPr lang="en-CA"/>
          </a:p>
        </p:txBody>
      </p:sp>
      <p:sp>
        <p:nvSpPr>
          <p:cNvPr id="5" name="Footer Placeholder 4"/>
          <p:cNvSpPr>
            <a:spLocks noGrp="1"/>
          </p:cNvSpPr>
          <p:nvPr>
            <p:ph type="ftr" sz="quarter" idx="11"/>
          </p:nvPr>
        </p:nvSpPr>
        <p:spPr/>
        <p:txBody>
          <a:bodyPr/>
          <a:lstStyle/>
          <a:p>
            <a:r>
              <a:rPr lang="en-CA" smtClean="0"/>
              <a:t>Twitter: @claire_austin          GitHub: claireaustin</a:t>
            </a:r>
            <a:endParaRPr lang="en-CA"/>
          </a:p>
        </p:txBody>
      </p:sp>
      <p:sp>
        <p:nvSpPr>
          <p:cNvPr id="6" name="Slide Number Placeholder 5"/>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15063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0B10E-F1A0-4245-8C40-9CA1DD2934E5}" type="datetime1">
              <a:rPr lang="en-CA" smtClean="0"/>
              <a:t>12/12/2018</a:t>
            </a:fld>
            <a:endParaRPr lang="en-CA"/>
          </a:p>
        </p:txBody>
      </p:sp>
      <p:sp>
        <p:nvSpPr>
          <p:cNvPr id="5" name="Footer Placeholder 4"/>
          <p:cNvSpPr>
            <a:spLocks noGrp="1"/>
          </p:cNvSpPr>
          <p:nvPr>
            <p:ph type="ftr" sz="quarter" idx="11"/>
          </p:nvPr>
        </p:nvSpPr>
        <p:spPr/>
        <p:txBody>
          <a:bodyPr/>
          <a:lstStyle/>
          <a:p>
            <a:r>
              <a:rPr lang="en-CA" smtClean="0"/>
              <a:t>Twitter: @claire_austin          GitHub: claireaustin</a:t>
            </a:r>
            <a:endParaRPr lang="en-CA"/>
          </a:p>
        </p:txBody>
      </p:sp>
      <p:sp>
        <p:nvSpPr>
          <p:cNvPr id="6" name="Slide Number Placeholder 5"/>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175669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DE091A-EA51-4CDC-8DD2-CD26A39B6A26}" type="datetime1">
              <a:rPr lang="en-CA" smtClean="0"/>
              <a:t>12/12/2018</a:t>
            </a:fld>
            <a:endParaRPr lang="en-CA"/>
          </a:p>
        </p:txBody>
      </p:sp>
      <p:sp>
        <p:nvSpPr>
          <p:cNvPr id="5" name="Footer Placeholder 4"/>
          <p:cNvSpPr>
            <a:spLocks noGrp="1"/>
          </p:cNvSpPr>
          <p:nvPr>
            <p:ph type="ftr" sz="quarter" idx="11"/>
          </p:nvPr>
        </p:nvSpPr>
        <p:spPr/>
        <p:txBody>
          <a:bodyPr/>
          <a:lstStyle/>
          <a:p>
            <a:r>
              <a:rPr lang="en-CA" smtClean="0"/>
              <a:t>Twitter: @claire_austin          GitHub: claireaustin</a:t>
            </a:r>
            <a:endParaRPr lang="en-CA"/>
          </a:p>
        </p:txBody>
      </p:sp>
      <p:sp>
        <p:nvSpPr>
          <p:cNvPr id="6" name="Slide Number Placeholder 5"/>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1472391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bwMode="gray">
      <p:bgPr>
        <a:solidFill>
          <a:schemeClr val="bg1"/>
        </a:solidFill>
        <a:effectLst/>
      </p:bgPr>
    </p:bg>
    <p:spTree>
      <p:nvGrpSpPr>
        <p:cNvPr id="1" name=""/>
        <p:cNvGrpSpPr/>
        <p:nvPr/>
      </p:nvGrpSpPr>
      <p:grpSpPr>
        <a:xfrm>
          <a:off x="0" y="0"/>
          <a:ext cx="0" cy="0"/>
          <a:chOff x="0" y="0"/>
          <a:chExt cx="0" cy="0"/>
        </a:xfrm>
      </p:grpSpPr>
      <p:pic>
        <p:nvPicPr>
          <p:cNvPr id="2"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4" descr="COM1016_corp_banner__03"/>
          <p:cNvPicPr>
            <a:picLocks noChangeAspect="1" noChangeArrowheads="1"/>
          </p:cNvPicPr>
          <p:nvPr userDrawn="1"/>
        </p:nvPicPr>
        <p:blipFill>
          <a:blip r:embed="rId3">
            <a:extLst>
              <a:ext uri="{28A0092B-C50C-407E-A947-70E740481C1C}">
                <a14:useLocalDpi xmlns:a14="http://schemas.microsoft.com/office/drawing/2010/main" val="0"/>
              </a:ext>
            </a:extLst>
          </a:blip>
          <a:srcRect b="11967"/>
          <a:stretch>
            <a:fillRect/>
          </a:stretch>
        </p:blipFill>
        <p:spPr bwMode="auto">
          <a:xfrm>
            <a:off x="0" y="836613"/>
            <a:ext cx="91440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58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600"/>
                </a:solidFill>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FF0000"/>
              </a:buClr>
              <a:buSzPct val="120000"/>
              <a:defRPr>
                <a:solidFill>
                  <a:schemeClr val="tx1"/>
                </a:solidFill>
              </a:defRPr>
            </a:lvl1pPr>
            <a:lvl2pPr marL="685800" indent="-228600">
              <a:buClr>
                <a:srgbClr val="FF0000"/>
              </a:buClr>
              <a:buFont typeface="Courier New" panose="02070309020205020404" pitchFamily="49" charset="0"/>
              <a:buChar char="o"/>
              <a:defRPr/>
            </a:lvl2pPr>
            <a:lvl3pPr marL="1143000" indent="-228600">
              <a:buClr>
                <a:srgbClr val="FF0000"/>
              </a:buClr>
              <a:buSzPct val="75000"/>
              <a:buFont typeface="Wingdings" panose="05000000000000000000" pitchFamily="2" charset="2"/>
              <a:buChar char="q"/>
              <a:defRPr/>
            </a:lvl3pPr>
            <a:lvl4pPr marL="1600200" indent="-228600">
              <a:buClr>
                <a:srgbClr val="FF0000"/>
              </a:buClr>
              <a:buFont typeface="Wingdings" panose="05000000000000000000" pitchFamily="2" charset="2"/>
              <a:buChar char="§"/>
              <a:defRPr/>
            </a:lvl4pPr>
            <a:lvl5pPr>
              <a:buClr>
                <a:srgbClr val="FF0000"/>
              </a:buClr>
              <a:defRPr/>
            </a:lvl5pPr>
          </a:lstStyle>
          <a:p>
            <a:pPr lvl="0"/>
            <a:r>
              <a:rPr lang="en-US" dirty="0" smtClean="0"/>
              <a:t>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628650" y="6492874"/>
            <a:ext cx="2251028" cy="365125"/>
          </a:xfrm>
        </p:spPr>
        <p:txBody>
          <a:bodyPr/>
          <a:lstStyle>
            <a:lvl1pPr algn="l">
              <a:defRPr sz="1600"/>
            </a:lvl1pPr>
          </a:lstStyle>
          <a:p>
            <a:r>
              <a:rPr lang="en-CA" dirty="0" smtClean="0"/>
              <a:t>Twitter: @</a:t>
            </a:r>
            <a:r>
              <a:rPr lang="en-CA" dirty="0" err="1" smtClean="0"/>
              <a:t>claire_austin</a:t>
            </a:r>
            <a:endParaRPr lang="en-CA" dirty="0"/>
          </a:p>
        </p:txBody>
      </p:sp>
      <p:sp>
        <p:nvSpPr>
          <p:cNvPr id="6" name="Slide Number Placeholder 5"/>
          <p:cNvSpPr>
            <a:spLocks noGrp="1"/>
          </p:cNvSpPr>
          <p:nvPr>
            <p:ph type="sldNum" sz="quarter" idx="12"/>
          </p:nvPr>
        </p:nvSpPr>
        <p:spPr>
          <a:xfrm>
            <a:off x="7646159" y="6492875"/>
            <a:ext cx="869191" cy="365125"/>
          </a:xfrm>
        </p:spPr>
        <p:txBody>
          <a:bodyPr/>
          <a:lstStyle>
            <a:lvl1pPr algn="r">
              <a:defRPr sz="1600"/>
            </a:lvl1pPr>
          </a:lstStyle>
          <a:p>
            <a:r>
              <a:rPr lang="en-CA" dirty="0" smtClean="0"/>
              <a:t>Page </a:t>
            </a:r>
            <a:fld id="{0427A6E7-B655-4647-9423-5C2B2E279383}" type="slidenum">
              <a:rPr lang="en-CA" smtClean="0"/>
              <a:pPr/>
              <a:t>‹#›</a:t>
            </a:fld>
            <a:endParaRPr lang="en-CA" dirty="0"/>
          </a:p>
        </p:txBody>
      </p:sp>
      <p:sp>
        <p:nvSpPr>
          <p:cNvPr id="7" name="Footer Placeholder 4"/>
          <p:cNvSpPr txBox="1">
            <a:spLocks/>
          </p:cNvSpPr>
          <p:nvPr userDrawn="1"/>
        </p:nvSpPr>
        <p:spPr>
          <a:xfrm>
            <a:off x="3631868" y="6492875"/>
            <a:ext cx="1880264" cy="365125"/>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dirty="0" smtClean="0"/>
              <a:t>GitHub: </a:t>
            </a:r>
            <a:r>
              <a:rPr lang="en-CA" dirty="0" err="1" smtClean="0"/>
              <a:t>claireaustin</a:t>
            </a:r>
            <a:endParaRPr lang="en-CA" dirty="0"/>
          </a:p>
        </p:txBody>
      </p:sp>
    </p:spTree>
    <p:extLst>
      <p:ext uri="{BB962C8B-B14F-4D97-AF65-F5344CB8AC3E}">
        <p14:creationId xmlns:p14="http://schemas.microsoft.com/office/powerpoint/2010/main" val="96116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4E17AA-334D-4923-8FE5-E89C57BE4B9D}" type="datetime1">
              <a:rPr lang="en-CA" smtClean="0"/>
              <a:t>12/12/2018</a:t>
            </a:fld>
            <a:endParaRPr lang="en-CA"/>
          </a:p>
        </p:txBody>
      </p:sp>
      <p:sp>
        <p:nvSpPr>
          <p:cNvPr id="5" name="Footer Placeholder 4"/>
          <p:cNvSpPr>
            <a:spLocks noGrp="1"/>
          </p:cNvSpPr>
          <p:nvPr>
            <p:ph type="ftr" sz="quarter" idx="11"/>
          </p:nvPr>
        </p:nvSpPr>
        <p:spPr/>
        <p:txBody>
          <a:bodyPr/>
          <a:lstStyle/>
          <a:p>
            <a:r>
              <a:rPr lang="en-CA" smtClean="0"/>
              <a:t>Twitter: @claire_austin          GitHub: claireaustin</a:t>
            </a:r>
            <a:endParaRPr lang="en-CA"/>
          </a:p>
        </p:txBody>
      </p:sp>
      <p:sp>
        <p:nvSpPr>
          <p:cNvPr id="6" name="Slide Number Placeholder 5"/>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39099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A8039C-D941-4830-8C16-D7E30C90A918}" type="datetime1">
              <a:rPr lang="en-CA" smtClean="0"/>
              <a:t>12/12/2018</a:t>
            </a:fld>
            <a:endParaRPr lang="en-CA"/>
          </a:p>
        </p:txBody>
      </p:sp>
      <p:sp>
        <p:nvSpPr>
          <p:cNvPr id="6" name="Footer Placeholder 5"/>
          <p:cNvSpPr>
            <a:spLocks noGrp="1"/>
          </p:cNvSpPr>
          <p:nvPr>
            <p:ph type="ftr" sz="quarter" idx="11"/>
          </p:nvPr>
        </p:nvSpPr>
        <p:spPr/>
        <p:txBody>
          <a:bodyPr/>
          <a:lstStyle/>
          <a:p>
            <a:r>
              <a:rPr lang="en-CA" smtClean="0"/>
              <a:t>Twitter: @claire_austin          GitHub: claireaustin</a:t>
            </a:r>
            <a:endParaRPr lang="en-CA"/>
          </a:p>
        </p:txBody>
      </p:sp>
      <p:sp>
        <p:nvSpPr>
          <p:cNvPr id="7" name="Slide Number Placeholder 6"/>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36802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1ADFCB-9458-456B-B413-31337B73C5C5}" type="datetime1">
              <a:rPr lang="en-CA" smtClean="0"/>
              <a:t>12/12/2018</a:t>
            </a:fld>
            <a:endParaRPr lang="en-CA"/>
          </a:p>
        </p:txBody>
      </p:sp>
      <p:sp>
        <p:nvSpPr>
          <p:cNvPr id="8" name="Footer Placeholder 7"/>
          <p:cNvSpPr>
            <a:spLocks noGrp="1"/>
          </p:cNvSpPr>
          <p:nvPr>
            <p:ph type="ftr" sz="quarter" idx="11"/>
          </p:nvPr>
        </p:nvSpPr>
        <p:spPr/>
        <p:txBody>
          <a:bodyPr/>
          <a:lstStyle/>
          <a:p>
            <a:r>
              <a:rPr lang="en-CA" smtClean="0"/>
              <a:t>Twitter: @claire_austin          GitHub: claireaustin</a:t>
            </a:r>
            <a:endParaRPr lang="en-CA"/>
          </a:p>
        </p:txBody>
      </p:sp>
      <p:sp>
        <p:nvSpPr>
          <p:cNvPr id="9" name="Slide Number Placeholder 8"/>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371514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B23C1-D93B-45C4-A41E-2275126F4C74}" type="datetime1">
              <a:rPr lang="en-CA" smtClean="0"/>
              <a:t>12/12/2018</a:t>
            </a:fld>
            <a:endParaRPr lang="en-CA"/>
          </a:p>
        </p:txBody>
      </p:sp>
      <p:sp>
        <p:nvSpPr>
          <p:cNvPr id="4" name="Footer Placeholder 3"/>
          <p:cNvSpPr>
            <a:spLocks noGrp="1"/>
          </p:cNvSpPr>
          <p:nvPr>
            <p:ph type="ftr" sz="quarter" idx="11"/>
          </p:nvPr>
        </p:nvSpPr>
        <p:spPr/>
        <p:txBody>
          <a:bodyPr/>
          <a:lstStyle/>
          <a:p>
            <a:r>
              <a:rPr lang="en-CA" smtClean="0"/>
              <a:t>Twitter: @claire_austin          GitHub: claireaustin</a:t>
            </a:r>
            <a:endParaRPr lang="en-CA"/>
          </a:p>
        </p:txBody>
      </p:sp>
      <p:sp>
        <p:nvSpPr>
          <p:cNvPr id="5" name="Slide Number Placeholder 4"/>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55123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11459-6976-44E7-B3A9-20871FE4A980}" type="datetime1">
              <a:rPr lang="en-CA" smtClean="0"/>
              <a:t>12/12/2018</a:t>
            </a:fld>
            <a:endParaRPr lang="en-CA"/>
          </a:p>
        </p:txBody>
      </p:sp>
      <p:sp>
        <p:nvSpPr>
          <p:cNvPr id="3" name="Footer Placeholder 2"/>
          <p:cNvSpPr>
            <a:spLocks noGrp="1"/>
          </p:cNvSpPr>
          <p:nvPr>
            <p:ph type="ftr" sz="quarter" idx="11"/>
          </p:nvPr>
        </p:nvSpPr>
        <p:spPr/>
        <p:txBody>
          <a:bodyPr/>
          <a:lstStyle/>
          <a:p>
            <a:r>
              <a:rPr lang="en-CA" smtClean="0"/>
              <a:t>Twitter: @claire_austin          GitHub: claireaustin</a:t>
            </a:r>
            <a:endParaRPr lang="en-CA"/>
          </a:p>
        </p:txBody>
      </p:sp>
      <p:sp>
        <p:nvSpPr>
          <p:cNvPr id="4" name="Slide Number Placeholder 3"/>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297154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10DA02-DBE0-474D-A964-83B5666209E6}" type="datetime1">
              <a:rPr lang="en-CA" smtClean="0"/>
              <a:t>12/12/2018</a:t>
            </a:fld>
            <a:endParaRPr lang="en-CA"/>
          </a:p>
        </p:txBody>
      </p:sp>
      <p:sp>
        <p:nvSpPr>
          <p:cNvPr id="6" name="Footer Placeholder 5"/>
          <p:cNvSpPr>
            <a:spLocks noGrp="1"/>
          </p:cNvSpPr>
          <p:nvPr>
            <p:ph type="ftr" sz="quarter" idx="11"/>
          </p:nvPr>
        </p:nvSpPr>
        <p:spPr/>
        <p:txBody>
          <a:bodyPr/>
          <a:lstStyle/>
          <a:p>
            <a:r>
              <a:rPr lang="en-CA" smtClean="0"/>
              <a:t>Twitter: @claire_austin          GitHub: claireaustin</a:t>
            </a:r>
            <a:endParaRPr lang="en-CA"/>
          </a:p>
        </p:txBody>
      </p:sp>
      <p:sp>
        <p:nvSpPr>
          <p:cNvPr id="7" name="Slide Number Placeholder 6"/>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180339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66674D-F0E7-4E01-B0A4-AA13E775F355}" type="datetime1">
              <a:rPr lang="en-CA" smtClean="0"/>
              <a:t>12/12/2018</a:t>
            </a:fld>
            <a:endParaRPr lang="en-CA"/>
          </a:p>
        </p:txBody>
      </p:sp>
      <p:sp>
        <p:nvSpPr>
          <p:cNvPr id="6" name="Footer Placeholder 5"/>
          <p:cNvSpPr>
            <a:spLocks noGrp="1"/>
          </p:cNvSpPr>
          <p:nvPr>
            <p:ph type="ftr" sz="quarter" idx="11"/>
          </p:nvPr>
        </p:nvSpPr>
        <p:spPr/>
        <p:txBody>
          <a:bodyPr/>
          <a:lstStyle/>
          <a:p>
            <a:r>
              <a:rPr lang="en-CA" smtClean="0"/>
              <a:t>Twitter: @claire_austin          GitHub: claireaustin</a:t>
            </a:r>
            <a:endParaRPr lang="en-CA"/>
          </a:p>
        </p:txBody>
      </p:sp>
      <p:sp>
        <p:nvSpPr>
          <p:cNvPr id="7" name="Slide Number Placeholder 6"/>
          <p:cNvSpPr>
            <a:spLocks noGrp="1"/>
          </p:cNvSpPr>
          <p:nvPr>
            <p:ph type="sldNum" sz="quarter" idx="12"/>
          </p:nvPr>
        </p:nvSpPr>
        <p:spPr/>
        <p:txBody>
          <a:bodyPr/>
          <a:lstStyle/>
          <a:p>
            <a:fld id="{0427A6E7-B655-4647-9423-5C2B2E279383}" type="slidenum">
              <a:rPr lang="en-CA" smtClean="0"/>
              <a:t>‹#›</a:t>
            </a:fld>
            <a:endParaRPr lang="en-CA"/>
          </a:p>
        </p:txBody>
      </p:sp>
    </p:spTree>
    <p:extLst>
      <p:ext uri="{BB962C8B-B14F-4D97-AF65-F5344CB8AC3E}">
        <p14:creationId xmlns:p14="http://schemas.microsoft.com/office/powerpoint/2010/main" val="321270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7F97E-2BCF-4333-9A3D-01C95A89E28D}" type="datetime1">
              <a:rPr lang="en-CA" smtClean="0"/>
              <a:t>12/12/2018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t>Twitter: @claire_austin          GitHub: claireaustin</a:t>
            </a:r>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7A6E7-B655-4647-9423-5C2B2E279383}" type="slidenum">
              <a:rPr lang="en-CA" smtClean="0"/>
              <a:t>‹#›</a:t>
            </a:fld>
            <a:endParaRPr lang="en-CA"/>
          </a:p>
        </p:txBody>
      </p:sp>
    </p:spTree>
    <p:extLst>
      <p:ext uri="{BB962C8B-B14F-4D97-AF65-F5344CB8AC3E}">
        <p14:creationId xmlns:p14="http://schemas.microsoft.com/office/powerpoint/2010/main" val="6290494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idx="4294967295"/>
          </p:nvPr>
        </p:nvSpPr>
        <p:spPr>
          <a:xfrm>
            <a:off x="0" y="2604741"/>
            <a:ext cx="9144000" cy="946059"/>
          </a:xfrm>
          <a:solidFill>
            <a:srgbClr val="FFFFFF"/>
          </a:solidFill>
        </p:spPr>
        <p:txBody>
          <a:bodyPr>
            <a:noAutofit/>
          </a:bodyPr>
          <a:lstStyle/>
          <a:p>
            <a:pPr algn="ctr" eaLnBrk="1" hangingPunct="1"/>
            <a:r>
              <a:rPr lang="en-US" altLang="zh-TW" b="1" dirty="0" smtClean="0">
                <a:solidFill>
                  <a:srgbClr val="006600"/>
                </a:solidFill>
                <a:latin typeface="Arial" panose="020B0604020202020204" pitchFamily="34" charset="0"/>
                <a:cs typeface="Arial" panose="020B0604020202020204" pitchFamily="34" charset="0"/>
              </a:rPr>
              <a:t>A path to Big Data readiness</a:t>
            </a:r>
            <a:endParaRPr lang="fr-CA" altLang="en-US" b="1" dirty="0">
              <a:solidFill>
                <a:srgbClr val="006600"/>
              </a:solidFill>
              <a:latin typeface="Arial" panose="020B0604020202020204" pitchFamily="34" charset="0"/>
              <a:cs typeface="Arial" panose="020B0604020202020204" pitchFamily="34" charset="0"/>
            </a:endParaRPr>
          </a:p>
        </p:txBody>
      </p:sp>
      <p:sp>
        <p:nvSpPr>
          <p:cNvPr id="3075" name="Rectangle 10"/>
          <p:cNvSpPr>
            <a:spLocks noGrp="1" noChangeArrowheads="1"/>
          </p:cNvSpPr>
          <p:nvPr>
            <p:ph type="subTitle" idx="4294967295"/>
          </p:nvPr>
        </p:nvSpPr>
        <p:spPr>
          <a:xfrm>
            <a:off x="0" y="3806824"/>
            <a:ext cx="9144000" cy="485775"/>
          </a:xfrm>
          <a:solidFill>
            <a:srgbClr val="FFFFFF"/>
          </a:solidFill>
        </p:spPr>
        <p:txBody>
          <a:bodyPr anchor="b">
            <a:normAutofit/>
          </a:bodyPr>
          <a:lstStyle/>
          <a:p>
            <a:pPr marL="0" indent="0" algn="ctr">
              <a:buNone/>
            </a:pPr>
            <a:r>
              <a:rPr lang="en-US" altLang="zh-TW" sz="2400" b="1" dirty="0" smtClean="0">
                <a:latin typeface="Arial" panose="020B0604020202020204" pitchFamily="34" charset="0"/>
                <a:cs typeface="Arial" panose="020B0604020202020204" pitchFamily="34" charset="0"/>
              </a:rPr>
              <a:t>Claire Austin, PhD</a:t>
            </a:r>
          </a:p>
        </p:txBody>
      </p:sp>
      <p:sp>
        <p:nvSpPr>
          <p:cNvPr id="4" name="Rectangle 10"/>
          <p:cNvSpPr txBox="1">
            <a:spLocks noChangeArrowheads="1"/>
          </p:cNvSpPr>
          <p:nvPr/>
        </p:nvSpPr>
        <p:spPr bwMode="auto">
          <a:xfrm>
            <a:off x="95534" y="4510442"/>
            <a:ext cx="9144000" cy="594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marL="287338" indent="-287338" algn="l" rtl="0" eaLnBrk="0" fontAlgn="base" hangingPunct="0">
              <a:spcBef>
                <a:spcPct val="20000"/>
              </a:spcBef>
              <a:spcAft>
                <a:spcPct val="0"/>
              </a:spcAft>
              <a:buClr>
                <a:srgbClr val="FF0000"/>
              </a:buClr>
              <a:buSzPct val="120000"/>
              <a:buChar char="•"/>
              <a:defRPr kumimoji="1" sz="2400">
                <a:solidFill>
                  <a:schemeClr val="tx1"/>
                </a:solidFill>
                <a:latin typeface="+mn-lt"/>
                <a:ea typeface="+mn-ea"/>
                <a:cs typeface="+mn-cs"/>
              </a:defRPr>
            </a:lvl1pPr>
            <a:lvl2pPr marL="765175" indent="-287338" algn="l" rtl="0" eaLnBrk="0" fontAlgn="base" hangingPunct="0">
              <a:spcBef>
                <a:spcPct val="20000"/>
              </a:spcBef>
              <a:spcAft>
                <a:spcPct val="0"/>
              </a:spcAft>
              <a:buClr>
                <a:srgbClr val="3A601B"/>
              </a:buClr>
              <a:buFont typeface="Arial" panose="020B0604020202020204" pitchFamily="34" charset="0"/>
              <a:buChar char="–"/>
              <a:defRPr kumimoji="1" sz="2000">
                <a:solidFill>
                  <a:schemeClr val="tx1"/>
                </a:solidFill>
                <a:latin typeface="+mn-lt"/>
                <a:ea typeface="+mn-ea"/>
                <a:cs typeface="+mn-cs"/>
              </a:defRPr>
            </a:lvl2pPr>
            <a:lvl3pPr marL="1139825" indent="-182563" algn="l" rtl="0" eaLnBrk="0" fontAlgn="base" hangingPunct="0">
              <a:spcBef>
                <a:spcPct val="20000"/>
              </a:spcBef>
              <a:spcAft>
                <a:spcPct val="0"/>
              </a:spcAft>
              <a:buClr>
                <a:srgbClr val="C8A200"/>
              </a:buClr>
              <a:buFont typeface="Arial" panose="020B0604020202020204" pitchFamily="34" charset="0"/>
              <a:buChar char="▪"/>
              <a:defRPr kumimoji="1">
                <a:solidFill>
                  <a:schemeClr val="tx1"/>
                </a:solidFill>
                <a:latin typeface="+mn-lt"/>
                <a:ea typeface="+mn-ea"/>
                <a:cs typeface="+mn-cs"/>
              </a:defRPr>
            </a:lvl3pPr>
            <a:lvl4pPr marL="1617663" indent="-287338" algn="l" rtl="0" eaLnBrk="0" fontAlgn="base" hangingPunct="0">
              <a:spcBef>
                <a:spcPct val="20000"/>
              </a:spcBef>
              <a:spcAft>
                <a:spcPct val="0"/>
              </a:spcAft>
              <a:buChar char="–"/>
              <a:defRPr kumimoji="1" sz="1600">
                <a:solidFill>
                  <a:schemeClr val="tx1"/>
                </a:solidFill>
                <a:latin typeface="+mn-lt"/>
                <a:ea typeface="+mn-ea"/>
                <a:cs typeface="+mn-cs"/>
              </a:defRPr>
            </a:lvl4pPr>
            <a:lvl5pPr marL="2000250" indent="-190500" algn="l" rtl="0" eaLnBrk="0" fontAlgn="base" hangingPunct="0">
              <a:spcBef>
                <a:spcPct val="20000"/>
              </a:spcBef>
              <a:spcAft>
                <a:spcPct val="0"/>
              </a:spcAft>
              <a:buChar char="»"/>
              <a:defRPr kumimoji="1" sz="1400">
                <a:solidFill>
                  <a:schemeClr val="tx1"/>
                </a:solidFill>
                <a:latin typeface="+mn-lt"/>
                <a:ea typeface="+mn-ea"/>
                <a:cs typeface="+mn-cs"/>
              </a:defRPr>
            </a:lvl5pPr>
            <a:lvl6pPr marL="2457450" indent="-190500" algn="l" rtl="0" fontAlgn="base">
              <a:spcBef>
                <a:spcPct val="20000"/>
              </a:spcBef>
              <a:spcAft>
                <a:spcPct val="0"/>
              </a:spcAft>
              <a:buChar char="»"/>
              <a:defRPr kumimoji="1" sz="1400">
                <a:solidFill>
                  <a:schemeClr val="tx1"/>
                </a:solidFill>
                <a:latin typeface="+mn-lt"/>
                <a:ea typeface="+mn-ea"/>
                <a:cs typeface="+mn-cs"/>
              </a:defRPr>
            </a:lvl6pPr>
            <a:lvl7pPr marL="2914650" indent="-190500" algn="l" rtl="0" fontAlgn="base">
              <a:spcBef>
                <a:spcPct val="20000"/>
              </a:spcBef>
              <a:spcAft>
                <a:spcPct val="0"/>
              </a:spcAft>
              <a:buChar char="»"/>
              <a:defRPr kumimoji="1" sz="1400">
                <a:solidFill>
                  <a:schemeClr val="tx1"/>
                </a:solidFill>
                <a:latin typeface="+mn-lt"/>
                <a:ea typeface="+mn-ea"/>
                <a:cs typeface="+mn-cs"/>
              </a:defRPr>
            </a:lvl7pPr>
            <a:lvl8pPr marL="3371850" indent="-190500" algn="l" rtl="0" fontAlgn="base">
              <a:spcBef>
                <a:spcPct val="20000"/>
              </a:spcBef>
              <a:spcAft>
                <a:spcPct val="0"/>
              </a:spcAft>
              <a:buChar char="»"/>
              <a:defRPr kumimoji="1" sz="1400">
                <a:solidFill>
                  <a:schemeClr val="tx1"/>
                </a:solidFill>
                <a:latin typeface="+mn-lt"/>
                <a:ea typeface="+mn-ea"/>
                <a:cs typeface="+mn-cs"/>
              </a:defRPr>
            </a:lvl8pPr>
            <a:lvl9pPr marL="3829050" indent="-190500" algn="l" rtl="0" fontAlgn="base">
              <a:spcBef>
                <a:spcPct val="20000"/>
              </a:spcBef>
              <a:spcAft>
                <a:spcPct val="0"/>
              </a:spcAft>
              <a:buChar char="»"/>
              <a:defRPr kumimoji="1" sz="1400">
                <a:solidFill>
                  <a:schemeClr val="tx1"/>
                </a:solidFill>
                <a:latin typeface="+mn-lt"/>
                <a:ea typeface="+mn-ea"/>
                <a:cs typeface="+mn-cs"/>
              </a:defRPr>
            </a:lvl9pPr>
          </a:lstStyle>
          <a:p>
            <a:pPr marL="0" indent="0" algn="ctr" eaLnBrk="1" hangingPunct="1">
              <a:buNone/>
            </a:pPr>
            <a:r>
              <a:rPr lang="en-CA" altLang="zh-TW" sz="1800" b="1" kern="0" dirty="0">
                <a:latin typeface="Arial" panose="020B0604020202020204" pitchFamily="34" charset="0"/>
                <a:cs typeface="Arial" panose="020B0604020202020204" pitchFamily="34" charset="0"/>
              </a:rPr>
              <a:t>IEEE International Conference on Big Data,</a:t>
            </a:r>
            <a:r>
              <a:rPr lang="fr-CA" altLang="zh-TW" sz="1800" b="1" kern="0" dirty="0">
                <a:latin typeface="Arial" panose="020B0604020202020204" pitchFamily="34" charset="0"/>
                <a:cs typeface="Arial" panose="020B0604020202020204" pitchFamily="34" charset="0"/>
              </a:rPr>
              <a:t>Seattle</a:t>
            </a:r>
          </a:p>
          <a:p>
            <a:pPr marL="0" indent="0" algn="ctr" eaLnBrk="1" hangingPunct="1">
              <a:buNone/>
            </a:pPr>
            <a:r>
              <a:rPr lang="fr-CA" altLang="zh-TW" sz="1800" b="1" kern="0" dirty="0" err="1">
                <a:latin typeface="Arial" panose="020B0604020202020204" pitchFamily="34" charset="0"/>
                <a:cs typeface="Arial" panose="020B0604020202020204" pitchFamily="34" charset="0"/>
              </a:rPr>
              <a:t>December</a:t>
            </a:r>
            <a:r>
              <a:rPr lang="fr-CA" altLang="zh-TW" sz="1800" b="1" kern="0" dirty="0">
                <a:latin typeface="Arial" panose="020B0604020202020204" pitchFamily="34" charset="0"/>
                <a:cs typeface="Arial" panose="020B0604020202020204" pitchFamily="34" charset="0"/>
              </a:rPr>
              <a:t> 11, 2018</a:t>
            </a:r>
            <a:endParaRPr lang="en-US" altLang="zh-TW" sz="1800" b="1" kern="0" dirty="0">
              <a:latin typeface="Arial" panose="020B0604020202020204" pitchFamily="34" charset="0"/>
              <a:cs typeface="Arial" panose="020B0604020202020204" pitchFamily="34" charset="0"/>
            </a:endParaRPr>
          </a:p>
        </p:txBody>
      </p:sp>
      <p:sp>
        <p:nvSpPr>
          <p:cNvPr id="5" name="Rectangle 10"/>
          <p:cNvSpPr txBox="1">
            <a:spLocks noChangeArrowheads="1"/>
          </p:cNvSpPr>
          <p:nvPr/>
        </p:nvSpPr>
        <p:spPr>
          <a:xfrm>
            <a:off x="0" y="6211882"/>
            <a:ext cx="9144000" cy="485775"/>
          </a:xfrm>
          <a:prstGeom prst="rect">
            <a:avLst/>
          </a:prstGeom>
          <a:solidFill>
            <a:srgbClr val="FFFFFF"/>
          </a:solidFill>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000" b="1" dirty="0" smtClean="0">
                <a:solidFill>
                  <a:srgbClr val="008000"/>
                </a:solidFill>
                <a:latin typeface="Arial" panose="020B0604020202020204" pitchFamily="34" charset="0"/>
                <a:cs typeface="Arial" panose="020B0604020202020204" pitchFamily="34" charset="0"/>
              </a:rPr>
              <a:t>Twitter: @</a:t>
            </a:r>
            <a:r>
              <a:rPr lang="en-US" altLang="zh-TW" sz="2000" b="1" dirty="0" err="1" smtClean="0">
                <a:solidFill>
                  <a:srgbClr val="008000"/>
                </a:solidFill>
                <a:latin typeface="Arial" panose="020B0604020202020204" pitchFamily="34" charset="0"/>
                <a:cs typeface="Arial" panose="020B0604020202020204" pitchFamily="34" charset="0"/>
              </a:rPr>
              <a:t>claire_austin</a:t>
            </a:r>
            <a:r>
              <a:rPr lang="en-US" altLang="zh-TW" sz="2000" b="1" dirty="0" smtClean="0">
                <a:solidFill>
                  <a:srgbClr val="008000"/>
                </a:solidFill>
                <a:latin typeface="Arial" panose="020B0604020202020204" pitchFamily="34" charset="0"/>
                <a:cs typeface="Arial" panose="020B0604020202020204" pitchFamily="34" charset="0"/>
              </a:rPr>
              <a:t>                                                     GitHub: </a:t>
            </a:r>
            <a:r>
              <a:rPr lang="en-US" altLang="zh-TW" sz="2000" b="1" dirty="0" err="1" smtClean="0">
                <a:solidFill>
                  <a:srgbClr val="008000"/>
                </a:solidFill>
                <a:latin typeface="Arial" panose="020B0604020202020204" pitchFamily="34" charset="0"/>
                <a:cs typeface="Arial" panose="020B0604020202020204" pitchFamily="34" charset="0"/>
              </a:rPr>
              <a:t>claireaustin</a:t>
            </a:r>
            <a:endParaRPr lang="en-US" altLang="zh-TW" sz="2000" b="1" dirty="0" smtClean="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9070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10</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10" name="Rectangle 9"/>
          <p:cNvSpPr/>
          <p:nvPr/>
        </p:nvSpPr>
        <p:spPr>
          <a:xfrm>
            <a:off x="5626143" y="313510"/>
            <a:ext cx="3010583" cy="244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7210697" y="2756264"/>
            <a:ext cx="1435280" cy="21811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6583952" y="2716760"/>
            <a:ext cx="626745" cy="21811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56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11</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10" name="Rectangle 9"/>
          <p:cNvSpPr/>
          <p:nvPr/>
        </p:nvSpPr>
        <p:spPr>
          <a:xfrm>
            <a:off x="5626143" y="313510"/>
            <a:ext cx="3010583" cy="244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7210697" y="2756264"/>
            <a:ext cx="1435280" cy="21811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362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12</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10" name="Rectangle 9"/>
          <p:cNvSpPr/>
          <p:nvPr/>
        </p:nvSpPr>
        <p:spPr>
          <a:xfrm>
            <a:off x="5626143" y="313510"/>
            <a:ext cx="3010583" cy="2442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226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13</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2" name="Rectangle 1"/>
          <p:cNvSpPr/>
          <p:nvPr/>
        </p:nvSpPr>
        <p:spPr>
          <a:xfrm>
            <a:off x="5941967" y="0"/>
            <a:ext cx="2573383"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cleaning</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3079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14</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8" name="Rectangle 7"/>
          <p:cNvSpPr/>
          <p:nvPr/>
        </p:nvSpPr>
        <p:spPr>
          <a:xfrm>
            <a:off x="6551023" y="1815737"/>
            <a:ext cx="2429691" cy="283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9" name="Group 18"/>
          <p:cNvGrpSpPr/>
          <p:nvPr/>
        </p:nvGrpSpPr>
        <p:grpSpPr>
          <a:xfrm>
            <a:off x="193628" y="1853043"/>
            <a:ext cx="2296950" cy="2834640"/>
            <a:chOff x="204653" y="1815737"/>
            <a:chExt cx="2296950" cy="2834640"/>
          </a:xfrm>
          <a:solidFill>
            <a:schemeClr val="bg1"/>
          </a:solidFill>
        </p:grpSpPr>
        <p:sp>
          <p:nvSpPr>
            <p:cNvPr id="16" name="Rectangle 15"/>
            <p:cNvSpPr/>
            <p:nvPr/>
          </p:nvSpPr>
          <p:spPr>
            <a:xfrm>
              <a:off x="204653" y="1815737"/>
              <a:ext cx="1608108" cy="2834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1172777">
              <a:off x="1325139" y="1969283"/>
              <a:ext cx="1176464" cy="14846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a:off x="1183737" y="3431793"/>
              <a:ext cx="1176464" cy="11039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p:cNvGrpSpPr/>
          <p:nvPr/>
        </p:nvGrpSpPr>
        <p:grpSpPr>
          <a:xfrm>
            <a:off x="2550461" y="2463653"/>
            <a:ext cx="1737712" cy="2186724"/>
            <a:chOff x="2550461" y="2463653"/>
            <a:chExt cx="1737712" cy="2186724"/>
          </a:xfrm>
          <a:solidFill>
            <a:schemeClr val="bg1"/>
          </a:solidFill>
        </p:grpSpPr>
        <p:sp>
          <p:nvSpPr>
            <p:cNvPr id="20" name="Isosceles Triangle 19"/>
            <p:cNvSpPr/>
            <p:nvPr/>
          </p:nvSpPr>
          <p:spPr>
            <a:xfrm rot="154059">
              <a:off x="2550461" y="3434332"/>
              <a:ext cx="1157707" cy="11016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082834" y="2463653"/>
              <a:ext cx="1205339" cy="2186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p:cNvGrpSpPr/>
          <p:nvPr/>
        </p:nvGrpSpPr>
        <p:grpSpPr>
          <a:xfrm>
            <a:off x="269968" y="1815737"/>
            <a:ext cx="6091643" cy="1593215"/>
            <a:chOff x="269968" y="1815737"/>
            <a:chExt cx="6091643" cy="1593215"/>
          </a:xfrm>
          <a:solidFill>
            <a:schemeClr val="bg1"/>
          </a:solidFill>
        </p:grpSpPr>
        <p:sp>
          <p:nvSpPr>
            <p:cNvPr id="23" name="Rectangle 22"/>
            <p:cNvSpPr/>
            <p:nvPr/>
          </p:nvSpPr>
          <p:spPr>
            <a:xfrm>
              <a:off x="840556" y="1815737"/>
              <a:ext cx="2400411" cy="3890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69968" y="1815737"/>
              <a:ext cx="492520" cy="15932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1708552" y="2346917"/>
            <a:ext cx="1614346" cy="2330413"/>
            <a:chOff x="1773867" y="2346917"/>
            <a:chExt cx="1456386" cy="2330413"/>
          </a:xfrm>
          <a:solidFill>
            <a:schemeClr val="bg1"/>
          </a:solidFill>
        </p:grpSpPr>
        <p:sp>
          <p:nvSpPr>
            <p:cNvPr id="30" name="Diamond 29"/>
            <p:cNvSpPr/>
            <p:nvPr/>
          </p:nvSpPr>
          <p:spPr>
            <a:xfrm>
              <a:off x="1773867" y="2346917"/>
              <a:ext cx="1310316" cy="2330413"/>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p:cNvSpPr/>
            <p:nvPr/>
          </p:nvSpPr>
          <p:spPr>
            <a:xfrm rot="9967344">
              <a:off x="2672090" y="2549879"/>
              <a:ext cx="558163" cy="9425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3" name="Rectangle 32"/>
          <p:cNvSpPr/>
          <p:nvPr/>
        </p:nvSpPr>
        <p:spPr>
          <a:xfrm>
            <a:off x="6492240" y="5355771"/>
            <a:ext cx="2299063"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6211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15</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8" name="Rectangle 7"/>
          <p:cNvSpPr/>
          <p:nvPr/>
        </p:nvSpPr>
        <p:spPr>
          <a:xfrm>
            <a:off x="6551023" y="1815737"/>
            <a:ext cx="2429691" cy="283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9" name="Group 18"/>
          <p:cNvGrpSpPr/>
          <p:nvPr/>
        </p:nvGrpSpPr>
        <p:grpSpPr>
          <a:xfrm>
            <a:off x="193628" y="1853043"/>
            <a:ext cx="2296950" cy="2834640"/>
            <a:chOff x="204653" y="1815737"/>
            <a:chExt cx="2296950" cy="2834640"/>
          </a:xfrm>
          <a:solidFill>
            <a:schemeClr val="bg1"/>
          </a:solidFill>
        </p:grpSpPr>
        <p:sp>
          <p:nvSpPr>
            <p:cNvPr id="16" name="Rectangle 15"/>
            <p:cNvSpPr/>
            <p:nvPr/>
          </p:nvSpPr>
          <p:spPr>
            <a:xfrm>
              <a:off x="204653" y="1815737"/>
              <a:ext cx="1608108" cy="2834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1172777">
              <a:off x="1325139" y="1969283"/>
              <a:ext cx="1176464" cy="14846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a:off x="1183737" y="3431793"/>
              <a:ext cx="1176464" cy="11039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p:cNvGrpSpPr/>
          <p:nvPr/>
        </p:nvGrpSpPr>
        <p:grpSpPr>
          <a:xfrm>
            <a:off x="2550461" y="2463653"/>
            <a:ext cx="1737712" cy="2186724"/>
            <a:chOff x="2550461" y="2463653"/>
            <a:chExt cx="1737712" cy="2186724"/>
          </a:xfrm>
          <a:solidFill>
            <a:schemeClr val="bg1"/>
          </a:solidFill>
        </p:grpSpPr>
        <p:sp>
          <p:nvSpPr>
            <p:cNvPr id="20" name="Isosceles Triangle 19"/>
            <p:cNvSpPr/>
            <p:nvPr/>
          </p:nvSpPr>
          <p:spPr>
            <a:xfrm rot="154059">
              <a:off x="2550461" y="3434332"/>
              <a:ext cx="1157707" cy="11016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082834" y="2463653"/>
              <a:ext cx="1205339" cy="2186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p:cNvGrpSpPr/>
          <p:nvPr/>
        </p:nvGrpSpPr>
        <p:grpSpPr>
          <a:xfrm>
            <a:off x="269968" y="1815737"/>
            <a:ext cx="6091643" cy="1593215"/>
            <a:chOff x="269968" y="1815737"/>
            <a:chExt cx="6091643" cy="1593215"/>
          </a:xfrm>
          <a:solidFill>
            <a:schemeClr val="bg1"/>
          </a:solidFill>
        </p:grpSpPr>
        <p:sp>
          <p:nvSpPr>
            <p:cNvPr id="23" name="Rectangle 22"/>
            <p:cNvSpPr/>
            <p:nvPr/>
          </p:nvSpPr>
          <p:spPr>
            <a:xfrm>
              <a:off x="840556" y="1815737"/>
              <a:ext cx="2400411" cy="3890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69968" y="1815737"/>
              <a:ext cx="492520" cy="15932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1708552" y="2346917"/>
            <a:ext cx="1614346" cy="2330413"/>
            <a:chOff x="1773867" y="2346917"/>
            <a:chExt cx="1456386" cy="2330413"/>
          </a:xfrm>
          <a:solidFill>
            <a:schemeClr val="bg1"/>
          </a:solidFill>
        </p:grpSpPr>
        <p:sp>
          <p:nvSpPr>
            <p:cNvPr id="30" name="Diamond 29"/>
            <p:cNvSpPr/>
            <p:nvPr/>
          </p:nvSpPr>
          <p:spPr>
            <a:xfrm>
              <a:off x="1773867" y="2346917"/>
              <a:ext cx="1310316" cy="2330413"/>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p:cNvSpPr/>
            <p:nvPr/>
          </p:nvSpPr>
          <p:spPr>
            <a:xfrm rot="9967344">
              <a:off x="2672090" y="2549879"/>
              <a:ext cx="558163" cy="9425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2241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16</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9" name="Group 18"/>
          <p:cNvGrpSpPr/>
          <p:nvPr/>
        </p:nvGrpSpPr>
        <p:grpSpPr>
          <a:xfrm>
            <a:off x="193628" y="1853043"/>
            <a:ext cx="2296950" cy="2834640"/>
            <a:chOff x="204653" y="1815737"/>
            <a:chExt cx="2296950" cy="2834640"/>
          </a:xfrm>
          <a:solidFill>
            <a:schemeClr val="bg1"/>
          </a:solidFill>
        </p:grpSpPr>
        <p:sp>
          <p:nvSpPr>
            <p:cNvPr id="16" name="Rectangle 15"/>
            <p:cNvSpPr/>
            <p:nvPr/>
          </p:nvSpPr>
          <p:spPr>
            <a:xfrm>
              <a:off x="204653" y="1815737"/>
              <a:ext cx="1608108" cy="2834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1172777">
              <a:off x="1325139" y="1969283"/>
              <a:ext cx="1176464" cy="14846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a:off x="1183737" y="3431793"/>
              <a:ext cx="1176464" cy="11039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p:cNvGrpSpPr/>
          <p:nvPr/>
        </p:nvGrpSpPr>
        <p:grpSpPr>
          <a:xfrm>
            <a:off x="2550461" y="2463653"/>
            <a:ext cx="1737712" cy="2186724"/>
            <a:chOff x="2550461" y="2463653"/>
            <a:chExt cx="1737712" cy="2186724"/>
          </a:xfrm>
          <a:solidFill>
            <a:schemeClr val="bg1"/>
          </a:solidFill>
        </p:grpSpPr>
        <p:sp>
          <p:nvSpPr>
            <p:cNvPr id="20" name="Isosceles Triangle 19"/>
            <p:cNvSpPr/>
            <p:nvPr/>
          </p:nvSpPr>
          <p:spPr>
            <a:xfrm rot="154059">
              <a:off x="2550461" y="3434332"/>
              <a:ext cx="1157707" cy="11016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082834" y="2463653"/>
              <a:ext cx="1205339" cy="2186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p:cNvGrpSpPr/>
          <p:nvPr/>
        </p:nvGrpSpPr>
        <p:grpSpPr>
          <a:xfrm>
            <a:off x="269968" y="1815737"/>
            <a:ext cx="6091643" cy="1593215"/>
            <a:chOff x="269968" y="1815737"/>
            <a:chExt cx="6091643" cy="1593215"/>
          </a:xfrm>
          <a:solidFill>
            <a:schemeClr val="bg1"/>
          </a:solidFill>
        </p:grpSpPr>
        <p:sp>
          <p:nvSpPr>
            <p:cNvPr id="23" name="Rectangle 22"/>
            <p:cNvSpPr/>
            <p:nvPr/>
          </p:nvSpPr>
          <p:spPr>
            <a:xfrm>
              <a:off x="840556" y="1815737"/>
              <a:ext cx="2400411" cy="3890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69968" y="1815737"/>
              <a:ext cx="492520" cy="15932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1708552" y="2346917"/>
            <a:ext cx="1614346" cy="2330413"/>
            <a:chOff x="1773867" y="2346917"/>
            <a:chExt cx="1456386" cy="2330413"/>
          </a:xfrm>
          <a:solidFill>
            <a:schemeClr val="bg1"/>
          </a:solidFill>
        </p:grpSpPr>
        <p:sp>
          <p:nvSpPr>
            <p:cNvPr id="30" name="Diamond 29"/>
            <p:cNvSpPr/>
            <p:nvPr/>
          </p:nvSpPr>
          <p:spPr>
            <a:xfrm>
              <a:off x="1773867" y="2346917"/>
              <a:ext cx="1310316" cy="2330413"/>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p:cNvSpPr/>
            <p:nvPr/>
          </p:nvSpPr>
          <p:spPr>
            <a:xfrm rot="9967344">
              <a:off x="2672090" y="2549879"/>
              <a:ext cx="558163" cy="9425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0422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17</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p:cNvGrpSpPr/>
          <p:nvPr/>
        </p:nvGrpSpPr>
        <p:grpSpPr>
          <a:xfrm>
            <a:off x="2550461" y="2463653"/>
            <a:ext cx="1737712" cy="2186724"/>
            <a:chOff x="2550461" y="2463653"/>
            <a:chExt cx="1737712" cy="2186724"/>
          </a:xfrm>
          <a:solidFill>
            <a:schemeClr val="bg1"/>
          </a:solidFill>
        </p:grpSpPr>
        <p:sp>
          <p:nvSpPr>
            <p:cNvPr id="20" name="Isosceles Triangle 19"/>
            <p:cNvSpPr/>
            <p:nvPr/>
          </p:nvSpPr>
          <p:spPr>
            <a:xfrm rot="154059">
              <a:off x="2550461" y="3434332"/>
              <a:ext cx="1157707" cy="11016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082834" y="2463653"/>
              <a:ext cx="1205339" cy="2186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 name="Group 1"/>
          <p:cNvGrpSpPr/>
          <p:nvPr/>
        </p:nvGrpSpPr>
        <p:grpSpPr>
          <a:xfrm>
            <a:off x="840556" y="1815737"/>
            <a:ext cx="5521055" cy="744582"/>
            <a:chOff x="840556" y="1815737"/>
            <a:chExt cx="5521055" cy="744582"/>
          </a:xfrm>
        </p:grpSpPr>
        <p:sp>
          <p:nvSpPr>
            <p:cNvPr id="23" name="Rectangle 22"/>
            <p:cNvSpPr/>
            <p:nvPr/>
          </p:nvSpPr>
          <p:spPr>
            <a:xfrm>
              <a:off x="840556" y="1815737"/>
              <a:ext cx="2400411" cy="38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1708552" y="2346917"/>
            <a:ext cx="1614346" cy="2330413"/>
            <a:chOff x="1773867" y="2346917"/>
            <a:chExt cx="1456386" cy="2330413"/>
          </a:xfrm>
          <a:solidFill>
            <a:schemeClr val="bg1"/>
          </a:solidFill>
        </p:grpSpPr>
        <p:sp>
          <p:nvSpPr>
            <p:cNvPr id="30" name="Diamond 29"/>
            <p:cNvSpPr/>
            <p:nvPr/>
          </p:nvSpPr>
          <p:spPr>
            <a:xfrm>
              <a:off x="1773867" y="2346917"/>
              <a:ext cx="1310316" cy="2330413"/>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p:cNvSpPr/>
            <p:nvPr/>
          </p:nvSpPr>
          <p:spPr>
            <a:xfrm rot="9967344">
              <a:off x="2672090" y="2549879"/>
              <a:ext cx="558163" cy="9425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Rectangle 2"/>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3397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18</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p:cNvGrpSpPr/>
          <p:nvPr/>
        </p:nvGrpSpPr>
        <p:grpSpPr>
          <a:xfrm>
            <a:off x="2550461" y="2463653"/>
            <a:ext cx="1737712" cy="2186724"/>
            <a:chOff x="2550461" y="2463653"/>
            <a:chExt cx="1737712" cy="2186724"/>
          </a:xfrm>
          <a:solidFill>
            <a:schemeClr val="bg1"/>
          </a:solidFill>
        </p:grpSpPr>
        <p:sp>
          <p:nvSpPr>
            <p:cNvPr id="20" name="Isosceles Triangle 19"/>
            <p:cNvSpPr/>
            <p:nvPr/>
          </p:nvSpPr>
          <p:spPr>
            <a:xfrm rot="154059">
              <a:off x="2550461" y="3434332"/>
              <a:ext cx="1157707" cy="11016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082834" y="2463653"/>
              <a:ext cx="1205339" cy="2186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 name="Group 2"/>
          <p:cNvGrpSpPr/>
          <p:nvPr/>
        </p:nvGrpSpPr>
        <p:grpSpPr>
          <a:xfrm>
            <a:off x="840556" y="1815737"/>
            <a:ext cx="5521055" cy="744582"/>
            <a:chOff x="840556" y="1815737"/>
            <a:chExt cx="5521055" cy="744582"/>
          </a:xfrm>
        </p:grpSpPr>
        <p:sp>
          <p:nvSpPr>
            <p:cNvPr id="23" name="Rectangle 22"/>
            <p:cNvSpPr/>
            <p:nvPr/>
          </p:nvSpPr>
          <p:spPr>
            <a:xfrm>
              <a:off x="840556" y="1815737"/>
              <a:ext cx="2400411" cy="38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Rectangle 33"/>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5492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19</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 name="Group 1"/>
          <p:cNvGrpSpPr/>
          <p:nvPr/>
        </p:nvGrpSpPr>
        <p:grpSpPr>
          <a:xfrm>
            <a:off x="840556" y="1815737"/>
            <a:ext cx="5521055" cy="744582"/>
            <a:chOff x="840556" y="1815737"/>
            <a:chExt cx="5521055" cy="744582"/>
          </a:xfrm>
        </p:grpSpPr>
        <p:sp>
          <p:nvSpPr>
            <p:cNvPr id="23" name="Rectangle 22"/>
            <p:cNvSpPr/>
            <p:nvPr/>
          </p:nvSpPr>
          <p:spPr>
            <a:xfrm>
              <a:off x="840556" y="1815737"/>
              <a:ext cx="2400411" cy="38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Rectangle 33"/>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4739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395" y="2631158"/>
            <a:ext cx="5935215"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All </a:t>
            </a: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opinions</a:t>
            </a: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my own.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angle 3"/>
          <p:cNvSpPr/>
          <p:nvPr/>
        </p:nvSpPr>
        <p:spPr>
          <a:xfrm>
            <a:off x="1529213" y="3872771"/>
            <a:ext cx="6085577" cy="2308324"/>
          </a:xfrm>
          <a:prstGeom prst="rect">
            <a:avLst/>
          </a:prstGeom>
          <a:noFill/>
        </p:spPr>
        <p:txBody>
          <a:bodyPr wrap="none" lIns="91440" tIns="45720" rIns="91440" bIns="45720">
            <a:spAutoFit/>
          </a:bodyPr>
          <a:lstStyle/>
          <a:p>
            <a:pPr algn="ctr"/>
            <a:r>
              <a:rPr lang="en-US" sz="2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 am not speaking in the role </a:t>
            </a:r>
          </a:p>
          <a:p>
            <a:pPr algn="ctr"/>
            <a:r>
              <a:rPr lang="en-US" sz="2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of an official spokesperson, and </a:t>
            </a:r>
          </a:p>
          <a:p>
            <a:pPr algn="ctr"/>
            <a:r>
              <a:rPr lang="en-US" sz="2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 am not making explicit comments </a:t>
            </a:r>
          </a:p>
          <a:p>
            <a:pPr algn="ctr"/>
            <a:r>
              <a:rPr lang="en-US" sz="2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or recommendations on, </a:t>
            </a:r>
          </a:p>
          <a:p>
            <a:pPr algn="ctr"/>
            <a:r>
              <a:rPr lang="en-US" sz="2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or explicit discussions about, </a:t>
            </a:r>
          </a:p>
          <a:p>
            <a:pPr algn="ctr"/>
            <a:r>
              <a:rPr lang="en-US" sz="2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federal statutory, regulatory or policy matters.</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2456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20</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288173" y="2560319"/>
            <a:ext cx="1362890" cy="209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 name="Group 1"/>
          <p:cNvGrpSpPr/>
          <p:nvPr/>
        </p:nvGrpSpPr>
        <p:grpSpPr>
          <a:xfrm>
            <a:off x="840556" y="1815737"/>
            <a:ext cx="5521055" cy="744582"/>
            <a:chOff x="840556" y="1815737"/>
            <a:chExt cx="5521055" cy="744582"/>
          </a:xfrm>
        </p:grpSpPr>
        <p:sp>
          <p:nvSpPr>
            <p:cNvPr id="23" name="Rectangle 22"/>
            <p:cNvSpPr/>
            <p:nvPr/>
          </p:nvSpPr>
          <p:spPr>
            <a:xfrm>
              <a:off x="840556" y="1815737"/>
              <a:ext cx="2400411" cy="38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Rectangle 33"/>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p:cNvSpPr/>
          <p:nvPr/>
        </p:nvSpPr>
        <p:spPr>
          <a:xfrm>
            <a:off x="1959429" y="3618413"/>
            <a:ext cx="920249" cy="6929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473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21</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651064" y="2560319"/>
            <a:ext cx="899960" cy="2090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 name="Group 1"/>
          <p:cNvGrpSpPr/>
          <p:nvPr/>
        </p:nvGrpSpPr>
        <p:grpSpPr>
          <a:xfrm>
            <a:off x="840556" y="1815737"/>
            <a:ext cx="5521055" cy="744582"/>
            <a:chOff x="840556" y="1815737"/>
            <a:chExt cx="5521055" cy="744582"/>
          </a:xfrm>
        </p:grpSpPr>
        <p:sp>
          <p:nvSpPr>
            <p:cNvPr id="23" name="Rectangle 22"/>
            <p:cNvSpPr/>
            <p:nvPr/>
          </p:nvSpPr>
          <p:spPr>
            <a:xfrm>
              <a:off x="840556" y="1815737"/>
              <a:ext cx="2400411" cy="389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2845337" y="1959429"/>
              <a:ext cx="3320332" cy="34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5680653" y="1946366"/>
              <a:ext cx="680958" cy="61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Rectangle 33"/>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197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22</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10" name="Rectangle 9"/>
          <p:cNvSpPr/>
          <p:nvPr/>
        </p:nvSpPr>
        <p:spPr>
          <a:xfrm>
            <a:off x="1632858" y="5355771"/>
            <a:ext cx="4859382"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632858" y="4650379"/>
            <a:ext cx="4918165"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8289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23</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
        <p:nvSpPr>
          <p:cNvPr id="8" name="Rectangle 7"/>
          <p:cNvSpPr/>
          <p:nvPr/>
        </p:nvSpPr>
        <p:spPr>
          <a:xfrm>
            <a:off x="6551023" y="1815737"/>
            <a:ext cx="2429691" cy="283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551023" y="4650378"/>
            <a:ext cx="2429691" cy="61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p:cNvSpPr/>
          <p:nvPr/>
        </p:nvSpPr>
        <p:spPr>
          <a:xfrm>
            <a:off x="6492240" y="5355771"/>
            <a:ext cx="2299063" cy="113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6361611" y="1815737"/>
            <a:ext cx="2468880" cy="458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50339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24</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Tree>
    <p:extLst>
      <p:ext uri="{BB962C8B-B14F-4D97-AF65-F5344CB8AC3E}">
        <p14:creationId xmlns:p14="http://schemas.microsoft.com/office/powerpoint/2010/main" val="2783105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Big</a:t>
            </a:r>
            <a:r>
              <a:rPr lang="fr-CA" dirty="0" smtClean="0"/>
              <a:t> Data </a:t>
            </a:r>
            <a:r>
              <a:rPr lang="fr-CA" u="sng" dirty="0" smtClean="0"/>
              <a:t>solution</a:t>
            </a:r>
            <a:r>
              <a:rPr lang="fr-CA" dirty="0" smtClean="0"/>
              <a:t> </a:t>
            </a:r>
            <a:r>
              <a:rPr lang="fr-CA" dirty="0" err="1" smtClean="0"/>
              <a:t>space</a:t>
            </a:r>
            <a:endParaRPr lang="en-CA" dirty="0"/>
          </a:p>
        </p:txBody>
      </p:sp>
      <p:sp>
        <p:nvSpPr>
          <p:cNvPr id="3" name="Content Placeholder 2"/>
          <p:cNvSpPr>
            <a:spLocks noGrp="1"/>
          </p:cNvSpPr>
          <p:nvPr>
            <p:ph idx="1"/>
          </p:nvPr>
        </p:nvSpPr>
        <p:spPr/>
        <p:txBody>
          <a:bodyPr/>
          <a:lstStyle/>
          <a:p>
            <a:pPr marL="514350" indent="-514350">
              <a:buFont typeface="+mj-lt"/>
              <a:buAutoNum type="arabicPeriod"/>
            </a:pPr>
            <a:r>
              <a:rPr lang="fr-CA" dirty="0" err="1" smtClean="0"/>
              <a:t>Big</a:t>
            </a:r>
            <a:r>
              <a:rPr lang="fr-CA" dirty="0" smtClean="0"/>
              <a:t> Data </a:t>
            </a:r>
            <a:r>
              <a:rPr lang="fr-CA" dirty="0" err="1" smtClean="0"/>
              <a:t>readiness</a:t>
            </a:r>
            <a:r>
              <a:rPr lang="fr-CA" dirty="0" smtClean="0"/>
              <a:t>.</a:t>
            </a:r>
          </a:p>
          <a:p>
            <a:pPr marL="514350" indent="-514350">
              <a:buFont typeface="+mj-lt"/>
              <a:buAutoNum type="arabicPeriod"/>
            </a:pPr>
            <a:r>
              <a:rPr lang="fr-CA" dirty="0" err="1" smtClean="0"/>
              <a:t>Disrupting</a:t>
            </a:r>
            <a:r>
              <a:rPr lang="fr-CA" dirty="0" smtClean="0"/>
              <a:t> the </a:t>
            </a:r>
            <a:r>
              <a:rPr lang="fr-CA" dirty="0" err="1" smtClean="0"/>
              <a:t>status</a:t>
            </a:r>
            <a:r>
              <a:rPr lang="fr-CA" dirty="0" smtClean="0"/>
              <a:t> quo.</a:t>
            </a:r>
          </a:p>
          <a:p>
            <a:pPr marL="514350" indent="-514350">
              <a:buFont typeface="+mj-lt"/>
              <a:buAutoNum type="arabicPeriod"/>
            </a:pPr>
            <a:r>
              <a:rPr lang="fr-CA" dirty="0" err="1" smtClean="0"/>
              <a:t>It’s</a:t>
            </a:r>
            <a:r>
              <a:rPr lang="fr-CA" dirty="0" smtClean="0"/>
              <a:t> good </a:t>
            </a:r>
            <a:r>
              <a:rPr lang="fr-CA" dirty="0" err="1" smtClean="0"/>
              <a:t>enough</a:t>
            </a:r>
            <a:r>
              <a:rPr lang="fr-CA" dirty="0" smtClean="0"/>
              <a:t>.</a:t>
            </a:r>
          </a:p>
          <a:p>
            <a:pPr marL="514350" indent="-514350">
              <a:buFont typeface="+mj-lt"/>
              <a:buAutoNum type="arabicPeriod"/>
            </a:pPr>
            <a:r>
              <a:rPr lang="fr-CA" dirty="0" smtClean="0"/>
              <a:t>Data </a:t>
            </a:r>
            <a:r>
              <a:rPr lang="fr-CA" dirty="0" err="1" smtClean="0"/>
              <a:t>governance</a:t>
            </a:r>
            <a:r>
              <a:rPr lang="fr-CA" dirty="0" smtClean="0"/>
              <a:t>.</a:t>
            </a:r>
          </a:p>
          <a:p>
            <a:pPr marL="514350" indent="-514350">
              <a:buFont typeface="+mj-lt"/>
              <a:buAutoNum type="arabicPeriod"/>
            </a:pPr>
            <a:r>
              <a:rPr lang="fr-CA" dirty="0" smtClean="0"/>
              <a:t>Open science practices and </a:t>
            </a:r>
            <a:r>
              <a:rPr lang="fr-CA" dirty="0" err="1" smtClean="0"/>
              <a:t>tools</a:t>
            </a:r>
            <a:r>
              <a:rPr lang="fr-CA" dirty="0" smtClean="0"/>
              <a:t>.</a:t>
            </a:r>
          </a:p>
          <a:p>
            <a:pPr marL="514350" indent="-514350">
              <a:buFont typeface="+mj-lt"/>
              <a:buAutoNum type="arabicPeriod"/>
            </a:pPr>
            <a:r>
              <a:rPr lang="en-US" dirty="0" smtClean="0"/>
              <a:t>Implementing actions </a:t>
            </a:r>
            <a:r>
              <a:rPr lang="en-US" dirty="0"/>
              <a:t>that are </a:t>
            </a:r>
            <a:r>
              <a:rPr lang="en-US" dirty="0" smtClean="0"/>
              <a:t>independent </a:t>
            </a:r>
            <a:r>
              <a:rPr lang="en-US" dirty="0"/>
              <a:t>of systems currently in </a:t>
            </a:r>
            <a:r>
              <a:rPr lang="en-US" dirty="0" smtClean="0"/>
              <a:t>place.</a:t>
            </a:r>
            <a:endParaRPr lang="fr-CA" dirty="0" smtClean="0"/>
          </a:p>
          <a:p>
            <a:pPr marL="514350" indent="-514350">
              <a:buFont typeface="+mj-lt"/>
              <a:buAutoNum type="arabicPeriod"/>
            </a:pPr>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25</a:t>
            </a:fld>
            <a:endParaRPr lang="en-CA" dirty="0"/>
          </a:p>
        </p:txBody>
      </p:sp>
    </p:spTree>
    <p:extLst>
      <p:ext uri="{BB962C8B-B14F-4D97-AF65-F5344CB8AC3E}">
        <p14:creationId xmlns:p14="http://schemas.microsoft.com/office/powerpoint/2010/main" val="11588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26</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58091" y="2416629"/>
            <a:ext cx="862149" cy="2024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907176" y="2416628"/>
            <a:ext cx="1332412" cy="265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15989" y="5760719"/>
            <a:ext cx="1284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13509" y="2756263"/>
            <a:ext cx="744581" cy="168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1500595" y="5760720"/>
            <a:ext cx="1580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069771" y="5760720"/>
            <a:ext cx="5445579"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9" name="Group 38"/>
          <p:cNvGrpSpPr/>
          <p:nvPr/>
        </p:nvGrpSpPr>
        <p:grpSpPr>
          <a:xfrm>
            <a:off x="628650" y="1867989"/>
            <a:ext cx="2532561" cy="548640"/>
            <a:chOff x="628650" y="1867989"/>
            <a:chExt cx="3146516" cy="548640"/>
          </a:xfrm>
        </p:grpSpPr>
        <p:sp>
          <p:nvSpPr>
            <p:cNvPr id="23" name="Rectangle 22"/>
            <p:cNvSpPr/>
            <p:nvPr/>
          </p:nvSpPr>
          <p:spPr>
            <a:xfrm>
              <a:off x="783771" y="2037807"/>
              <a:ext cx="2991395" cy="378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p:cNvSpPr/>
            <p:nvPr/>
          </p:nvSpPr>
          <p:spPr>
            <a:xfrm>
              <a:off x="628650" y="1867989"/>
              <a:ext cx="551452"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648889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27</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58091" y="2416629"/>
            <a:ext cx="862149" cy="2024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907176" y="2416628"/>
            <a:ext cx="1332412" cy="265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15989" y="5760719"/>
            <a:ext cx="1284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13509" y="2756263"/>
            <a:ext cx="744581" cy="168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1500595" y="5760720"/>
            <a:ext cx="1580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9" name="Group 38"/>
          <p:cNvGrpSpPr/>
          <p:nvPr/>
        </p:nvGrpSpPr>
        <p:grpSpPr>
          <a:xfrm>
            <a:off x="628650" y="1867989"/>
            <a:ext cx="2532561" cy="548640"/>
            <a:chOff x="628650" y="1867989"/>
            <a:chExt cx="3146516" cy="548640"/>
          </a:xfrm>
        </p:grpSpPr>
        <p:sp>
          <p:nvSpPr>
            <p:cNvPr id="23" name="Rectangle 22"/>
            <p:cNvSpPr/>
            <p:nvPr/>
          </p:nvSpPr>
          <p:spPr>
            <a:xfrm>
              <a:off x="783771" y="2037807"/>
              <a:ext cx="2991395" cy="378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p:cNvSpPr/>
            <p:nvPr/>
          </p:nvSpPr>
          <p:spPr>
            <a:xfrm>
              <a:off x="628650" y="1867989"/>
              <a:ext cx="551452"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44791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28</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58091" y="2416629"/>
            <a:ext cx="862149" cy="2024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907176" y="2416628"/>
            <a:ext cx="1332412" cy="265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15989" y="5760719"/>
            <a:ext cx="1284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13509" y="2756263"/>
            <a:ext cx="744581" cy="168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1500595" y="5760720"/>
            <a:ext cx="1580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9" name="Group 38"/>
          <p:cNvGrpSpPr/>
          <p:nvPr/>
        </p:nvGrpSpPr>
        <p:grpSpPr>
          <a:xfrm>
            <a:off x="628650" y="1867989"/>
            <a:ext cx="2532561" cy="548640"/>
            <a:chOff x="628650" y="1867989"/>
            <a:chExt cx="3146516" cy="548640"/>
          </a:xfrm>
        </p:grpSpPr>
        <p:sp>
          <p:nvSpPr>
            <p:cNvPr id="23" name="Rectangle 22"/>
            <p:cNvSpPr/>
            <p:nvPr/>
          </p:nvSpPr>
          <p:spPr>
            <a:xfrm>
              <a:off x="783771" y="2037807"/>
              <a:ext cx="2991395" cy="378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p:cNvSpPr/>
            <p:nvPr/>
          </p:nvSpPr>
          <p:spPr>
            <a:xfrm>
              <a:off x="628650" y="1867989"/>
              <a:ext cx="551452"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381738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29</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58091" y="2416629"/>
            <a:ext cx="862149" cy="2024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907176" y="2416628"/>
            <a:ext cx="1332412" cy="265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1500595" y="5760720"/>
            <a:ext cx="1580606"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069771" y="5760720"/>
            <a:ext cx="5445579"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9" name="Group 38"/>
          <p:cNvGrpSpPr/>
          <p:nvPr/>
        </p:nvGrpSpPr>
        <p:grpSpPr>
          <a:xfrm>
            <a:off x="628650" y="1867989"/>
            <a:ext cx="2532561" cy="548640"/>
            <a:chOff x="628650" y="1867989"/>
            <a:chExt cx="3146516" cy="548640"/>
          </a:xfrm>
        </p:grpSpPr>
        <p:sp>
          <p:nvSpPr>
            <p:cNvPr id="23" name="Rectangle 22"/>
            <p:cNvSpPr/>
            <p:nvPr/>
          </p:nvSpPr>
          <p:spPr>
            <a:xfrm>
              <a:off x="783771" y="2037807"/>
              <a:ext cx="2991395" cy="378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p:cNvSpPr/>
            <p:nvPr/>
          </p:nvSpPr>
          <p:spPr>
            <a:xfrm>
              <a:off x="628650" y="1867989"/>
              <a:ext cx="551452"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Rectangle 1"/>
          <p:cNvSpPr/>
          <p:nvPr/>
        </p:nvSpPr>
        <p:spPr>
          <a:xfrm>
            <a:off x="339634" y="264885"/>
            <a:ext cx="8412480" cy="160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5045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3" y="26126"/>
            <a:ext cx="7886700" cy="797469"/>
          </a:xfrm>
        </p:spPr>
        <p:txBody>
          <a:bodyPr/>
          <a:lstStyle/>
          <a:p>
            <a:r>
              <a:rPr lang="en-US" dirty="0"/>
              <a:t>Work conducted as part </a:t>
            </a:r>
            <a:r>
              <a:rPr lang="en-US" dirty="0" smtClean="0"/>
              <a:t>of …</a:t>
            </a:r>
            <a:endParaRPr lang="en-CA" dirty="0"/>
          </a:p>
        </p:txBody>
      </p:sp>
      <p:sp>
        <p:nvSpPr>
          <p:cNvPr id="3" name="Content Placeholder 2"/>
          <p:cNvSpPr>
            <a:spLocks noGrp="1"/>
          </p:cNvSpPr>
          <p:nvPr>
            <p:ph idx="1"/>
          </p:nvPr>
        </p:nvSpPr>
        <p:spPr>
          <a:xfrm>
            <a:off x="628650" y="823595"/>
            <a:ext cx="8252460" cy="5669278"/>
          </a:xfrm>
        </p:spPr>
        <p:txBody>
          <a:bodyPr>
            <a:noAutofit/>
          </a:bodyPr>
          <a:lstStyle/>
          <a:p>
            <a:r>
              <a:rPr lang="en-US" sz="1800" dirty="0" smtClean="0"/>
              <a:t>NIST </a:t>
            </a:r>
            <a:r>
              <a:rPr lang="en-US" sz="1800" i="1" dirty="0"/>
              <a:t>Big Data</a:t>
            </a:r>
            <a:r>
              <a:rPr lang="en-US" sz="1800" dirty="0"/>
              <a:t> Interoperability Framework (NBDIF) volume 9 (Adoption and Modernization</a:t>
            </a:r>
            <a:r>
              <a:rPr lang="en-US" sz="1800" dirty="0" smtClean="0"/>
              <a:t>).</a:t>
            </a:r>
          </a:p>
          <a:p>
            <a:r>
              <a:rPr lang="en-US" sz="1800" dirty="0" smtClean="0"/>
              <a:t>IEEE </a:t>
            </a:r>
            <a:r>
              <a:rPr lang="en-US" sz="1800" i="1" dirty="0"/>
              <a:t>Big Data</a:t>
            </a:r>
            <a:r>
              <a:rPr lang="en-US" sz="1800" dirty="0"/>
              <a:t> Governance and Metadata Management (BDGMM</a:t>
            </a:r>
            <a:r>
              <a:rPr lang="en-US" sz="1800" dirty="0" smtClean="0"/>
              <a:t>).</a:t>
            </a:r>
          </a:p>
          <a:p>
            <a:r>
              <a:rPr lang="en-US" sz="1800" dirty="0" smtClean="0"/>
              <a:t>Research </a:t>
            </a:r>
            <a:r>
              <a:rPr lang="en-US" sz="1800" dirty="0"/>
              <a:t>Data Alliance - Assessment of data fitness for use (RDA-ADFU</a:t>
            </a:r>
            <a:r>
              <a:rPr lang="en-US" sz="1800" dirty="0" smtClean="0"/>
              <a:t>).</a:t>
            </a:r>
          </a:p>
          <a:p>
            <a:r>
              <a:rPr lang="en-US" sz="1800" dirty="0" smtClean="0"/>
              <a:t>Environment and climate change Canada modernization of data management.</a:t>
            </a:r>
          </a:p>
          <a:p>
            <a:pPr marL="0" indent="0">
              <a:buNone/>
            </a:pPr>
            <a:r>
              <a:rPr lang="en-US" sz="1800" u="sng" dirty="0" smtClean="0"/>
              <a:t>Acknowledgments</a:t>
            </a:r>
          </a:p>
          <a:p>
            <a:r>
              <a:rPr lang="en-US" sz="1800" dirty="0" smtClean="0"/>
              <a:t>Wo </a:t>
            </a:r>
            <a:r>
              <a:rPr lang="en-US" sz="1800" dirty="0"/>
              <a:t>Chang (Chair, NBD-PWG and BDGMM), Russell Reinsch (Chair, NBD-PWG Standards Roadmap Subgroup, Editor of NBDIF vol. 9), and Michael Diepenbroek, Jonathan Petters, Helena Cousijn and Marina Soares e Silva (Co-chairs, RDA-ADFU) for their leadership in this endeavor, and the many work group members for their discussions that encouraged and helped guide this work. </a:t>
            </a:r>
            <a:endParaRPr lang="en-US" sz="1800" dirty="0" smtClean="0"/>
          </a:p>
          <a:p>
            <a:r>
              <a:rPr lang="en-US" sz="1800" dirty="0" smtClean="0"/>
              <a:t>Jessie </a:t>
            </a:r>
            <a:r>
              <a:rPr lang="en-US" sz="1800" dirty="0"/>
              <a:t>Gaylord at Lawrence Livermore Laboratory (LLNL) and Mark Conrad at the National Archives and Records Administration (NARA) for their comments that helped improve the data checklists. </a:t>
            </a:r>
            <a:endParaRPr lang="en-US" sz="1800" dirty="0" smtClean="0"/>
          </a:p>
          <a:p>
            <a:r>
              <a:rPr lang="en-US" sz="1800" dirty="0" smtClean="0"/>
              <a:t>Dr</a:t>
            </a:r>
            <a:r>
              <a:rPr lang="en-US" sz="1800" dirty="0"/>
              <a:t>. Doris Fortin and Lindsay Copland (STSD-Science and Technology Strategies Directorate) and </a:t>
            </a:r>
            <a:r>
              <a:rPr lang="en-US" sz="1800" dirty="0" smtClean="0"/>
              <a:t>Cathy </a:t>
            </a:r>
            <a:r>
              <a:rPr lang="en-US" sz="1800" dirty="0"/>
              <a:t>Cormier (DMS-Data Management Services) at Environment and Climate Change Canada (ECCC) for their support of this work and their comments that helped improve the paper, and to Dr. Monica Granados (STSD) for her gracious assistance. </a:t>
            </a:r>
            <a:endParaRPr lang="en-US" sz="1800" dirty="0" smtClean="0"/>
          </a:p>
          <a:p>
            <a:r>
              <a:rPr lang="en-US" sz="1800" dirty="0" smtClean="0"/>
              <a:t>This </a:t>
            </a:r>
            <a:r>
              <a:rPr lang="en-US" sz="1800" dirty="0"/>
              <a:t>work was </a:t>
            </a:r>
            <a:r>
              <a:rPr lang="en-US" sz="1800" dirty="0" smtClean="0"/>
              <a:t>unfunded.</a:t>
            </a:r>
            <a:endParaRPr lang="en-CA" sz="1800" dirty="0"/>
          </a:p>
        </p:txBody>
      </p:sp>
      <p:sp>
        <p:nvSpPr>
          <p:cNvPr id="4" name="Footer Placeholder 3"/>
          <p:cNvSpPr>
            <a:spLocks noGrp="1"/>
          </p:cNvSpPr>
          <p:nvPr>
            <p:ph type="ftr" sz="quarter" idx="11"/>
          </p:nvPr>
        </p:nvSpPr>
        <p:spPr/>
        <p:txBody>
          <a:bodyPr/>
          <a:lstStyle/>
          <a:p>
            <a:r>
              <a:rPr lang="en-CA" dirty="0" smtClean="0"/>
              <a:t>Twitter: @</a:t>
            </a:r>
            <a:r>
              <a:rPr lang="en-CA" dirty="0" err="1" smtClean="0"/>
              <a:t>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a:t>
            </a:fld>
            <a:endParaRPr lang="en-CA" dirty="0"/>
          </a:p>
        </p:txBody>
      </p:sp>
      <p:sp>
        <p:nvSpPr>
          <p:cNvPr id="6" name="Rectangle 5"/>
          <p:cNvSpPr/>
          <p:nvPr/>
        </p:nvSpPr>
        <p:spPr>
          <a:xfrm>
            <a:off x="444137" y="6492874"/>
            <a:ext cx="6792686" cy="365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347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30</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58091" y="2416629"/>
            <a:ext cx="862149" cy="2024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069771" y="5760720"/>
            <a:ext cx="5445579"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6" name="Group 25"/>
          <p:cNvGrpSpPr/>
          <p:nvPr/>
        </p:nvGrpSpPr>
        <p:grpSpPr>
          <a:xfrm>
            <a:off x="628650" y="1867989"/>
            <a:ext cx="2532561" cy="548640"/>
            <a:chOff x="628650" y="1867989"/>
            <a:chExt cx="3146516" cy="548640"/>
          </a:xfrm>
        </p:grpSpPr>
        <p:sp>
          <p:nvSpPr>
            <p:cNvPr id="27" name="Rectangle 26"/>
            <p:cNvSpPr/>
            <p:nvPr/>
          </p:nvSpPr>
          <p:spPr>
            <a:xfrm>
              <a:off x="783771" y="2037807"/>
              <a:ext cx="2991395" cy="378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628650" y="1867989"/>
              <a:ext cx="551452"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Rectangle 29"/>
          <p:cNvSpPr/>
          <p:nvPr/>
        </p:nvSpPr>
        <p:spPr>
          <a:xfrm>
            <a:off x="339634" y="264885"/>
            <a:ext cx="8412480" cy="160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50174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31</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58091" y="2416629"/>
            <a:ext cx="862149" cy="2024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069771" y="5760720"/>
            <a:ext cx="5445579"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Rectangle 29"/>
          <p:cNvSpPr/>
          <p:nvPr/>
        </p:nvSpPr>
        <p:spPr>
          <a:xfrm>
            <a:off x="339634" y="264885"/>
            <a:ext cx="8412480" cy="160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p:cNvSpPr/>
          <p:nvPr/>
        </p:nvSpPr>
        <p:spPr>
          <a:xfrm>
            <a:off x="628650" y="1867989"/>
            <a:ext cx="1306119"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38638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32</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069771" y="5760720"/>
            <a:ext cx="5445579"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9" name="Rectangle 28"/>
          <p:cNvSpPr/>
          <p:nvPr/>
        </p:nvSpPr>
        <p:spPr>
          <a:xfrm>
            <a:off x="339634" y="264885"/>
            <a:ext cx="8412480" cy="160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p:cNvSpPr/>
          <p:nvPr/>
        </p:nvSpPr>
        <p:spPr>
          <a:xfrm>
            <a:off x="628650" y="1867989"/>
            <a:ext cx="1291590" cy="483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18301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33</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3069771" y="5760720"/>
            <a:ext cx="5445579"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3161211" y="2965269"/>
            <a:ext cx="613956" cy="2076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p:cNvGrpSpPr/>
          <p:nvPr/>
        </p:nvGrpSpPr>
        <p:grpSpPr>
          <a:xfrm>
            <a:off x="3757187" y="2612574"/>
            <a:ext cx="1781464" cy="2416626"/>
            <a:chOff x="3757187" y="2612574"/>
            <a:chExt cx="1781464" cy="2416626"/>
          </a:xfrm>
        </p:grpSpPr>
        <p:sp>
          <p:nvSpPr>
            <p:cNvPr id="42" name="Rectangle 41"/>
            <p:cNvSpPr/>
            <p:nvPr/>
          </p:nvSpPr>
          <p:spPr>
            <a:xfrm>
              <a:off x="3757187" y="2612574"/>
              <a:ext cx="862151"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4223243" y="4715692"/>
              <a:ext cx="1315408"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09771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34</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4519749" y="5760720"/>
            <a:ext cx="3995601" cy="49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4619338" y="1867989"/>
            <a:ext cx="4232366" cy="31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Rectangle 1"/>
          <p:cNvSpPr/>
          <p:nvPr/>
        </p:nvSpPr>
        <p:spPr>
          <a:xfrm>
            <a:off x="3082834" y="4689566"/>
            <a:ext cx="1536504" cy="24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00851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35</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215989" y="5159827"/>
            <a:ext cx="8431622" cy="182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97730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36</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sp>
        <p:nvSpPr>
          <p:cNvPr id="8" name="Rectangle 7"/>
          <p:cNvSpPr/>
          <p:nvPr/>
        </p:nvSpPr>
        <p:spPr>
          <a:xfrm>
            <a:off x="875211" y="4441370"/>
            <a:ext cx="1045029"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52761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37</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7" name="Rectangle 26"/>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40946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38</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7" name="Rectangle 26"/>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val 1"/>
          <p:cNvSpPr/>
          <p:nvPr/>
        </p:nvSpPr>
        <p:spPr>
          <a:xfrm>
            <a:off x="822960" y="4415245"/>
            <a:ext cx="1201783" cy="91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16902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39</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2" name="Rectangle 1"/>
          <p:cNvSpPr/>
          <p:nvPr/>
        </p:nvSpPr>
        <p:spPr>
          <a:xfrm>
            <a:off x="5941967" y="0"/>
            <a:ext cx="2573383"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cleaning</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1554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dirty="0" smtClean="0"/>
              <a:t>« </a:t>
            </a:r>
            <a:r>
              <a:rPr lang="fr-CA" dirty="0" err="1" smtClean="0"/>
              <a:t>Big</a:t>
            </a:r>
            <a:r>
              <a:rPr lang="fr-CA" dirty="0" smtClean="0"/>
              <a:t> Data </a:t>
            </a:r>
            <a:r>
              <a:rPr lang="fr-CA" dirty="0" err="1" smtClean="0"/>
              <a:t>readiness</a:t>
            </a:r>
            <a:r>
              <a:rPr lang="fr-CA" dirty="0" smtClean="0"/>
              <a:t> »</a:t>
            </a:r>
            <a:endParaRPr lang="en-CA" dirty="0"/>
          </a:p>
        </p:txBody>
      </p:sp>
      <p:sp>
        <p:nvSpPr>
          <p:cNvPr id="3" name="Content Placeholder 2"/>
          <p:cNvSpPr>
            <a:spLocks noGrp="1"/>
          </p:cNvSpPr>
          <p:nvPr>
            <p:ph idx="1"/>
          </p:nvPr>
        </p:nvSpPr>
        <p:spPr/>
        <p:txBody>
          <a:bodyPr/>
          <a:lstStyle/>
          <a:p>
            <a:pPr marL="0" indent="0" algn="ctr">
              <a:buNone/>
            </a:pPr>
            <a:r>
              <a:rPr lang="en-US" dirty="0" smtClean="0"/>
              <a:t>“</a:t>
            </a:r>
            <a:r>
              <a:rPr lang="en-US" i="1" dirty="0"/>
              <a:t>Big Data readiness”</a:t>
            </a:r>
            <a:r>
              <a:rPr lang="en-US" dirty="0"/>
              <a:t> </a:t>
            </a:r>
            <a:r>
              <a:rPr lang="en-US" dirty="0" smtClean="0"/>
              <a:t>must begin </a:t>
            </a:r>
            <a:r>
              <a:rPr lang="en-US" dirty="0"/>
              <a:t>at the source </a:t>
            </a:r>
            <a:r>
              <a:rPr lang="en-US" dirty="0" smtClean="0"/>
              <a:t>where</a:t>
            </a:r>
          </a:p>
          <a:p>
            <a:pPr marL="0" indent="0" algn="ctr">
              <a:buNone/>
            </a:pPr>
            <a:r>
              <a:rPr lang="en-US" dirty="0" smtClean="0"/>
              <a:t> </a:t>
            </a:r>
            <a:r>
              <a:rPr lang="en-US" dirty="0"/>
              <a:t>data are first created and </a:t>
            </a:r>
            <a:r>
              <a:rPr lang="en-US" dirty="0" smtClean="0"/>
              <a:t>extend </a:t>
            </a:r>
            <a:r>
              <a:rPr lang="en-US" dirty="0"/>
              <a:t>along </a:t>
            </a:r>
            <a:r>
              <a:rPr lang="en-US" dirty="0" smtClean="0"/>
              <a:t>an unbroken </a:t>
            </a:r>
          </a:p>
          <a:p>
            <a:pPr marL="0" indent="0" algn="ctr">
              <a:buNone/>
            </a:pPr>
            <a:r>
              <a:rPr lang="en-US" dirty="0" smtClean="0"/>
              <a:t>path </a:t>
            </a:r>
            <a:r>
              <a:rPr lang="en-US" dirty="0"/>
              <a:t>through an organization to the outside world</a:t>
            </a:r>
            <a:r>
              <a:rPr lang="en-US" dirty="0" smtClean="0"/>
              <a:t>.</a:t>
            </a:r>
          </a:p>
          <a:p>
            <a:pPr marL="0" indent="0" algn="ctr">
              <a:buNone/>
            </a:pPr>
            <a:endParaRPr lang="en-US" dirty="0"/>
          </a:p>
          <a:p>
            <a:pPr marL="0" indent="0" algn="ctr">
              <a:buNone/>
            </a:pPr>
            <a:r>
              <a:rPr lang="en-US" dirty="0" smtClean="0"/>
              <a:t> </a:t>
            </a:r>
            <a:endParaRPr lang="en-CA" dirty="0"/>
          </a:p>
        </p:txBody>
      </p:sp>
      <p:sp>
        <p:nvSpPr>
          <p:cNvPr id="4" name="Footer Placeholder 3"/>
          <p:cNvSpPr>
            <a:spLocks noGrp="1"/>
          </p:cNvSpPr>
          <p:nvPr>
            <p:ph type="ftr" sz="quarter" idx="11"/>
          </p:nvPr>
        </p:nvSpPr>
        <p:spPr/>
        <p:txBody>
          <a:bodyPr/>
          <a:lstStyle/>
          <a:p>
            <a:r>
              <a:rPr lang="en-CA" dirty="0" smtClean="0"/>
              <a:t>Twitter: @</a:t>
            </a:r>
            <a:r>
              <a:rPr lang="en-CA" dirty="0" err="1" smtClean="0"/>
              <a:t>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a:t>
            </a:fld>
            <a:endParaRPr lang="en-CA" dirty="0"/>
          </a:p>
        </p:txBody>
      </p:sp>
    </p:spTree>
    <p:extLst>
      <p:ext uri="{BB962C8B-B14F-4D97-AF65-F5344CB8AC3E}">
        <p14:creationId xmlns:p14="http://schemas.microsoft.com/office/powerpoint/2010/main" val="1582511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40</a:t>
            </a:fld>
            <a:endParaRPr lang="en-CA" dirty="0"/>
          </a:p>
        </p:txBody>
      </p:sp>
      <p:pic>
        <p:nvPicPr>
          <p:cNvPr id="6" name="Picture 5" descr="C:\Users\austinc\Downloads\Data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9" y="139927"/>
            <a:ext cx="8767491" cy="6260873"/>
          </a:xfrm>
          <a:prstGeom prst="rect">
            <a:avLst/>
          </a:prstGeom>
          <a:noFill/>
          <a:ln>
            <a:noFill/>
          </a:ln>
        </p:spPr>
      </p:pic>
    </p:spTree>
    <p:extLst>
      <p:ext uri="{BB962C8B-B14F-4D97-AF65-F5344CB8AC3E}">
        <p14:creationId xmlns:p14="http://schemas.microsoft.com/office/powerpoint/2010/main" val="672941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41</a:t>
            </a:fld>
            <a:endParaRPr lang="en-CA" dirty="0"/>
          </a:p>
        </p:txBody>
      </p:sp>
      <p:pic>
        <p:nvPicPr>
          <p:cNvPr id="6" name="Picture 5" descr="C:\Users\austinc\Downloads\Harnessing Big Dat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97" y="264884"/>
            <a:ext cx="8756560" cy="6135916"/>
          </a:xfrm>
          <a:prstGeom prst="rect">
            <a:avLst/>
          </a:prstGeom>
          <a:noFill/>
          <a:ln>
            <a:noFill/>
          </a:ln>
        </p:spPr>
      </p:pic>
      <p:grpSp>
        <p:nvGrpSpPr>
          <p:cNvPr id="41" name="Group 40"/>
          <p:cNvGrpSpPr/>
          <p:nvPr/>
        </p:nvGrpSpPr>
        <p:grpSpPr>
          <a:xfrm>
            <a:off x="1180102" y="1815485"/>
            <a:ext cx="2944350" cy="1008228"/>
            <a:chOff x="1180102" y="1815485"/>
            <a:chExt cx="2944350" cy="1008228"/>
          </a:xfrm>
        </p:grpSpPr>
        <p:sp>
          <p:nvSpPr>
            <p:cNvPr id="37" name="Rectangle 36"/>
            <p:cNvSpPr/>
            <p:nvPr/>
          </p:nvSpPr>
          <p:spPr>
            <a:xfrm>
              <a:off x="1180102" y="1867989"/>
              <a:ext cx="2333807" cy="1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p:cNvSpPr/>
            <p:nvPr/>
          </p:nvSpPr>
          <p:spPr>
            <a:xfrm rot="3198374">
              <a:off x="3456735" y="2155996"/>
              <a:ext cx="1008228" cy="32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7" name="Rectangle 26"/>
          <p:cNvSpPr/>
          <p:nvPr/>
        </p:nvSpPr>
        <p:spPr>
          <a:xfrm>
            <a:off x="2991394" y="5342709"/>
            <a:ext cx="5523956" cy="418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val 1"/>
          <p:cNvSpPr/>
          <p:nvPr/>
        </p:nvSpPr>
        <p:spPr>
          <a:xfrm>
            <a:off x="822960" y="4415245"/>
            <a:ext cx="1201783" cy="91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9452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Data </a:t>
            </a:r>
            <a:r>
              <a:rPr lang="fr-CA" u="sng" dirty="0" smtClean="0"/>
              <a:t>checklists</a:t>
            </a:r>
            <a:endParaRPr lang="en-CA" u="sng" dirty="0"/>
          </a:p>
        </p:txBody>
      </p:sp>
      <p:sp>
        <p:nvSpPr>
          <p:cNvPr id="3" name="Content Placeholder 2"/>
          <p:cNvSpPr>
            <a:spLocks noGrp="1"/>
          </p:cNvSpPr>
          <p:nvPr>
            <p:ph idx="1"/>
          </p:nvPr>
        </p:nvSpPr>
        <p:spPr/>
        <p:txBody>
          <a:bodyPr>
            <a:normAutofit fontScale="92500" lnSpcReduction="10000"/>
          </a:bodyPr>
          <a:lstStyle/>
          <a:p>
            <a:r>
              <a:rPr lang="en-US" dirty="0"/>
              <a:t>Implemented on the input side of the data </a:t>
            </a:r>
            <a:r>
              <a:rPr lang="en-US" dirty="0" smtClean="0"/>
              <a:t>repository.</a:t>
            </a:r>
          </a:p>
          <a:p>
            <a:r>
              <a:rPr lang="en-US" dirty="0" smtClean="0"/>
              <a:t>A useful </a:t>
            </a:r>
            <a:r>
              <a:rPr lang="en-US" dirty="0"/>
              <a:t>data management tool </a:t>
            </a:r>
            <a:r>
              <a:rPr lang="en-US" dirty="0" smtClean="0"/>
              <a:t>for:</a:t>
            </a:r>
          </a:p>
          <a:p>
            <a:pPr lvl="1"/>
            <a:r>
              <a:rPr lang="en-US" dirty="0" smtClean="0"/>
              <a:t>data providers;</a:t>
            </a:r>
          </a:p>
          <a:p>
            <a:pPr lvl="1"/>
            <a:r>
              <a:rPr lang="en-US" dirty="0" smtClean="0"/>
              <a:t>data repositories;</a:t>
            </a:r>
          </a:p>
          <a:p>
            <a:pPr lvl="1"/>
            <a:r>
              <a:rPr lang="en-US" dirty="0" smtClean="0"/>
              <a:t>data stewards; and,</a:t>
            </a:r>
          </a:p>
          <a:p>
            <a:pPr lvl="1"/>
            <a:r>
              <a:rPr lang="en-US" dirty="0" smtClean="0"/>
              <a:t>managers </a:t>
            </a:r>
            <a:r>
              <a:rPr lang="en-US" dirty="0"/>
              <a:t>who need to approve data without having been involved in their production. </a:t>
            </a:r>
            <a:endParaRPr lang="en-US" dirty="0" smtClean="0"/>
          </a:p>
          <a:p>
            <a:r>
              <a:rPr lang="en-US" dirty="0" smtClean="0"/>
              <a:t>Promotes </a:t>
            </a:r>
            <a:r>
              <a:rPr lang="en-US" dirty="0"/>
              <a:t>consistency, awareness, understanding, and efficiency in data governance. </a:t>
            </a:r>
            <a:endParaRPr lang="en-US" dirty="0" smtClean="0"/>
          </a:p>
          <a:p>
            <a:r>
              <a:rPr lang="en-US" dirty="0" smtClean="0"/>
              <a:t>Critical to ensure </a:t>
            </a:r>
            <a:r>
              <a:rPr lang="en-US" dirty="0"/>
              <a:t>FAIR </a:t>
            </a:r>
            <a:r>
              <a:rPr lang="en-US" dirty="0" smtClean="0"/>
              <a:t>data.</a:t>
            </a:r>
          </a:p>
          <a:p>
            <a:r>
              <a:rPr lang="en-US" dirty="0" smtClean="0"/>
              <a:t>Maintains </a:t>
            </a:r>
            <a:r>
              <a:rPr lang="en-US" dirty="0"/>
              <a:t>data quality, consistency, and transparency.</a:t>
            </a:r>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42</a:t>
            </a:fld>
            <a:endParaRPr lang="en-CA" dirty="0"/>
          </a:p>
        </p:txBody>
      </p:sp>
    </p:spTree>
    <p:extLst>
      <p:ext uri="{BB962C8B-B14F-4D97-AF65-F5344CB8AC3E}">
        <p14:creationId xmlns:p14="http://schemas.microsoft.com/office/powerpoint/2010/main" val="4078927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Data checklist modules</a:t>
            </a:r>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43</a:t>
            </a:fld>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2478034852"/>
              </p:ext>
            </p:extLst>
          </p:nvPr>
        </p:nvGraphicFramePr>
        <p:xfrm>
          <a:off x="496389" y="1593671"/>
          <a:ext cx="8464731" cy="4807128"/>
        </p:xfrm>
        <a:graphic>
          <a:graphicData uri="http://schemas.openxmlformats.org/drawingml/2006/table">
            <a:tbl>
              <a:tblPr firstRow="1" firstCol="1" bandRow="1">
                <a:tableStyleId>{5C22544A-7EE6-4342-B048-85BDC9FD1C3A}</a:tableStyleId>
              </a:tblPr>
              <a:tblGrid>
                <a:gridCol w="2418254">
                  <a:extLst>
                    <a:ext uri="{9D8B030D-6E8A-4147-A177-3AD203B41FA5}">
                      <a16:colId xmlns:a16="http://schemas.microsoft.com/office/drawing/2014/main" val="918211073"/>
                    </a:ext>
                  </a:extLst>
                </a:gridCol>
                <a:gridCol w="6046477">
                  <a:extLst>
                    <a:ext uri="{9D8B030D-6E8A-4147-A177-3AD203B41FA5}">
                      <a16:colId xmlns:a16="http://schemas.microsoft.com/office/drawing/2014/main" val="1845465687"/>
                    </a:ext>
                  </a:extLst>
                </a:gridCol>
              </a:tblGrid>
              <a:tr h="320475">
                <a:tc>
                  <a:txBody>
                    <a:bodyPr/>
                    <a:lstStyle/>
                    <a:p>
                      <a:pPr marL="0" marR="0" algn="ctr">
                        <a:spcBef>
                          <a:spcPts val="0"/>
                        </a:spcBef>
                        <a:spcAft>
                          <a:spcPts val="0"/>
                        </a:spcAft>
                      </a:pPr>
                      <a:r>
                        <a:rPr lang="en-US" sz="2000">
                          <a:effectLst/>
                        </a:rPr>
                        <a:t>Module</a:t>
                      </a:r>
                      <a:endParaRPr lang="en-CA" sz="2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2000">
                          <a:effectLst/>
                        </a:rPr>
                        <a:t>Sub-modules</a:t>
                      </a:r>
                      <a:endParaRPr lang="en-CA" sz="2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09465889"/>
                  </a:ext>
                </a:extLst>
              </a:tr>
              <a:tr h="640951">
                <a:tc>
                  <a:txBody>
                    <a:bodyPr/>
                    <a:lstStyle/>
                    <a:p>
                      <a:pPr marL="0" marR="0" algn="l">
                        <a:spcBef>
                          <a:spcPts val="0"/>
                        </a:spcBef>
                        <a:spcAft>
                          <a:spcPts val="0"/>
                        </a:spcAft>
                      </a:pPr>
                      <a:r>
                        <a:rPr lang="en-US" sz="2000">
                          <a:effectLst/>
                        </a:rPr>
                        <a:t>1. Metadata</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a:effectLst/>
                        </a:rPr>
                        <a:t>a) Metadata management. b) Provenance. </a:t>
                      </a:r>
                      <a:endParaRPr lang="en-CA" sz="2000">
                        <a:effectLst/>
                      </a:endParaRPr>
                    </a:p>
                    <a:p>
                      <a:pPr marL="0" marR="0" algn="l">
                        <a:spcBef>
                          <a:spcPts val="0"/>
                        </a:spcBef>
                        <a:spcAft>
                          <a:spcPts val="0"/>
                        </a:spcAft>
                      </a:pPr>
                      <a:r>
                        <a:rPr lang="en-US" sz="2000">
                          <a:effectLst/>
                        </a:rPr>
                        <a:t>c) Multilingualism. d) Accessibility.</a:t>
                      </a:r>
                      <a:endParaRPr lang="en-CA" sz="2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41942795"/>
                  </a:ext>
                </a:extLst>
              </a:tr>
              <a:tr h="1281901">
                <a:tc>
                  <a:txBody>
                    <a:bodyPr/>
                    <a:lstStyle/>
                    <a:p>
                      <a:pPr marL="0" marR="0" algn="l">
                        <a:spcBef>
                          <a:spcPts val="0"/>
                        </a:spcBef>
                        <a:spcAft>
                          <a:spcPts val="0"/>
                        </a:spcAft>
                      </a:pPr>
                      <a:r>
                        <a:rPr lang="en-US" sz="2000">
                          <a:effectLst/>
                        </a:rPr>
                        <a:t>2. Data</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dirty="0">
                          <a:effectLst/>
                        </a:rPr>
                        <a:t>a) Raw data. </a:t>
                      </a:r>
                      <a:r>
                        <a:rPr lang="en-US" sz="2000" dirty="0" smtClean="0">
                          <a:effectLst/>
                        </a:rPr>
                        <a:t>                       b</a:t>
                      </a:r>
                      <a:r>
                        <a:rPr lang="en-US" sz="2000" dirty="0">
                          <a:effectLst/>
                        </a:rPr>
                        <a:t>) Data format/structure. </a:t>
                      </a:r>
                      <a:endParaRPr lang="en-CA" sz="2000" dirty="0">
                        <a:effectLst/>
                      </a:endParaRPr>
                    </a:p>
                    <a:p>
                      <a:pPr marL="0" marR="0" algn="l">
                        <a:spcBef>
                          <a:spcPts val="0"/>
                        </a:spcBef>
                        <a:spcAft>
                          <a:spcPts val="0"/>
                        </a:spcAft>
                      </a:pPr>
                      <a:r>
                        <a:rPr lang="en-US" sz="2000" dirty="0">
                          <a:effectLst/>
                        </a:rPr>
                        <a:t>c) Data collection. </a:t>
                      </a:r>
                      <a:r>
                        <a:rPr lang="en-US" sz="2000" dirty="0" smtClean="0">
                          <a:effectLst/>
                        </a:rPr>
                        <a:t>             d) </a:t>
                      </a:r>
                      <a:r>
                        <a:rPr lang="en-US" sz="2000" dirty="0">
                          <a:effectLst/>
                        </a:rPr>
                        <a:t>Data preparation. </a:t>
                      </a:r>
                      <a:endParaRPr lang="en-CA" sz="2000" dirty="0">
                        <a:effectLst/>
                      </a:endParaRPr>
                    </a:p>
                    <a:p>
                      <a:pPr marL="0" marR="0" algn="l">
                        <a:spcBef>
                          <a:spcPts val="0"/>
                        </a:spcBef>
                        <a:spcAft>
                          <a:spcPts val="0"/>
                        </a:spcAft>
                      </a:pPr>
                      <a:r>
                        <a:rPr lang="en-US" sz="2000" dirty="0">
                          <a:effectLst/>
                        </a:rPr>
                        <a:t>e) Geospatial data – additional considerations. </a:t>
                      </a:r>
                      <a:endParaRPr lang="en-CA" sz="2000" dirty="0">
                        <a:effectLst/>
                      </a:endParaRPr>
                    </a:p>
                    <a:p>
                      <a:pPr marL="0" marR="0" algn="l">
                        <a:spcBef>
                          <a:spcPts val="0"/>
                        </a:spcBef>
                        <a:spcAft>
                          <a:spcPts val="0"/>
                        </a:spcAft>
                      </a:pPr>
                      <a:r>
                        <a:rPr lang="en-US" sz="2000" dirty="0">
                          <a:effectLst/>
                        </a:rPr>
                        <a:t>f) Data management. </a:t>
                      </a:r>
                      <a:r>
                        <a:rPr lang="en-US" sz="2000" dirty="0" smtClean="0">
                          <a:effectLst/>
                        </a:rPr>
                        <a:t>       g</a:t>
                      </a:r>
                      <a:r>
                        <a:rPr lang="en-US" sz="2000" dirty="0">
                          <a:effectLst/>
                        </a:rPr>
                        <a:t>) Data fitness for use.</a:t>
                      </a:r>
                      <a:endParaRPr lang="en-CA"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1399597"/>
                  </a:ext>
                </a:extLst>
              </a:tr>
              <a:tr h="320475">
                <a:tc>
                  <a:txBody>
                    <a:bodyPr/>
                    <a:lstStyle/>
                    <a:p>
                      <a:pPr marL="0" marR="0" algn="l">
                        <a:spcBef>
                          <a:spcPts val="0"/>
                        </a:spcBef>
                        <a:spcAft>
                          <a:spcPts val="0"/>
                        </a:spcAft>
                      </a:pPr>
                      <a:r>
                        <a:rPr lang="en-US" sz="2000">
                          <a:effectLst/>
                        </a:rPr>
                        <a:t>3. Source</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dirty="0">
                          <a:effectLst/>
                        </a:rPr>
                        <a:t>a) Data repository. </a:t>
                      </a:r>
                      <a:r>
                        <a:rPr lang="en-US" sz="2000" dirty="0" smtClean="0">
                          <a:effectLst/>
                        </a:rPr>
                        <a:t>            b</a:t>
                      </a:r>
                      <a:r>
                        <a:rPr lang="en-US" sz="2000" dirty="0">
                          <a:effectLst/>
                        </a:rPr>
                        <a:t>) Website.</a:t>
                      </a:r>
                      <a:endParaRPr lang="en-CA"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79961925"/>
                  </a:ext>
                </a:extLst>
              </a:tr>
              <a:tr h="320475">
                <a:tc>
                  <a:txBody>
                    <a:bodyPr/>
                    <a:lstStyle/>
                    <a:p>
                      <a:pPr marL="0" marR="0" algn="l">
                        <a:spcBef>
                          <a:spcPts val="0"/>
                        </a:spcBef>
                        <a:spcAft>
                          <a:spcPts val="0"/>
                        </a:spcAft>
                      </a:pPr>
                      <a:r>
                        <a:rPr lang="en-US" sz="2000">
                          <a:effectLst/>
                        </a:rPr>
                        <a:t>4. Visualization</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a:effectLst/>
                        </a:rPr>
                        <a:t>a) Graphics. b) Cartography</a:t>
                      </a:r>
                      <a:endParaRPr lang="en-CA" sz="2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3090185"/>
                  </a:ext>
                </a:extLst>
              </a:tr>
              <a:tr h="640951">
                <a:tc>
                  <a:txBody>
                    <a:bodyPr/>
                    <a:lstStyle/>
                    <a:p>
                      <a:pPr marL="0" marR="0" algn="l">
                        <a:spcBef>
                          <a:spcPts val="0"/>
                        </a:spcBef>
                        <a:spcAft>
                          <a:spcPts val="0"/>
                        </a:spcAft>
                      </a:pPr>
                      <a:r>
                        <a:rPr lang="en-US" sz="2000">
                          <a:effectLst/>
                        </a:rPr>
                        <a:t>5. Software</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dirty="0">
                          <a:effectLst/>
                        </a:rPr>
                        <a:t>a) Computer code. </a:t>
                      </a:r>
                      <a:r>
                        <a:rPr lang="en-US" sz="2000" dirty="0" smtClean="0">
                          <a:effectLst/>
                        </a:rPr>
                        <a:t>            b</a:t>
                      </a:r>
                      <a:r>
                        <a:rPr lang="en-US" sz="2000" dirty="0">
                          <a:effectLst/>
                        </a:rPr>
                        <a:t>) Project organization. </a:t>
                      </a:r>
                      <a:endParaRPr lang="en-CA" sz="2000" dirty="0">
                        <a:effectLst/>
                      </a:endParaRPr>
                    </a:p>
                    <a:p>
                      <a:pPr marL="0" marR="0" algn="l">
                        <a:spcBef>
                          <a:spcPts val="0"/>
                        </a:spcBef>
                        <a:spcAft>
                          <a:spcPts val="0"/>
                        </a:spcAft>
                      </a:pPr>
                      <a:r>
                        <a:rPr lang="en-US" sz="2000" dirty="0">
                          <a:effectLst/>
                        </a:rPr>
                        <a:t>c) File organization. </a:t>
                      </a:r>
                      <a:r>
                        <a:rPr lang="en-US" sz="2000" dirty="0" smtClean="0">
                          <a:effectLst/>
                        </a:rPr>
                        <a:t>          d</a:t>
                      </a:r>
                      <a:r>
                        <a:rPr lang="en-US" sz="2000" dirty="0">
                          <a:effectLst/>
                        </a:rPr>
                        <a:t>) Computer code changes</a:t>
                      </a:r>
                      <a:endParaRPr lang="en-CA"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51439611"/>
                  </a:ext>
                </a:extLst>
              </a:tr>
              <a:tr h="320475">
                <a:tc>
                  <a:txBody>
                    <a:bodyPr/>
                    <a:lstStyle/>
                    <a:p>
                      <a:pPr marL="0" marR="0" algn="l">
                        <a:spcBef>
                          <a:spcPts val="0"/>
                        </a:spcBef>
                        <a:spcAft>
                          <a:spcPts val="0"/>
                        </a:spcAft>
                      </a:pPr>
                      <a:r>
                        <a:rPr lang="en-US" sz="2000">
                          <a:effectLst/>
                        </a:rPr>
                        <a:t>6. Reproducibility</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a:effectLst/>
                        </a:rPr>
                        <a:t> </a:t>
                      </a:r>
                      <a:endParaRPr lang="en-CA" sz="2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71050851"/>
                  </a:ext>
                </a:extLst>
              </a:tr>
              <a:tr h="320475">
                <a:tc>
                  <a:txBody>
                    <a:bodyPr/>
                    <a:lstStyle/>
                    <a:p>
                      <a:pPr marL="0" marR="0" algn="l">
                        <a:spcBef>
                          <a:spcPts val="0"/>
                        </a:spcBef>
                        <a:spcAft>
                          <a:spcPts val="0"/>
                        </a:spcAft>
                      </a:pPr>
                      <a:r>
                        <a:rPr lang="en-US" sz="2000">
                          <a:effectLst/>
                        </a:rPr>
                        <a:t>7. Manuscripts</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a:effectLst/>
                        </a:rPr>
                        <a:t> </a:t>
                      </a:r>
                      <a:endParaRPr lang="en-CA" sz="2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02308677"/>
                  </a:ext>
                </a:extLst>
              </a:tr>
              <a:tr h="320475">
                <a:tc>
                  <a:txBody>
                    <a:bodyPr/>
                    <a:lstStyle/>
                    <a:p>
                      <a:pPr marL="0" marR="0" algn="l">
                        <a:spcBef>
                          <a:spcPts val="0"/>
                        </a:spcBef>
                        <a:spcAft>
                          <a:spcPts val="0"/>
                        </a:spcAft>
                      </a:pPr>
                      <a:r>
                        <a:rPr lang="en-US" sz="2000">
                          <a:effectLst/>
                        </a:rPr>
                        <a:t>8. Standards</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a:effectLst/>
                        </a:rPr>
                        <a:t> </a:t>
                      </a:r>
                      <a:endParaRPr lang="en-CA" sz="2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3774291"/>
                  </a:ext>
                </a:extLst>
              </a:tr>
              <a:tr h="320475">
                <a:tc>
                  <a:txBody>
                    <a:bodyPr/>
                    <a:lstStyle/>
                    <a:p>
                      <a:pPr marL="0" marR="0" algn="l">
                        <a:spcBef>
                          <a:spcPts val="0"/>
                        </a:spcBef>
                        <a:spcAft>
                          <a:spcPts val="0"/>
                        </a:spcAft>
                      </a:pPr>
                      <a:r>
                        <a:rPr lang="en-US" sz="2000">
                          <a:effectLst/>
                        </a:rPr>
                        <a:t>9. Confidentiality</a:t>
                      </a:r>
                      <a:endParaRPr lang="en-CA" sz="2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spcBef>
                          <a:spcPts val="0"/>
                        </a:spcBef>
                        <a:spcAft>
                          <a:spcPts val="0"/>
                        </a:spcAft>
                      </a:pPr>
                      <a:r>
                        <a:rPr lang="en-US" sz="2000" dirty="0">
                          <a:effectLst/>
                        </a:rPr>
                        <a:t> </a:t>
                      </a:r>
                      <a:endParaRPr lang="en-CA"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58101522"/>
                  </a:ext>
                </a:extLst>
              </a:tr>
            </a:tbl>
          </a:graphicData>
        </a:graphic>
      </p:graphicFrame>
    </p:spTree>
    <p:extLst>
      <p:ext uri="{BB962C8B-B14F-4D97-AF65-F5344CB8AC3E}">
        <p14:creationId xmlns:p14="http://schemas.microsoft.com/office/powerpoint/2010/main" val="1159026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44</a:t>
            </a:fld>
            <a:endParaRPr lang="en-CA" dirty="0"/>
          </a:p>
        </p:txBody>
      </p:sp>
      <p:sp>
        <p:nvSpPr>
          <p:cNvPr id="6" name="TextBox 5"/>
          <p:cNvSpPr txBox="1"/>
          <p:nvPr/>
        </p:nvSpPr>
        <p:spPr>
          <a:xfrm>
            <a:off x="0" y="1476100"/>
            <a:ext cx="9144000" cy="923330"/>
          </a:xfrm>
          <a:prstGeom prst="rect">
            <a:avLst/>
          </a:prstGeom>
          <a:noFill/>
        </p:spPr>
        <p:txBody>
          <a:bodyPr wrap="square" rtlCol="0">
            <a:spAutoFit/>
          </a:bodyPr>
          <a:lstStyle/>
          <a:p>
            <a:pPr algn="ctr"/>
            <a:r>
              <a:rPr lang="fr-CA" sz="5400" dirty="0" smtClean="0"/>
              <a:t>Show data checklist</a:t>
            </a:r>
            <a:endParaRPr lang="en-CA" sz="5400" dirty="0"/>
          </a:p>
        </p:txBody>
      </p:sp>
      <p:sp>
        <p:nvSpPr>
          <p:cNvPr id="2" name="TextBox 1"/>
          <p:cNvSpPr txBox="1"/>
          <p:nvPr/>
        </p:nvSpPr>
        <p:spPr>
          <a:xfrm>
            <a:off x="217955" y="3109728"/>
            <a:ext cx="8708090" cy="646331"/>
          </a:xfrm>
          <a:prstGeom prst="rect">
            <a:avLst/>
          </a:prstGeom>
          <a:noFill/>
        </p:spPr>
        <p:txBody>
          <a:bodyPr wrap="none" rtlCol="0">
            <a:spAutoFit/>
          </a:bodyPr>
          <a:lstStyle/>
          <a:p>
            <a:r>
              <a:rPr lang="en-CA" dirty="0" smtClean="0"/>
              <a:t>CHECKLISTS:</a:t>
            </a:r>
          </a:p>
          <a:p>
            <a:r>
              <a:rPr lang="en-CA" dirty="0" smtClean="0"/>
              <a:t>https</a:t>
            </a:r>
            <a:r>
              <a:rPr lang="en-CA" dirty="0"/>
              <a:t>://github.com/claireaustin/BigDataReadiness/blob/master/DataChecklistModules.xlsx</a:t>
            </a:r>
          </a:p>
        </p:txBody>
      </p:sp>
      <p:sp>
        <p:nvSpPr>
          <p:cNvPr id="3" name="Rectangle 2"/>
          <p:cNvSpPr/>
          <p:nvPr/>
        </p:nvSpPr>
        <p:spPr>
          <a:xfrm>
            <a:off x="217954" y="3920924"/>
            <a:ext cx="8926045" cy="923330"/>
          </a:xfrm>
          <a:prstGeom prst="rect">
            <a:avLst/>
          </a:prstGeom>
        </p:spPr>
        <p:txBody>
          <a:bodyPr wrap="square">
            <a:spAutoFit/>
          </a:bodyPr>
          <a:lstStyle/>
          <a:p>
            <a:r>
              <a:rPr lang="en-CA" dirty="0" smtClean="0"/>
              <a:t>PAPER: https</a:t>
            </a:r>
            <a:r>
              <a:rPr lang="en-CA" dirty="0"/>
              <a:t>://github.com/claireaustin/BigDataReadiness/blob/master/Austin2018POSTPRINT_PathToBigDataReadiness.pdf</a:t>
            </a:r>
          </a:p>
        </p:txBody>
      </p:sp>
    </p:spTree>
    <p:extLst>
      <p:ext uri="{BB962C8B-B14F-4D97-AF65-F5344CB8AC3E}">
        <p14:creationId xmlns:p14="http://schemas.microsoft.com/office/powerpoint/2010/main" val="2559731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CA" dirty="0" smtClean="0"/>
              <a:t>Data checklist as a </a:t>
            </a:r>
            <a:r>
              <a:rPr lang="fr-CA" dirty="0" err="1" smtClean="0"/>
              <a:t>multifunctional</a:t>
            </a:r>
            <a:r>
              <a:rPr lang="fr-CA" dirty="0" smtClean="0"/>
              <a:t> management </a:t>
            </a:r>
            <a:r>
              <a:rPr lang="fr-CA" dirty="0" err="1" smtClean="0"/>
              <a:t>tool</a:t>
            </a:r>
            <a:endParaRPr lang="en-CA" dirty="0"/>
          </a:p>
        </p:txBody>
      </p:sp>
      <p:sp>
        <p:nvSpPr>
          <p:cNvPr id="3" name="Content Placeholder 2"/>
          <p:cNvSpPr>
            <a:spLocks noGrp="1"/>
          </p:cNvSpPr>
          <p:nvPr>
            <p:ph idx="1"/>
          </p:nvPr>
        </p:nvSpPr>
        <p:spPr/>
        <p:txBody>
          <a:bodyPr>
            <a:normAutofit fontScale="92500" lnSpcReduction="20000"/>
          </a:bodyPr>
          <a:lstStyle/>
          <a:p>
            <a:pPr lvl="0"/>
            <a:r>
              <a:rPr lang="en-US" dirty="0" smtClean="0"/>
              <a:t>A </a:t>
            </a:r>
            <a:r>
              <a:rPr lang="en-US" dirty="0"/>
              <a:t>learning tool. </a:t>
            </a:r>
            <a:endParaRPr lang="en-US" dirty="0" smtClean="0"/>
          </a:p>
          <a:p>
            <a:r>
              <a:rPr lang="en-US" dirty="0"/>
              <a:t>An auto-evaluation tool. </a:t>
            </a:r>
            <a:endParaRPr lang="en-CA" dirty="0"/>
          </a:p>
          <a:p>
            <a:pPr lvl="0"/>
            <a:r>
              <a:rPr lang="en-US" dirty="0" smtClean="0"/>
              <a:t>Checklist </a:t>
            </a:r>
            <a:r>
              <a:rPr lang="en-US" dirty="0"/>
              <a:t>results </a:t>
            </a:r>
            <a:r>
              <a:rPr lang="en-US" dirty="0" smtClean="0"/>
              <a:t>submitted </a:t>
            </a:r>
            <a:r>
              <a:rPr lang="en-US" dirty="0"/>
              <a:t>to data stewards and/or management along with or in lieu of the actual data for </a:t>
            </a:r>
            <a:r>
              <a:rPr lang="en-US" dirty="0" smtClean="0"/>
              <a:t>purpose </a:t>
            </a:r>
            <a:r>
              <a:rPr lang="en-US" dirty="0"/>
              <a:t>of data approval. </a:t>
            </a:r>
            <a:endParaRPr lang="en-CA" dirty="0"/>
          </a:p>
          <a:p>
            <a:pPr lvl="0"/>
            <a:r>
              <a:rPr lang="en-US" dirty="0" smtClean="0"/>
              <a:t>Digital </a:t>
            </a:r>
            <a:r>
              <a:rPr lang="en-US" dirty="0"/>
              <a:t>repository can use the checklists to identify datasets for acceptance into the repository, and to return to the provider for correction datasets that fail to meet all the criteria.</a:t>
            </a:r>
            <a:endParaRPr lang="en-CA" dirty="0"/>
          </a:p>
          <a:p>
            <a:pPr lvl="0"/>
            <a:r>
              <a:rPr lang="en-US" dirty="0"/>
              <a:t>Management can easily merge checklist results received from across the organization to get a snapshot of the overall state of data quality and data management. </a:t>
            </a:r>
            <a:endParaRPr lang="en-CA" dirty="0"/>
          </a:p>
          <a:p>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45</a:t>
            </a:fld>
            <a:endParaRPr lang="en-CA" dirty="0"/>
          </a:p>
        </p:txBody>
      </p:sp>
    </p:spTree>
    <p:extLst>
      <p:ext uri="{BB962C8B-B14F-4D97-AF65-F5344CB8AC3E}">
        <p14:creationId xmlns:p14="http://schemas.microsoft.com/office/powerpoint/2010/main" val="1759020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Next</a:t>
            </a:r>
            <a:r>
              <a:rPr lang="fr-CA" dirty="0" smtClean="0"/>
              <a:t> </a:t>
            </a:r>
            <a:r>
              <a:rPr lang="fr-CA" dirty="0" err="1" smtClean="0"/>
              <a:t>steps</a:t>
            </a:r>
            <a:r>
              <a:rPr lang="fr-CA" dirty="0" smtClean="0"/>
              <a:t> for the data checklists</a:t>
            </a:r>
            <a:endParaRPr lang="en-CA" dirty="0"/>
          </a:p>
        </p:txBody>
      </p:sp>
      <p:sp>
        <p:nvSpPr>
          <p:cNvPr id="3" name="Content Placeholder 2"/>
          <p:cNvSpPr>
            <a:spLocks noGrp="1"/>
          </p:cNvSpPr>
          <p:nvPr>
            <p:ph idx="1"/>
          </p:nvPr>
        </p:nvSpPr>
        <p:spPr/>
        <p:txBody>
          <a:bodyPr>
            <a:normAutofit fontScale="85000" lnSpcReduction="20000"/>
          </a:bodyPr>
          <a:lstStyle/>
          <a:p>
            <a:r>
              <a:rPr lang="en-US" dirty="0" smtClean="0"/>
              <a:t>Automate </a:t>
            </a:r>
            <a:r>
              <a:rPr lang="en-US" dirty="0"/>
              <a:t>(or semi-automate) the </a:t>
            </a:r>
            <a:r>
              <a:rPr lang="en-US" dirty="0" smtClean="0"/>
              <a:t>data checklists.</a:t>
            </a:r>
          </a:p>
          <a:p>
            <a:r>
              <a:rPr lang="en-US" dirty="0" smtClean="0"/>
              <a:t>See CanDev (October 2018) hackathon </a:t>
            </a:r>
            <a:r>
              <a:rPr lang="fr-CA" dirty="0" err="1" smtClean="0"/>
              <a:t>results</a:t>
            </a:r>
            <a:r>
              <a:rPr lang="fr-CA" dirty="0" smtClean="0"/>
              <a:t> </a:t>
            </a:r>
          </a:p>
          <a:p>
            <a:pPr marL="0" indent="0">
              <a:buNone/>
            </a:pPr>
            <a:r>
              <a:rPr lang="fr-CA" dirty="0"/>
              <a:t> </a:t>
            </a:r>
            <a:r>
              <a:rPr lang="fr-CA" dirty="0" smtClean="0"/>
              <a:t>  on GitHub.</a:t>
            </a:r>
            <a:endParaRPr lang="en-US" dirty="0" smtClean="0"/>
          </a:p>
          <a:p>
            <a:pPr lvl="1">
              <a:buFont typeface="Wingdings" panose="05000000000000000000" pitchFamily="2" charset="2"/>
              <a:buChar char="Ø"/>
            </a:pPr>
            <a:r>
              <a:rPr lang="en-US" dirty="0" smtClean="0"/>
              <a:t> Two teams from U Ottawa and Carleton U.</a:t>
            </a:r>
          </a:p>
          <a:p>
            <a:pPr lvl="1">
              <a:buFont typeface="Wingdings" panose="05000000000000000000" pitchFamily="2" charset="2"/>
              <a:buChar char="Ø"/>
            </a:pPr>
            <a:r>
              <a:rPr lang="en-US" dirty="0" smtClean="0"/>
              <a:t> Short paper planned.</a:t>
            </a:r>
          </a:p>
          <a:p>
            <a:pPr lvl="1">
              <a:buFont typeface="Wingdings" panose="05000000000000000000" pitchFamily="2" charset="2"/>
              <a:buChar char="Ø"/>
            </a:pPr>
            <a:r>
              <a:rPr lang="en-US" dirty="0"/>
              <a:t> </a:t>
            </a:r>
            <a:r>
              <a:rPr lang="en-US" dirty="0" smtClean="0"/>
              <a:t>Experiment in the open (</a:t>
            </a:r>
            <a:r>
              <a:rPr lang="en-US" b="1" u="sng" dirty="0">
                <a:solidFill>
                  <a:srgbClr val="0070C0"/>
                </a:solidFill>
              </a:rPr>
              <a:t>authorea.com</a:t>
            </a:r>
            <a:r>
              <a:rPr lang="en-US" dirty="0"/>
              <a:t>    </a:t>
            </a:r>
            <a:r>
              <a:rPr lang="en-US" b="1" u="sng" dirty="0">
                <a:solidFill>
                  <a:srgbClr val="0070C0"/>
                </a:solidFill>
              </a:rPr>
              <a:t>cos-</a:t>
            </a:r>
            <a:r>
              <a:rPr lang="en-US" b="1" u="sng" dirty="0" err="1">
                <a:solidFill>
                  <a:srgbClr val="0070C0"/>
                </a:solidFill>
              </a:rPr>
              <a:t>io</a:t>
            </a:r>
            <a:r>
              <a:rPr lang="en-US" dirty="0"/>
              <a:t> ).</a:t>
            </a:r>
            <a:endParaRPr lang="en-US" dirty="0" smtClean="0"/>
          </a:p>
          <a:p>
            <a:r>
              <a:rPr lang="en-US" dirty="0" smtClean="0"/>
              <a:t>Validate checklists against real-world datasets.</a:t>
            </a:r>
          </a:p>
          <a:p>
            <a:pPr lvl="1">
              <a:buFont typeface="Wingdings" panose="05000000000000000000" pitchFamily="2" charset="2"/>
              <a:buChar char="Ø"/>
            </a:pPr>
            <a:r>
              <a:rPr lang="en-US" dirty="0" smtClean="0"/>
              <a:t>Another short paper. </a:t>
            </a:r>
          </a:p>
          <a:p>
            <a:r>
              <a:rPr lang="en-US" dirty="0" smtClean="0"/>
              <a:t>Get funding! Estimate 12 months work for </a:t>
            </a:r>
            <a:r>
              <a:rPr lang="en-US" dirty="0"/>
              <a:t/>
            </a:r>
            <a:br>
              <a:rPr lang="en-US" dirty="0"/>
            </a:br>
            <a:r>
              <a:rPr lang="en-US" dirty="0" smtClean="0"/>
              <a:t>a senior software engineer to automate ~90% of the criteria in the current data checklists.</a:t>
            </a:r>
          </a:p>
          <a:p>
            <a:r>
              <a:rPr lang="en-US" dirty="0" smtClean="0"/>
              <a:t>Complement</a:t>
            </a:r>
            <a:r>
              <a:rPr lang="en-US" dirty="0"/>
              <a:t>, not compete with work undertaken by other initiatives (</a:t>
            </a:r>
            <a:r>
              <a:rPr lang="en-US" dirty="0" err="1"/>
              <a:t>GoFair</a:t>
            </a:r>
            <a:r>
              <a:rPr lang="en-US" dirty="0"/>
              <a:t>, </a:t>
            </a:r>
            <a:r>
              <a:rPr lang="en-US" dirty="0" err="1"/>
              <a:t>CoreTrustSeal</a:t>
            </a:r>
            <a:r>
              <a:rPr lang="en-US" dirty="0"/>
              <a:t>, DDI, etc.).   </a:t>
            </a: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46</a:t>
            </a:fld>
            <a:endParaRPr lang="en-CA"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832339" y="1579194"/>
            <a:ext cx="2641898" cy="1981424"/>
          </a:xfrm>
          <a:prstGeom prst="rect">
            <a:avLst/>
          </a:prstGeom>
        </p:spPr>
      </p:pic>
      <p:sp>
        <p:nvSpPr>
          <p:cNvPr id="7" name="Rectangle 6"/>
          <p:cNvSpPr/>
          <p:nvPr/>
        </p:nvSpPr>
        <p:spPr>
          <a:xfrm>
            <a:off x="7055671" y="3262630"/>
            <a:ext cx="2195234" cy="738664"/>
          </a:xfrm>
          <a:prstGeom prst="rect">
            <a:avLst/>
          </a:prstGeom>
        </p:spPr>
        <p:txBody>
          <a:bodyPr wrap="square">
            <a:spAutoFit/>
          </a:bodyPr>
          <a:lstStyle/>
          <a:p>
            <a:r>
              <a:rPr lang="en-CA" sz="1400" b="1" dirty="0" err="1"/>
              <a:t>Rajshekhar</a:t>
            </a:r>
            <a:r>
              <a:rPr lang="en-CA" sz="1400" b="1" dirty="0"/>
              <a:t> Mukherjee, </a:t>
            </a:r>
            <a:endParaRPr lang="en-CA" sz="1400" b="1" dirty="0" smtClean="0"/>
          </a:p>
          <a:p>
            <a:r>
              <a:rPr lang="en-CA" sz="1400" b="1" dirty="0" err="1" smtClean="0"/>
              <a:t>Junye</a:t>
            </a:r>
            <a:r>
              <a:rPr lang="en-CA" sz="1400" b="1" dirty="0" smtClean="0"/>
              <a:t> </a:t>
            </a:r>
            <a:r>
              <a:rPr lang="en-CA" sz="1400" b="1" dirty="0"/>
              <a:t>Yan, </a:t>
            </a:r>
            <a:r>
              <a:rPr lang="en-CA" sz="1400" b="1" dirty="0" err="1"/>
              <a:t>Lingyun</a:t>
            </a:r>
            <a:r>
              <a:rPr lang="en-CA" sz="1400" b="1" dirty="0"/>
              <a:t> Huang, </a:t>
            </a:r>
            <a:endParaRPr lang="en-CA" sz="1400" b="1" dirty="0" smtClean="0"/>
          </a:p>
          <a:p>
            <a:r>
              <a:rPr lang="en-CA" sz="1400" b="1" dirty="0" err="1" smtClean="0"/>
              <a:t>Arslan</a:t>
            </a:r>
            <a:r>
              <a:rPr lang="en-CA" sz="1400" b="1" dirty="0" smtClean="0"/>
              <a:t> </a:t>
            </a:r>
            <a:r>
              <a:rPr lang="en-CA" sz="1400" b="1" dirty="0"/>
              <a:t>Ahmed </a:t>
            </a:r>
          </a:p>
        </p:txBody>
      </p:sp>
    </p:spTree>
    <p:extLst>
      <p:ext uri="{BB962C8B-B14F-4D97-AF65-F5344CB8AC3E}">
        <p14:creationId xmlns:p14="http://schemas.microsoft.com/office/powerpoint/2010/main" val="70669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0047" y="2967335"/>
            <a:ext cx="326390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10"/>
          <p:cNvSpPr txBox="1">
            <a:spLocks noChangeArrowheads="1"/>
          </p:cNvSpPr>
          <p:nvPr/>
        </p:nvSpPr>
        <p:spPr>
          <a:xfrm>
            <a:off x="0" y="6211882"/>
            <a:ext cx="9144000" cy="485775"/>
          </a:xfrm>
          <a:prstGeom prst="rect">
            <a:avLst/>
          </a:prstGeom>
          <a:solidFill>
            <a:srgbClr val="FFFFFF"/>
          </a:solidFill>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600" b="1" dirty="0" smtClean="0">
                <a:solidFill>
                  <a:srgbClr val="008000"/>
                </a:solidFill>
                <a:latin typeface="Arial" panose="020B0604020202020204" pitchFamily="34" charset="0"/>
                <a:cs typeface="Arial" panose="020B0604020202020204" pitchFamily="34" charset="0"/>
              </a:rPr>
              <a:t> Twitter: @</a:t>
            </a:r>
            <a:r>
              <a:rPr lang="en-US" altLang="zh-TW" sz="1600" b="1" dirty="0" err="1" smtClean="0">
                <a:solidFill>
                  <a:srgbClr val="008000"/>
                </a:solidFill>
                <a:latin typeface="Arial" panose="020B0604020202020204" pitchFamily="34" charset="0"/>
                <a:cs typeface="Arial" panose="020B0604020202020204" pitchFamily="34" charset="0"/>
              </a:rPr>
              <a:t>claire_austin</a:t>
            </a:r>
            <a:r>
              <a:rPr lang="en-US" altLang="zh-TW" sz="1600" b="1" dirty="0" smtClean="0">
                <a:solidFill>
                  <a:srgbClr val="008000"/>
                </a:solidFill>
                <a:latin typeface="Arial" panose="020B0604020202020204" pitchFamily="34" charset="0"/>
                <a:cs typeface="Arial" panose="020B0604020202020204" pitchFamily="34" charset="0"/>
              </a:rPr>
              <a:t>                  claire.austin@canada.ca                       GitHub: </a:t>
            </a:r>
            <a:r>
              <a:rPr lang="en-US" altLang="zh-TW" sz="1600" b="1" dirty="0" err="1" smtClean="0">
                <a:solidFill>
                  <a:srgbClr val="008000"/>
                </a:solidFill>
                <a:latin typeface="Arial" panose="020B0604020202020204" pitchFamily="34" charset="0"/>
                <a:cs typeface="Arial" panose="020B0604020202020204" pitchFamily="34" charset="0"/>
              </a:rPr>
              <a:t>claireaustin</a:t>
            </a:r>
            <a:endParaRPr lang="en-US" altLang="zh-TW" sz="1600" b="1" dirty="0" smtClean="0">
              <a:solidFill>
                <a:srgbClr val="008000"/>
              </a:solidFill>
              <a:latin typeface="Arial" panose="020B0604020202020204" pitchFamily="34" charset="0"/>
              <a:cs typeface="Arial" panose="020B0604020202020204" pitchFamily="34" charset="0"/>
            </a:endParaRPr>
          </a:p>
        </p:txBody>
      </p:sp>
      <p:sp>
        <p:nvSpPr>
          <p:cNvPr id="4" name="TextBox 3"/>
          <p:cNvSpPr txBox="1"/>
          <p:nvPr/>
        </p:nvSpPr>
        <p:spPr>
          <a:xfrm>
            <a:off x="0" y="4497275"/>
            <a:ext cx="9144000" cy="400110"/>
          </a:xfrm>
          <a:prstGeom prst="rect">
            <a:avLst/>
          </a:prstGeom>
          <a:noFill/>
        </p:spPr>
        <p:txBody>
          <a:bodyPr wrap="square" rtlCol="0">
            <a:spAutoFit/>
          </a:bodyPr>
          <a:lstStyle/>
          <a:p>
            <a:pPr algn="ctr"/>
            <a:r>
              <a:rPr lang="fr-CA" sz="2000" b="1" dirty="0" err="1" smtClean="0"/>
              <a:t>Please</a:t>
            </a:r>
            <a:r>
              <a:rPr lang="fr-CA" sz="2000" b="1" dirty="0" smtClean="0"/>
              <a:t> contact me if </a:t>
            </a:r>
            <a:r>
              <a:rPr lang="fr-CA" sz="2000" b="1" dirty="0" err="1" smtClean="0"/>
              <a:t>you</a:t>
            </a:r>
            <a:r>
              <a:rPr lang="fr-CA" sz="2000" b="1" dirty="0" smtClean="0"/>
              <a:t> are </a:t>
            </a:r>
            <a:r>
              <a:rPr lang="fr-CA" sz="2000" b="1" dirty="0" err="1" smtClean="0"/>
              <a:t>interested</a:t>
            </a:r>
            <a:r>
              <a:rPr lang="fr-CA" sz="2000" b="1" dirty="0" smtClean="0"/>
              <a:t> in </a:t>
            </a:r>
            <a:r>
              <a:rPr lang="fr-CA" sz="2000" b="1" dirty="0" err="1" smtClean="0"/>
              <a:t>collaborating</a:t>
            </a:r>
            <a:r>
              <a:rPr lang="fr-CA" sz="2000" b="1" dirty="0" smtClean="0"/>
              <a:t> on </a:t>
            </a:r>
            <a:r>
              <a:rPr lang="fr-CA" sz="2000" b="1" dirty="0" err="1" smtClean="0"/>
              <a:t>this</a:t>
            </a:r>
            <a:r>
              <a:rPr lang="fr-CA" sz="2000" b="1" dirty="0" smtClean="0"/>
              <a:t> </a:t>
            </a:r>
            <a:r>
              <a:rPr lang="fr-CA" sz="2000" b="1" dirty="0" err="1" smtClean="0"/>
              <a:t>project</a:t>
            </a:r>
            <a:r>
              <a:rPr lang="fr-CA" sz="2000" b="1" dirty="0" smtClean="0"/>
              <a:t>.</a:t>
            </a:r>
            <a:endParaRPr lang="en-CA" sz="2000" b="1" dirty="0"/>
          </a:p>
        </p:txBody>
      </p:sp>
    </p:spTree>
    <p:extLst>
      <p:ext uri="{BB962C8B-B14F-4D97-AF65-F5344CB8AC3E}">
        <p14:creationId xmlns:p14="http://schemas.microsoft.com/office/powerpoint/2010/main" val="159744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A </a:t>
            </a:r>
            <a:r>
              <a:rPr lang="fr-CA" dirty="0" err="1" smtClean="0"/>
              <a:t>generic</a:t>
            </a:r>
            <a:r>
              <a:rPr lang="fr-CA" dirty="0" smtClean="0"/>
              <a:t> </a:t>
            </a:r>
            <a:r>
              <a:rPr lang="fr-CA" dirty="0" err="1" smtClean="0"/>
              <a:t>strategy</a:t>
            </a:r>
            <a:endParaRPr lang="en-CA" dirty="0"/>
          </a:p>
        </p:txBody>
      </p:sp>
      <p:sp>
        <p:nvSpPr>
          <p:cNvPr id="3" name="Content Placeholder 2"/>
          <p:cNvSpPr>
            <a:spLocks noGrp="1"/>
          </p:cNvSpPr>
          <p:nvPr>
            <p:ph idx="1"/>
          </p:nvPr>
        </p:nvSpPr>
        <p:spPr/>
        <p:txBody>
          <a:bodyPr/>
          <a:lstStyle/>
          <a:p>
            <a:pPr marL="0" indent="0" algn="ctr">
              <a:buNone/>
            </a:pPr>
            <a:r>
              <a:rPr lang="en-US" dirty="0" smtClean="0"/>
              <a:t>Actions </a:t>
            </a:r>
            <a:r>
              <a:rPr lang="en-US" dirty="0"/>
              <a:t>directed primarily at the working level that </a:t>
            </a:r>
            <a:endParaRPr lang="en-US" dirty="0" smtClean="0"/>
          </a:p>
          <a:p>
            <a:pPr marL="0" indent="0" algn="ctr">
              <a:buNone/>
            </a:pPr>
            <a:r>
              <a:rPr lang="en-US" dirty="0" smtClean="0"/>
              <a:t>can </a:t>
            </a:r>
            <a:r>
              <a:rPr lang="en-US" dirty="0"/>
              <a:t>be anticipated to have significantly positive </a:t>
            </a:r>
            <a:endParaRPr lang="en-US" dirty="0" smtClean="0"/>
          </a:p>
          <a:p>
            <a:pPr marL="0" indent="0" algn="ctr">
              <a:buNone/>
            </a:pPr>
            <a:r>
              <a:rPr lang="en-US" dirty="0" smtClean="0"/>
              <a:t>short-term </a:t>
            </a:r>
            <a:r>
              <a:rPr lang="en-US" dirty="0"/>
              <a:t>impacts without overwhelming workers</a:t>
            </a:r>
            <a:r>
              <a:rPr lang="en-US" dirty="0" smtClean="0"/>
              <a:t>,</a:t>
            </a:r>
          </a:p>
          <a:p>
            <a:pPr marL="0" indent="0" algn="ctr">
              <a:buNone/>
            </a:pPr>
            <a:r>
              <a:rPr lang="en-US" dirty="0" smtClean="0"/>
              <a:t> </a:t>
            </a:r>
            <a:r>
              <a:rPr lang="en-US" dirty="0"/>
              <a:t>managers, or stakeholders, and to increase the </a:t>
            </a:r>
            <a:endParaRPr lang="en-US" dirty="0" smtClean="0"/>
          </a:p>
          <a:p>
            <a:pPr marL="0" indent="0" algn="ctr">
              <a:buNone/>
            </a:pPr>
            <a:r>
              <a:rPr lang="en-US" dirty="0" smtClean="0"/>
              <a:t>chances </a:t>
            </a:r>
            <a:r>
              <a:rPr lang="en-US" dirty="0"/>
              <a:t>of success of a </a:t>
            </a:r>
            <a:r>
              <a:rPr lang="en-US" i="1" dirty="0"/>
              <a:t>Big Data</a:t>
            </a:r>
            <a:r>
              <a:rPr lang="en-US" dirty="0"/>
              <a:t> project and </a:t>
            </a:r>
            <a:endParaRPr lang="en-US" dirty="0" smtClean="0"/>
          </a:p>
          <a:p>
            <a:pPr marL="0" indent="0" algn="ctr">
              <a:buNone/>
            </a:pPr>
            <a:r>
              <a:rPr lang="en-US" dirty="0" smtClean="0"/>
              <a:t>implementation </a:t>
            </a:r>
            <a:r>
              <a:rPr lang="en-US" dirty="0"/>
              <a:t>of a future data strategy</a:t>
            </a:r>
            <a:r>
              <a:rPr lang="en-US" dirty="0" smtClean="0"/>
              <a:t>.</a:t>
            </a:r>
          </a:p>
          <a:p>
            <a:pPr marL="0" indent="0" algn="ctr">
              <a:buNone/>
            </a:pPr>
            <a:endParaRPr lang="en-US" dirty="0"/>
          </a:p>
          <a:p>
            <a:pPr marL="0" indent="0" algn="ctr">
              <a:buNone/>
            </a:pPr>
            <a:r>
              <a:rPr lang="en-US" dirty="0" smtClean="0"/>
              <a:t>Data checklists!</a:t>
            </a:r>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5</a:t>
            </a:fld>
            <a:endParaRPr lang="en-CA" dirty="0"/>
          </a:p>
        </p:txBody>
      </p:sp>
    </p:spTree>
    <p:extLst>
      <p:ext uri="{BB962C8B-B14F-4D97-AF65-F5344CB8AC3E}">
        <p14:creationId xmlns:p14="http://schemas.microsoft.com/office/powerpoint/2010/main" val="196213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The </a:t>
            </a:r>
            <a:r>
              <a:rPr lang="fr-CA" dirty="0" err="1" smtClean="0"/>
              <a:t>Big</a:t>
            </a:r>
            <a:r>
              <a:rPr lang="fr-CA" dirty="0" smtClean="0"/>
              <a:t> Data </a:t>
            </a:r>
            <a:r>
              <a:rPr lang="fr-CA" u="sng" dirty="0" err="1" smtClean="0"/>
              <a:t>problem</a:t>
            </a:r>
            <a:r>
              <a:rPr lang="fr-CA" dirty="0" smtClean="0"/>
              <a:t> </a:t>
            </a:r>
            <a:r>
              <a:rPr lang="fr-CA" dirty="0" err="1" smtClean="0"/>
              <a:t>space</a:t>
            </a:r>
            <a:endParaRPr lang="en-CA" dirty="0"/>
          </a:p>
        </p:txBody>
      </p:sp>
      <p:sp>
        <p:nvSpPr>
          <p:cNvPr id="3" name="Content Placeholder 2"/>
          <p:cNvSpPr>
            <a:spLocks noGrp="1"/>
          </p:cNvSpPr>
          <p:nvPr>
            <p:ph idx="1"/>
          </p:nvPr>
        </p:nvSpPr>
        <p:spPr/>
        <p:txBody>
          <a:bodyPr/>
          <a:lstStyle/>
          <a:p>
            <a:pPr marL="514350" indent="-514350">
              <a:buFont typeface="+mj-lt"/>
              <a:buAutoNum type="arabicPeriod"/>
            </a:pPr>
            <a:r>
              <a:rPr lang="fr-CA" dirty="0" err="1" smtClean="0"/>
              <a:t>Legacy</a:t>
            </a:r>
            <a:r>
              <a:rPr lang="fr-CA" dirty="0" smtClean="0"/>
              <a:t> </a:t>
            </a:r>
            <a:r>
              <a:rPr lang="fr-CA" dirty="0" err="1" smtClean="0"/>
              <a:t>systems</a:t>
            </a:r>
            <a:endParaRPr lang="fr-CA" dirty="0" smtClean="0"/>
          </a:p>
          <a:p>
            <a:pPr marL="514350" indent="-514350">
              <a:buFont typeface="+mj-lt"/>
              <a:buAutoNum type="arabicPeriod"/>
            </a:pPr>
            <a:r>
              <a:rPr lang="fr-CA" dirty="0" err="1" smtClean="0"/>
              <a:t>Organizational</a:t>
            </a:r>
            <a:r>
              <a:rPr lang="fr-CA" dirty="0" smtClean="0"/>
              <a:t> </a:t>
            </a:r>
            <a:r>
              <a:rPr lang="fr-CA" dirty="0" err="1" smtClean="0"/>
              <a:t>maturity</a:t>
            </a:r>
            <a:endParaRPr lang="fr-CA" dirty="0" smtClean="0"/>
          </a:p>
          <a:p>
            <a:pPr marL="514350" indent="-514350">
              <a:buFont typeface="+mj-lt"/>
              <a:buAutoNum type="arabicPeriod"/>
            </a:pPr>
            <a:r>
              <a:rPr lang="fr-CA" dirty="0" smtClean="0"/>
              <a:t>Lock-in</a:t>
            </a:r>
          </a:p>
          <a:p>
            <a:pPr marL="514350" indent="-514350">
              <a:buFont typeface="+mj-lt"/>
              <a:buAutoNum type="arabicPeriod"/>
            </a:pPr>
            <a:r>
              <a:rPr lang="fr-CA" dirty="0" smtClean="0"/>
              <a:t>Culture change</a:t>
            </a:r>
          </a:p>
          <a:p>
            <a:pPr marL="514350" indent="-514350">
              <a:buFont typeface="+mj-lt"/>
              <a:buAutoNum type="arabicPeriod"/>
            </a:pPr>
            <a:r>
              <a:rPr lang="fr-CA" dirty="0" smtClean="0"/>
              <a:t>Data standards</a:t>
            </a:r>
          </a:p>
          <a:p>
            <a:pPr marL="514350" indent="-514350">
              <a:buFont typeface="+mj-lt"/>
              <a:buAutoNum type="arabicPeriod"/>
            </a:pPr>
            <a:r>
              <a:rPr lang="fr-CA" dirty="0" err="1" smtClean="0"/>
              <a:t>Degredation</a:t>
            </a:r>
            <a:r>
              <a:rPr lang="fr-CA" dirty="0" smtClean="0"/>
              <a:t> of data </a:t>
            </a:r>
            <a:r>
              <a:rPr lang="fr-CA" dirty="0" err="1" smtClean="0"/>
              <a:t>quality</a:t>
            </a:r>
            <a:endParaRPr lang="fr-CA" dirty="0" smtClean="0"/>
          </a:p>
          <a:p>
            <a:pPr marL="514350" indent="-514350">
              <a:buFont typeface="+mj-lt"/>
              <a:buAutoNum type="arabicPeriod"/>
            </a:pPr>
            <a:r>
              <a:rPr lang="fr-CA" dirty="0" err="1" smtClean="0"/>
              <a:t>Merging</a:t>
            </a:r>
            <a:r>
              <a:rPr lang="fr-CA" dirty="0" smtClean="0"/>
              <a:t> disparate </a:t>
            </a:r>
            <a:r>
              <a:rPr lang="fr-CA" dirty="0" err="1" smtClean="0"/>
              <a:t>datasets</a:t>
            </a:r>
            <a:r>
              <a:rPr lang="fr-CA" dirty="0" smtClean="0"/>
              <a:t> </a:t>
            </a:r>
            <a:r>
              <a:rPr lang="fr-CA" dirty="0" err="1" smtClean="0"/>
              <a:t>from</a:t>
            </a:r>
            <a:r>
              <a:rPr lang="fr-CA" dirty="0" smtClean="0"/>
              <a:t> diverse sources</a:t>
            </a:r>
          </a:p>
          <a:p>
            <a:pPr marL="514350" indent="-514350">
              <a:buFont typeface="+mj-lt"/>
              <a:buAutoNum type="arabicPeriod"/>
            </a:pPr>
            <a:r>
              <a:rPr lang="fr-CA" dirty="0" smtClean="0"/>
              <a:t>Data </a:t>
            </a:r>
            <a:r>
              <a:rPr lang="fr-CA" dirty="0" err="1" smtClean="0"/>
              <a:t>preparation</a:t>
            </a:r>
            <a:endParaRPr lang="en-CA" dirty="0"/>
          </a:p>
        </p:txBody>
      </p:sp>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6</a:t>
            </a:fld>
            <a:endParaRPr lang="en-CA" dirty="0"/>
          </a:p>
        </p:txBody>
      </p:sp>
    </p:spTree>
    <p:extLst>
      <p:ext uri="{BB962C8B-B14F-4D97-AF65-F5344CB8AC3E}">
        <p14:creationId xmlns:p14="http://schemas.microsoft.com/office/powerpoint/2010/main" val="239543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7</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9" name="Rectangle 8"/>
          <p:cNvSpPr/>
          <p:nvPr/>
        </p:nvSpPr>
        <p:spPr>
          <a:xfrm>
            <a:off x="5185954" y="5460590"/>
            <a:ext cx="3683726" cy="10717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5617029" y="313509"/>
            <a:ext cx="3019698" cy="4637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35131" y="4950823"/>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704007" y="326572"/>
            <a:ext cx="2913021" cy="4637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2964179" y="4924382"/>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916929" y="4963885"/>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342493" y="5433443"/>
            <a:ext cx="4843461" cy="1019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30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8</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9" name="Rectangle 8"/>
          <p:cNvSpPr/>
          <p:nvPr/>
        </p:nvSpPr>
        <p:spPr>
          <a:xfrm>
            <a:off x="5185954" y="5460590"/>
            <a:ext cx="3683726" cy="10717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5617029" y="313509"/>
            <a:ext cx="3019698" cy="4637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35131" y="4950823"/>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2964179" y="4924382"/>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916929" y="4963885"/>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342493" y="5433443"/>
            <a:ext cx="4843461" cy="1019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9211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smtClean="0"/>
              <a:t>Twitter: @claire_austin</a:t>
            </a:r>
            <a:endParaRPr lang="en-CA" dirty="0"/>
          </a:p>
        </p:txBody>
      </p:sp>
      <p:sp>
        <p:nvSpPr>
          <p:cNvPr id="5" name="Slide Number Placeholder 4"/>
          <p:cNvSpPr>
            <a:spLocks noGrp="1"/>
          </p:cNvSpPr>
          <p:nvPr>
            <p:ph type="sldNum" sz="quarter" idx="12"/>
          </p:nvPr>
        </p:nvSpPr>
        <p:spPr/>
        <p:txBody>
          <a:bodyPr/>
          <a:lstStyle/>
          <a:p>
            <a:r>
              <a:rPr lang="en-CA" smtClean="0"/>
              <a:t>Page </a:t>
            </a:r>
            <a:fld id="{0427A6E7-B655-4647-9423-5C2B2E279383}" type="slidenum">
              <a:rPr lang="en-CA" smtClean="0"/>
              <a:pPr/>
              <a:t>9</a:t>
            </a:fld>
            <a:endParaRPr lang="en-CA" dirty="0"/>
          </a:p>
        </p:txBody>
      </p:sp>
      <p:pic>
        <p:nvPicPr>
          <p:cNvPr id="6" name="Picture 5" descr="C:\Users\austinc\Downloads\Dataset fragment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92" y="217850"/>
            <a:ext cx="8527188" cy="6275024"/>
          </a:xfrm>
          <a:prstGeom prst="rect">
            <a:avLst/>
          </a:prstGeom>
          <a:noFill/>
          <a:ln>
            <a:noFill/>
          </a:ln>
        </p:spPr>
      </p:pic>
      <p:sp>
        <p:nvSpPr>
          <p:cNvPr id="9" name="Rectangle 8"/>
          <p:cNvSpPr/>
          <p:nvPr/>
        </p:nvSpPr>
        <p:spPr>
          <a:xfrm>
            <a:off x="5185954" y="5460590"/>
            <a:ext cx="3683726" cy="10717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5617029" y="313509"/>
            <a:ext cx="3019698" cy="4637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916929" y="4963885"/>
            <a:ext cx="2769326" cy="470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1279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TotalTime>
  <Words>1117</Words>
  <Application>Microsoft Office PowerPoint</Application>
  <PresentationFormat>On-screen Show (4:3)</PresentationFormat>
  <Paragraphs>206</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PMingLiU</vt:lpstr>
      <vt:lpstr>SimSun</vt:lpstr>
      <vt:lpstr>Arial</vt:lpstr>
      <vt:lpstr>Calibri</vt:lpstr>
      <vt:lpstr>Calibri Light</vt:lpstr>
      <vt:lpstr>Courier New</vt:lpstr>
      <vt:lpstr>Times New Roman</vt:lpstr>
      <vt:lpstr>Wingdings</vt:lpstr>
      <vt:lpstr>Office Theme</vt:lpstr>
      <vt:lpstr>A path to Big Data readiness</vt:lpstr>
      <vt:lpstr>PowerPoint Presentation</vt:lpstr>
      <vt:lpstr>Work conducted as part of …</vt:lpstr>
      <vt:lpstr>« Big Data readiness »</vt:lpstr>
      <vt:lpstr>A generic strategy</vt:lpstr>
      <vt:lpstr>The Big Data problem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 solution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checklists</vt:lpstr>
      <vt:lpstr>Data checklist modules</vt:lpstr>
      <vt:lpstr>PowerPoint Presentation</vt:lpstr>
      <vt:lpstr>Data checklist as a multifunctional management tool</vt:lpstr>
      <vt:lpstr>Next steps for the data checklists</vt:lpstr>
      <vt:lpstr>PowerPoint Presentation</vt:lpstr>
    </vt:vector>
  </TitlesOfParts>
  <Company>Environment Climate Change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 to Big Data readiness</dc:title>
  <dc:creator>Austin,Claire [NCR]</dc:creator>
  <cp:lastModifiedBy>Austin,Claire [NCR]</cp:lastModifiedBy>
  <cp:revision>44</cp:revision>
  <dcterms:created xsi:type="dcterms:W3CDTF">2018-12-11T00:19:28Z</dcterms:created>
  <dcterms:modified xsi:type="dcterms:W3CDTF">2018-12-12T18:42:13Z</dcterms:modified>
</cp:coreProperties>
</file>