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Montserrat Medium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rHNC2iRKWEix87TROMWjC+l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4"/>
  </p:normalViewPr>
  <p:slideViewPr>
    <p:cSldViewPr snapToGrid="0">
      <p:cViewPr varScale="1">
        <p:scale>
          <a:sx n="69" d="100"/>
          <a:sy n="69" d="100"/>
        </p:scale>
        <p:origin x="82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eart.org/en/about-us/heart-and-stroke-association-statistics?uid=1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560112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 extrusionOk="0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t="-6178" r="-2118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627094" y="534271"/>
            <a:ext cx="7726011" cy="9752729"/>
          </a:xfrm>
          <a:custGeom>
            <a:avLst/>
            <a:gdLst/>
            <a:ahLst/>
            <a:cxnLst/>
            <a:rect l="l" t="t" r="r" b="b"/>
            <a:pathLst>
              <a:path w="7726011" h="9752729" extrusionOk="0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703698" y="2122223"/>
            <a:ext cx="8555602" cy="264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2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HEART DISEASE DETECTION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0" y="6006557"/>
            <a:ext cx="18288000" cy="6906869"/>
          </a:xfrm>
          <a:custGeom>
            <a:avLst/>
            <a:gdLst/>
            <a:ahLst/>
            <a:cxnLst/>
            <a:rect l="l" t="t" r="r" b="b"/>
            <a:pathLst>
              <a:path w="18288000" h="6906869" extrusionOk="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901654" y="2085943"/>
            <a:ext cx="1569439" cy="1838289"/>
          </a:xfrm>
          <a:custGeom>
            <a:avLst/>
            <a:gdLst/>
            <a:ahLst/>
            <a:cxnLst/>
            <a:rect l="l" t="t" r="r" b="b"/>
            <a:pathLst>
              <a:path w="1569439" h="1838289" extrusionOk="0">
                <a:moveTo>
                  <a:pt x="0" y="0"/>
                </a:moveTo>
                <a:lnTo>
                  <a:pt x="1569439" y="0"/>
                </a:lnTo>
                <a:lnTo>
                  <a:pt x="1569439" y="1838289"/>
                </a:lnTo>
                <a:lnTo>
                  <a:pt x="0" y="1838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844326" y="7487934"/>
            <a:ext cx="44838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TEAM 4</a:t>
            </a:r>
            <a:endParaRPr/>
          </a:p>
          <a:p>
            <a:pPr marL="0" marR="0" lvl="0" indent="0" algn="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Claire Bentzen</a:t>
            </a:r>
            <a:endParaRPr sz="3076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JV Deniega</a:t>
            </a:r>
            <a:endParaRPr sz="3076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Ravita Kartawinata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5400818" y="8212609"/>
            <a:ext cx="1001904" cy="1012450"/>
          </a:xfrm>
          <a:custGeom>
            <a:avLst/>
            <a:gdLst/>
            <a:ahLst/>
            <a:cxnLst/>
            <a:rect l="l" t="t" r="r" b="b"/>
            <a:pathLst>
              <a:path w="1001904" h="1012450" extrusionOk="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735272" y="-889902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 extrusionOk="0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65104" y="5334962"/>
            <a:ext cx="4472546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C00000"/>
                </a:solidFill>
              </a:rPr>
              <a:t>33%</a:t>
            </a:r>
          </a:p>
          <a:p>
            <a:pPr algn="ctr"/>
            <a:r>
              <a:rPr lang="en-US" sz="40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global deaths</a:t>
            </a:r>
            <a:endParaRPr lang="en-US" sz="4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600" dirty="0">
              <a:solidFill>
                <a:srgbClr val="C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6416400" y="4097121"/>
            <a:ext cx="5455200" cy="510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C00000"/>
                </a:solidFill>
              </a:rPr>
              <a:t>Every </a:t>
            </a:r>
            <a:r>
              <a:rPr lang="en-US" sz="8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34 sec</a:t>
            </a:r>
            <a:r>
              <a:rPr lang="en-US" sz="8000" dirty="0">
                <a:solidFill>
                  <a:srgbClr val="C00000"/>
                </a:solidFill>
              </a:rPr>
              <a:t>onds</a:t>
            </a:r>
          </a:p>
          <a:p>
            <a:pPr algn="ctr"/>
            <a:r>
              <a:rPr lang="en-US" sz="40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Someone in US dies to CVD</a:t>
            </a:r>
            <a:endParaRPr lang="en-US" sz="2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dirty="0">
              <a:solidFill>
                <a:srgbClr val="C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1888025" y="967525"/>
            <a:ext cx="13902000" cy="11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83" dirty="0">
                <a:solidFill>
                  <a:srgbClr val="05066D"/>
                </a:solidFill>
              </a:rPr>
              <a:t>HEART DISEASE STATISTICS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5437650" y="2377300"/>
            <a:ext cx="74127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2024 Update per American Heart Association</a:t>
            </a:r>
            <a:endParaRPr dirty="0"/>
          </a:p>
        </p:txBody>
      </p:sp>
      <p:sp>
        <p:nvSpPr>
          <p:cNvPr id="103" name="Google Shape;103;p2"/>
          <p:cNvSpPr txBox="1"/>
          <p:nvPr/>
        </p:nvSpPr>
        <p:spPr>
          <a:xfrm>
            <a:off x="12850350" y="5359006"/>
            <a:ext cx="455263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C00000"/>
                </a:solidFill>
              </a:rPr>
              <a:t>25.5%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US Adults Have high LDL-C</a:t>
            </a:r>
            <a:endParaRPr lang="en-US" sz="4000" dirty="0">
              <a:solidFill>
                <a:srgbClr val="C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3E237-2E3A-8FC0-0255-67279F1D1617}"/>
              </a:ext>
            </a:extLst>
          </p:cNvPr>
          <p:cNvSpPr txBox="1"/>
          <p:nvPr/>
        </p:nvSpPr>
        <p:spPr>
          <a:xfrm>
            <a:off x="684070" y="8178685"/>
            <a:ext cx="16309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Problem Statement:</a:t>
            </a:r>
            <a:r>
              <a:rPr lang="en-US" sz="4000" b="1" i="1" dirty="0"/>
              <a:t> Despite data and medical advancements, heart disease remains among the most significant and persistent causes of death in humans.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-1772718" y="568889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 extrusionOk="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539527" y="2946003"/>
            <a:ext cx="1953158" cy="2113378"/>
            <a:chOff x="0" y="-66675"/>
            <a:chExt cx="812800" cy="879475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56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1834756" y="3543114"/>
            <a:ext cx="1362686" cy="1079361"/>
          </a:xfrm>
          <a:custGeom>
            <a:avLst/>
            <a:gdLst/>
            <a:ahLst/>
            <a:cxnLst/>
            <a:rect l="l" t="t" r="r" b="b"/>
            <a:pathLst>
              <a:path w="1362686" h="1079361" extrusionOk="0">
                <a:moveTo>
                  <a:pt x="0" y="0"/>
                </a:moveTo>
                <a:lnTo>
                  <a:pt x="1362686" y="0"/>
                </a:lnTo>
                <a:lnTo>
                  <a:pt x="1362686" y="1079362"/>
                </a:lnTo>
                <a:lnTo>
                  <a:pt x="0" y="1079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1539527" y="5321100"/>
            <a:ext cx="1953158" cy="2113378"/>
            <a:chOff x="0" y="-66675"/>
            <a:chExt cx="812800" cy="879475"/>
          </a:xfrm>
        </p:grpSpPr>
        <p:sp>
          <p:nvSpPr>
            <p:cNvPr id="114" name="Google Shape;114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56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3"/>
          <p:cNvSpPr/>
          <p:nvPr/>
        </p:nvSpPr>
        <p:spPr>
          <a:xfrm>
            <a:off x="2012219" y="6049967"/>
            <a:ext cx="1185223" cy="963487"/>
          </a:xfrm>
          <a:custGeom>
            <a:avLst/>
            <a:gdLst/>
            <a:ahLst/>
            <a:cxnLst/>
            <a:rect l="l" t="t" r="r" b="b"/>
            <a:pathLst>
              <a:path w="1185223" h="963487" extrusionOk="0">
                <a:moveTo>
                  <a:pt x="0" y="0"/>
                </a:moveTo>
                <a:lnTo>
                  <a:pt x="1185223" y="0"/>
                </a:lnTo>
                <a:lnTo>
                  <a:pt x="1185223" y="963488"/>
                </a:lnTo>
                <a:lnTo>
                  <a:pt x="0" y="9634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710938" y="1246629"/>
            <a:ext cx="112359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69" dirty="0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</p:txBody>
      </p:sp>
      <p:sp>
        <p:nvSpPr>
          <p:cNvPr id="118" name="Google Shape;118;p3"/>
          <p:cNvSpPr txBox="1"/>
          <p:nvPr/>
        </p:nvSpPr>
        <p:spPr>
          <a:xfrm>
            <a:off x="3757319" y="3420439"/>
            <a:ext cx="11911200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2" b="1" dirty="0">
                <a:solidFill>
                  <a:srgbClr val="337096"/>
                </a:solidFill>
                <a:latin typeface="Montserrat"/>
                <a:ea typeface="Montserrat"/>
                <a:cs typeface="Montserrat"/>
                <a:sym typeface="Montserrat"/>
              </a:rPr>
              <a:t>Detect indications of heart disease using predictive modeling techniques while identifying likely causes.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3757317" y="5871845"/>
            <a:ext cx="13317703" cy="169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2" b="1" dirty="0">
                <a:solidFill>
                  <a:srgbClr val="337096"/>
                </a:solidFill>
                <a:latin typeface="Montserrat"/>
                <a:sym typeface="Montserrat"/>
              </a:rPr>
              <a:t>Optimize for two outcomes:</a:t>
            </a:r>
          </a:p>
          <a:p>
            <a:pPr marL="285750" marR="0" lvl="0" indent="-28575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7096"/>
                </a:solidFill>
                <a:latin typeface="Montserrat"/>
                <a:sym typeface="Montserrat"/>
              </a:rPr>
              <a:t>Sensitivity to detect all real cases vs. Minimize False Negatives</a:t>
            </a:r>
          </a:p>
          <a:p>
            <a:pPr marL="285750" marR="0" lvl="0" indent="-28575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7096"/>
                </a:solidFill>
                <a:latin typeface="Montserrat"/>
                <a:sym typeface="Montserrat"/>
              </a:rPr>
              <a:t>Minimize allocating limited resources to patients who do not need treatment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12064716" y="470748"/>
            <a:ext cx="6985284" cy="9663852"/>
          </a:xfrm>
          <a:custGeom>
            <a:avLst/>
            <a:gdLst/>
            <a:ahLst/>
            <a:cxnLst/>
            <a:rect l="l" t="t" r="r" b="b"/>
            <a:pathLst>
              <a:path w="6985284" h="9663852" extrusionOk="0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-3201623" y="1417551"/>
            <a:ext cx="7956097" cy="2764173"/>
            <a:chOff x="0" y="-142875"/>
            <a:chExt cx="1268996" cy="440885"/>
          </a:xfrm>
        </p:grpSpPr>
        <p:sp>
          <p:nvSpPr>
            <p:cNvPr id="126" name="Google Shape;126;p4"/>
            <p:cNvSpPr/>
            <p:nvPr/>
          </p:nvSpPr>
          <p:spPr>
            <a:xfrm>
              <a:off x="0" y="0"/>
              <a:ext cx="1268996" cy="298010"/>
            </a:xfrm>
            <a:custGeom>
              <a:avLst/>
              <a:gdLst/>
              <a:ahLst/>
              <a:cxnLst/>
              <a:rect l="l" t="t" r="r" b="b"/>
              <a:pathLst>
                <a:path w="1268996" h="298010" extrusionOk="0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56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4"/>
          <p:cNvSpPr txBox="1"/>
          <p:nvPr/>
        </p:nvSpPr>
        <p:spPr>
          <a:xfrm>
            <a:off x="1344874" y="657225"/>
            <a:ext cx="11151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05066D"/>
                </a:solidFill>
              </a:rPr>
              <a:t>MODELING</a:t>
            </a:r>
            <a:r>
              <a:rPr lang="en-US" sz="7200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 FINDING</a:t>
            </a:r>
            <a:r>
              <a:rPr lang="en-US" sz="7200">
                <a:solidFill>
                  <a:srgbClr val="05066D"/>
                </a:solidFill>
              </a:rPr>
              <a:t>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2665681" y="2247900"/>
            <a:ext cx="1421591" cy="162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25" b="1">
                <a:solidFill>
                  <a:srgbClr val="337096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-4141430" y="3857209"/>
            <a:ext cx="7956059" cy="2764162"/>
            <a:chOff x="0" y="-142875"/>
            <a:chExt cx="1268996" cy="440885"/>
          </a:xfrm>
        </p:grpSpPr>
        <p:sp>
          <p:nvSpPr>
            <p:cNvPr id="133" name="Google Shape;133;p4"/>
            <p:cNvSpPr/>
            <p:nvPr/>
          </p:nvSpPr>
          <p:spPr>
            <a:xfrm>
              <a:off x="0" y="0"/>
              <a:ext cx="1268996" cy="298010"/>
            </a:xfrm>
            <a:custGeom>
              <a:avLst/>
              <a:gdLst/>
              <a:ahLst/>
              <a:cxnLst/>
              <a:rect l="l" t="t" r="r" b="b"/>
              <a:pathLst>
                <a:path w="1268996" h="298010" extrusionOk="0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56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5042972" y="2644392"/>
            <a:ext cx="8833200" cy="105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Supervised Machine Learning method: </a:t>
            </a: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4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ikelihood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based on the 20 most-similar cases.</a:t>
            </a:r>
            <a:endParaRPr sz="244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042972" y="2120393"/>
            <a:ext cx="7046700" cy="65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2" b="1" dirty="0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Best Performing Model</a:t>
            </a:r>
            <a:endParaRPr dirty="0"/>
          </a:p>
        </p:txBody>
      </p:sp>
      <p:sp>
        <p:nvSpPr>
          <p:cNvPr id="137" name="Google Shape;137;p4"/>
          <p:cNvSpPr txBox="1"/>
          <p:nvPr/>
        </p:nvSpPr>
        <p:spPr>
          <a:xfrm>
            <a:off x="1725874" y="4687554"/>
            <a:ext cx="2088755" cy="162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25" b="1">
                <a:solidFill>
                  <a:srgbClr val="337096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-4633552" y="6296222"/>
            <a:ext cx="7956059" cy="2764162"/>
            <a:chOff x="0" y="-142875"/>
            <a:chExt cx="1268996" cy="440885"/>
          </a:xfrm>
        </p:grpSpPr>
        <p:sp>
          <p:nvSpPr>
            <p:cNvPr id="139" name="Google Shape;139;p4"/>
            <p:cNvSpPr/>
            <p:nvPr/>
          </p:nvSpPr>
          <p:spPr>
            <a:xfrm>
              <a:off x="0" y="0"/>
              <a:ext cx="1268996" cy="298010"/>
            </a:xfrm>
            <a:custGeom>
              <a:avLst/>
              <a:gdLst/>
              <a:ahLst/>
              <a:cxnLst/>
              <a:rect l="l" t="t" r="r" b="b"/>
              <a:pathLst>
                <a:path w="1268996" h="298010" extrusionOk="0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56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4087272" y="4752975"/>
            <a:ext cx="8833200" cy="26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Chest P</a:t>
            </a: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ain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Patient had a heart defect, but was repaired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Maximum Heart Rate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Number of major vessels colored by fluoroscopy</a:t>
            </a:r>
          </a:p>
          <a:p>
            <a:pPr marL="457200" marR="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45" dirty="0">
                <a:latin typeface="Montserrat"/>
                <a:ea typeface="Montserrat"/>
                <a:cs typeface="Montserrat"/>
                <a:sym typeface="Montserrat"/>
              </a:rPr>
              <a:t>If exercise-induced angina occurred</a:t>
            </a:r>
            <a:endParaRPr sz="244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087272" y="4237302"/>
            <a:ext cx="77673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Important Risk Factors for Heart Disease</a:t>
            </a:r>
            <a:endParaRPr sz="1200" dirty="0"/>
          </a:p>
        </p:txBody>
      </p:sp>
      <p:sp>
        <p:nvSpPr>
          <p:cNvPr id="143" name="Google Shape;143;p4"/>
          <p:cNvSpPr txBox="1"/>
          <p:nvPr/>
        </p:nvSpPr>
        <p:spPr>
          <a:xfrm>
            <a:off x="1233752" y="7126567"/>
            <a:ext cx="2088755" cy="153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25" b="1">
                <a:solidFill>
                  <a:srgbClr val="337096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2" name="Google Shape;136;p4">
            <a:extLst>
              <a:ext uri="{FF2B5EF4-FFF2-40B4-BE49-F238E27FC236}">
                <a16:creationId xmlns:a16="http://schemas.microsoft.com/office/drawing/2014/main" id="{D9688C74-E5AE-DC14-A2D1-A80FE4D65C07}"/>
              </a:ext>
            </a:extLst>
          </p:cNvPr>
          <p:cNvSpPr txBox="1"/>
          <p:nvPr/>
        </p:nvSpPr>
        <p:spPr>
          <a:xfrm>
            <a:off x="3447488" y="7310531"/>
            <a:ext cx="7046700" cy="65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2" b="1" dirty="0">
                <a:solidFill>
                  <a:srgbClr val="1F2B5B"/>
                </a:solidFill>
                <a:latin typeface="Montserrat"/>
                <a:sym typeface="Montserrat"/>
              </a:rPr>
              <a:t>No Strong Correlation</a:t>
            </a:r>
            <a:endParaRPr dirty="0"/>
          </a:p>
        </p:txBody>
      </p:sp>
      <p:sp>
        <p:nvSpPr>
          <p:cNvPr id="3" name="Google Shape;135;p4">
            <a:extLst>
              <a:ext uri="{FF2B5EF4-FFF2-40B4-BE49-F238E27FC236}">
                <a16:creationId xmlns:a16="http://schemas.microsoft.com/office/drawing/2014/main" id="{161EE1BA-8CA9-F120-8163-3F2205C32111}"/>
              </a:ext>
            </a:extLst>
          </p:cNvPr>
          <p:cNvSpPr txBox="1"/>
          <p:nvPr/>
        </p:nvSpPr>
        <p:spPr>
          <a:xfrm>
            <a:off x="3447488" y="7909643"/>
            <a:ext cx="8833200" cy="15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single predictor on its own demonstrated strong (&gt;.75) correlation to the presence of heart disease. Multiple predictors are required for diagnosis.</a:t>
            </a:r>
            <a:endParaRPr sz="244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9"/>
          <p:cNvGrpSpPr/>
          <p:nvPr/>
        </p:nvGrpSpPr>
        <p:grpSpPr>
          <a:xfrm>
            <a:off x="1074921" y="3932464"/>
            <a:ext cx="2825780" cy="2825780"/>
            <a:chOff x="0" y="0"/>
            <a:chExt cx="812800" cy="812800"/>
          </a:xfrm>
        </p:grpSpPr>
        <p:sp>
          <p:nvSpPr>
            <p:cNvPr id="149" name="Google Shape;149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5259201" y="3932464"/>
            <a:ext cx="2825780" cy="2825780"/>
            <a:chOff x="0" y="0"/>
            <a:chExt cx="812800" cy="812800"/>
          </a:xfrm>
        </p:grpSpPr>
        <p:sp>
          <p:nvSpPr>
            <p:cNvPr id="152" name="Google Shape;152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9669592" y="3932464"/>
            <a:ext cx="2825780" cy="2825780"/>
            <a:chOff x="0" y="0"/>
            <a:chExt cx="812800" cy="812800"/>
          </a:xfrm>
        </p:grpSpPr>
        <p:sp>
          <p:nvSpPr>
            <p:cNvPr id="155" name="Google Shape;155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13777672" y="3932464"/>
            <a:ext cx="2825780" cy="2825780"/>
            <a:chOff x="0" y="0"/>
            <a:chExt cx="812800" cy="812800"/>
          </a:xfrm>
        </p:grpSpPr>
        <p:sp>
          <p:nvSpPr>
            <p:cNvPr id="158" name="Google Shape;158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9"/>
          <p:cNvSpPr/>
          <p:nvPr/>
        </p:nvSpPr>
        <p:spPr>
          <a:xfrm>
            <a:off x="-2973818" y="-6635355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 extrusionOk="0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1686732" y="1952169"/>
            <a:ext cx="149166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7">
                <a:solidFill>
                  <a:srgbClr val="05066D"/>
                </a:solidFill>
              </a:rPr>
              <a:t>NEXT STEPS</a:t>
            </a: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537449" y="6934325"/>
            <a:ext cx="3846055" cy="2396287"/>
            <a:chOff x="0" y="-12973"/>
            <a:chExt cx="404418" cy="113284"/>
          </a:xfrm>
        </p:grpSpPr>
        <p:sp>
          <p:nvSpPr>
            <p:cNvPr id="163" name="Google Shape;163;p9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 extrusionOk="0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0" y="-12973"/>
              <a:ext cx="404400" cy="1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Increase Data Size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/>
                  <a:sym typeface="Montserrat"/>
                </a:rPr>
                <a:t>More data = More Precision in Results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13540590" y="6786839"/>
            <a:ext cx="3811973" cy="2960669"/>
            <a:chOff x="-25280" y="-24426"/>
            <a:chExt cx="459900" cy="147900"/>
          </a:xfrm>
        </p:grpSpPr>
        <p:sp>
          <p:nvSpPr>
            <p:cNvPr id="166" name="Google Shape;166;p9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 extrusionOk="0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 txBox="1"/>
            <p:nvPr/>
          </p:nvSpPr>
          <p:spPr>
            <a:xfrm>
              <a:off x="-25280" y="-24426"/>
              <a:ext cx="459900" cy="1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More Robust EDA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 Medium"/>
                  <a:cs typeface="Montserrat Medium"/>
                  <a:sym typeface="Montserrat Medium"/>
                </a:rPr>
                <a:t>More Hidden 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 Medium"/>
                  <a:cs typeface="Montserrat Medium"/>
                  <a:sym typeface="Montserrat Medium"/>
                </a:rPr>
                <a:t>Relationships within data</a:t>
              </a:r>
              <a:endParaRPr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4001514" y="7084277"/>
            <a:ext cx="5002300" cy="2391066"/>
            <a:chOff x="-56241" y="-5981"/>
            <a:chExt cx="516900" cy="113400"/>
          </a:xfrm>
        </p:grpSpPr>
        <p:sp>
          <p:nvSpPr>
            <p:cNvPr id="169" name="Google Shape;169;p9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 extrusionOk="0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 txBox="1"/>
            <p:nvPr/>
          </p:nvSpPr>
          <p:spPr>
            <a:xfrm>
              <a:off x="-56241" y="-5981"/>
              <a:ext cx="516900" cy="1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Direct/New Data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 pitchFamily="2" charset="77"/>
                </a:rPr>
                <a:t>Newer data = Stronger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 pitchFamily="2" charset="77"/>
                </a:rPr>
                <a:t>Predictive Power for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 pitchFamily="2" charset="77"/>
                </a:rPr>
                <a:t>2024 and beyond</a:t>
              </a:r>
              <a:endParaRPr sz="2400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473830" y="7072307"/>
            <a:ext cx="5317100" cy="2389737"/>
            <a:chOff x="-33310" y="-6545"/>
            <a:chExt cx="476400" cy="113400"/>
          </a:xfrm>
        </p:grpSpPr>
        <p:sp>
          <p:nvSpPr>
            <p:cNvPr id="172" name="Google Shape;172;p9"/>
            <p:cNvSpPr/>
            <p:nvPr/>
          </p:nvSpPr>
          <p:spPr>
            <a:xfrm>
              <a:off x="0" y="0"/>
              <a:ext cx="404418" cy="100311"/>
            </a:xfrm>
            <a:custGeom>
              <a:avLst/>
              <a:gdLst/>
              <a:ahLst/>
              <a:cxnLst/>
              <a:rect l="l" t="t" r="r" b="b"/>
              <a:pathLst>
                <a:path w="404418" h="100311" extrusionOk="0">
                  <a:moveTo>
                    <a:pt x="46575" y="0"/>
                  </a:moveTo>
                  <a:lnTo>
                    <a:pt x="357843" y="0"/>
                  </a:lnTo>
                  <a:cubicBezTo>
                    <a:pt x="383566" y="0"/>
                    <a:pt x="404418" y="20852"/>
                    <a:pt x="404418" y="46575"/>
                  </a:cubicBezTo>
                  <a:lnTo>
                    <a:pt x="404418" y="53736"/>
                  </a:lnTo>
                  <a:cubicBezTo>
                    <a:pt x="404418" y="66088"/>
                    <a:pt x="399511" y="77935"/>
                    <a:pt x="390776" y="86670"/>
                  </a:cubicBezTo>
                  <a:cubicBezTo>
                    <a:pt x="382042" y="95404"/>
                    <a:pt x="370195" y="100311"/>
                    <a:pt x="357843" y="100311"/>
                  </a:cubicBezTo>
                  <a:lnTo>
                    <a:pt x="46575" y="100311"/>
                  </a:lnTo>
                  <a:cubicBezTo>
                    <a:pt x="20852" y="100311"/>
                    <a:pt x="0" y="79459"/>
                    <a:pt x="0" y="53736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B0C5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-33310" y="-6545"/>
              <a:ext cx="476400" cy="1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Explore other Predictors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/>
                  <a:sym typeface="Montserrat"/>
                </a:rPr>
                <a:t>New variables that 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/>
                  <a:sym typeface="Montserrat"/>
                </a:rPr>
                <a:t>have not been previously</a:t>
              </a:r>
            </a:p>
            <a:p>
              <a:pPr marL="0" marR="0" lvl="0" indent="0" algn="ctr" rtl="0">
                <a:lnSpc>
                  <a:spcPct val="137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Montserrat"/>
                  <a:sym typeface="Montserrat"/>
                </a:rPr>
                <a:t>considered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" name="Google Shape;1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0000" y="4400075"/>
            <a:ext cx="2115100" cy="21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200" y="4492736"/>
            <a:ext cx="1929775" cy="1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3425" y="4470977"/>
            <a:ext cx="1748774" cy="17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17588" y="4380475"/>
            <a:ext cx="1929775" cy="1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>
            <a:off x="-3733800" y="5126182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 extrusionOk="0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692727" y="3314700"/>
            <a:ext cx="172212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and stroke statistics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(2024, Jan 24). American Heart Association. (n.d.).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https://www.heart.org/en/about-us/heart-and-stroke-association-statistics?uid=1740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Lapp, D.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(2019, June 6). Heart disease dataset. Kaggle.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https://www.kaggle.com/datasets/johnsmith88/heart-disease-dataset?select=heart.csv 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692727" y="1075301"/>
            <a:ext cx="15849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69">
                <a:solidFill>
                  <a:srgbClr val="45467E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7069">
                <a:solidFill>
                  <a:srgbClr val="45467E"/>
                </a:solidFill>
              </a:rPr>
              <a:t>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312</Words>
  <Application>Microsoft Macintosh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 Medium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Vincent Deniega</cp:lastModifiedBy>
  <cp:revision>11</cp:revision>
  <dcterms:created xsi:type="dcterms:W3CDTF">2006-08-16T00:00:00Z</dcterms:created>
  <dcterms:modified xsi:type="dcterms:W3CDTF">2024-06-24T22:29:28Z</dcterms:modified>
</cp:coreProperties>
</file>