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70" r:id="rId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9C3"/>
    <a:srgbClr val="CFC095"/>
    <a:srgbClr val="D6CB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40" autoAdjust="0"/>
    <p:restoredTop sz="94656"/>
  </p:normalViewPr>
  <p:slideViewPr>
    <p:cSldViewPr>
      <p:cViewPr>
        <p:scale>
          <a:sx n="154" d="100"/>
          <a:sy n="154" d="100"/>
        </p:scale>
        <p:origin x="-80" y="-80"/>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11/6/17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1980964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7448" y="3043730"/>
            <a:ext cx="5471438" cy="2137870"/>
          </a:xfrm>
        </p:spPr>
        <p:txBody>
          <a:bodyPr lIns="0" tIns="0" rIns="0" bIns="0" anchor="b" anchorCtr="0">
            <a:noAutofit/>
          </a:bodyPr>
          <a:lstStyle>
            <a:lvl1pPr algn="l">
              <a:defRPr lang="en-US" sz="4000" b="0" kern="1200" smtClean="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dirty="0" smtClean="0"/>
              <a:t>CLICK TO EDIT</a:t>
            </a:r>
            <a:endParaRPr lang="en-US" dirty="0"/>
          </a:p>
        </p:txBody>
      </p:sp>
      <p:sp>
        <p:nvSpPr>
          <p:cNvPr id="4" name="Date Placeholder 3"/>
          <p:cNvSpPr>
            <a:spLocks noGrp="1"/>
          </p:cNvSpPr>
          <p:nvPr>
            <p:ph type="dt" sz="half" idx="10"/>
          </p:nvPr>
        </p:nvSpPr>
        <p:spPr/>
        <p:txBody>
          <a:bodyPr/>
          <a:lstStyle/>
          <a:p>
            <a:fld id="{9578D6DB-6798-42D2-B9AD-FC6F1C72FC30}" type="datetimeFigureOut">
              <a:rPr lang="en-US" smtClean="0"/>
              <a:pPr/>
              <a:t>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
        <p:nvSpPr>
          <p:cNvPr id="7" name="Content Placeholder 6"/>
          <p:cNvSpPr>
            <a:spLocks noGrp="1"/>
          </p:cNvSpPr>
          <p:nvPr>
            <p:ph sz="quarter" idx="13"/>
          </p:nvPr>
        </p:nvSpPr>
        <p:spPr>
          <a:xfrm>
            <a:off x="614137" y="5357596"/>
            <a:ext cx="5480275" cy="738404"/>
          </a:xfrm>
        </p:spPr>
        <p:txBody>
          <a:bodyPr lIns="0" rIns="0">
            <a:normAutofit/>
          </a:bodyPr>
          <a:lstStyle>
            <a:lvl1pPr marL="0" indent="0">
              <a:buFontTx/>
              <a:buNone/>
              <a:defRPr sz="1800">
                <a:latin typeface="Arial" panose="020B0604020202020204" pitchFamily="34" charset="0"/>
                <a:cs typeface="Arial" panose="020B0604020202020204"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763945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1923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1"/>
            <a:ext cx="5383398" cy="4525963"/>
          </a:xfrm>
        </p:spPr>
        <p:txBody>
          <a:bodyPr>
            <a:normAutofit/>
          </a:bodyPr>
          <a:lstStyle>
            <a:lvl1pPr>
              <a:defRPr sz="1800">
                <a:solidFill>
                  <a:schemeClr val="tx1">
                    <a:lumMod val="75000"/>
                    <a:lumOff val="25000"/>
                  </a:schemeClr>
                </a:solidFill>
              </a:defRPr>
            </a:lvl1pPr>
            <a:lvl2pPr>
              <a:defRPr sz="2800"/>
            </a:lvl2pPr>
            <a:lvl3pPr>
              <a:defRPr sz="2400"/>
            </a:lvl3pPr>
            <a:lvl4pPr>
              <a:defRPr sz="2000"/>
            </a:lvl4pPr>
            <a:lvl5pPr>
              <a:defRPr sz="2000"/>
            </a:lvl5pPr>
            <a:lvl6pPr>
              <a:defRPr sz="2400"/>
            </a:lvl6pPr>
            <a:lvl7pPr>
              <a:defRPr sz="2400"/>
            </a:lvl7pPr>
            <a:lvl8pPr>
              <a:defRPr sz="2400"/>
            </a:lvl8pPr>
            <a:lvl9pPr>
              <a:defRPr sz="2400"/>
            </a:lvl9pPr>
          </a:lstStyle>
          <a:p>
            <a:pPr lvl="0"/>
            <a:r>
              <a:rPr lang="en-US" dirty="0" smtClean="0"/>
              <a:t>Click to edit Master text styles</a:t>
            </a:r>
          </a:p>
        </p:txBody>
      </p:sp>
      <p:sp>
        <p:nvSpPr>
          <p:cNvPr id="4" name="Content Placeholder 3"/>
          <p:cNvSpPr>
            <a:spLocks noGrp="1"/>
          </p:cNvSpPr>
          <p:nvPr>
            <p:ph sz="half" idx="2"/>
          </p:nvPr>
        </p:nvSpPr>
        <p:spPr>
          <a:xfrm>
            <a:off x="6195986" y="1600201"/>
            <a:ext cx="5383398" cy="4525963"/>
          </a:xfrm>
        </p:spPr>
        <p:txBody>
          <a:bodyPr>
            <a:normAutofit/>
          </a:bodyPr>
          <a:lstStyle>
            <a:lvl1pPr>
              <a:defRPr sz="1800">
                <a:solidFill>
                  <a:schemeClr val="tx1">
                    <a:lumMod val="75000"/>
                    <a:lumOff val="25000"/>
                  </a:schemeClr>
                </a:solidFill>
              </a:defRPr>
            </a:lvl1pPr>
            <a:lvl2pPr>
              <a:defRPr sz="2800"/>
            </a:lvl2pPr>
            <a:lvl3pPr>
              <a:defRPr sz="2400"/>
            </a:lvl3pPr>
            <a:lvl4pPr>
              <a:defRPr sz="2000"/>
            </a:lvl4pPr>
            <a:lvl5pPr>
              <a:defRPr sz="2000"/>
            </a:lvl5pPr>
            <a:lvl6pPr>
              <a:defRPr sz="2400"/>
            </a:lvl6pPr>
            <a:lvl7pPr>
              <a:defRPr sz="2400"/>
            </a:lvl7pPr>
            <a:lvl8pPr>
              <a:defRPr sz="2400"/>
            </a:lvl8pPr>
            <a:lvl9pPr>
              <a:defRPr sz="24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318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425404F2-BE9A-4460-8815-8F645183555F}" type="datetimeFigureOut">
              <a:rPr lang="en-US" smtClean="0"/>
              <a:pPr/>
              <a:t>11/6/17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6812494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dirty="0" smtClean="0"/>
              <a:t>Click to edit Master text styles</a:t>
            </a:r>
          </a:p>
        </p:txBody>
      </p:sp>
      <p:sp>
        <p:nvSpPr>
          <p:cNvPr id="4" name="Date Placeholder 3"/>
          <p:cNvSpPr>
            <a:spLocks noGrp="1"/>
          </p:cNvSpPr>
          <p:nvPr>
            <p:ph type="dt" sz="half" idx="2"/>
          </p:nvPr>
        </p:nvSpPr>
        <p:spPr>
          <a:xfrm>
            <a:off x="609441" y="6356351"/>
            <a:ext cx="2844059"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11/6/17</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2" r:id="rId1"/>
    <p:sldLayoutId id="2147483650" r:id="rId2"/>
    <p:sldLayoutId id="2147483652" r:id="rId3"/>
    <p:sldLayoutId id="2147483654" r:id="rId4"/>
    <p:sldLayoutId id="2147483655" r:id="rId5"/>
  </p:sldLayoutIdLst>
  <p:txStyles>
    <p:titleStyle>
      <a:lvl1pPr algn="l" defTabSz="1218987" rtl="0" eaLnBrk="1" latinLnBrk="0" hangingPunct="1">
        <a:spcBef>
          <a:spcPct val="0"/>
        </a:spcBef>
        <a:buNone/>
        <a:defRPr sz="3600" kern="1200">
          <a:solidFill>
            <a:schemeClr val="tx1">
              <a:lumMod val="75000"/>
              <a:lumOff val="25000"/>
            </a:schemeClr>
          </a:solidFill>
          <a:latin typeface="+mj-lt"/>
          <a:ea typeface="+mj-ea"/>
          <a:cs typeface="Arial" panose="020B0604020202020204" pitchFamily="34" charset="0"/>
        </a:defRPr>
      </a:lvl1pPr>
    </p:titleStyle>
    <p:bodyStyle>
      <a:lvl1pPr marL="0" indent="0" algn="l" defTabSz="1218987" rtl="0" eaLnBrk="1" latinLnBrk="0" hangingPunct="1">
        <a:spcBef>
          <a:spcPct val="20000"/>
        </a:spcBef>
        <a:buFontTx/>
        <a:buNone/>
        <a:defRPr sz="1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609494"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2pPr>
      <a:lvl3pPr marL="1218986"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3pPr>
      <a:lvl4pPr marL="1828480"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4pPr>
      <a:lvl5pPr marL="2437973"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Round Diagonal Corner Rectangle 194"/>
          <p:cNvSpPr/>
          <p:nvPr/>
        </p:nvSpPr>
        <p:spPr>
          <a:xfrm>
            <a:off x="7712386" y="5410200"/>
            <a:ext cx="1201426" cy="1154306"/>
          </a:xfrm>
          <a:prstGeom prst="round2DiagRect">
            <a:avLst/>
          </a:prstGeom>
          <a:solidFill>
            <a:schemeClr val="accent4"/>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Arial" panose="020B0604020202020204" pitchFamily="34" charset="0"/>
              <a:cs typeface="Arial" panose="020B0604020202020204" pitchFamily="34" charset="0"/>
            </a:endParaRPr>
          </a:p>
        </p:txBody>
      </p:sp>
      <p:sp>
        <p:nvSpPr>
          <p:cNvPr id="194" name="Round Diagonal Corner Rectangle 193"/>
          <p:cNvSpPr/>
          <p:nvPr/>
        </p:nvSpPr>
        <p:spPr>
          <a:xfrm>
            <a:off x="6257809" y="5410200"/>
            <a:ext cx="1201426" cy="1154306"/>
          </a:xfrm>
          <a:prstGeom prst="round2DiagRect">
            <a:avLst/>
          </a:prstGeom>
          <a:solidFill>
            <a:schemeClr val="accent2"/>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Arial" panose="020B0604020202020204" pitchFamily="34" charset="0"/>
              <a:cs typeface="Arial" panose="020B0604020202020204" pitchFamily="34" charset="0"/>
            </a:endParaRPr>
          </a:p>
        </p:txBody>
      </p:sp>
      <p:sp>
        <p:nvSpPr>
          <p:cNvPr id="70" name="TextBox 69"/>
          <p:cNvSpPr txBox="1"/>
          <p:nvPr/>
        </p:nvSpPr>
        <p:spPr>
          <a:xfrm>
            <a:off x="9218612" y="2743200"/>
            <a:ext cx="2819400" cy="2560320"/>
          </a:xfrm>
          <a:prstGeom prst="rect">
            <a:avLst/>
          </a:prstGeom>
          <a:noFill/>
          <a:ln>
            <a:solidFill>
              <a:schemeClr val="tx2">
                <a:lumMod val="50000"/>
              </a:schemeClr>
            </a:solidFill>
            <a:prstDash val="dash"/>
          </a:ln>
        </p:spPr>
        <p:txBody>
          <a:bodyPr wrap="square" rtlCol="0">
            <a:spAutoFit/>
          </a:bodyPr>
          <a:lstStyle/>
          <a:p>
            <a:endParaRPr lang="en-US"/>
          </a:p>
        </p:txBody>
      </p:sp>
      <p:sp>
        <p:nvSpPr>
          <p:cNvPr id="69" name="TextBox 68"/>
          <p:cNvSpPr txBox="1"/>
          <p:nvPr/>
        </p:nvSpPr>
        <p:spPr>
          <a:xfrm>
            <a:off x="227012" y="2743200"/>
            <a:ext cx="2895600" cy="1874520"/>
          </a:xfrm>
          <a:prstGeom prst="rect">
            <a:avLst/>
          </a:prstGeom>
          <a:noFill/>
          <a:ln>
            <a:solidFill>
              <a:schemeClr val="tx2">
                <a:lumMod val="50000"/>
              </a:schemeClr>
            </a:solidFill>
            <a:prstDash val="dash"/>
          </a:ln>
        </p:spPr>
        <p:txBody>
          <a:bodyPr wrap="square" rtlCol="0">
            <a:spAutoFit/>
          </a:bodyPr>
          <a:lstStyle/>
          <a:p>
            <a:endParaRPr lang="en-US"/>
          </a:p>
        </p:txBody>
      </p:sp>
      <p:sp useBgFill="1">
        <p:nvSpPr>
          <p:cNvPr id="323" name="TextBox 322"/>
          <p:cNvSpPr txBox="1"/>
          <p:nvPr/>
        </p:nvSpPr>
        <p:spPr>
          <a:xfrm>
            <a:off x="196522" y="2590800"/>
            <a:ext cx="2316490" cy="338554"/>
          </a:xfrm>
          <a:prstGeom prst="rect">
            <a:avLst/>
          </a:prstGeom>
        </p:spPr>
        <p:txBody>
          <a:bodyPr wrap="square" rtlCol="0">
            <a:spAutoFit/>
          </a:bodyPr>
          <a:lstStyle/>
          <a:p>
            <a:r>
              <a:rPr lang="en-US" sz="1600" dirty="0" smtClean="0">
                <a:solidFill>
                  <a:schemeClr val="tx2">
                    <a:lumMod val="50000"/>
                  </a:schemeClr>
                </a:solidFill>
                <a:latin typeface="Arial" panose="020B0604020202020204" pitchFamily="34" charset="0"/>
                <a:cs typeface="Arial" panose="020B0604020202020204" pitchFamily="34" charset="0"/>
              </a:rPr>
              <a:t>Accessibility Deficiency</a:t>
            </a:r>
            <a:endParaRPr lang="en-US" sz="1600" dirty="0">
              <a:solidFill>
                <a:schemeClr val="tx2">
                  <a:lumMod val="50000"/>
                </a:schemeClr>
              </a:solidFill>
              <a:latin typeface="Arial" panose="020B0604020202020204" pitchFamily="34" charset="0"/>
              <a:cs typeface="Arial" panose="020B0604020202020204" pitchFamily="34" charset="0"/>
            </a:endParaRPr>
          </a:p>
        </p:txBody>
      </p:sp>
      <p:sp>
        <p:nvSpPr>
          <p:cNvPr id="223" name="TextBox 222"/>
          <p:cNvSpPr txBox="1"/>
          <p:nvPr/>
        </p:nvSpPr>
        <p:spPr>
          <a:xfrm>
            <a:off x="196521" y="1143000"/>
            <a:ext cx="2926091" cy="1447800"/>
          </a:xfrm>
          <a:prstGeom prst="rect">
            <a:avLst/>
          </a:prstGeom>
          <a:noFill/>
          <a:ln cap="rnd">
            <a:solidFill>
              <a:schemeClr val="tx2">
                <a:lumMod val="50000"/>
              </a:schemeClr>
            </a:solidFill>
            <a:prstDash val="dash"/>
            <a:round/>
          </a:ln>
        </p:spPr>
        <p:txBody>
          <a:bodyPr wrap="square" rtlCol="0">
            <a:spAutoFit/>
          </a:bodyPr>
          <a:lstStyle/>
          <a:p>
            <a:endParaRPr lang="en-US"/>
          </a:p>
        </p:txBody>
      </p:sp>
      <p:sp useBgFill="1">
        <p:nvSpPr>
          <p:cNvPr id="306" name="TextBox 305"/>
          <p:cNvSpPr txBox="1"/>
          <p:nvPr/>
        </p:nvSpPr>
        <p:spPr>
          <a:xfrm>
            <a:off x="196522" y="971490"/>
            <a:ext cx="2679096" cy="338554"/>
          </a:xfrm>
          <a:prstGeom prst="rect">
            <a:avLst/>
          </a:prstGeom>
        </p:spPr>
        <p:txBody>
          <a:bodyPr wrap="square" rtlCol="0">
            <a:spAutoFit/>
          </a:bodyPr>
          <a:lstStyle/>
          <a:p>
            <a:r>
              <a:rPr lang="en-US" sz="1600" dirty="0" smtClean="0">
                <a:solidFill>
                  <a:schemeClr val="tx2">
                    <a:lumMod val="50000"/>
                  </a:schemeClr>
                </a:solidFill>
                <a:latin typeface="Arial" panose="020B0604020202020204" pitchFamily="34" charset="0"/>
                <a:cs typeface="Arial" panose="020B0604020202020204" pitchFamily="34" charset="0"/>
              </a:rPr>
              <a:t>Landscape of </a:t>
            </a:r>
            <a:r>
              <a:rPr lang="en-US" sz="1600" dirty="0">
                <a:solidFill>
                  <a:schemeClr val="tx2">
                    <a:lumMod val="50000"/>
                  </a:schemeClr>
                </a:solidFill>
                <a:latin typeface="Arial" panose="020B0604020202020204" pitchFamily="34" charset="0"/>
                <a:cs typeface="Arial" panose="020B0604020202020204" pitchFamily="34" charset="0"/>
              </a:rPr>
              <a:t>A</a:t>
            </a:r>
            <a:r>
              <a:rPr lang="en-US" sz="1600" dirty="0" smtClean="0">
                <a:solidFill>
                  <a:schemeClr val="tx2">
                    <a:lumMod val="50000"/>
                  </a:schemeClr>
                </a:solidFill>
                <a:latin typeface="Arial" panose="020B0604020202020204" pitchFamily="34" charset="0"/>
                <a:cs typeface="Arial" panose="020B0604020202020204" pitchFamily="34" charset="0"/>
              </a:rPr>
              <a:t>ccessibility</a:t>
            </a:r>
            <a:endParaRPr lang="en-US" sz="1600" dirty="0">
              <a:solidFill>
                <a:schemeClr val="tx2">
                  <a:lumMod val="50000"/>
                </a:schemeClr>
              </a:solidFill>
              <a:latin typeface="Arial" panose="020B0604020202020204" pitchFamily="34" charset="0"/>
              <a:cs typeface="Arial" panose="020B0604020202020204" pitchFamily="34" charset="0"/>
            </a:endParaRPr>
          </a:p>
        </p:txBody>
      </p:sp>
      <p:sp>
        <p:nvSpPr>
          <p:cNvPr id="192" name="Round Diagonal Corner Rectangle 191"/>
          <p:cNvSpPr/>
          <p:nvPr/>
        </p:nvSpPr>
        <p:spPr>
          <a:xfrm>
            <a:off x="3348657" y="5410200"/>
            <a:ext cx="1201426" cy="1154306"/>
          </a:xfrm>
          <a:prstGeom prst="round2DiagRect">
            <a:avLst/>
          </a:prstGeom>
          <a:solidFill>
            <a:schemeClr val="accent3"/>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Arial" panose="020B0604020202020204" pitchFamily="34" charset="0"/>
              <a:cs typeface="Arial" panose="020B0604020202020204" pitchFamily="34" charset="0"/>
            </a:endParaRPr>
          </a:p>
        </p:txBody>
      </p:sp>
      <p:sp>
        <p:nvSpPr>
          <p:cNvPr id="193" name="Round Diagonal Corner Rectangle 192"/>
          <p:cNvSpPr/>
          <p:nvPr/>
        </p:nvSpPr>
        <p:spPr>
          <a:xfrm>
            <a:off x="4803233" y="5410200"/>
            <a:ext cx="1201426" cy="1154306"/>
          </a:xfrm>
          <a:prstGeom prst="round2DiagRect">
            <a:avLst/>
          </a:prstGeom>
          <a:solidFill>
            <a:schemeClr val="accent1"/>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Arial" panose="020B0604020202020204" pitchFamily="34" charset="0"/>
              <a:cs typeface="Arial" panose="020B0604020202020204" pitchFamily="34" charset="0"/>
            </a:endParaRPr>
          </a:p>
        </p:txBody>
      </p:sp>
      <p:grpSp>
        <p:nvGrpSpPr>
          <p:cNvPr id="199" name="Group 198"/>
          <p:cNvGrpSpPr/>
          <p:nvPr/>
        </p:nvGrpSpPr>
        <p:grpSpPr>
          <a:xfrm>
            <a:off x="3463651" y="5500901"/>
            <a:ext cx="971438" cy="972906"/>
            <a:chOff x="2444976" y="5422128"/>
            <a:chExt cx="971438" cy="972906"/>
          </a:xfrm>
        </p:grpSpPr>
        <p:sp>
          <p:nvSpPr>
            <p:cNvPr id="197" name="TextBox 196"/>
            <p:cNvSpPr txBox="1"/>
            <p:nvPr/>
          </p:nvSpPr>
          <p:spPr>
            <a:xfrm>
              <a:off x="2444976" y="5810258"/>
              <a:ext cx="971438" cy="584776"/>
            </a:xfrm>
            <a:prstGeom prst="rect">
              <a:avLst/>
            </a:prstGeom>
            <a:noFill/>
          </p:spPr>
          <p:txBody>
            <a:bodyPr wrap="square" rtlCol="0">
              <a:spAutoFit/>
            </a:bodyPr>
            <a:lstStyle/>
            <a:p>
              <a:pPr algn="ctr"/>
              <a:r>
                <a:rPr lang="en-US" sz="1600" kern="0" dirty="0" smtClean="0">
                  <a:solidFill>
                    <a:schemeClr val="bg1"/>
                  </a:solidFill>
                  <a:latin typeface="Arial" panose="020B0604020202020204" pitchFamily="34" charset="0"/>
                  <a:cs typeface="Arial" panose="020B0604020202020204" pitchFamily="34" charset="0"/>
                </a:rPr>
                <a:t>Curb Ramp</a:t>
              </a:r>
              <a:endParaRPr lang="en-US" sz="1600" kern="0" dirty="0">
                <a:solidFill>
                  <a:schemeClr val="bg1"/>
                </a:solidFill>
                <a:latin typeface="Arial" panose="020B0604020202020204" pitchFamily="34" charset="0"/>
                <a:cs typeface="Arial" panose="020B0604020202020204" pitchFamily="34" charset="0"/>
              </a:endParaRPr>
            </a:p>
          </p:txBody>
        </p:sp>
        <p:sp>
          <p:nvSpPr>
            <p:cNvPr id="198" name="TextBox 197"/>
            <p:cNvSpPr txBox="1"/>
            <p:nvPr/>
          </p:nvSpPr>
          <p:spPr>
            <a:xfrm>
              <a:off x="2444976" y="5422128"/>
              <a:ext cx="971438" cy="523220"/>
            </a:xfrm>
            <a:prstGeom prst="rect">
              <a:avLst/>
            </a:prstGeom>
            <a:noFill/>
          </p:spPr>
          <p:txBody>
            <a:bodyPr wrap="square" rtlCol="0">
              <a:spAutoFit/>
            </a:bodyPr>
            <a:lstStyle/>
            <a:p>
              <a:pPr algn="ctr"/>
              <a:r>
                <a:rPr lang="en-US" sz="2800" b="1" dirty="0" smtClean="0">
                  <a:solidFill>
                    <a:schemeClr val="bg1"/>
                  </a:solidFill>
                  <a:latin typeface="Arial" panose="020B0604020202020204" pitchFamily="34" charset="0"/>
                  <a:cs typeface="Arial" panose="020B0604020202020204" pitchFamily="34" charset="0"/>
                </a:rPr>
                <a:t>95%</a:t>
              </a:r>
              <a:endParaRPr lang="en-US" sz="2800" b="1" dirty="0">
                <a:solidFill>
                  <a:schemeClr val="bg1"/>
                </a:solidFill>
                <a:latin typeface="Arial" panose="020B0604020202020204" pitchFamily="34" charset="0"/>
                <a:cs typeface="Arial" panose="020B0604020202020204" pitchFamily="34" charset="0"/>
              </a:endParaRPr>
            </a:p>
          </p:txBody>
        </p:sp>
      </p:grpSp>
      <p:grpSp>
        <p:nvGrpSpPr>
          <p:cNvPr id="200" name="Group 199"/>
          <p:cNvGrpSpPr/>
          <p:nvPr/>
        </p:nvGrpSpPr>
        <p:grpSpPr>
          <a:xfrm>
            <a:off x="4918227" y="5500901"/>
            <a:ext cx="971438" cy="972906"/>
            <a:chOff x="2444976" y="5422128"/>
            <a:chExt cx="971438" cy="972906"/>
          </a:xfrm>
        </p:grpSpPr>
        <p:sp>
          <p:nvSpPr>
            <p:cNvPr id="201" name="TextBox 200"/>
            <p:cNvSpPr txBox="1"/>
            <p:nvPr/>
          </p:nvSpPr>
          <p:spPr>
            <a:xfrm>
              <a:off x="2444976" y="5810258"/>
              <a:ext cx="971438" cy="584776"/>
            </a:xfrm>
            <a:prstGeom prst="rect">
              <a:avLst/>
            </a:prstGeom>
            <a:noFill/>
          </p:spPr>
          <p:txBody>
            <a:bodyPr wrap="square" rtlCol="0">
              <a:spAutoFit/>
            </a:bodyPr>
            <a:lstStyle/>
            <a:p>
              <a:pPr algn="ctr"/>
              <a:r>
                <a:rPr lang="en-US" sz="1600" kern="0" dirty="0" smtClean="0">
                  <a:solidFill>
                    <a:schemeClr val="bg1"/>
                  </a:solidFill>
                  <a:latin typeface="Arial" panose="020B0604020202020204" pitchFamily="34" charset="0"/>
                  <a:cs typeface="Arial" panose="020B0604020202020204" pitchFamily="34" charset="0"/>
                </a:rPr>
                <a:t>No Curb Ramp</a:t>
              </a:r>
              <a:endParaRPr lang="en-US" sz="1600" kern="0" dirty="0">
                <a:solidFill>
                  <a:schemeClr val="bg1"/>
                </a:solidFill>
                <a:latin typeface="Arial" panose="020B0604020202020204" pitchFamily="34" charset="0"/>
                <a:cs typeface="Arial" panose="020B0604020202020204" pitchFamily="34" charset="0"/>
              </a:endParaRPr>
            </a:p>
          </p:txBody>
        </p:sp>
        <p:sp>
          <p:nvSpPr>
            <p:cNvPr id="202" name="TextBox 201"/>
            <p:cNvSpPr txBox="1"/>
            <p:nvPr/>
          </p:nvSpPr>
          <p:spPr>
            <a:xfrm>
              <a:off x="2444976" y="5422128"/>
              <a:ext cx="971438" cy="523220"/>
            </a:xfrm>
            <a:prstGeom prst="rect">
              <a:avLst/>
            </a:prstGeom>
            <a:noFill/>
          </p:spPr>
          <p:txBody>
            <a:bodyPr wrap="square" rtlCol="0">
              <a:spAutoFit/>
            </a:bodyPr>
            <a:lstStyle/>
            <a:p>
              <a:pPr algn="ctr"/>
              <a:r>
                <a:rPr lang="en-US" sz="2800" b="1" dirty="0" smtClean="0">
                  <a:solidFill>
                    <a:schemeClr val="bg1"/>
                  </a:solidFill>
                  <a:latin typeface="Arial" panose="020B0604020202020204" pitchFamily="34" charset="0"/>
                  <a:cs typeface="Arial" panose="020B0604020202020204" pitchFamily="34" charset="0"/>
                </a:rPr>
                <a:t>93%</a:t>
              </a:r>
              <a:endParaRPr lang="en-US" sz="2800" b="1" dirty="0">
                <a:solidFill>
                  <a:schemeClr val="bg1"/>
                </a:solidFill>
                <a:latin typeface="Arial" panose="020B0604020202020204" pitchFamily="34" charset="0"/>
                <a:cs typeface="Arial" panose="020B0604020202020204" pitchFamily="34" charset="0"/>
              </a:endParaRPr>
            </a:p>
          </p:txBody>
        </p:sp>
      </p:grpSp>
      <p:grpSp>
        <p:nvGrpSpPr>
          <p:cNvPr id="203" name="Group 202"/>
          <p:cNvGrpSpPr/>
          <p:nvPr/>
        </p:nvGrpSpPr>
        <p:grpSpPr>
          <a:xfrm>
            <a:off x="6372803" y="5500901"/>
            <a:ext cx="1004292" cy="726684"/>
            <a:chOff x="2444976" y="5422128"/>
            <a:chExt cx="1004292" cy="726684"/>
          </a:xfrm>
        </p:grpSpPr>
        <p:sp>
          <p:nvSpPr>
            <p:cNvPr id="204" name="TextBox 203"/>
            <p:cNvSpPr txBox="1"/>
            <p:nvPr/>
          </p:nvSpPr>
          <p:spPr>
            <a:xfrm>
              <a:off x="2444976" y="5810258"/>
              <a:ext cx="1004292" cy="338554"/>
            </a:xfrm>
            <a:prstGeom prst="rect">
              <a:avLst/>
            </a:prstGeom>
            <a:noFill/>
          </p:spPr>
          <p:txBody>
            <a:bodyPr wrap="square" rtlCol="0">
              <a:spAutoFit/>
            </a:bodyPr>
            <a:lstStyle/>
            <a:p>
              <a:pPr algn="ctr"/>
              <a:r>
                <a:rPr lang="en-US" sz="1600" kern="0" dirty="0">
                  <a:solidFill>
                    <a:schemeClr val="bg1"/>
                  </a:solidFill>
                  <a:latin typeface="Arial" panose="020B0604020202020204" pitchFamily="34" charset="0"/>
                  <a:cs typeface="Arial" panose="020B0604020202020204" pitchFamily="34" charset="0"/>
                </a:rPr>
                <a:t>O</a:t>
              </a:r>
              <a:r>
                <a:rPr lang="en-US" sz="1600" kern="0" smtClean="0">
                  <a:solidFill>
                    <a:schemeClr val="bg1"/>
                  </a:solidFill>
                  <a:latin typeface="Arial" panose="020B0604020202020204" pitchFamily="34" charset="0"/>
                  <a:cs typeface="Arial" panose="020B0604020202020204" pitchFamily="34" charset="0"/>
                </a:rPr>
                <a:t>bstacle</a:t>
              </a:r>
              <a:endParaRPr lang="en-US" sz="1600" kern="0" dirty="0">
                <a:solidFill>
                  <a:schemeClr val="bg1"/>
                </a:solidFill>
                <a:latin typeface="Arial" panose="020B0604020202020204" pitchFamily="34" charset="0"/>
                <a:cs typeface="Arial" panose="020B0604020202020204" pitchFamily="34" charset="0"/>
              </a:endParaRPr>
            </a:p>
          </p:txBody>
        </p:sp>
        <p:sp>
          <p:nvSpPr>
            <p:cNvPr id="205" name="TextBox 204"/>
            <p:cNvSpPr txBox="1"/>
            <p:nvPr/>
          </p:nvSpPr>
          <p:spPr>
            <a:xfrm>
              <a:off x="2444976" y="5422128"/>
              <a:ext cx="971438" cy="523220"/>
            </a:xfrm>
            <a:prstGeom prst="rect">
              <a:avLst/>
            </a:prstGeom>
            <a:noFill/>
          </p:spPr>
          <p:txBody>
            <a:bodyPr wrap="square" rtlCol="0">
              <a:spAutoFit/>
            </a:bodyPr>
            <a:lstStyle/>
            <a:p>
              <a:pPr algn="ctr"/>
              <a:r>
                <a:rPr lang="en-US" sz="2800" b="1" dirty="0" smtClean="0">
                  <a:solidFill>
                    <a:schemeClr val="bg1"/>
                  </a:solidFill>
                  <a:latin typeface="Arial" panose="020B0604020202020204" pitchFamily="34" charset="0"/>
                  <a:cs typeface="Arial" panose="020B0604020202020204" pitchFamily="34" charset="0"/>
                </a:rPr>
                <a:t>91%</a:t>
              </a:r>
              <a:endParaRPr lang="en-US" sz="2800" b="1" dirty="0">
                <a:solidFill>
                  <a:schemeClr val="bg1"/>
                </a:solidFill>
                <a:latin typeface="Arial" panose="020B0604020202020204" pitchFamily="34" charset="0"/>
                <a:cs typeface="Arial" panose="020B0604020202020204" pitchFamily="34" charset="0"/>
              </a:endParaRPr>
            </a:p>
          </p:txBody>
        </p:sp>
      </p:grpSp>
      <p:grpSp>
        <p:nvGrpSpPr>
          <p:cNvPr id="206" name="Group 205"/>
          <p:cNvGrpSpPr/>
          <p:nvPr/>
        </p:nvGrpSpPr>
        <p:grpSpPr>
          <a:xfrm>
            <a:off x="7827380" y="5500901"/>
            <a:ext cx="971438" cy="972906"/>
            <a:chOff x="2444976" y="5422128"/>
            <a:chExt cx="971438" cy="972906"/>
          </a:xfrm>
        </p:grpSpPr>
        <p:sp>
          <p:nvSpPr>
            <p:cNvPr id="207" name="TextBox 206"/>
            <p:cNvSpPr txBox="1"/>
            <p:nvPr/>
          </p:nvSpPr>
          <p:spPr>
            <a:xfrm>
              <a:off x="2444976" y="5810258"/>
              <a:ext cx="971438" cy="584776"/>
            </a:xfrm>
            <a:prstGeom prst="rect">
              <a:avLst/>
            </a:prstGeom>
            <a:noFill/>
          </p:spPr>
          <p:txBody>
            <a:bodyPr wrap="square" rtlCol="0">
              <a:spAutoFit/>
            </a:bodyPr>
            <a:lstStyle/>
            <a:p>
              <a:pPr algn="ctr"/>
              <a:r>
                <a:rPr lang="en-US" sz="1600" kern="0" dirty="0" smtClean="0">
                  <a:solidFill>
                    <a:schemeClr val="bg1"/>
                  </a:solidFill>
                  <a:latin typeface="Arial" panose="020B0604020202020204" pitchFamily="34" charset="0"/>
                  <a:cs typeface="Arial" panose="020B0604020202020204" pitchFamily="34" charset="0"/>
                </a:rPr>
                <a:t>Surface Problem</a:t>
              </a:r>
              <a:endParaRPr lang="en-US" sz="1600" kern="0" dirty="0">
                <a:solidFill>
                  <a:schemeClr val="bg1"/>
                </a:solidFill>
                <a:latin typeface="Arial" panose="020B0604020202020204" pitchFamily="34" charset="0"/>
                <a:cs typeface="Arial" panose="020B0604020202020204" pitchFamily="34" charset="0"/>
              </a:endParaRPr>
            </a:p>
          </p:txBody>
        </p:sp>
        <p:sp>
          <p:nvSpPr>
            <p:cNvPr id="208" name="TextBox 207"/>
            <p:cNvSpPr txBox="1"/>
            <p:nvPr/>
          </p:nvSpPr>
          <p:spPr>
            <a:xfrm>
              <a:off x="2444976" y="5422128"/>
              <a:ext cx="971438" cy="523220"/>
            </a:xfrm>
            <a:prstGeom prst="rect">
              <a:avLst/>
            </a:prstGeom>
            <a:noFill/>
          </p:spPr>
          <p:txBody>
            <a:bodyPr wrap="square" rtlCol="0">
              <a:spAutoFit/>
            </a:bodyPr>
            <a:lstStyle/>
            <a:p>
              <a:pPr algn="ctr"/>
              <a:r>
                <a:rPr lang="en-US" sz="2800" b="1" dirty="0" smtClean="0">
                  <a:solidFill>
                    <a:schemeClr val="bg1"/>
                  </a:solidFill>
                  <a:latin typeface="Arial" panose="020B0604020202020204" pitchFamily="34" charset="0"/>
                  <a:cs typeface="Arial" panose="020B0604020202020204" pitchFamily="34" charset="0"/>
                </a:rPr>
                <a:t>90%</a:t>
              </a:r>
              <a:endParaRPr lang="en-US" sz="2800" b="1" dirty="0">
                <a:solidFill>
                  <a:schemeClr val="bg1"/>
                </a:solidFill>
                <a:latin typeface="Arial" panose="020B0604020202020204" pitchFamily="34" charset="0"/>
                <a:cs typeface="Arial" panose="020B0604020202020204" pitchFamily="34" charset="0"/>
              </a:endParaRPr>
            </a:p>
          </p:txBody>
        </p:sp>
      </p:grpSp>
      <p:sp>
        <p:nvSpPr>
          <p:cNvPr id="261" name="TextBox 260"/>
          <p:cNvSpPr txBox="1"/>
          <p:nvPr/>
        </p:nvSpPr>
        <p:spPr>
          <a:xfrm>
            <a:off x="227012" y="1314271"/>
            <a:ext cx="2819400" cy="1200329"/>
          </a:xfrm>
          <a:prstGeom prst="rect">
            <a:avLst/>
          </a:prstGeom>
          <a:noFill/>
        </p:spPr>
        <p:txBody>
          <a:bodyPr wrap="square" rtlCol="0">
            <a:spAutoFit/>
          </a:bodyPr>
          <a:lstStyle/>
          <a:p>
            <a:pPr>
              <a:spcBef>
                <a:spcPct val="30000"/>
              </a:spcBef>
            </a:pPr>
            <a:r>
              <a:rPr lang="en-US" sz="900" kern="0" dirty="0" smtClean="0">
                <a:solidFill>
                  <a:schemeClr val="tx1">
                    <a:lumMod val="75000"/>
                    <a:lumOff val="25000"/>
                  </a:schemeClr>
                </a:solidFill>
                <a:latin typeface="Arial" panose="020B0604020202020204" pitchFamily="34" charset="0"/>
                <a:cs typeface="Arial" panose="020B0604020202020204" pitchFamily="34" charset="0"/>
              </a:rPr>
              <a:t>Even though there great environmental, social, and economic benefit to accessibility, until now there hasn’t been an easy way to analyze the sidewalk accessibility of a city. With the revolutionary work of the “Project Sidewalk” team, we are able to use their free sidewalk accessibility data to predict where problem sidewalk areas exist and efficiently allocate the resources to fix them. </a:t>
            </a:r>
            <a:endParaRPr lang="en-US" altLang="en-US" sz="900" kern="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315"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99810" y="152400"/>
            <a:ext cx="83820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6" name="Picture 83" descr="PerunaRrgb.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7012" y="194006"/>
            <a:ext cx="1397907" cy="720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 name="Title 1"/>
          <p:cNvSpPr txBox="1">
            <a:spLocks/>
          </p:cNvSpPr>
          <p:nvPr/>
        </p:nvSpPr>
        <p:spPr bwMode="auto">
          <a:xfrm>
            <a:off x="9066212" y="609600"/>
            <a:ext cx="20431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2641600">
              <a:defRPr sz="1400">
                <a:solidFill>
                  <a:schemeClr val="tx1"/>
                </a:solidFill>
                <a:latin typeface="Times New Roman" charset="0"/>
                <a:ea typeface="ＭＳ Ｐゴシック" charset="-128"/>
              </a:defRPr>
            </a:lvl1pPr>
            <a:lvl2pPr marL="742950" indent="-285750" defTabSz="2641600">
              <a:defRPr sz="1400">
                <a:solidFill>
                  <a:schemeClr val="tx1"/>
                </a:solidFill>
                <a:latin typeface="Times New Roman" charset="0"/>
                <a:ea typeface="ＭＳ Ｐゴシック" charset="-128"/>
              </a:defRPr>
            </a:lvl2pPr>
            <a:lvl3pPr marL="1143000" indent="-228600" defTabSz="2641600">
              <a:defRPr sz="1400">
                <a:solidFill>
                  <a:schemeClr val="tx1"/>
                </a:solidFill>
                <a:latin typeface="Times New Roman" charset="0"/>
                <a:ea typeface="ＭＳ Ｐゴシック" charset="-128"/>
              </a:defRPr>
            </a:lvl3pPr>
            <a:lvl4pPr marL="1600200" indent="-228600" defTabSz="2641600">
              <a:defRPr sz="1400">
                <a:solidFill>
                  <a:schemeClr val="tx1"/>
                </a:solidFill>
                <a:latin typeface="Times New Roman" charset="0"/>
                <a:ea typeface="ＭＳ Ｐゴシック" charset="-128"/>
              </a:defRPr>
            </a:lvl4pPr>
            <a:lvl5pPr marL="2057400" indent="-228600" defTabSz="2641600">
              <a:defRPr sz="1400">
                <a:solidFill>
                  <a:schemeClr val="tx1"/>
                </a:solidFill>
                <a:latin typeface="Times New Roman" charset="0"/>
                <a:ea typeface="ＭＳ Ｐゴシック" charset="-128"/>
              </a:defRPr>
            </a:lvl5pPr>
            <a:lvl6pPr marL="2514600" indent="-228600" defTabSz="2641600" eaLnBrk="0" fontAlgn="base" hangingPunct="0">
              <a:spcBef>
                <a:spcPct val="0"/>
              </a:spcBef>
              <a:spcAft>
                <a:spcPct val="0"/>
              </a:spcAft>
              <a:defRPr sz="1400">
                <a:solidFill>
                  <a:schemeClr val="tx1"/>
                </a:solidFill>
                <a:latin typeface="Times New Roman" charset="0"/>
                <a:ea typeface="ＭＳ Ｐゴシック" charset="-128"/>
              </a:defRPr>
            </a:lvl6pPr>
            <a:lvl7pPr marL="2971800" indent="-228600" defTabSz="2641600" eaLnBrk="0" fontAlgn="base" hangingPunct="0">
              <a:spcBef>
                <a:spcPct val="0"/>
              </a:spcBef>
              <a:spcAft>
                <a:spcPct val="0"/>
              </a:spcAft>
              <a:defRPr sz="1400">
                <a:solidFill>
                  <a:schemeClr val="tx1"/>
                </a:solidFill>
                <a:latin typeface="Times New Roman" charset="0"/>
                <a:ea typeface="ＭＳ Ｐゴシック" charset="-128"/>
              </a:defRPr>
            </a:lvl7pPr>
            <a:lvl8pPr marL="3429000" indent="-228600" defTabSz="2641600" eaLnBrk="0" fontAlgn="base" hangingPunct="0">
              <a:spcBef>
                <a:spcPct val="0"/>
              </a:spcBef>
              <a:spcAft>
                <a:spcPct val="0"/>
              </a:spcAft>
              <a:defRPr sz="1400">
                <a:solidFill>
                  <a:schemeClr val="tx1"/>
                </a:solidFill>
                <a:latin typeface="Times New Roman" charset="0"/>
                <a:ea typeface="ＭＳ Ｐゴシック" charset="-128"/>
              </a:defRPr>
            </a:lvl8pPr>
            <a:lvl9pPr marL="3886200" indent="-228600" defTabSz="2641600" eaLnBrk="0" fontAlgn="base" hangingPunct="0">
              <a:spcBef>
                <a:spcPct val="0"/>
              </a:spcBef>
              <a:spcAft>
                <a:spcPct val="0"/>
              </a:spcAft>
              <a:defRPr sz="1400">
                <a:solidFill>
                  <a:schemeClr val="tx1"/>
                </a:solidFill>
                <a:latin typeface="Times New Roman" charset="0"/>
                <a:ea typeface="ＭＳ Ｐゴシック" charset="-128"/>
              </a:defRPr>
            </a:lvl9pPr>
          </a:lstStyle>
          <a:p>
            <a:pPr algn="ctr"/>
            <a:r>
              <a:rPr lang="en-US" altLang="en-US" sz="1600" b="1" dirty="0" err="1">
                <a:solidFill>
                  <a:srgbClr val="0257A1"/>
                </a:solidFill>
                <a:latin typeface="Arial" charset="0"/>
              </a:rPr>
              <a:t>DataScience</a:t>
            </a:r>
            <a:r>
              <a:rPr lang="en-US" altLang="en-US" sz="1600" b="1" dirty="0" err="1">
                <a:solidFill>
                  <a:srgbClr val="C00000"/>
                </a:solidFill>
                <a:latin typeface="Arial" charset="0"/>
              </a:rPr>
              <a:t>@</a:t>
            </a:r>
            <a:r>
              <a:rPr lang="en-US" altLang="en-US" sz="1600" b="1" dirty="0" err="1">
                <a:solidFill>
                  <a:srgbClr val="0257A1"/>
                </a:solidFill>
                <a:latin typeface="Arial" charset="0"/>
              </a:rPr>
              <a:t>SMU</a:t>
            </a:r>
            <a:endParaRPr lang="en-US" altLang="en-US" sz="1600" b="1" dirty="0">
              <a:solidFill>
                <a:srgbClr val="0257A1"/>
              </a:solidFill>
              <a:latin typeface="Arial" charset="0"/>
            </a:endParaRPr>
          </a:p>
        </p:txBody>
      </p:sp>
      <p:sp>
        <p:nvSpPr>
          <p:cNvPr id="321" name="TextBox 320"/>
          <p:cNvSpPr txBox="1"/>
          <p:nvPr/>
        </p:nvSpPr>
        <p:spPr>
          <a:xfrm>
            <a:off x="227011" y="2970023"/>
            <a:ext cx="2819401" cy="1601977"/>
          </a:xfrm>
          <a:prstGeom prst="rect">
            <a:avLst/>
          </a:prstGeom>
          <a:noFill/>
        </p:spPr>
        <p:txBody>
          <a:bodyPr wrap="square" rtlCol="0">
            <a:spAutoFit/>
          </a:bodyPr>
          <a:lstStyle/>
          <a:p>
            <a:pPr marL="171450" indent="-171450">
              <a:spcBef>
                <a:spcPct val="30000"/>
              </a:spcBef>
              <a:buFont typeface="Arial"/>
              <a:buChar char="•"/>
            </a:pPr>
            <a:r>
              <a:rPr lang="en-US" sz="900" kern="0" dirty="0">
                <a:solidFill>
                  <a:schemeClr val="tx1">
                    <a:lumMod val="75000"/>
                    <a:lumOff val="25000"/>
                  </a:schemeClr>
                </a:solidFill>
                <a:latin typeface="Arial" panose="020B0604020202020204" pitchFamily="34" charset="0"/>
                <a:cs typeface="Arial" panose="020B0604020202020204" pitchFamily="34" charset="0"/>
              </a:rPr>
              <a:t>Currently, it can take as long as 30 days to assess sidewalks for repair and even then, sidewalks are only repaired if the budget allows.</a:t>
            </a:r>
          </a:p>
          <a:p>
            <a:pPr marL="171450" indent="-171450">
              <a:spcBef>
                <a:spcPct val="30000"/>
              </a:spcBef>
              <a:buFont typeface="Arial"/>
              <a:buChar char="•"/>
            </a:pPr>
            <a:r>
              <a:rPr lang="en-US" sz="900" kern="0" dirty="0">
                <a:solidFill>
                  <a:schemeClr val="tx1">
                    <a:lumMod val="75000"/>
                    <a:lumOff val="25000"/>
                  </a:schemeClr>
                </a:solidFill>
                <a:latin typeface="Arial" panose="020B0604020202020204" pitchFamily="34" charset="0"/>
                <a:cs typeface="Arial" panose="020B0604020202020204" pitchFamily="34" charset="0"/>
              </a:rPr>
              <a:t>75% of Washington D.C. streets have sidewalks on both sides.</a:t>
            </a:r>
          </a:p>
          <a:p>
            <a:pPr marL="171450" indent="-171450">
              <a:spcBef>
                <a:spcPct val="30000"/>
              </a:spcBef>
              <a:buFont typeface="Arial"/>
              <a:buChar char="•"/>
            </a:pPr>
            <a:r>
              <a:rPr lang="en-US" sz="900" kern="0" dirty="0">
                <a:solidFill>
                  <a:schemeClr val="tx1">
                    <a:lumMod val="75000"/>
                    <a:lumOff val="25000"/>
                  </a:schemeClr>
                </a:solidFill>
                <a:latin typeface="Arial" panose="020B0604020202020204" pitchFamily="34" charset="0"/>
                <a:cs typeface="Arial" panose="020B0604020202020204" pitchFamily="34" charset="0"/>
              </a:rPr>
              <a:t>In 2014, there was $27 million of backlog for sidewalk repairs. </a:t>
            </a:r>
          </a:p>
          <a:p>
            <a:pPr marL="171450" indent="-171450">
              <a:spcBef>
                <a:spcPct val="30000"/>
              </a:spcBef>
              <a:buFont typeface="Arial"/>
              <a:buChar char="•"/>
            </a:pPr>
            <a:r>
              <a:rPr lang="en-US" sz="900" kern="0" dirty="0">
                <a:solidFill>
                  <a:schemeClr val="tx1">
                    <a:lumMod val="75000"/>
                    <a:lumOff val="25000"/>
                  </a:schemeClr>
                </a:solidFill>
                <a:latin typeface="Arial" panose="020B0604020202020204" pitchFamily="34" charset="0"/>
                <a:cs typeface="Arial" panose="020B0604020202020204" pitchFamily="34" charset="0"/>
              </a:rPr>
              <a:t>Washington D.C. stated, they want to Improve the system for prioritizing sidewalk maintenance and repair. </a:t>
            </a:r>
            <a:endParaRPr lang="en-US" sz="900" kern="0" dirty="0">
              <a:solidFill>
                <a:schemeClr val="tx1">
                  <a:lumMod val="75000"/>
                  <a:lumOff val="25000"/>
                </a:schemeClr>
              </a:solidFill>
              <a:latin typeface="Arial"/>
              <a:cs typeface="Arial"/>
            </a:endParaRPr>
          </a:p>
        </p:txBody>
      </p:sp>
      <p:sp>
        <p:nvSpPr>
          <p:cNvPr id="327" name="TextBox 326"/>
          <p:cNvSpPr txBox="1"/>
          <p:nvPr/>
        </p:nvSpPr>
        <p:spPr>
          <a:xfrm>
            <a:off x="227012" y="4905553"/>
            <a:ext cx="2895600" cy="1874520"/>
          </a:xfrm>
          <a:prstGeom prst="rect">
            <a:avLst/>
          </a:prstGeom>
          <a:noFill/>
          <a:ln>
            <a:solidFill>
              <a:schemeClr val="tx2">
                <a:lumMod val="50000"/>
              </a:schemeClr>
            </a:solidFill>
            <a:prstDash val="dash"/>
          </a:ln>
        </p:spPr>
        <p:txBody>
          <a:bodyPr wrap="square" rtlCol="0">
            <a:spAutoFit/>
          </a:bodyPr>
          <a:lstStyle/>
          <a:p>
            <a:endParaRPr lang="en-US"/>
          </a:p>
        </p:txBody>
      </p:sp>
      <p:sp>
        <p:nvSpPr>
          <p:cNvPr id="328" name="TextBox 327"/>
          <p:cNvSpPr txBox="1"/>
          <p:nvPr/>
        </p:nvSpPr>
        <p:spPr>
          <a:xfrm>
            <a:off x="303213" y="5027473"/>
            <a:ext cx="2779438" cy="1754326"/>
          </a:xfrm>
          <a:prstGeom prst="rect">
            <a:avLst/>
          </a:prstGeom>
          <a:noFill/>
        </p:spPr>
        <p:txBody>
          <a:bodyPr wrap="square" rtlCol="0">
            <a:spAutoFit/>
          </a:bodyPr>
          <a:lstStyle/>
          <a:p>
            <a:pPr marL="171450" indent="-171450">
              <a:buFont typeface="Arial"/>
              <a:buChar char="•"/>
            </a:pPr>
            <a:r>
              <a:rPr lang="en-US" sz="900" kern="0" dirty="0" smtClean="0">
                <a:solidFill>
                  <a:schemeClr val="tx1">
                    <a:lumMod val="75000"/>
                    <a:lumOff val="25000"/>
                  </a:schemeClr>
                </a:solidFill>
                <a:latin typeface="Arial" panose="020B0604020202020204" pitchFamily="34" charset="0"/>
                <a:cs typeface="Arial" panose="020B0604020202020204" pitchFamily="34" charset="0"/>
              </a:rPr>
              <a:t>Utilized </a:t>
            </a:r>
            <a:r>
              <a:rPr lang="en-US" sz="900" kern="0" dirty="0">
                <a:solidFill>
                  <a:schemeClr val="tx1">
                    <a:lumMod val="75000"/>
                    <a:lumOff val="25000"/>
                  </a:schemeClr>
                </a:solidFill>
                <a:latin typeface="Arial" panose="020B0604020202020204" pitchFamily="34" charset="0"/>
                <a:cs typeface="Arial" panose="020B0604020202020204" pitchFamily="34" charset="0"/>
              </a:rPr>
              <a:t>existing "Project Sidewalk" data, crime statistics, and real estate pricing to predict problem sidewalk areas</a:t>
            </a:r>
          </a:p>
          <a:p>
            <a:pPr marL="171450" indent="-171450">
              <a:buFont typeface="Arial"/>
              <a:buChar char="•"/>
            </a:pPr>
            <a:r>
              <a:rPr lang="en-US" sz="900" kern="0" dirty="0">
                <a:solidFill>
                  <a:schemeClr val="tx1">
                    <a:lumMod val="75000"/>
                    <a:lumOff val="25000"/>
                  </a:schemeClr>
                </a:solidFill>
                <a:latin typeface="Arial" panose="020B0604020202020204" pitchFamily="34" charset="0"/>
                <a:cs typeface="Arial" panose="020B0604020202020204" pitchFamily="34" charset="0"/>
              </a:rPr>
              <a:t>Random forest </a:t>
            </a:r>
            <a:r>
              <a:rPr lang="en-US" sz="900" kern="0" dirty="0" smtClean="0">
                <a:solidFill>
                  <a:schemeClr val="tx1">
                    <a:lumMod val="75000"/>
                    <a:lumOff val="25000"/>
                  </a:schemeClr>
                </a:solidFill>
                <a:latin typeface="Arial" panose="020B0604020202020204" pitchFamily="34" charset="0"/>
                <a:cs typeface="Arial" panose="020B0604020202020204" pitchFamily="34" charset="0"/>
              </a:rPr>
              <a:t>modeling </a:t>
            </a:r>
            <a:r>
              <a:rPr lang="en-US" sz="900" kern="0" dirty="0">
                <a:solidFill>
                  <a:schemeClr val="tx1">
                    <a:lumMod val="75000"/>
                    <a:lumOff val="25000"/>
                  </a:schemeClr>
                </a:solidFill>
                <a:latin typeface="Arial" panose="020B0604020202020204" pitchFamily="34" charset="0"/>
                <a:cs typeface="Arial" panose="020B0604020202020204" pitchFamily="34" charset="0"/>
              </a:rPr>
              <a:t>had the best accuracy</a:t>
            </a:r>
          </a:p>
          <a:p>
            <a:pPr marL="171450" indent="-171450">
              <a:buFont typeface="Arial"/>
              <a:buChar char="•"/>
            </a:pPr>
            <a:r>
              <a:rPr lang="en-US" sz="900" kern="0" dirty="0">
                <a:solidFill>
                  <a:schemeClr val="tx1">
                    <a:lumMod val="75000"/>
                    <a:lumOff val="25000"/>
                  </a:schemeClr>
                </a:solidFill>
                <a:latin typeface="Arial" panose="020B0604020202020204" pitchFamily="34" charset="0"/>
                <a:cs typeface="Arial" panose="020B0604020202020204" pitchFamily="34" charset="0"/>
              </a:rPr>
              <a:t>Investigated possible </a:t>
            </a:r>
            <a:r>
              <a:rPr lang="en-US" sz="900" kern="0" dirty="0" err="1">
                <a:solidFill>
                  <a:schemeClr val="tx1">
                    <a:lumMod val="75000"/>
                    <a:lumOff val="25000"/>
                  </a:schemeClr>
                </a:solidFill>
                <a:latin typeface="Arial" panose="020B0604020202020204" pitchFamily="34" charset="0"/>
                <a:cs typeface="Arial" panose="020B0604020202020204" pitchFamily="34" charset="0"/>
              </a:rPr>
              <a:t>regionality</a:t>
            </a:r>
            <a:r>
              <a:rPr lang="en-US" sz="900" kern="0" dirty="0">
                <a:solidFill>
                  <a:schemeClr val="tx1">
                    <a:lumMod val="75000"/>
                    <a:lumOff val="25000"/>
                  </a:schemeClr>
                </a:solidFill>
                <a:latin typeface="Arial" panose="020B0604020202020204" pitchFamily="34" charset="0"/>
                <a:cs typeface="Arial" panose="020B0604020202020204" pitchFamily="34" charset="0"/>
              </a:rPr>
              <a:t> </a:t>
            </a:r>
            <a:r>
              <a:rPr lang="en-US" sz="900" kern="0" dirty="0" smtClean="0">
                <a:solidFill>
                  <a:schemeClr val="tx1">
                    <a:lumMod val="75000"/>
                    <a:lumOff val="25000"/>
                  </a:schemeClr>
                </a:solidFill>
                <a:latin typeface="Arial" panose="020B0604020202020204" pitchFamily="34" charset="0"/>
                <a:cs typeface="Arial" panose="020B0604020202020204" pitchFamily="34" charset="0"/>
              </a:rPr>
              <a:t/>
            </a:r>
            <a:br>
              <a:rPr lang="en-US" sz="900" kern="0" dirty="0" smtClean="0">
                <a:solidFill>
                  <a:schemeClr val="tx1">
                    <a:lumMod val="75000"/>
                    <a:lumOff val="25000"/>
                  </a:schemeClr>
                </a:solidFill>
                <a:latin typeface="Arial" panose="020B0604020202020204" pitchFamily="34" charset="0"/>
                <a:cs typeface="Arial" panose="020B0604020202020204" pitchFamily="34" charset="0"/>
              </a:rPr>
            </a:br>
            <a:endParaRPr lang="en-US" sz="900" kern="0" dirty="0">
              <a:solidFill>
                <a:schemeClr val="tx1">
                  <a:lumMod val="75000"/>
                  <a:lumOff val="25000"/>
                </a:schemeClr>
              </a:solidFill>
              <a:latin typeface="Arial" panose="020B0604020202020204" pitchFamily="34" charset="0"/>
              <a:cs typeface="Arial" panose="020B0604020202020204" pitchFamily="34" charset="0"/>
            </a:endParaRPr>
          </a:p>
          <a:p>
            <a:r>
              <a:rPr lang="en-US" sz="900" kern="0" dirty="0">
                <a:solidFill>
                  <a:schemeClr val="tx1">
                    <a:lumMod val="75000"/>
                    <a:lumOff val="25000"/>
                  </a:schemeClr>
                </a:solidFill>
                <a:latin typeface="Arial" panose="020B0604020202020204" pitchFamily="34" charset="0"/>
                <a:cs typeface="Arial" panose="020B0604020202020204" pitchFamily="34" charset="0"/>
              </a:rPr>
              <a:t>    </a:t>
            </a:r>
            <a:r>
              <a:rPr lang="en-US" sz="900" kern="0" dirty="0" smtClean="0">
                <a:solidFill>
                  <a:schemeClr val="tx1">
                    <a:lumMod val="75000"/>
                    <a:lumOff val="25000"/>
                  </a:schemeClr>
                </a:solidFill>
                <a:latin typeface="Arial" panose="020B0604020202020204" pitchFamily="34" charset="0"/>
                <a:cs typeface="Arial" panose="020B0604020202020204" pitchFamily="34" charset="0"/>
              </a:rPr>
              <a:t>     - Left Image: neighborhood zones</a:t>
            </a:r>
          </a:p>
          <a:p>
            <a:r>
              <a:rPr lang="en-US" sz="900" kern="0" dirty="0" smtClean="0">
                <a:solidFill>
                  <a:schemeClr val="tx1">
                    <a:lumMod val="75000"/>
                    <a:lumOff val="25000"/>
                  </a:schemeClr>
                </a:solidFill>
                <a:latin typeface="Arial" panose="020B0604020202020204" pitchFamily="34" charset="0"/>
                <a:cs typeface="Arial" panose="020B0604020202020204" pitchFamily="34" charset="0"/>
              </a:rPr>
              <a:t>         - Right Image: 25 </a:t>
            </a:r>
            <a:r>
              <a:rPr lang="en-US" sz="900" kern="0" dirty="0">
                <a:solidFill>
                  <a:schemeClr val="tx1">
                    <a:lumMod val="75000"/>
                    <a:lumOff val="25000"/>
                  </a:schemeClr>
                </a:solidFill>
                <a:latin typeface="Arial" panose="020B0604020202020204" pitchFamily="34" charset="0"/>
                <a:cs typeface="Arial" panose="020B0604020202020204" pitchFamily="34" charset="0"/>
              </a:rPr>
              <a:t>x </a:t>
            </a:r>
            <a:r>
              <a:rPr lang="en-US" sz="900" kern="0" dirty="0" smtClean="0">
                <a:solidFill>
                  <a:schemeClr val="tx1">
                    <a:lumMod val="75000"/>
                    <a:lumOff val="25000"/>
                  </a:schemeClr>
                </a:solidFill>
                <a:latin typeface="Arial" panose="020B0604020202020204" pitchFamily="34" charset="0"/>
                <a:cs typeface="Arial" panose="020B0604020202020204" pitchFamily="34" charset="0"/>
              </a:rPr>
              <a:t>25 </a:t>
            </a:r>
            <a:r>
              <a:rPr lang="en-US" sz="900" kern="0" dirty="0">
                <a:solidFill>
                  <a:schemeClr val="tx1">
                    <a:lumMod val="75000"/>
                    <a:lumOff val="25000"/>
                  </a:schemeClr>
                </a:solidFill>
                <a:latin typeface="Arial" panose="020B0604020202020204" pitchFamily="34" charset="0"/>
                <a:cs typeface="Arial" panose="020B0604020202020204" pitchFamily="34" charset="0"/>
              </a:rPr>
              <a:t>grid </a:t>
            </a:r>
            <a:r>
              <a:rPr lang="en-US" sz="900" kern="0" dirty="0" smtClean="0">
                <a:solidFill>
                  <a:schemeClr val="tx1">
                    <a:lumMod val="75000"/>
                    <a:lumOff val="25000"/>
                  </a:schemeClr>
                </a:solidFill>
                <a:latin typeface="Arial" panose="020B0604020202020204" pitchFamily="34" charset="0"/>
                <a:cs typeface="Arial" panose="020B0604020202020204" pitchFamily="34" charset="0"/>
              </a:rPr>
              <a:t>overlaid</a:t>
            </a:r>
            <a:br>
              <a:rPr lang="en-US" sz="900" kern="0" dirty="0" smtClean="0">
                <a:solidFill>
                  <a:schemeClr val="tx1">
                    <a:lumMod val="75000"/>
                    <a:lumOff val="25000"/>
                  </a:schemeClr>
                </a:solidFill>
                <a:latin typeface="Arial" panose="020B0604020202020204" pitchFamily="34" charset="0"/>
                <a:cs typeface="Arial" panose="020B0604020202020204" pitchFamily="34" charset="0"/>
              </a:rPr>
            </a:br>
            <a:endParaRPr lang="en-US" sz="900" kern="0" dirty="0" smtClean="0">
              <a:solidFill>
                <a:schemeClr val="tx1">
                  <a:lumMod val="75000"/>
                  <a:lumOff val="25000"/>
                </a:schemeClr>
              </a:solidFill>
              <a:latin typeface="Arial" panose="020B0604020202020204" pitchFamily="34" charset="0"/>
              <a:cs typeface="Arial" panose="020B0604020202020204" pitchFamily="34" charset="0"/>
            </a:endParaRPr>
          </a:p>
          <a:p>
            <a:r>
              <a:rPr lang="en-US" sz="900" kern="0" dirty="0" smtClean="0">
                <a:solidFill>
                  <a:schemeClr val="tx1">
                    <a:lumMod val="75000"/>
                    <a:lumOff val="25000"/>
                  </a:schemeClr>
                </a:solidFill>
                <a:latin typeface="Arial" panose="020B0604020202020204" pitchFamily="34" charset="0"/>
                <a:cs typeface="Arial" panose="020B0604020202020204" pitchFamily="34" charset="0"/>
              </a:rPr>
              <a:t>Our </a:t>
            </a:r>
            <a:r>
              <a:rPr lang="en-US" sz="900" kern="0" dirty="0">
                <a:solidFill>
                  <a:schemeClr val="tx1">
                    <a:lumMod val="75000"/>
                    <a:lumOff val="25000"/>
                  </a:schemeClr>
                </a:solidFill>
                <a:latin typeface="Arial" panose="020B0604020202020204" pitchFamily="34" charset="0"/>
                <a:cs typeface="Arial" panose="020B0604020202020204" pitchFamily="34" charset="0"/>
              </a:rPr>
              <a:t>model best predicted the "Curb Ramp” label (95% based on the 50 x 50 grid) and "No Curb Ramp" label (93% based on the 50 x 50 </a:t>
            </a:r>
            <a:r>
              <a:rPr lang="en-US" sz="900" kern="0" dirty="0" smtClean="0">
                <a:solidFill>
                  <a:schemeClr val="tx1">
                    <a:lumMod val="75000"/>
                    <a:lumOff val="25000"/>
                  </a:schemeClr>
                </a:solidFill>
                <a:latin typeface="Arial" panose="020B0604020202020204" pitchFamily="34" charset="0"/>
                <a:cs typeface="Arial" panose="020B0604020202020204" pitchFamily="34" charset="0"/>
              </a:rPr>
              <a:t>grid)</a:t>
            </a:r>
            <a:endParaRPr lang="en-US" sz="900" kern="0" dirty="0">
              <a:solidFill>
                <a:schemeClr val="tx1">
                  <a:lumMod val="75000"/>
                  <a:lumOff val="25000"/>
                </a:schemeClr>
              </a:solidFill>
              <a:latin typeface="Arial" panose="020B0604020202020204" pitchFamily="34" charset="0"/>
              <a:cs typeface="Arial" panose="020B0604020202020204" pitchFamily="34" charset="0"/>
            </a:endParaRPr>
          </a:p>
        </p:txBody>
      </p:sp>
      <p:sp useBgFill="1">
        <p:nvSpPr>
          <p:cNvPr id="330" name="TextBox 329"/>
          <p:cNvSpPr txBox="1"/>
          <p:nvPr/>
        </p:nvSpPr>
        <p:spPr>
          <a:xfrm>
            <a:off x="227013" y="4714933"/>
            <a:ext cx="1828799" cy="338554"/>
          </a:xfrm>
          <a:prstGeom prst="rect">
            <a:avLst/>
          </a:prstGeom>
        </p:spPr>
        <p:txBody>
          <a:bodyPr wrap="square" rtlCol="0">
            <a:spAutoFit/>
          </a:bodyPr>
          <a:lstStyle/>
          <a:p>
            <a:r>
              <a:rPr lang="en-US" sz="1600" dirty="0" smtClean="0">
                <a:solidFill>
                  <a:schemeClr val="tx2">
                    <a:lumMod val="50000"/>
                  </a:schemeClr>
                </a:solidFill>
                <a:latin typeface="Arial" panose="020B0604020202020204" pitchFamily="34" charset="0"/>
                <a:cs typeface="Arial" panose="020B0604020202020204" pitchFamily="34" charset="0"/>
              </a:rPr>
              <a:t>Path to </a:t>
            </a:r>
            <a:r>
              <a:rPr lang="en-US" sz="1600" dirty="0">
                <a:solidFill>
                  <a:schemeClr val="tx2">
                    <a:lumMod val="50000"/>
                  </a:schemeClr>
                </a:solidFill>
                <a:latin typeface="Arial" panose="020B0604020202020204" pitchFamily="34" charset="0"/>
                <a:cs typeface="Arial" panose="020B0604020202020204" pitchFamily="34" charset="0"/>
              </a:rPr>
              <a:t>P</a:t>
            </a:r>
            <a:r>
              <a:rPr lang="en-US" sz="1600" dirty="0" smtClean="0">
                <a:solidFill>
                  <a:schemeClr val="tx2">
                    <a:lumMod val="50000"/>
                  </a:schemeClr>
                </a:solidFill>
                <a:latin typeface="Arial" panose="020B0604020202020204" pitchFamily="34" charset="0"/>
                <a:cs typeface="Arial" panose="020B0604020202020204" pitchFamily="34" charset="0"/>
              </a:rPr>
              <a:t>rediction</a:t>
            </a:r>
            <a:endParaRPr lang="en-US" sz="1600" dirty="0">
              <a:solidFill>
                <a:schemeClr val="tx2">
                  <a:lumMod val="50000"/>
                </a:schemeClr>
              </a:solidFill>
              <a:latin typeface="Arial" panose="020B0604020202020204" pitchFamily="34" charset="0"/>
              <a:cs typeface="Arial" panose="020B0604020202020204" pitchFamily="34" charset="0"/>
            </a:endParaRPr>
          </a:p>
        </p:txBody>
      </p:sp>
      <p:sp>
        <p:nvSpPr>
          <p:cNvPr id="340" name="TextBox 339"/>
          <p:cNvSpPr txBox="1"/>
          <p:nvPr/>
        </p:nvSpPr>
        <p:spPr>
          <a:xfrm>
            <a:off x="9218612" y="1215299"/>
            <a:ext cx="2819401" cy="1371600"/>
          </a:xfrm>
          <a:prstGeom prst="rect">
            <a:avLst/>
          </a:prstGeom>
          <a:noFill/>
          <a:ln>
            <a:solidFill>
              <a:schemeClr val="tx2">
                <a:lumMod val="50000"/>
              </a:schemeClr>
            </a:solidFill>
            <a:prstDash val="dash"/>
          </a:ln>
        </p:spPr>
        <p:txBody>
          <a:bodyPr wrap="square" rtlCol="0">
            <a:spAutoFit/>
          </a:bodyPr>
          <a:lstStyle/>
          <a:p>
            <a:endParaRPr lang="en-US"/>
          </a:p>
        </p:txBody>
      </p:sp>
      <p:sp>
        <p:nvSpPr>
          <p:cNvPr id="341" name="TextBox 340"/>
          <p:cNvSpPr txBox="1"/>
          <p:nvPr/>
        </p:nvSpPr>
        <p:spPr>
          <a:xfrm>
            <a:off x="9294812" y="1324249"/>
            <a:ext cx="2743200" cy="1188720"/>
          </a:xfrm>
          <a:prstGeom prst="rect">
            <a:avLst/>
          </a:prstGeom>
          <a:noFill/>
        </p:spPr>
        <p:txBody>
          <a:bodyPr wrap="square" rtlCol="0">
            <a:spAutoFit/>
          </a:bodyPr>
          <a:lstStyle/>
          <a:p>
            <a:pPr>
              <a:spcBef>
                <a:spcPct val="30000"/>
              </a:spcBef>
            </a:pPr>
            <a:r>
              <a:rPr lang="en-US" altLang="en-US" sz="900" kern="0" dirty="0" smtClean="0">
                <a:solidFill>
                  <a:schemeClr val="tx1">
                    <a:lumMod val="75000"/>
                    <a:lumOff val="25000"/>
                  </a:schemeClr>
                </a:solidFill>
                <a:latin typeface="Arial" panose="020B0604020202020204" pitchFamily="34" charset="0"/>
                <a:cs typeface="Arial" panose="020B0604020202020204" pitchFamily="34" charset="0"/>
              </a:rPr>
              <a:t>We had the highest accuracy for the 25 x 25 grid, which makes sense since, even though our sidewalk data was very granular, our crime data was by city block and our housing data was by neighborhood.</a:t>
            </a:r>
          </a:p>
          <a:p>
            <a:pPr>
              <a:spcBef>
                <a:spcPct val="30000"/>
              </a:spcBef>
            </a:pPr>
            <a:r>
              <a:rPr lang="en-US" altLang="en-US" sz="900" kern="0" dirty="0" smtClean="0">
                <a:solidFill>
                  <a:schemeClr val="tx1">
                    <a:lumMod val="75000"/>
                    <a:lumOff val="25000"/>
                  </a:schemeClr>
                </a:solidFill>
                <a:latin typeface="Arial" panose="020B0604020202020204" pitchFamily="34" charset="0"/>
                <a:cs typeface="Arial" panose="020B0604020202020204" pitchFamily="34" charset="0"/>
              </a:rPr>
              <a:t>For our crime results, we found that the most important criminal indicator for all four labels was “vehicle theft”. </a:t>
            </a:r>
          </a:p>
        </p:txBody>
      </p:sp>
      <p:sp useBgFill="1">
        <p:nvSpPr>
          <p:cNvPr id="342" name="TextBox 341"/>
          <p:cNvSpPr txBox="1"/>
          <p:nvPr/>
        </p:nvSpPr>
        <p:spPr>
          <a:xfrm>
            <a:off x="9218613" y="1043789"/>
            <a:ext cx="914399" cy="338554"/>
          </a:xfrm>
          <a:prstGeom prst="rect">
            <a:avLst/>
          </a:prstGeom>
        </p:spPr>
        <p:txBody>
          <a:bodyPr wrap="square" rtlCol="0">
            <a:spAutoFit/>
          </a:bodyPr>
          <a:lstStyle/>
          <a:p>
            <a:r>
              <a:rPr lang="en-US" sz="1600" dirty="0" smtClean="0">
                <a:solidFill>
                  <a:schemeClr val="tx2">
                    <a:lumMod val="50000"/>
                  </a:schemeClr>
                </a:solidFill>
                <a:latin typeface="Arial" panose="020B0604020202020204" pitchFamily="34" charset="0"/>
                <a:cs typeface="Arial" panose="020B0604020202020204" pitchFamily="34" charset="0"/>
              </a:rPr>
              <a:t>Results</a:t>
            </a:r>
            <a:endParaRPr lang="en-US" sz="1600" dirty="0">
              <a:solidFill>
                <a:schemeClr val="tx2">
                  <a:lumMod val="50000"/>
                </a:schemeClr>
              </a:solidFill>
              <a:latin typeface="Arial" panose="020B0604020202020204" pitchFamily="34" charset="0"/>
              <a:cs typeface="Arial" panose="020B0604020202020204" pitchFamily="34" charset="0"/>
            </a:endParaRPr>
          </a:p>
        </p:txBody>
      </p:sp>
      <p:sp>
        <p:nvSpPr>
          <p:cNvPr id="344" name="TextBox 343"/>
          <p:cNvSpPr txBox="1"/>
          <p:nvPr/>
        </p:nvSpPr>
        <p:spPr>
          <a:xfrm>
            <a:off x="9294812" y="2918698"/>
            <a:ext cx="2667000" cy="2339102"/>
          </a:xfrm>
          <a:prstGeom prst="rect">
            <a:avLst/>
          </a:prstGeom>
          <a:noFill/>
        </p:spPr>
        <p:txBody>
          <a:bodyPr wrap="square" rtlCol="0" anchor="ctr">
            <a:spAutoFit/>
          </a:bodyPr>
          <a:lstStyle/>
          <a:p>
            <a:pPr defTabSz="914126"/>
            <a:r>
              <a:rPr lang="en-US" sz="900" kern="0" dirty="0">
                <a:solidFill>
                  <a:schemeClr val="tx1">
                    <a:lumMod val="75000"/>
                    <a:lumOff val="25000"/>
                  </a:schemeClr>
                </a:solidFill>
                <a:latin typeface="Arial" panose="020B0604020202020204" pitchFamily="34" charset="0"/>
                <a:cs typeface="Arial" panose="020B0604020202020204" pitchFamily="34" charset="0"/>
              </a:rPr>
              <a:t>Using random forest </a:t>
            </a:r>
            <a:r>
              <a:rPr lang="en-US" sz="900" kern="0" dirty="0" smtClean="0">
                <a:solidFill>
                  <a:schemeClr val="tx1">
                    <a:lumMod val="75000"/>
                    <a:lumOff val="25000"/>
                  </a:schemeClr>
                </a:solidFill>
                <a:latin typeface="Arial" panose="020B0604020202020204" pitchFamily="34" charset="0"/>
                <a:cs typeface="Arial" panose="020B0604020202020204" pitchFamily="34" charset="0"/>
              </a:rPr>
              <a:t>classification </a:t>
            </a:r>
            <a:r>
              <a:rPr lang="en-US" sz="900" kern="0" dirty="0">
                <a:solidFill>
                  <a:schemeClr val="tx1">
                    <a:lumMod val="75000"/>
                    <a:lumOff val="25000"/>
                  </a:schemeClr>
                </a:solidFill>
                <a:latin typeface="Arial" panose="020B0604020202020204" pitchFamily="34" charset="0"/>
                <a:cs typeface="Arial" panose="020B0604020202020204" pitchFamily="34" charset="0"/>
              </a:rPr>
              <a:t>on the Washington D.C. crime statistics and real estate data, we uncovered a predictive relationship for sidewalk accessibility that is better than random chance. With the methods we outline here, Washington D.C. will be better able to anticipate sidewalk repairs and better allocate resources to minimize these large backlogs</a:t>
            </a:r>
            <a:r>
              <a:rPr lang="en-US" sz="900" kern="0" dirty="0" smtClean="0">
                <a:solidFill>
                  <a:schemeClr val="tx1">
                    <a:lumMod val="75000"/>
                    <a:lumOff val="25000"/>
                  </a:schemeClr>
                </a:solidFill>
                <a:latin typeface="Arial" panose="020B0604020202020204" pitchFamily="34" charset="0"/>
                <a:cs typeface="Arial" panose="020B0604020202020204" pitchFamily="34" charset="0"/>
              </a:rPr>
              <a:t>.</a:t>
            </a:r>
            <a:br>
              <a:rPr lang="en-US" sz="900" kern="0" dirty="0" smtClean="0">
                <a:solidFill>
                  <a:schemeClr val="tx1">
                    <a:lumMod val="75000"/>
                    <a:lumOff val="25000"/>
                  </a:schemeClr>
                </a:solidFill>
                <a:latin typeface="Arial" panose="020B0604020202020204" pitchFamily="34" charset="0"/>
                <a:cs typeface="Arial" panose="020B0604020202020204" pitchFamily="34" charset="0"/>
              </a:rPr>
            </a:br>
            <a:r>
              <a:rPr lang="en-US" sz="900" kern="0" dirty="0" smtClean="0">
                <a:solidFill>
                  <a:schemeClr val="tx1">
                    <a:lumMod val="75000"/>
                    <a:lumOff val="25000"/>
                  </a:schemeClr>
                </a:solidFill>
                <a:latin typeface="Arial" panose="020B0604020202020204" pitchFamily="34" charset="0"/>
                <a:cs typeface="Arial" panose="020B0604020202020204" pitchFamily="34" charset="0"/>
              </a:rPr>
              <a:t> </a:t>
            </a:r>
            <a:endParaRPr lang="en-US" sz="900" kern="0" dirty="0">
              <a:solidFill>
                <a:schemeClr val="tx1">
                  <a:lumMod val="75000"/>
                  <a:lumOff val="25000"/>
                </a:schemeClr>
              </a:solidFill>
              <a:latin typeface="Arial" panose="020B0604020202020204" pitchFamily="34" charset="0"/>
              <a:cs typeface="Arial" panose="020B0604020202020204" pitchFamily="34" charset="0"/>
            </a:endParaRPr>
          </a:p>
          <a:p>
            <a:pPr marL="171450" indent="-171450" defTabSz="914126">
              <a:spcAft>
                <a:spcPts val="600"/>
              </a:spcAft>
              <a:buFont typeface="Arial"/>
              <a:buChar char="•"/>
            </a:pPr>
            <a:r>
              <a:rPr lang="en-US" sz="900" kern="0" dirty="0" smtClean="0">
                <a:solidFill>
                  <a:schemeClr val="tx1">
                    <a:lumMod val="75000"/>
                    <a:lumOff val="25000"/>
                  </a:schemeClr>
                </a:solidFill>
                <a:latin typeface="Arial" panose="020B0604020202020204" pitchFamily="34" charset="0"/>
                <a:cs typeface="Arial" panose="020B0604020202020204" pitchFamily="34" charset="0"/>
              </a:rPr>
              <a:t>Increased sidewalk repair efficiency</a:t>
            </a:r>
          </a:p>
          <a:p>
            <a:pPr marL="171450" indent="-171450" defTabSz="914126">
              <a:spcAft>
                <a:spcPts val="600"/>
              </a:spcAft>
              <a:buFont typeface="Arial"/>
              <a:buChar char="•"/>
            </a:pPr>
            <a:r>
              <a:rPr lang="en-US" sz="900" kern="0" dirty="0" smtClean="0">
                <a:solidFill>
                  <a:schemeClr val="tx1">
                    <a:lumMod val="75000"/>
                    <a:lumOff val="25000"/>
                  </a:schemeClr>
                </a:solidFill>
                <a:latin typeface="Arial" panose="020B0604020202020204" pitchFamily="34" charset="0"/>
                <a:cs typeface="Arial" panose="020B0604020202020204" pitchFamily="34" charset="0"/>
              </a:rPr>
              <a:t>Better budget forecasting</a:t>
            </a:r>
          </a:p>
          <a:p>
            <a:pPr marL="171450" indent="-171450" defTabSz="914126">
              <a:spcAft>
                <a:spcPts val="600"/>
              </a:spcAft>
              <a:buFont typeface="Arial"/>
              <a:buChar char="•"/>
            </a:pPr>
            <a:r>
              <a:rPr lang="en-US" sz="900" kern="0" dirty="0" smtClean="0">
                <a:solidFill>
                  <a:schemeClr val="tx1">
                    <a:lumMod val="75000"/>
                    <a:lumOff val="25000"/>
                  </a:schemeClr>
                </a:solidFill>
                <a:latin typeface="Arial" panose="020B0604020202020204" pitchFamily="34" charset="0"/>
                <a:cs typeface="Arial" panose="020B0604020202020204" pitchFamily="34" charset="0"/>
              </a:rPr>
              <a:t>Prioritization of predicted problem areas</a:t>
            </a:r>
          </a:p>
          <a:p>
            <a:pPr marL="171450" indent="-171450" defTabSz="914126">
              <a:spcAft>
                <a:spcPts val="600"/>
              </a:spcAft>
              <a:buFont typeface="Arial"/>
              <a:buChar char="•"/>
            </a:pPr>
            <a:r>
              <a:rPr lang="en-US" sz="900" kern="0" dirty="0" smtClean="0">
                <a:solidFill>
                  <a:schemeClr val="tx1">
                    <a:lumMod val="75000"/>
                    <a:lumOff val="25000"/>
                  </a:schemeClr>
                </a:solidFill>
                <a:latin typeface="Arial" panose="020B0604020202020204" pitchFamily="34" charset="0"/>
                <a:cs typeface="Arial" panose="020B0604020202020204" pitchFamily="34" charset="0"/>
              </a:rPr>
              <a:t>Improve accessibility</a:t>
            </a:r>
          </a:p>
          <a:p>
            <a:pPr marL="171450" indent="-171450" defTabSz="914126">
              <a:spcAft>
                <a:spcPts val="600"/>
              </a:spcAft>
              <a:buFont typeface="Arial"/>
              <a:buChar char="•"/>
            </a:pPr>
            <a:r>
              <a:rPr lang="en-US" sz="900" kern="0" dirty="0" smtClean="0">
                <a:solidFill>
                  <a:schemeClr val="tx1">
                    <a:lumMod val="75000"/>
                    <a:lumOff val="25000"/>
                  </a:schemeClr>
                </a:solidFill>
                <a:latin typeface="Arial" panose="020B0604020202020204" pitchFamily="34" charset="0"/>
                <a:cs typeface="Arial" panose="020B0604020202020204" pitchFamily="34" charset="0"/>
              </a:rPr>
              <a:t>Potential expansion of customer base</a:t>
            </a:r>
          </a:p>
        </p:txBody>
      </p:sp>
      <p:sp useBgFill="1">
        <p:nvSpPr>
          <p:cNvPr id="346" name="TextBox 345"/>
          <p:cNvSpPr txBox="1"/>
          <p:nvPr/>
        </p:nvSpPr>
        <p:spPr>
          <a:xfrm>
            <a:off x="9218613" y="2633246"/>
            <a:ext cx="1219200" cy="338554"/>
          </a:xfrm>
          <a:prstGeom prst="rect">
            <a:avLst/>
          </a:prstGeom>
        </p:spPr>
        <p:txBody>
          <a:bodyPr wrap="square" rtlCol="0">
            <a:spAutoFit/>
          </a:bodyPr>
          <a:lstStyle/>
          <a:p>
            <a:r>
              <a:rPr lang="en-US" sz="1600" dirty="0" smtClean="0">
                <a:solidFill>
                  <a:schemeClr val="tx2">
                    <a:lumMod val="50000"/>
                  </a:schemeClr>
                </a:solidFill>
                <a:latin typeface="Arial" panose="020B0604020202020204" pitchFamily="34" charset="0"/>
                <a:cs typeface="Arial" panose="020B0604020202020204" pitchFamily="34" charset="0"/>
              </a:rPr>
              <a:t>Conclusion</a:t>
            </a:r>
            <a:endParaRPr lang="en-US" sz="1600" dirty="0">
              <a:solidFill>
                <a:schemeClr val="tx2">
                  <a:lumMod val="50000"/>
                </a:schemeClr>
              </a:solidFill>
              <a:latin typeface="Arial" panose="020B0604020202020204" pitchFamily="34" charset="0"/>
              <a:cs typeface="Arial" panose="020B0604020202020204" pitchFamily="34" charset="0"/>
            </a:endParaRPr>
          </a:p>
        </p:txBody>
      </p:sp>
      <p:sp>
        <p:nvSpPr>
          <p:cNvPr id="351" name="TextBox 350"/>
          <p:cNvSpPr txBox="1"/>
          <p:nvPr/>
        </p:nvSpPr>
        <p:spPr>
          <a:xfrm>
            <a:off x="9218612" y="5486400"/>
            <a:ext cx="2819400" cy="1280160"/>
          </a:xfrm>
          <a:prstGeom prst="rect">
            <a:avLst/>
          </a:prstGeom>
          <a:noFill/>
          <a:ln>
            <a:solidFill>
              <a:schemeClr val="tx2">
                <a:lumMod val="50000"/>
              </a:schemeClr>
            </a:solidFill>
            <a:prstDash val="dash"/>
          </a:ln>
        </p:spPr>
        <p:txBody>
          <a:bodyPr wrap="square" rtlCol="0">
            <a:spAutoFit/>
          </a:bodyPr>
          <a:lstStyle/>
          <a:p>
            <a:endParaRPr lang="en-US"/>
          </a:p>
        </p:txBody>
      </p:sp>
      <p:sp>
        <p:nvSpPr>
          <p:cNvPr id="353" name="TextBox 352"/>
          <p:cNvSpPr txBox="1"/>
          <p:nvPr/>
        </p:nvSpPr>
        <p:spPr>
          <a:xfrm>
            <a:off x="9294812" y="5628382"/>
            <a:ext cx="2667000" cy="1077218"/>
          </a:xfrm>
          <a:prstGeom prst="rect">
            <a:avLst/>
          </a:prstGeom>
          <a:noFill/>
        </p:spPr>
        <p:txBody>
          <a:bodyPr wrap="square" rtlCol="0">
            <a:spAutoFit/>
          </a:bodyPr>
          <a:lstStyle/>
          <a:p>
            <a:pPr defTabSz="914126"/>
            <a:r>
              <a:rPr lang="en-US" sz="900" kern="0" dirty="0">
                <a:solidFill>
                  <a:schemeClr val="tx1">
                    <a:lumMod val="75000"/>
                    <a:lumOff val="25000"/>
                  </a:schemeClr>
                </a:solidFill>
                <a:latin typeface="Arial" panose="020B0604020202020204" pitchFamily="34" charset="0"/>
                <a:cs typeface="Arial" panose="020B0604020202020204" pitchFamily="34" charset="0"/>
              </a:rPr>
              <a:t>Pedestrian traffic data incorporated with our findings to better analyze priority </a:t>
            </a:r>
            <a:r>
              <a:rPr lang="en-US" sz="900" kern="0" dirty="0" smtClean="0">
                <a:solidFill>
                  <a:schemeClr val="tx1">
                    <a:lumMod val="75000"/>
                    <a:lumOff val="25000"/>
                  </a:schemeClr>
                </a:solidFill>
                <a:latin typeface="Arial" panose="020B0604020202020204" pitchFamily="34" charset="0"/>
                <a:cs typeface="Arial" panose="020B0604020202020204" pitchFamily="34" charset="0"/>
              </a:rPr>
              <a:t>sidewalks</a:t>
            </a:r>
            <a:br>
              <a:rPr lang="en-US" sz="900" kern="0" dirty="0" smtClean="0">
                <a:solidFill>
                  <a:schemeClr val="tx1">
                    <a:lumMod val="75000"/>
                    <a:lumOff val="25000"/>
                  </a:schemeClr>
                </a:solidFill>
                <a:latin typeface="Arial" panose="020B0604020202020204" pitchFamily="34" charset="0"/>
                <a:cs typeface="Arial" panose="020B0604020202020204" pitchFamily="34" charset="0"/>
              </a:rPr>
            </a:br>
            <a:endParaRPr lang="en-US" sz="900" kern="0" dirty="0">
              <a:solidFill>
                <a:schemeClr val="tx1">
                  <a:lumMod val="75000"/>
                  <a:lumOff val="25000"/>
                </a:schemeClr>
              </a:solidFill>
              <a:latin typeface="Arial" panose="020B0604020202020204" pitchFamily="34" charset="0"/>
              <a:cs typeface="Arial" panose="020B0604020202020204" pitchFamily="34" charset="0"/>
            </a:endParaRPr>
          </a:p>
          <a:p>
            <a:pPr marL="171450" indent="-171450" defTabSz="914126">
              <a:spcAft>
                <a:spcPts val="600"/>
              </a:spcAft>
              <a:buFont typeface="Arial"/>
              <a:buChar char="•"/>
            </a:pPr>
            <a:r>
              <a:rPr lang="en-US" sz="900" kern="0" dirty="0">
                <a:solidFill>
                  <a:schemeClr val="tx1">
                    <a:lumMod val="75000"/>
                    <a:lumOff val="25000"/>
                  </a:schemeClr>
                </a:solidFill>
                <a:latin typeface="Arial" panose="020B0604020202020204" pitchFamily="34" charset="0"/>
                <a:cs typeface="Arial" panose="020B0604020202020204" pitchFamily="34" charset="0"/>
              </a:rPr>
              <a:t>Sidewalks around schools</a:t>
            </a:r>
          </a:p>
          <a:p>
            <a:pPr marL="171450" indent="-171450" defTabSz="914126">
              <a:spcAft>
                <a:spcPts val="600"/>
              </a:spcAft>
              <a:buFont typeface="Arial"/>
              <a:buChar char="•"/>
            </a:pPr>
            <a:r>
              <a:rPr lang="en-US" sz="900" kern="0" dirty="0">
                <a:solidFill>
                  <a:schemeClr val="tx1">
                    <a:lumMod val="75000"/>
                    <a:lumOff val="25000"/>
                  </a:schemeClr>
                </a:solidFill>
                <a:latin typeface="Arial" panose="020B0604020202020204" pitchFamily="34" charset="0"/>
                <a:cs typeface="Arial" panose="020B0604020202020204" pitchFamily="34" charset="0"/>
              </a:rPr>
              <a:t>Sidewalks near senior citizens</a:t>
            </a:r>
          </a:p>
          <a:p>
            <a:pPr marL="171450" indent="-171450" defTabSz="914126">
              <a:spcAft>
                <a:spcPts val="600"/>
              </a:spcAft>
              <a:buFont typeface="Arial"/>
              <a:buChar char="•"/>
            </a:pPr>
            <a:r>
              <a:rPr lang="en-US" sz="900" kern="0" dirty="0">
                <a:solidFill>
                  <a:schemeClr val="tx1">
                    <a:lumMod val="75000"/>
                    <a:lumOff val="25000"/>
                  </a:schemeClr>
                </a:solidFill>
                <a:latin typeface="Arial" panose="020B0604020202020204" pitchFamily="34" charset="0"/>
                <a:cs typeface="Arial" panose="020B0604020202020204" pitchFamily="34" charset="0"/>
              </a:rPr>
              <a:t>Sidewalks near public transportation</a:t>
            </a:r>
          </a:p>
        </p:txBody>
      </p:sp>
      <p:sp useBgFill="1">
        <p:nvSpPr>
          <p:cNvPr id="354" name="TextBox 353"/>
          <p:cNvSpPr txBox="1"/>
          <p:nvPr/>
        </p:nvSpPr>
        <p:spPr>
          <a:xfrm>
            <a:off x="9249103" y="5334000"/>
            <a:ext cx="1396980" cy="338554"/>
          </a:xfrm>
          <a:prstGeom prst="rect">
            <a:avLst/>
          </a:prstGeom>
        </p:spPr>
        <p:txBody>
          <a:bodyPr wrap="square" rtlCol="0">
            <a:spAutoFit/>
          </a:bodyPr>
          <a:lstStyle/>
          <a:p>
            <a:r>
              <a:rPr lang="en-US" sz="1600" smtClean="0">
                <a:solidFill>
                  <a:schemeClr val="tx2">
                    <a:lumMod val="50000"/>
                  </a:schemeClr>
                </a:solidFill>
                <a:latin typeface="Arial" panose="020B0604020202020204" pitchFamily="34" charset="0"/>
                <a:cs typeface="Arial" panose="020B0604020202020204" pitchFamily="34" charset="0"/>
              </a:rPr>
              <a:t>Future Work</a:t>
            </a:r>
            <a:endParaRPr lang="en-US" sz="1600" dirty="0">
              <a:solidFill>
                <a:schemeClr val="tx2">
                  <a:lumMod val="50000"/>
                </a:schemeClr>
              </a:solidFill>
              <a:latin typeface="Arial" panose="020B0604020202020204" pitchFamily="34" charset="0"/>
              <a:cs typeface="Arial" panose="020B0604020202020204" pitchFamily="34" charset="0"/>
            </a:endParaRPr>
          </a:p>
        </p:txBody>
      </p:sp>
      <p:sp>
        <p:nvSpPr>
          <p:cNvPr id="364" name="TextBox 363"/>
          <p:cNvSpPr txBox="1"/>
          <p:nvPr/>
        </p:nvSpPr>
        <p:spPr>
          <a:xfrm>
            <a:off x="3236912" y="152400"/>
            <a:ext cx="5715000" cy="646331"/>
          </a:xfrm>
          <a:prstGeom prst="rect">
            <a:avLst/>
          </a:prstGeom>
          <a:noFill/>
        </p:spPr>
        <p:txBody>
          <a:bodyPr wrap="square" rtlCol="0">
            <a:spAutoFit/>
          </a:bodyPr>
          <a:lstStyle/>
          <a:p>
            <a:pPr algn="ctr"/>
            <a:r>
              <a:rPr lang="en-US" dirty="0" smtClean="0">
                <a:solidFill>
                  <a:schemeClr val="tx2">
                    <a:lumMod val="50000"/>
                  </a:schemeClr>
                </a:solidFill>
                <a:latin typeface="Arial" panose="020B0604020202020204" pitchFamily="34" charset="0"/>
                <a:cs typeface="Arial" panose="020B0604020202020204" pitchFamily="34" charset="0"/>
              </a:rPr>
              <a:t>Accessibility Analysis </a:t>
            </a:r>
          </a:p>
          <a:p>
            <a:pPr algn="ctr"/>
            <a:r>
              <a:rPr lang="en-US" sz="1200" dirty="0" smtClean="0">
                <a:solidFill>
                  <a:schemeClr val="tx2">
                    <a:lumMod val="50000"/>
                  </a:schemeClr>
                </a:solidFill>
                <a:latin typeface="Arial" panose="020B0604020202020204" pitchFamily="34" charset="0"/>
                <a:cs typeface="Arial" panose="020B0604020202020204" pitchFamily="34" charset="0"/>
              </a:rPr>
              <a:t>A METHOD TO EFFICIENTLY MANAGE CITY INFRASTRUCTURE</a:t>
            </a:r>
          </a:p>
        </p:txBody>
      </p:sp>
      <p:sp>
        <p:nvSpPr>
          <p:cNvPr id="5" name="TextBox 4"/>
          <p:cNvSpPr txBox="1"/>
          <p:nvPr/>
        </p:nvSpPr>
        <p:spPr>
          <a:xfrm>
            <a:off x="8913812" y="76200"/>
            <a:ext cx="2362200" cy="636521"/>
          </a:xfrm>
          <a:prstGeom prst="rect">
            <a:avLst/>
          </a:prstGeom>
          <a:noFill/>
        </p:spPr>
        <p:txBody>
          <a:bodyPr wrap="square" rtlCol="0">
            <a:spAutoFit/>
          </a:bodyPr>
          <a:lstStyle/>
          <a:p>
            <a:pPr algn="ctr">
              <a:lnSpc>
                <a:spcPct val="110000"/>
              </a:lnSpc>
              <a:defRPr/>
            </a:pPr>
            <a:r>
              <a:rPr lang="en-US" altLang="en-US" sz="1100" dirty="0">
                <a:solidFill>
                  <a:schemeClr val="tx2">
                    <a:lumMod val="50000"/>
                  </a:schemeClr>
                </a:solidFill>
                <a:latin typeface="Arial" panose="020B0604020202020204" pitchFamily="34" charset="0"/>
                <a:cs typeface="Arial" panose="020B0604020202020204" pitchFamily="34" charset="0"/>
              </a:rPr>
              <a:t>Master of Science in Data Science Southern Methodist University, Dallas, TX 75275, </a:t>
            </a:r>
            <a:r>
              <a:rPr lang="en-US" altLang="en-US" sz="1100" dirty="0" smtClean="0">
                <a:solidFill>
                  <a:schemeClr val="tx2">
                    <a:lumMod val="50000"/>
                  </a:schemeClr>
                </a:solidFill>
                <a:latin typeface="Arial" panose="020B0604020202020204" pitchFamily="34" charset="0"/>
                <a:cs typeface="Arial" panose="020B0604020202020204" pitchFamily="34" charset="0"/>
              </a:rPr>
              <a:t>USA</a:t>
            </a:r>
            <a:endParaRPr lang="en-US" altLang="en-US" sz="1100" dirty="0">
              <a:solidFill>
                <a:schemeClr val="tx2">
                  <a:lumMod val="50000"/>
                </a:schemeClr>
              </a:solidFill>
              <a:latin typeface="Arial" panose="020B0604020202020204" pitchFamily="34" charset="0"/>
              <a:cs typeface="Arial" panose="020B0604020202020204" pitchFamily="34" charset="0"/>
            </a:endParaRPr>
          </a:p>
        </p:txBody>
      </p:sp>
      <p:sp>
        <p:nvSpPr>
          <p:cNvPr id="122" name="TextBox 121"/>
          <p:cNvSpPr txBox="1"/>
          <p:nvPr/>
        </p:nvSpPr>
        <p:spPr>
          <a:xfrm>
            <a:off x="1674812" y="76200"/>
            <a:ext cx="1295400" cy="834331"/>
          </a:xfrm>
          <a:prstGeom prst="rect">
            <a:avLst/>
          </a:prstGeom>
          <a:noFill/>
        </p:spPr>
        <p:txBody>
          <a:bodyPr wrap="square" rtlCol="0">
            <a:spAutoFit/>
          </a:bodyPr>
          <a:lstStyle/>
          <a:p>
            <a:pPr>
              <a:lnSpc>
                <a:spcPct val="110000"/>
              </a:lnSpc>
              <a:defRPr/>
            </a:pPr>
            <a:r>
              <a:rPr lang="en-US" altLang="en-US" sz="1100" dirty="0" smtClean="0">
                <a:solidFill>
                  <a:schemeClr val="tx2">
                    <a:lumMod val="50000"/>
                  </a:schemeClr>
                </a:solidFill>
                <a:latin typeface="Arial" panose="020B0604020202020204" pitchFamily="34" charset="0"/>
                <a:cs typeface="Arial" panose="020B0604020202020204" pitchFamily="34" charset="0"/>
              </a:rPr>
              <a:t>Claire Chu</a:t>
            </a:r>
          </a:p>
          <a:p>
            <a:pPr>
              <a:lnSpc>
                <a:spcPct val="110000"/>
              </a:lnSpc>
              <a:defRPr/>
            </a:pPr>
            <a:r>
              <a:rPr lang="en-US" altLang="en-US" sz="1100" dirty="0" smtClean="0">
                <a:solidFill>
                  <a:schemeClr val="tx2">
                    <a:lumMod val="50000"/>
                  </a:schemeClr>
                </a:solidFill>
                <a:latin typeface="Arial" panose="020B0604020202020204" pitchFamily="34" charset="0"/>
                <a:cs typeface="Arial" panose="020B0604020202020204" pitchFamily="34" charset="0"/>
              </a:rPr>
              <a:t>Bill </a:t>
            </a:r>
            <a:r>
              <a:rPr lang="en-US" altLang="en-US" sz="1100" dirty="0" err="1" smtClean="0">
                <a:solidFill>
                  <a:schemeClr val="tx2">
                    <a:lumMod val="50000"/>
                  </a:schemeClr>
                </a:solidFill>
                <a:latin typeface="Arial" panose="020B0604020202020204" pitchFamily="34" charset="0"/>
                <a:cs typeface="Arial" panose="020B0604020202020204" pitchFamily="34" charset="0"/>
              </a:rPr>
              <a:t>Kerneckel</a:t>
            </a:r>
            <a:endParaRPr lang="en-US" altLang="en-US" sz="1100" dirty="0" smtClean="0">
              <a:solidFill>
                <a:schemeClr val="tx2">
                  <a:lumMod val="50000"/>
                </a:schemeClr>
              </a:solidFill>
              <a:latin typeface="Arial" panose="020B0604020202020204" pitchFamily="34" charset="0"/>
              <a:cs typeface="Arial" panose="020B0604020202020204" pitchFamily="34" charset="0"/>
            </a:endParaRPr>
          </a:p>
          <a:p>
            <a:pPr>
              <a:lnSpc>
                <a:spcPct val="110000"/>
              </a:lnSpc>
              <a:defRPr/>
            </a:pPr>
            <a:r>
              <a:rPr lang="en-US" sz="1100" dirty="0" smtClean="0">
                <a:solidFill>
                  <a:schemeClr val="tx2">
                    <a:lumMod val="50000"/>
                  </a:schemeClr>
                </a:solidFill>
                <a:latin typeface="Arial" panose="020B0604020202020204" pitchFamily="34" charset="0"/>
                <a:cs typeface="Arial" panose="020B0604020202020204" pitchFamily="34" charset="0"/>
              </a:rPr>
              <a:t>Nathan </a:t>
            </a:r>
            <a:r>
              <a:rPr lang="en-US" sz="1100" dirty="0" err="1" smtClean="0">
                <a:solidFill>
                  <a:schemeClr val="tx2">
                    <a:lumMod val="50000"/>
                  </a:schemeClr>
                </a:solidFill>
                <a:latin typeface="Arial" panose="020B0604020202020204" pitchFamily="34" charset="0"/>
                <a:cs typeface="Arial" panose="020B0604020202020204" pitchFamily="34" charset="0"/>
              </a:rPr>
              <a:t>Mowat</a:t>
            </a:r>
            <a:endParaRPr lang="en-US" sz="1100" dirty="0" smtClean="0">
              <a:solidFill>
                <a:schemeClr val="tx2">
                  <a:lumMod val="50000"/>
                </a:schemeClr>
              </a:solidFill>
              <a:latin typeface="Arial" panose="020B0604020202020204" pitchFamily="34" charset="0"/>
              <a:cs typeface="Arial" panose="020B0604020202020204" pitchFamily="34" charset="0"/>
            </a:endParaRPr>
          </a:p>
          <a:p>
            <a:pPr>
              <a:lnSpc>
                <a:spcPct val="110000"/>
              </a:lnSpc>
              <a:defRPr/>
            </a:pPr>
            <a:r>
              <a:rPr lang="en-US" sz="1100" dirty="0" smtClean="0">
                <a:solidFill>
                  <a:schemeClr val="tx2">
                    <a:lumMod val="50000"/>
                  </a:schemeClr>
                </a:solidFill>
                <a:latin typeface="Arial" panose="020B0604020202020204" pitchFamily="34" charset="0"/>
                <a:cs typeface="Arial" panose="020B0604020202020204" pitchFamily="34" charset="0"/>
              </a:rPr>
              <a:t>Chris Woodard</a:t>
            </a:r>
            <a:endParaRPr lang="en-US" dirty="0"/>
          </a:p>
        </p:txBody>
      </p:sp>
      <p:sp>
        <p:nvSpPr>
          <p:cNvPr id="73" name="Oval 72"/>
          <p:cNvSpPr/>
          <p:nvPr/>
        </p:nvSpPr>
        <p:spPr>
          <a:xfrm>
            <a:off x="3351212" y="1143000"/>
            <a:ext cx="1132257" cy="1132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TextBox 73"/>
          <p:cNvSpPr txBox="1"/>
          <p:nvPr/>
        </p:nvSpPr>
        <p:spPr>
          <a:xfrm>
            <a:off x="4483469" y="999994"/>
            <a:ext cx="1527092" cy="738664"/>
          </a:xfrm>
          <a:prstGeom prst="rect">
            <a:avLst/>
          </a:prstGeom>
          <a:noFill/>
        </p:spPr>
        <p:txBody>
          <a:bodyPr wrap="square" rtlCol="0">
            <a:spAutoFit/>
          </a:bodyPr>
          <a:lstStyle/>
          <a:p>
            <a:r>
              <a:rPr lang="en-IN" sz="4200" b="1" dirty="0" smtClean="0">
                <a:solidFill>
                  <a:schemeClr val="tx2">
                    <a:lumMod val="50000"/>
                  </a:schemeClr>
                </a:solidFill>
                <a:latin typeface="+mj-lt"/>
                <a:ea typeface="Verdana" panose="020B0604030504040204" pitchFamily="34" charset="0"/>
                <a:cs typeface="Verdana" panose="020B0604030504040204" pitchFamily="34" charset="0"/>
              </a:rPr>
              <a:t>$27</a:t>
            </a:r>
            <a:r>
              <a:rPr lang="en-IN" sz="4200" dirty="0">
                <a:solidFill>
                  <a:schemeClr val="tx2">
                    <a:lumMod val="50000"/>
                  </a:schemeClr>
                </a:solidFill>
                <a:latin typeface="+mj-lt"/>
                <a:ea typeface="Verdana" panose="020B0604030504040204" pitchFamily="34" charset="0"/>
                <a:cs typeface="Verdana" panose="020B0604030504040204" pitchFamily="34" charset="0"/>
              </a:rPr>
              <a:t>m</a:t>
            </a:r>
          </a:p>
        </p:txBody>
      </p:sp>
      <p:sp>
        <p:nvSpPr>
          <p:cNvPr id="96" name="TextBox 95"/>
          <p:cNvSpPr txBox="1"/>
          <p:nvPr/>
        </p:nvSpPr>
        <p:spPr>
          <a:xfrm>
            <a:off x="4483468" y="1639988"/>
            <a:ext cx="1828800" cy="803297"/>
          </a:xfrm>
          <a:prstGeom prst="rect">
            <a:avLst/>
          </a:prstGeom>
          <a:noFill/>
        </p:spPr>
        <p:txBody>
          <a:bodyPr wrap="square" rtlCol="0">
            <a:spAutoFit/>
          </a:bodyPr>
          <a:lstStyle/>
          <a:p>
            <a:pPr>
              <a:lnSpc>
                <a:spcPct val="110000"/>
              </a:lnSpc>
            </a:pPr>
            <a:r>
              <a:rPr lang="en-US" sz="1400" i="1" dirty="0">
                <a:solidFill>
                  <a:schemeClr val="tx1">
                    <a:lumMod val="75000"/>
                    <a:lumOff val="25000"/>
                  </a:schemeClr>
                </a:solidFill>
              </a:rPr>
              <a:t>In 2014, there was $27 million of backlog for sidewalk repairs</a:t>
            </a:r>
            <a:endParaRPr lang="en-US" sz="1400" dirty="0">
              <a:solidFill>
                <a:schemeClr val="tx1">
                  <a:lumMod val="75000"/>
                  <a:lumOff val="25000"/>
                </a:schemeClr>
              </a:solidFill>
              <a:latin typeface="Arial" pitchFamily="34" charset="0"/>
              <a:cs typeface="Arial" pitchFamily="34" charset="0"/>
            </a:endParaRPr>
          </a:p>
        </p:txBody>
      </p:sp>
      <p:grpSp>
        <p:nvGrpSpPr>
          <p:cNvPr id="97" name="Group 96"/>
          <p:cNvGrpSpPr/>
          <p:nvPr/>
        </p:nvGrpSpPr>
        <p:grpSpPr>
          <a:xfrm>
            <a:off x="3656012" y="1335188"/>
            <a:ext cx="467741" cy="646012"/>
            <a:chOff x="4546601" y="1033463"/>
            <a:chExt cx="3752850" cy="5183188"/>
          </a:xfrm>
          <a:solidFill>
            <a:schemeClr val="tx1">
              <a:lumMod val="85000"/>
              <a:lumOff val="15000"/>
            </a:schemeClr>
          </a:solidFill>
        </p:grpSpPr>
        <p:sp>
          <p:nvSpPr>
            <p:cNvPr id="98" name="Freeform 49"/>
            <p:cNvSpPr>
              <a:spLocks/>
            </p:cNvSpPr>
            <p:nvPr/>
          </p:nvSpPr>
          <p:spPr bwMode="auto">
            <a:xfrm>
              <a:off x="5972175" y="2376488"/>
              <a:ext cx="887412" cy="377825"/>
            </a:xfrm>
            <a:custGeom>
              <a:avLst/>
              <a:gdLst>
                <a:gd name="T0" fmla="*/ 724 w 1118"/>
                <a:gd name="T1" fmla="*/ 2 h 477"/>
                <a:gd name="T2" fmla="*/ 839 w 1118"/>
                <a:gd name="T3" fmla="*/ 4 h 477"/>
                <a:gd name="T4" fmla="*/ 934 w 1118"/>
                <a:gd name="T5" fmla="*/ 10 h 477"/>
                <a:gd name="T6" fmla="*/ 998 w 1118"/>
                <a:gd name="T7" fmla="*/ 14 h 477"/>
                <a:gd name="T8" fmla="*/ 1021 w 1118"/>
                <a:gd name="T9" fmla="*/ 14 h 477"/>
                <a:gd name="T10" fmla="*/ 1035 w 1118"/>
                <a:gd name="T11" fmla="*/ 22 h 477"/>
                <a:gd name="T12" fmla="*/ 1063 w 1118"/>
                <a:gd name="T13" fmla="*/ 41 h 477"/>
                <a:gd name="T14" fmla="*/ 1095 w 1118"/>
                <a:gd name="T15" fmla="*/ 75 h 477"/>
                <a:gd name="T16" fmla="*/ 1116 w 1118"/>
                <a:gd name="T17" fmla="*/ 127 h 477"/>
                <a:gd name="T18" fmla="*/ 1115 w 1118"/>
                <a:gd name="T19" fmla="*/ 194 h 477"/>
                <a:gd name="T20" fmla="*/ 1081 w 1118"/>
                <a:gd name="T21" fmla="*/ 269 h 477"/>
                <a:gd name="T22" fmla="*/ 1027 w 1118"/>
                <a:gd name="T23" fmla="*/ 334 h 477"/>
                <a:gd name="T24" fmla="*/ 950 w 1118"/>
                <a:gd name="T25" fmla="*/ 392 h 477"/>
                <a:gd name="T26" fmla="*/ 849 w 1118"/>
                <a:gd name="T27" fmla="*/ 437 h 477"/>
                <a:gd name="T28" fmla="*/ 722 w 1118"/>
                <a:gd name="T29" fmla="*/ 467 h 477"/>
                <a:gd name="T30" fmla="*/ 570 w 1118"/>
                <a:gd name="T31" fmla="*/ 477 h 477"/>
                <a:gd name="T32" fmla="*/ 388 w 1118"/>
                <a:gd name="T33" fmla="*/ 467 h 477"/>
                <a:gd name="T34" fmla="*/ 370 w 1118"/>
                <a:gd name="T35" fmla="*/ 465 h 477"/>
                <a:gd name="T36" fmla="*/ 321 w 1118"/>
                <a:gd name="T37" fmla="*/ 455 h 477"/>
                <a:gd name="T38" fmla="*/ 253 w 1118"/>
                <a:gd name="T39" fmla="*/ 441 h 477"/>
                <a:gd name="T40" fmla="*/ 176 w 1118"/>
                <a:gd name="T41" fmla="*/ 417 h 477"/>
                <a:gd name="T42" fmla="*/ 103 w 1118"/>
                <a:gd name="T43" fmla="*/ 386 h 477"/>
                <a:gd name="T44" fmla="*/ 41 w 1118"/>
                <a:gd name="T45" fmla="*/ 346 h 477"/>
                <a:gd name="T46" fmla="*/ 6 w 1118"/>
                <a:gd name="T47" fmla="*/ 295 h 477"/>
                <a:gd name="T48" fmla="*/ 6 w 1118"/>
                <a:gd name="T49" fmla="*/ 233 h 477"/>
                <a:gd name="T50" fmla="*/ 37 w 1118"/>
                <a:gd name="T51" fmla="*/ 144 h 477"/>
                <a:gd name="T52" fmla="*/ 81 w 1118"/>
                <a:gd name="T53" fmla="*/ 87 h 477"/>
                <a:gd name="T54" fmla="*/ 140 w 1118"/>
                <a:gd name="T55" fmla="*/ 53 h 477"/>
                <a:gd name="T56" fmla="*/ 229 w 1118"/>
                <a:gd name="T57" fmla="*/ 32 h 477"/>
                <a:gd name="T58" fmla="*/ 356 w 1118"/>
                <a:gd name="T59" fmla="*/ 14 h 477"/>
                <a:gd name="T60" fmla="*/ 473 w 1118"/>
                <a:gd name="T61" fmla="*/ 4 h 477"/>
                <a:gd name="T62" fmla="*/ 598 w 1118"/>
                <a:gd name="T63" fmla="*/ 2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18" h="477">
                  <a:moveTo>
                    <a:pt x="661" y="0"/>
                  </a:moveTo>
                  <a:lnTo>
                    <a:pt x="724" y="2"/>
                  </a:lnTo>
                  <a:lnTo>
                    <a:pt x="784" y="4"/>
                  </a:lnTo>
                  <a:lnTo>
                    <a:pt x="839" y="4"/>
                  </a:lnTo>
                  <a:lnTo>
                    <a:pt x="889" y="8"/>
                  </a:lnTo>
                  <a:lnTo>
                    <a:pt x="934" y="10"/>
                  </a:lnTo>
                  <a:lnTo>
                    <a:pt x="970" y="12"/>
                  </a:lnTo>
                  <a:lnTo>
                    <a:pt x="998" y="14"/>
                  </a:lnTo>
                  <a:lnTo>
                    <a:pt x="1016" y="14"/>
                  </a:lnTo>
                  <a:lnTo>
                    <a:pt x="1021" y="14"/>
                  </a:lnTo>
                  <a:lnTo>
                    <a:pt x="1025" y="16"/>
                  </a:lnTo>
                  <a:lnTo>
                    <a:pt x="1035" y="22"/>
                  </a:lnTo>
                  <a:lnTo>
                    <a:pt x="1047" y="30"/>
                  </a:lnTo>
                  <a:lnTo>
                    <a:pt x="1063" y="41"/>
                  </a:lnTo>
                  <a:lnTo>
                    <a:pt x="1079" y="57"/>
                  </a:lnTo>
                  <a:lnTo>
                    <a:pt x="1095" y="75"/>
                  </a:lnTo>
                  <a:lnTo>
                    <a:pt x="1109" y="99"/>
                  </a:lnTo>
                  <a:lnTo>
                    <a:pt x="1116" y="127"/>
                  </a:lnTo>
                  <a:lnTo>
                    <a:pt x="1118" y="158"/>
                  </a:lnTo>
                  <a:lnTo>
                    <a:pt x="1115" y="194"/>
                  </a:lnTo>
                  <a:lnTo>
                    <a:pt x="1101" y="233"/>
                  </a:lnTo>
                  <a:lnTo>
                    <a:pt x="1081" y="269"/>
                  </a:lnTo>
                  <a:lnTo>
                    <a:pt x="1057" y="303"/>
                  </a:lnTo>
                  <a:lnTo>
                    <a:pt x="1027" y="334"/>
                  </a:lnTo>
                  <a:lnTo>
                    <a:pt x="992" y="366"/>
                  </a:lnTo>
                  <a:lnTo>
                    <a:pt x="950" y="392"/>
                  </a:lnTo>
                  <a:lnTo>
                    <a:pt x="903" y="417"/>
                  </a:lnTo>
                  <a:lnTo>
                    <a:pt x="849" y="437"/>
                  </a:lnTo>
                  <a:lnTo>
                    <a:pt x="790" y="455"/>
                  </a:lnTo>
                  <a:lnTo>
                    <a:pt x="722" y="467"/>
                  </a:lnTo>
                  <a:lnTo>
                    <a:pt x="649" y="475"/>
                  </a:lnTo>
                  <a:lnTo>
                    <a:pt x="570" y="477"/>
                  </a:lnTo>
                  <a:lnTo>
                    <a:pt x="483" y="475"/>
                  </a:lnTo>
                  <a:lnTo>
                    <a:pt x="388" y="467"/>
                  </a:lnTo>
                  <a:lnTo>
                    <a:pt x="384" y="467"/>
                  </a:lnTo>
                  <a:lnTo>
                    <a:pt x="370" y="465"/>
                  </a:lnTo>
                  <a:lnTo>
                    <a:pt x="348" y="461"/>
                  </a:lnTo>
                  <a:lnTo>
                    <a:pt x="321" y="455"/>
                  </a:lnTo>
                  <a:lnTo>
                    <a:pt x="289" y="449"/>
                  </a:lnTo>
                  <a:lnTo>
                    <a:pt x="253" y="441"/>
                  </a:lnTo>
                  <a:lnTo>
                    <a:pt x="214" y="429"/>
                  </a:lnTo>
                  <a:lnTo>
                    <a:pt x="176" y="417"/>
                  </a:lnTo>
                  <a:lnTo>
                    <a:pt x="138" y="404"/>
                  </a:lnTo>
                  <a:lnTo>
                    <a:pt x="103" y="386"/>
                  </a:lnTo>
                  <a:lnTo>
                    <a:pt x="69" y="368"/>
                  </a:lnTo>
                  <a:lnTo>
                    <a:pt x="41" y="346"/>
                  </a:lnTo>
                  <a:lnTo>
                    <a:pt x="20" y="322"/>
                  </a:lnTo>
                  <a:lnTo>
                    <a:pt x="6" y="295"/>
                  </a:lnTo>
                  <a:lnTo>
                    <a:pt x="0" y="265"/>
                  </a:lnTo>
                  <a:lnTo>
                    <a:pt x="6" y="233"/>
                  </a:lnTo>
                  <a:lnTo>
                    <a:pt x="22" y="184"/>
                  </a:lnTo>
                  <a:lnTo>
                    <a:pt x="37" y="144"/>
                  </a:lnTo>
                  <a:lnTo>
                    <a:pt x="57" y="113"/>
                  </a:lnTo>
                  <a:lnTo>
                    <a:pt x="81" y="87"/>
                  </a:lnTo>
                  <a:lnTo>
                    <a:pt x="107" y="69"/>
                  </a:lnTo>
                  <a:lnTo>
                    <a:pt x="140" y="53"/>
                  </a:lnTo>
                  <a:lnTo>
                    <a:pt x="180" y="41"/>
                  </a:lnTo>
                  <a:lnTo>
                    <a:pt x="229" y="32"/>
                  </a:lnTo>
                  <a:lnTo>
                    <a:pt x="287" y="24"/>
                  </a:lnTo>
                  <a:lnTo>
                    <a:pt x="356" y="14"/>
                  </a:lnTo>
                  <a:lnTo>
                    <a:pt x="414" y="10"/>
                  </a:lnTo>
                  <a:lnTo>
                    <a:pt x="473" y="4"/>
                  </a:lnTo>
                  <a:lnTo>
                    <a:pt x="534" y="2"/>
                  </a:lnTo>
                  <a:lnTo>
                    <a:pt x="598" y="2"/>
                  </a:lnTo>
                  <a:lnTo>
                    <a:pt x="66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99" name="Freeform 50"/>
            <p:cNvSpPr>
              <a:spLocks/>
            </p:cNvSpPr>
            <p:nvPr/>
          </p:nvSpPr>
          <p:spPr bwMode="auto">
            <a:xfrm>
              <a:off x="5781675" y="1108075"/>
              <a:ext cx="1296987" cy="1279525"/>
            </a:xfrm>
            <a:custGeom>
              <a:avLst/>
              <a:gdLst>
                <a:gd name="T0" fmla="*/ 317 w 1634"/>
                <a:gd name="T1" fmla="*/ 6 h 1613"/>
                <a:gd name="T2" fmla="*/ 414 w 1634"/>
                <a:gd name="T3" fmla="*/ 32 h 1613"/>
                <a:gd name="T4" fmla="*/ 507 w 1634"/>
                <a:gd name="T5" fmla="*/ 69 h 1613"/>
                <a:gd name="T6" fmla="*/ 590 w 1634"/>
                <a:gd name="T7" fmla="*/ 115 h 1613"/>
                <a:gd name="T8" fmla="*/ 656 w 1634"/>
                <a:gd name="T9" fmla="*/ 154 h 1613"/>
                <a:gd name="T10" fmla="*/ 699 w 1634"/>
                <a:gd name="T11" fmla="*/ 186 h 1613"/>
                <a:gd name="T12" fmla="*/ 715 w 1634"/>
                <a:gd name="T13" fmla="*/ 198 h 1613"/>
                <a:gd name="T14" fmla="*/ 739 w 1634"/>
                <a:gd name="T15" fmla="*/ 198 h 1613"/>
                <a:gd name="T16" fmla="*/ 802 w 1634"/>
                <a:gd name="T17" fmla="*/ 194 h 1613"/>
                <a:gd name="T18" fmla="*/ 891 w 1634"/>
                <a:gd name="T19" fmla="*/ 188 h 1613"/>
                <a:gd name="T20" fmla="*/ 990 w 1634"/>
                <a:gd name="T21" fmla="*/ 178 h 1613"/>
                <a:gd name="T22" fmla="*/ 1085 w 1634"/>
                <a:gd name="T23" fmla="*/ 162 h 1613"/>
                <a:gd name="T24" fmla="*/ 1164 w 1634"/>
                <a:gd name="T25" fmla="*/ 141 h 1613"/>
                <a:gd name="T26" fmla="*/ 1212 w 1634"/>
                <a:gd name="T27" fmla="*/ 117 h 1613"/>
                <a:gd name="T28" fmla="*/ 1261 w 1634"/>
                <a:gd name="T29" fmla="*/ 93 h 1613"/>
                <a:gd name="T30" fmla="*/ 1321 w 1634"/>
                <a:gd name="T31" fmla="*/ 71 h 1613"/>
                <a:gd name="T32" fmla="*/ 1386 w 1634"/>
                <a:gd name="T33" fmla="*/ 59 h 1613"/>
                <a:gd name="T34" fmla="*/ 1452 w 1634"/>
                <a:gd name="T35" fmla="*/ 57 h 1613"/>
                <a:gd name="T36" fmla="*/ 1513 w 1634"/>
                <a:gd name="T37" fmla="*/ 71 h 1613"/>
                <a:gd name="T38" fmla="*/ 1564 w 1634"/>
                <a:gd name="T39" fmla="*/ 109 h 1613"/>
                <a:gd name="T40" fmla="*/ 1602 w 1634"/>
                <a:gd name="T41" fmla="*/ 170 h 1613"/>
                <a:gd name="T42" fmla="*/ 1622 w 1634"/>
                <a:gd name="T43" fmla="*/ 261 h 1613"/>
                <a:gd name="T44" fmla="*/ 1632 w 1634"/>
                <a:gd name="T45" fmla="*/ 422 h 1613"/>
                <a:gd name="T46" fmla="*/ 1634 w 1634"/>
                <a:gd name="T47" fmla="*/ 590 h 1613"/>
                <a:gd name="T48" fmla="*/ 1630 w 1634"/>
                <a:gd name="T49" fmla="*/ 756 h 1613"/>
                <a:gd name="T50" fmla="*/ 1612 w 1634"/>
                <a:gd name="T51" fmla="*/ 910 h 1613"/>
                <a:gd name="T52" fmla="*/ 1582 w 1634"/>
                <a:gd name="T53" fmla="*/ 1043 h 1613"/>
                <a:gd name="T54" fmla="*/ 1537 w 1634"/>
                <a:gd name="T55" fmla="*/ 1144 h 1613"/>
                <a:gd name="T56" fmla="*/ 1475 w 1634"/>
                <a:gd name="T57" fmla="*/ 1237 h 1613"/>
                <a:gd name="T58" fmla="*/ 1420 w 1634"/>
                <a:gd name="T59" fmla="*/ 1318 h 1613"/>
                <a:gd name="T60" fmla="*/ 1356 w 1634"/>
                <a:gd name="T61" fmla="*/ 1387 h 1613"/>
                <a:gd name="T62" fmla="*/ 1273 w 1634"/>
                <a:gd name="T63" fmla="*/ 1445 h 1613"/>
                <a:gd name="T64" fmla="*/ 1160 w 1634"/>
                <a:gd name="T65" fmla="*/ 1490 h 1613"/>
                <a:gd name="T66" fmla="*/ 1044 w 1634"/>
                <a:gd name="T67" fmla="*/ 1532 h 1613"/>
                <a:gd name="T68" fmla="*/ 929 w 1634"/>
                <a:gd name="T69" fmla="*/ 1575 h 1613"/>
                <a:gd name="T70" fmla="*/ 818 w 1634"/>
                <a:gd name="T71" fmla="*/ 1605 h 1613"/>
                <a:gd name="T72" fmla="*/ 707 w 1634"/>
                <a:gd name="T73" fmla="*/ 1613 h 1613"/>
                <a:gd name="T74" fmla="*/ 598 w 1634"/>
                <a:gd name="T75" fmla="*/ 1583 h 1613"/>
                <a:gd name="T76" fmla="*/ 537 w 1634"/>
                <a:gd name="T77" fmla="*/ 1547 h 1613"/>
                <a:gd name="T78" fmla="*/ 501 w 1634"/>
                <a:gd name="T79" fmla="*/ 1528 h 1613"/>
                <a:gd name="T80" fmla="*/ 440 w 1634"/>
                <a:gd name="T81" fmla="*/ 1486 h 1613"/>
                <a:gd name="T82" fmla="*/ 361 w 1634"/>
                <a:gd name="T83" fmla="*/ 1427 h 1613"/>
                <a:gd name="T84" fmla="*/ 273 w 1634"/>
                <a:gd name="T85" fmla="*/ 1352 h 1613"/>
                <a:gd name="T86" fmla="*/ 186 w 1634"/>
                <a:gd name="T87" fmla="*/ 1261 h 1613"/>
                <a:gd name="T88" fmla="*/ 111 w 1634"/>
                <a:gd name="T89" fmla="*/ 1158 h 1613"/>
                <a:gd name="T90" fmla="*/ 54 w 1634"/>
                <a:gd name="T91" fmla="*/ 1043 h 1613"/>
                <a:gd name="T92" fmla="*/ 26 w 1634"/>
                <a:gd name="T93" fmla="*/ 918 h 1613"/>
                <a:gd name="T94" fmla="*/ 14 w 1634"/>
                <a:gd name="T95" fmla="*/ 784 h 1613"/>
                <a:gd name="T96" fmla="*/ 4 w 1634"/>
                <a:gd name="T97" fmla="*/ 647 h 1613"/>
                <a:gd name="T98" fmla="*/ 0 w 1634"/>
                <a:gd name="T99" fmla="*/ 511 h 1613"/>
                <a:gd name="T100" fmla="*/ 2 w 1634"/>
                <a:gd name="T101" fmla="*/ 380 h 1613"/>
                <a:gd name="T102" fmla="*/ 14 w 1634"/>
                <a:gd name="T103" fmla="*/ 261 h 1613"/>
                <a:gd name="T104" fmla="*/ 38 w 1634"/>
                <a:gd name="T105" fmla="*/ 160 h 1613"/>
                <a:gd name="T106" fmla="*/ 79 w 1634"/>
                <a:gd name="T107" fmla="*/ 79 h 1613"/>
                <a:gd name="T108" fmla="*/ 137 w 1634"/>
                <a:gd name="T109" fmla="*/ 26 h 1613"/>
                <a:gd name="T110" fmla="*/ 220 w 1634"/>
                <a:gd name="T111" fmla="*/ 2 h 1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34" h="1613">
                  <a:moveTo>
                    <a:pt x="270" y="0"/>
                  </a:moveTo>
                  <a:lnTo>
                    <a:pt x="317" y="6"/>
                  </a:lnTo>
                  <a:lnTo>
                    <a:pt x="367" y="16"/>
                  </a:lnTo>
                  <a:lnTo>
                    <a:pt x="414" y="32"/>
                  </a:lnTo>
                  <a:lnTo>
                    <a:pt x="462" y="49"/>
                  </a:lnTo>
                  <a:lnTo>
                    <a:pt x="507" y="69"/>
                  </a:lnTo>
                  <a:lnTo>
                    <a:pt x="551" y="91"/>
                  </a:lnTo>
                  <a:lnTo>
                    <a:pt x="590" y="115"/>
                  </a:lnTo>
                  <a:lnTo>
                    <a:pt x="624" y="135"/>
                  </a:lnTo>
                  <a:lnTo>
                    <a:pt x="656" y="154"/>
                  </a:lnTo>
                  <a:lnTo>
                    <a:pt x="679" y="172"/>
                  </a:lnTo>
                  <a:lnTo>
                    <a:pt x="699" y="186"/>
                  </a:lnTo>
                  <a:lnTo>
                    <a:pt x="711" y="194"/>
                  </a:lnTo>
                  <a:lnTo>
                    <a:pt x="715" y="198"/>
                  </a:lnTo>
                  <a:lnTo>
                    <a:pt x="721" y="198"/>
                  </a:lnTo>
                  <a:lnTo>
                    <a:pt x="739" y="198"/>
                  </a:lnTo>
                  <a:lnTo>
                    <a:pt x="766" y="196"/>
                  </a:lnTo>
                  <a:lnTo>
                    <a:pt x="802" y="194"/>
                  </a:lnTo>
                  <a:lnTo>
                    <a:pt x="844" y="192"/>
                  </a:lnTo>
                  <a:lnTo>
                    <a:pt x="891" y="188"/>
                  </a:lnTo>
                  <a:lnTo>
                    <a:pt x="939" y="184"/>
                  </a:lnTo>
                  <a:lnTo>
                    <a:pt x="990" y="178"/>
                  </a:lnTo>
                  <a:lnTo>
                    <a:pt x="1040" y="172"/>
                  </a:lnTo>
                  <a:lnTo>
                    <a:pt x="1085" y="162"/>
                  </a:lnTo>
                  <a:lnTo>
                    <a:pt x="1127" y="152"/>
                  </a:lnTo>
                  <a:lnTo>
                    <a:pt x="1164" y="141"/>
                  </a:lnTo>
                  <a:lnTo>
                    <a:pt x="1192" y="127"/>
                  </a:lnTo>
                  <a:lnTo>
                    <a:pt x="1212" y="117"/>
                  </a:lnTo>
                  <a:lnTo>
                    <a:pt x="1236" y="105"/>
                  </a:lnTo>
                  <a:lnTo>
                    <a:pt x="1261" y="93"/>
                  </a:lnTo>
                  <a:lnTo>
                    <a:pt x="1291" y="81"/>
                  </a:lnTo>
                  <a:lnTo>
                    <a:pt x="1321" y="71"/>
                  </a:lnTo>
                  <a:lnTo>
                    <a:pt x="1355" y="63"/>
                  </a:lnTo>
                  <a:lnTo>
                    <a:pt x="1386" y="59"/>
                  </a:lnTo>
                  <a:lnTo>
                    <a:pt x="1420" y="55"/>
                  </a:lnTo>
                  <a:lnTo>
                    <a:pt x="1452" y="57"/>
                  </a:lnTo>
                  <a:lnTo>
                    <a:pt x="1483" y="63"/>
                  </a:lnTo>
                  <a:lnTo>
                    <a:pt x="1513" y="71"/>
                  </a:lnTo>
                  <a:lnTo>
                    <a:pt x="1541" y="87"/>
                  </a:lnTo>
                  <a:lnTo>
                    <a:pt x="1564" y="109"/>
                  </a:lnTo>
                  <a:lnTo>
                    <a:pt x="1586" y="135"/>
                  </a:lnTo>
                  <a:lnTo>
                    <a:pt x="1602" y="170"/>
                  </a:lnTo>
                  <a:lnTo>
                    <a:pt x="1616" y="212"/>
                  </a:lnTo>
                  <a:lnTo>
                    <a:pt x="1622" y="261"/>
                  </a:lnTo>
                  <a:lnTo>
                    <a:pt x="1628" y="338"/>
                  </a:lnTo>
                  <a:lnTo>
                    <a:pt x="1632" y="422"/>
                  </a:lnTo>
                  <a:lnTo>
                    <a:pt x="1634" y="505"/>
                  </a:lnTo>
                  <a:lnTo>
                    <a:pt x="1634" y="590"/>
                  </a:lnTo>
                  <a:lnTo>
                    <a:pt x="1634" y="673"/>
                  </a:lnTo>
                  <a:lnTo>
                    <a:pt x="1630" y="756"/>
                  </a:lnTo>
                  <a:lnTo>
                    <a:pt x="1622" y="835"/>
                  </a:lnTo>
                  <a:lnTo>
                    <a:pt x="1612" y="910"/>
                  </a:lnTo>
                  <a:lnTo>
                    <a:pt x="1598" y="980"/>
                  </a:lnTo>
                  <a:lnTo>
                    <a:pt x="1582" y="1043"/>
                  </a:lnTo>
                  <a:lnTo>
                    <a:pt x="1560" y="1098"/>
                  </a:lnTo>
                  <a:lnTo>
                    <a:pt x="1537" y="1144"/>
                  </a:lnTo>
                  <a:lnTo>
                    <a:pt x="1505" y="1191"/>
                  </a:lnTo>
                  <a:lnTo>
                    <a:pt x="1475" y="1237"/>
                  </a:lnTo>
                  <a:lnTo>
                    <a:pt x="1448" y="1278"/>
                  </a:lnTo>
                  <a:lnTo>
                    <a:pt x="1420" y="1318"/>
                  </a:lnTo>
                  <a:lnTo>
                    <a:pt x="1390" y="1354"/>
                  </a:lnTo>
                  <a:lnTo>
                    <a:pt x="1356" y="1387"/>
                  </a:lnTo>
                  <a:lnTo>
                    <a:pt x="1317" y="1417"/>
                  </a:lnTo>
                  <a:lnTo>
                    <a:pt x="1273" y="1445"/>
                  </a:lnTo>
                  <a:lnTo>
                    <a:pt x="1222" y="1468"/>
                  </a:lnTo>
                  <a:lnTo>
                    <a:pt x="1160" y="1490"/>
                  </a:lnTo>
                  <a:lnTo>
                    <a:pt x="1101" y="1510"/>
                  </a:lnTo>
                  <a:lnTo>
                    <a:pt x="1044" y="1532"/>
                  </a:lnTo>
                  <a:lnTo>
                    <a:pt x="986" y="1553"/>
                  </a:lnTo>
                  <a:lnTo>
                    <a:pt x="929" y="1575"/>
                  </a:lnTo>
                  <a:lnTo>
                    <a:pt x="873" y="1593"/>
                  </a:lnTo>
                  <a:lnTo>
                    <a:pt x="818" y="1605"/>
                  </a:lnTo>
                  <a:lnTo>
                    <a:pt x="763" y="1613"/>
                  </a:lnTo>
                  <a:lnTo>
                    <a:pt x="707" y="1613"/>
                  </a:lnTo>
                  <a:lnTo>
                    <a:pt x="652" y="1603"/>
                  </a:lnTo>
                  <a:lnTo>
                    <a:pt x="598" y="1583"/>
                  </a:lnTo>
                  <a:lnTo>
                    <a:pt x="543" y="1551"/>
                  </a:lnTo>
                  <a:lnTo>
                    <a:pt x="537" y="1547"/>
                  </a:lnTo>
                  <a:lnTo>
                    <a:pt x="523" y="1540"/>
                  </a:lnTo>
                  <a:lnTo>
                    <a:pt x="501" y="1528"/>
                  </a:lnTo>
                  <a:lnTo>
                    <a:pt x="473" y="1510"/>
                  </a:lnTo>
                  <a:lnTo>
                    <a:pt x="440" y="1486"/>
                  </a:lnTo>
                  <a:lnTo>
                    <a:pt x="402" y="1458"/>
                  </a:lnTo>
                  <a:lnTo>
                    <a:pt x="361" y="1427"/>
                  </a:lnTo>
                  <a:lnTo>
                    <a:pt x="317" y="1391"/>
                  </a:lnTo>
                  <a:lnTo>
                    <a:pt x="273" y="1352"/>
                  </a:lnTo>
                  <a:lnTo>
                    <a:pt x="230" y="1308"/>
                  </a:lnTo>
                  <a:lnTo>
                    <a:pt x="186" y="1261"/>
                  </a:lnTo>
                  <a:lnTo>
                    <a:pt x="147" y="1211"/>
                  </a:lnTo>
                  <a:lnTo>
                    <a:pt x="111" y="1158"/>
                  </a:lnTo>
                  <a:lnTo>
                    <a:pt x="79" y="1102"/>
                  </a:lnTo>
                  <a:lnTo>
                    <a:pt x="54" y="1043"/>
                  </a:lnTo>
                  <a:lnTo>
                    <a:pt x="36" y="981"/>
                  </a:lnTo>
                  <a:lnTo>
                    <a:pt x="26" y="918"/>
                  </a:lnTo>
                  <a:lnTo>
                    <a:pt x="20" y="851"/>
                  </a:lnTo>
                  <a:lnTo>
                    <a:pt x="14" y="784"/>
                  </a:lnTo>
                  <a:lnTo>
                    <a:pt x="10" y="716"/>
                  </a:lnTo>
                  <a:lnTo>
                    <a:pt x="4" y="647"/>
                  </a:lnTo>
                  <a:lnTo>
                    <a:pt x="2" y="578"/>
                  </a:lnTo>
                  <a:lnTo>
                    <a:pt x="0" y="511"/>
                  </a:lnTo>
                  <a:lnTo>
                    <a:pt x="0" y="445"/>
                  </a:lnTo>
                  <a:lnTo>
                    <a:pt x="2" y="380"/>
                  </a:lnTo>
                  <a:lnTo>
                    <a:pt x="6" y="319"/>
                  </a:lnTo>
                  <a:lnTo>
                    <a:pt x="14" y="261"/>
                  </a:lnTo>
                  <a:lnTo>
                    <a:pt x="24" y="208"/>
                  </a:lnTo>
                  <a:lnTo>
                    <a:pt x="38" y="160"/>
                  </a:lnTo>
                  <a:lnTo>
                    <a:pt x="56" y="117"/>
                  </a:lnTo>
                  <a:lnTo>
                    <a:pt x="79" y="79"/>
                  </a:lnTo>
                  <a:lnTo>
                    <a:pt x="105" y="49"/>
                  </a:lnTo>
                  <a:lnTo>
                    <a:pt x="137" y="26"/>
                  </a:lnTo>
                  <a:lnTo>
                    <a:pt x="174" y="10"/>
                  </a:lnTo>
                  <a:lnTo>
                    <a:pt x="220" y="2"/>
                  </a:lnTo>
                  <a:lnTo>
                    <a:pt x="27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00" name="Freeform 51"/>
            <p:cNvSpPr>
              <a:spLocks/>
            </p:cNvSpPr>
            <p:nvPr/>
          </p:nvSpPr>
          <p:spPr bwMode="auto">
            <a:xfrm>
              <a:off x="4616450" y="2746375"/>
              <a:ext cx="3611562" cy="3389313"/>
            </a:xfrm>
            <a:custGeom>
              <a:avLst/>
              <a:gdLst>
                <a:gd name="T0" fmla="*/ 2271 w 4550"/>
                <a:gd name="T1" fmla="*/ 0 h 4268"/>
                <a:gd name="T2" fmla="*/ 3208 w 4550"/>
                <a:gd name="T3" fmla="*/ 168 h 4268"/>
                <a:gd name="T4" fmla="*/ 3499 w 4550"/>
                <a:gd name="T5" fmla="*/ 320 h 4268"/>
                <a:gd name="T6" fmla="*/ 3764 w 4550"/>
                <a:gd name="T7" fmla="*/ 536 h 4268"/>
                <a:gd name="T8" fmla="*/ 4002 w 4550"/>
                <a:gd name="T9" fmla="*/ 791 h 4268"/>
                <a:gd name="T10" fmla="*/ 4202 w 4550"/>
                <a:gd name="T11" fmla="*/ 1066 h 4268"/>
                <a:gd name="T12" fmla="*/ 4362 w 4550"/>
                <a:gd name="T13" fmla="*/ 1338 h 4268"/>
                <a:gd name="T14" fmla="*/ 4473 w 4550"/>
                <a:gd name="T15" fmla="*/ 1585 h 4268"/>
                <a:gd name="T16" fmla="*/ 4532 w 4550"/>
                <a:gd name="T17" fmla="*/ 1787 h 4268"/>
                <a:gd name="T18" fmla="*/ 4544 w 4550"/>
                <a:gd name="T19" fmla="*/ 1975 h 4268"/>
                <a:gd name="T20" fmla="*/ 4550 w 4550"/>
                <a:gd name="T21" fmla="*/ 2222 h 4268"/>
                <a:gd name="T22" fmla="*/ 4550 w 4550"/>
                <a:gd name="T23" fmla="*/ 2495 h 4268"/>
                <a:gd name="T24" fmla="*/ 4546 w 4550"/>
                <a:gd name="T25" fmla="*/ 2756 h 4268"/>
                <a:gd name="T26" fmla="*/ 4542 w 4550"/>
                <a:gd name="T27" fmla="*/ 2972 h 4268"/>
                <a:gd name="T28" fmla="*/ 4540 w 4550"/>
                <a:gd name="T29" fmla="*/ 3109 h 4268"/>
                <a:gd name="T30" fmla="*/ 4524 w 4550"/>
                <a:gd name="T31" fmla="*/ 3249 h 4268"/>
                <a:gd name="T32" fmla="*/ 4441 w 4550"/>
                <a:gd name="T33" fmla="*/ 3540 h 4268"/>
                <a:gd name="T34" fmla="*/ 4310 w 4550"/>
                <a:gd name="T35" fmla="*/ 3769 h 4268"/>
                <a:gd name="T36" fmla="*/ 4150 w 4550"/>
                <a:gd name="T37" fmla="*/ 3946 h 4268"/>
                <a:gd name="T38" fmla="*/ 3976 w 4550"/>
                <a:gd name="T39" fmla="*/ 4074 h 4268"/>
                <a:gd name="T40" fmla="*/ 3802 w 4550"/>
                <a:gd name="T41" fmla="*/ 4165 h 4268"/>
                <a:gd name="T42" fmla="*/ 3643 w 4550"/>
                <a:gd name="T43" fmla="*/ 4223 h 4268"/>
                <a:gd name="T44" fmla="*/ 3518 w 4550"/>
                <a:gd name="T45" fmla="*/ 4254 h 4268"/>
                <a:gd name="T46" fmla="*/ 3443 w 4550"/>
                <a:gd name="T47" fmla="*/ 4266 h 4268"/>
                <a:gd name="T48" fmla="*/ 1901 w 4550"/>
                <a:gd name="T49" fmla="*/ 4248 h 4268"/>
                <a:gd name="T50" fmla="*/ 1845 w 4550"/>
                <a:gd name="T51" fmla="*/ 4254 h 4268"/>
                <a:gd name="T52" fmla="*/ 1695 w 4550"/>
                <a:gd name="T53" fmla="*/ 4264 h 4268"/>
                <a:gd name="T54" fmla="*/ 1475 w 4550"/>
                <a:gd name="T55" fmla="*/ 4268 h 4268"/>
                <a:gd name="T56" fmla="*/ 1212 w 4550"/>
                <a:gd name="T57" fmla="*/ 4254 h 4268"/>
                <a:gd name="T58" fmla="*/ 933 w 4550"/>
                <a:gd name="T59" fmla="*/ 4213 h 4268"/>
                <a:gd name="T60" fmla="*/ 663 w 4550"/>
                <a:gd name="T61" fmla="*/ 4134 h 4268"/>
                <a:gd name="T62" fmla="*/ 422 w 4550"/>
                <a:gd name="T63" fmla="*/ 3997 h 4268"/>
                <a:gd name="T64" fmla="*/ 230 w 4550"/>
                <a:gd name="T65" fmla="*/ 3795 h 4268"/>
                <a:gd name="T66" fmla="*/ 103 w 4550"/>
                <a:gd name="T67" fmla="*/ 3534 h 4268"/>
                <a:gd name="T68" fmla="*/ 30 w 4550"/>
                <a:gd name="T69" fmla="*/ 3215 h 4268"/>
                <a:gd name="T70" fmla="*/ 2 w 4550"/>
                <a:gd name="T71" fmla="*/ 2839 h 4268"/>
                <a:gd name="T72" fmla="*/ 6 w 4550"/>
                <a:gd name="T73" fmla="*/ 2404 h 4268"/>
                <a:gd name="T74" fmla="*/ 38 w 4550"/>
                <a:gd name="T75" fmla="*/ 1939 h 4268"/>
                <a:gd name="T76" fmla="*/ 131 w 4550"/>
                <a:gd name="T77" fmla="*/ 1545 h 4268"/>
                <a:gd name="T78" fmla="*/ 287 w 4550"/>
                <a:gd name="T79" fmla="*/ 1195 h 4268"/>
                <a:gd name="T80" fmla="*/ 487 w 4550"/>
                <a:gd name="T81" fmla="*/ 892 h 4268"/>
                <a:gd name="T82" fmla="*/ 709 w 4550"/>
                <a:gd name="T83" fmla="*/ 637 h 4268"/>
                <a:gd name="T84" fmla="*/ 937 w 4550"/>
                <a:gd name="T85" fmla="*/ 429 h 4268"/>
                <a:gd name="T86" fmla="*/ 1147 w 4550"/>
                <a:gd name="T87" fmla="*/ 273 h 4268"/>
                <a:gd name="T88" fmla="*/ 1345 w 4550"/>
                <a:gd name="T89" fmla="*/ 156 h 4268"/>
                <a:gd name="T90" fmla="*/ 1592 w 4550"/>
                <a:gd name="T91" fmla="*/ 71 h 4268"/>
                <a:gd name="T92" fmla="*/ 1841 w 4550"/>
                <a:gd name="T93" fmla="*/ 24 h 4268"/>
                <a:gd name="T94" fmla="*/ 2061 w 4550"/>
                <a:gd name="T95" fmla="*/ 4 h 4268"/>
                <a:gd name="T96" fmla="*/ 2218 w 4550"/>
                <a:gd name="T97" fmla="*/ 0 h 4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50" h="4268">
                  <a:moveTo>
                    <a:pt x="2218" y="0"/>
                  </a:moveTo>
                  <a:lnTo>
                    <a:pt x="2251" y="0"/>
                  </a:lnTo>
                  <a:lnTo>
                    <a:pt x="2271" y="0"/>
                  </a:lnTo>
                  <a:lnTo>
                    <a:pt x="2277" y="2"/>
                  </a:lnTo>
                  <a:lnTo>
                    <a:pt x="3107" y="134"/>
                  </a:lnTo>
                  <a:lnTo>
                    <a:pt x="3208" y="168"/>
                  </a:lnTo>
                  <a:lnTo>
                    <a:pt x="3307" y="210"/>
                  </a:lnTo>
                  <a:lnTo>
                    <a:pt x="3404" y="261"/>
                  </a:lnTo>
                  <a:lnTo>
                    <a:pt x="3499" y="320"/>
                  </a:lnTo>
                  <a:lnTo>
                    <a:pt x="3590" y="386"/>
                  </a:lnTo>
                  <a:lnTo>
                    <a:pt x="3679" y="459"/>
                  </a:lnTo>
                  <a:lnTo>
                    <a:pt x="3764" y="536"/>
                  </a:lnTo>
                  <a:lnTo>
                    <a:pt x="3847" y="617"/>
                  </a:lnTo>
                  <a:lnTo>
                    <a:pt x="3926" y="702"/>
                  </a:lnTo>
                  <a:lnTo>
                    <a:pt x="4002" y="791"/>
                  </a:lnTo>
                  <a:lnTo>
                    <a:pt x="4073" y="882"/>
                  </a:lnTo>
                  <a:lnTo>
                    <a:pt x="4140" y="973"/>
                  </a:lnTo>
                  <a:lnTo>
                    <a:pt x="4202" y="1066"/>
                  </a:lnTo>
                  <a:lnTo>
                    <a:pt x="4261" y="1157"/>
                  </a:lnTo>
                  <a:lnTo>
                    <a:pt x="4312" y="1248"/>
                  </a:lnTo>
                  <a:lnTo>
                    <a:pt x="4362" y="1338"/>
                  </a:lnTo>
                  <a:lnTo>
                    <a:pt x="4403" y="1425"/>
                  </a:lnTo>
                  <a:lnTo>
                    <a:pt x="4441" y="1506"/>
                  </a:lnTo>
                  <a:lnTo>
                    <a:pt x="4473" y="1585"/>
                  </a:lnTo>
                  <a:lnTo>
                    <a:pt x="4499" y="1658"/>
                  </a:lnTo>
                  <a:lnTo>
                    <a:pt x="4518" y="1725"/>
                  </a:lnTo>
                  <a:lnTo>
                    <a:pt x="4532" y="1787"/>
                  </a:lnTo>
                  <a:lnTo>
                    <a:pt x="4538" y="1838"/>
                  </a:lnTo>
                  <a:lnTo>
                    <a:pt x="4542" y="1901"/>
                  </a:lnTo>
                  <a:lnTo>
                    <a:pt x="4544" y="1975"/>
                  </a:lnTo>
                  <a:lnTo>
                    <a:pt x="4548" y="2052"/>
                  </a:lnTo>
                  <a:lnTo>
                    <a:pt x="4548" y="2135"/>
                  </a:lnTo>
                  <a:lnTo>
                    <a:pt x="4550" y="2222"/>
                  </a:lnTo>
                  <a:lnTo>
                    <a:pt x="4550" y="2311"/>
                  </a:lnTo>
                  <a:lnTo>
                    <a:pt x="4550" y="2402"/>
                  </a:lnTo>
                  <a:lnTo>
                    <a:pt x="4550" y="2495"/>
                  </a:lnTo>
                  <a:lnTo>
                    <a:pt x="4548" y="2584"/>
                  </a:lnTo>
                  <a:lnTo>
                    <a:pt x="4548" y="2671"/>
                  </a:lnTo>
                  <a:lnTo>
                    <a:pt x="4546" y="2756"/>
                  </a:lnTo>
                  <a:lnTo>
                    <a:pt x="4546" y="2835"/>
                  </a:lnTo>
                  <a:lnTo>
                    <a:pt x="4544" y="2907"/>
                  </a:lnTo>
                  <a:lnTo>
                    <a:pt x="4542" y="2972"/>
                  </a:lnTo>
                  <a:lnTo>
                    <a:pt x="4542" y="3027"/>
                  </a:lnTo>
                  <a:lnTo>
                    <a:pt x="4540" y="3073"/>
                  </a:lnTo>
                  <a:lnTo>
                    <a:pt x="4540" y="3109"/>
                  </a:lnTo>
                  <a:lnTo>
                    <a:pt x="4538" y="3130"/>
                  </a:lnTo>
                  <a:lnTo>
                    <a:pt x="4538" y="3136"/>
                  </a:lnTo>
                  <a:lnTo>
                    <a:pt x="4524" y="3249"/>
                  </a:lnTo>
                  <a:lnTo>
                    <a:pt x="4502" y="3352"/>
                  </a:lnTo>
                  <a:lnTo>
                    <a:pt x="4475" y="3449"/>
                  </a:lnTo>
                  <a:lnTo>
                    <a:pt x="4441" y="3540"/>
                  </a:lnTo>
                  <a:lnTo>
                    <a:pt x="4402" y="3623"/>
                  </a:lnTo>
                  <a:lnTo>
                    <a:pt x="4358" y="3698"/>
                  </a:lnTo>
                  <a:lnTo>
                    <a:pt x="4310" y="3769"/>
                  </a:lnTo>
                  <a:lnTo>
                    <a:pt x="4259" y="3833"/>
                  </a:lnTo>
                  <a:lnTo>
                    <a:pt x="4205" y="3892"/>
                  </a:lnTo>
                  <a:lnTo>
                    <a:pt x="4150" y="3946"/>
                  </a:lnTo>
                  <a:lnTo>
                    <a:pt x="4093" y="3993"/>
                  </a:lnTo>
                  <a:lnTo>
                    <a:pt x="4035" y="4037"/>
                  </a:lnTo>
                  <a:lnTo>
                    <a:pt x="3976" y="4074"/>
                  </a:lnTo>
                  <a:lnTo>
                    <a:pt x="3916" y="4108"/>
                  </a:lnTo>
                  <a:lnTo>
                    <a:pt x="3859" y="4139"/>
                  </a:lnTo>
                  <a:lnTo>
                    <a:pt x="3802" y="4165"/>
                  </a:lnTo>
                  <a:lnTo>
                    <a:pt x="3746" y="4187"/>
                  </a:lnTo>
                  <a:lnTo>
                    <a:pt x="3693" y="4207"/>
                  </a:lnTo>
                  <a:lnTo>
                    <a:pt x="3643" y="4223"/>
                  </a:lnTo>
                  <a:lnTo>
                    <a:pt x="3598" y="4234"/>
                  </a:lnTo>
                  <a:lnTo>
                    <a:pt x="3556" y="4244"/>
                  </a:lnTo>
                  <a:lnTo>
                    <a:pt x="3518" y="4254"/>
                  </a:lnTo>
                  <a:lnTo>
                    <a:pt x="3489" y="4260"/>
                  </a:lnTo>
                  <a:lnTo>
                    <a:pt x="3463" y="4264"/>
                  </a:lnTo>
                  <a:lnTo>
                    <a:pt x="3443" y="4266"/>
                  </a:lnTo>
                  <a:lnTo>
                    <a:pt x="3431" y="4268"/>
                  </a:lnTo>
                  <a:lnTo>
                    <a:pt x="3427" y="4268"/>
                  </a:lnTo>
                  <a:lnTo>
                    <a:pt x="1901" y="4248"/>
                  </a:lnTo>
                  <a:lnTo>
                    <a:pt x="1895" y="4248"/>
                  </a:lnTo>
                  <a:lnTo>
                    <a:pt x="1875" y="4250"/>
                  </a:lnTo>
                  <a:lnTo>
                    <a:pt x="1845" y="4254"/>
                  </a:lnTo>
                  <a:lnTo>
                    <a:pt x="1804" y="4256"/>
                  </a:lnTo>
                  <a:lnTo>
                    <a:pt x="1754" y="4260"/>
                  </a:lnTo>
                  <a:lnTo>
                    <a:pt x="1695" y="4264"/>
                  </a:lnTo>
                  <a:lnTo>
                    <a:pt x="1628" y="4266"/>
                  </a:lnTo>
                  <a:lnTo>
                    <a:pt x="1554" y="4268"/>
                  </a:lnTo>
                  <a:lnTo>
                    <a:pt x="1475" y="4268"/>
                  </a:lnTo>
                  <a:lnTo>
                    <a:pt x="1392" y="4266"/>
                  </a:lnTo>
                  <a:lnTo>
                    <a:pt x="1303" y="4262"/>
                  </a:lnTo>
                  <a:lnTo>
                    <a:pt x="1212" y="4254"/>
                  </a:lnTo>
                  <a:lnTo>
                    <a:pt x="1121" y="4244"/>
                  </a:lnTo>
                  <a:lnTo>
                    <a:pt x="1026" y="4231"/>
                  </a:lnTo>
                  <a:lnTo>
                    <a:pt x="933" y="4213"/>
                  </a:lnTo>
                  <a:lnTo>
                    <a:pt x="842" y="4191"/>
                  </a:lnTo>
                  <a:lnTo>
                    <a:pt x="751" y="4165"/>
                  </a:lnTo>
                  <a:lnTo>
                    <a:pt x="663" y="4134"/>
                  </a:lnTo>
                  <a:lnTo>
                    <a:pt x="580" y="4096"/>
                  </a:lnTo>
                  <a:lnTo>
                    <a:pt x="501" y="4052"/>
                  </a:lnTo>
                  <a:lnTo>
                    <a:pt x="422" y="3997"/>
                  </a:lnTo>
                  <a:lnTo>
                    <a:pt x="349" y="3936"/>
                  </a:lnTo>
                  <a:lnTo>
                    <a:pt x="285" y="3868"/>
                  </a:lnTo>
                  <a:lnTo>
                    <a:pt x="230" y="3795"/>
                  </a:lnTo>
                  <a:lnTo>
                    <a:pt x="180" y="3714"/>
                  </a:lnTo>
                  <a:lnTo>
                    <a:pt x="139" y="3627"/>
                  </a:lnTo>
                  <a:lnTo>
                    <a:pt x="103" y="3534"/>
                  </a:lnTo>
                  <a:lnTo>
                    <a:pt x="73" y="3435"/>
                  </a:lnTo>
                  <a:lnTo>
                    <a:pt x="50" y="3328"/>
                  </a:lnTo>
                  <a:lnTo>
                    <a:pt x="30" y="3215"/>
                  </a:lnTo>
                  <a:lnTo>
                    <a:pt x="16" y="3097"/>
                  </a:lnTo>
                  <a:lnTo>
                    <a:pt x="6" y="2972"/>
                  </a:lnTo>
                  <a:lnTo>
                    <a:pt x="2" y="2839"/>
                  </a:lnTo>
                  <a:lnTo>
                    <a:pt x="0" y="2701"/>
                  </a:lnTo>
                  <a:lnTo>
                    <a:pt x="2" y="2556"/>
                  </a:lnTo>
                  <a:lnTo>
                    <a:pt x="6" y="2404"/>
                  </a:lnTo>
                  <a:lnTo>
                    <a:pt x="14" y="2246"/>
                  </a:lnTo>
                  <a:lnTo>
                    <a:pt x="24" y="2082"/>
                  </a:lnTo>
                  <a:lnTo>
                    <a:pt x="38" y="1939"/>
                  </a:lnTo>
                  <a:lnTo>
                    <a:pt x="60" y="1803"/>
                  </a:lnTo>
                  <a:lnTo>
                    <a:pt x="91" y="1672"/>
                  </a:lnTo>
                  <a:lnTo>
                    <a:pt x="131" y="1545"/>
                  </a:lnTo>
                  <a:lnTo>
                    <a:pt x="176" y="1423"/>
                  </a:lnTo>
                  <a:lnTo>
                    <a:pt x="230" y="1306"/>
                  </a:lnTo>
                  <a:lnTo>
                    <a:pt x="287" y="1195"/>
                  </a:lnTo>
                  <a:lnTo>
                    <a:pt x="351" y="1088"/>
                  </a:lnTo>
                  <a:lnTo>
                    <a:pt x="416" y="987"/>
                  </a:lnTo>
                  <a:lnTo>
                    <a:pt x="487" y="892"/>
                  </a:lnTo>
                  <a:lnTo>
                    <a:pt x="558" y="801"/>
                  </a:lnTo>
                  <a:lnTo>
                    <a:pt x="634" y="716"/>
                  </a:lnTo>
                  <a:lnTo>
                    <a:pt x="709" y="637"/>
                  </a:lnTo>
                  <a:lnTo>
                    <a:pt x="786" y="562"/>
                  </a:lnTo>
                  <a:lnTo>
                    <a:pt x="861" y="493"/>
                  </a:lnTo>
                  <a:lnTo>
                    <a:pt x="937" y="429"/>
                  </a:lnTo>
                  <a:lnTo>
                    <a:pt x="1010" y="372"/>
                  </a:lnTo>
                  <a:lnTo>
                    <a:pt x="1079" y="318"/>
                  </a:lnTo>
                  <a:lnTo>
                    <a:pt x="1147" y="273"/>
                  </a:lnTo>
                  <a:lnTo>
                    <a:pt x="1210" y="231"/>
                  </a:lnTo>
                  <a:lnTo>
                    <a:pt x="1269" y="196"/>
                  </a:lnTo>
                  <a:lnTo>
                    <a:pt x="1345" y="156"/>
                  </a:lnTo>
                  <a:lnTo>
                    <a:pt x="1426" y="123"/>
                  </a:lnTo>
                  <a:lnTo>
                    <a:pt x="1507" y="95"/>
                  </a:lnTo>
                  <a:lnTo>
                    <a:pt x="1592" y="71"/>
                  </a:lnTo>
                  <a:lnTo>
                    <a:pt x="1677" y="51"/>
                  </a:lnTo>
                  <a:lnTo>
                    <a:pt x="1760" y="35"/>
                  </a:lnTo>
                  <a:lnTo>
                    <a:pt x="1841" y="24"/>
                  </a:lnTo>
                  <a:lnTo>
                    <a:pt x="1921" y="14"/>
                  </a:lnTo>
                  <a:lnTo>
                    <a:pt x="1994" y="8"/>
                  </a:lnTo>
                  <a:lnTo>
                    <a:pt x="2061" y="4"/>
                  </a:lnTo>
                  <a:lnTo>
                    <a:pt x="2123" y="0"/>
                  </a:lnTo>
                  <a:lnTo>
                    <a:pt x="2176" y="0"/>
                  </a:lnTo>
                  <a:lnTo>
                    <a:pt x="221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01" name="Freeform 52"/>
            <p:cNvSpPr>
              <a:spLocks noEditPoints="1"/>
            </p:cNvSpPr>
            <p:nvPr/>
          </p:nvSpPr>
          <p:spPr bwMode="auto">
            <a:xfrm>
              <a:off x="5622925" y="3451225"/>
              <a:ext cx="1601787" cy="2138363"/>
            </a:xfrm>
            <a:custGeom>
              <a:avLst/>
              <a:gdLst>
                <a:gd name="T0" fmla="*/ 1517 w 2018"/>
                <a:gd name="T1" fmla="*/ 2161 h 2695"/>
                <a:gd name="T2" fmla="*/ 1751 w 2018"/>
                <a:gd name="T3" fmla="*/ 1997 h 2695"/>
                <a:gd name="T4" fmla="*/ 1800 w 2018"/>
                <a:gd name="T5" fmla="*/ 1809 h 2695"/>
                <a:gd name="T6" fmla="*/ 1657 w 2018"/>
                <a:gd name="T7" fmla="*/ 1629 h 2695"/>
                <a:gd name="T8" fmla="*/ 1341 w 2018"/>
                <a:gd name="T9" fmla="*/ 1492 h 2695"/>
                <a:gd name="T10" fmla="*/ 1129 w 2018"/>
                <a:gd name="T11" fmla="*/ 2252 h 2695"/>
                <a:gd name="T12" fmla="*/ 677 w 2018"/>
                <a:gd name="T13" fmla="*/ 477 h 2695"/>
                <a:gd name="T14" fmla="*/ 361 w 2018"/>
                <a:gd name="T15" fmla="*/ 612 h 2695"/>
                <a:gd name="T16" fmla="*/ 218 w 2018"/>
                <a:gd name="T17" fmla="*/ 794 h 2695"/>
                <a:gd name="T18" fmla="*/ 268 w 2018"/>
                <a:gd name="T19" fmla="*/ 982 h 2695"/>
                <a:gd name="T20" fmla="*/ 501 w 2018"/>
                <a:gd name="T21" fmla="*/ 1146 h 2695"/>
                <a:gd name="T22" fmla="*/ 1008 w 2018"/>
                <a:gd name="T23" fmla="*/ 438 h 2695"/>
                <a:gd name="T24" fmla="*/ 1129 w 2018"/>
                <a:gd name="T25" fmla="*/ 1247 h 2695"/>
                <a:gd name="T26" fmla="*/ 816 w 2018"/>
                <a:gd name="T27" fmla="*/ 6 h 2695"/>
                <a:gd name="T28" fmla="*/ 889 w 2018"/>
                <a:gd name="T29" fmla="*/ 107 h 2695"/>
                <a:gd name="T30" fmla="*/ 1129 w 2018"/>
                <a:gd name="T31" fmla="*/ 107 h 2695"/>
                <a:gd name="T32" fmla="*/ 1202 w 2018"/>
                <a:gd name="T33" fmla="*/ 6 h 2695"/>
                <a:gd name="T34" fmla="*/ 1321 w 2018"/>
                <a:gd name="T35" fmla="*/ 44 h 2695"/>
                <a:gd name="T36" fmla="*/ 1438 w 2018"/>
                <a:gd name="T37" fmla="*/ 283 h 2695"/>
                <a:gd name="T38" fmla="*/ 1764 w 2018"/>
                <a:gd name="T39" fmla="*/ 430 h 2695"/>
                <a:gd name="T40" fmla="*/ 1968 w 2018"/>
                <a:gd name="T41" fmla="*/ 645 h 2695"/>
                <a:gd name="T42" fmla="*/ 2012 w 2018"/>
                <a:gd name="T43" fmla="*/ 873 h 2695"/>
                <a:gd name="T44" fmla="*/ 1913 w 2018"/>
                <a:gd name="T45" fmla="*/ 946 h 2695"/>
                <a:gd name="T46" fmla="*/ 1812 w 2018"/>
                <a:gd name="T47" fmla="*/ 873 h 2695"/>
                <a:gd name="T48" fmla="*/ 1751 w 2018"/>
                <a:gd name="T49" fmla="*/ 699 h 2695"/>
                <a:gd name="T50" fmla="*/ 1517 w 2018"/>
                <a:gd name="T51" fmla="*/ 535 h 2695"/>
                <a:gd name="T52" fmla="*/ 1438 w 2018"/>
                <a:gd name="T53" fmla="*/ 1298 h 2695"/>
                <a:gd name="T54" fmla="*/ 1764 w 2018"/>
                <a:gd name="T55" fmla="*/ 1445 h 2695"/>
                <a:gd name="T56" fmla="*/ 1968 w 2018"/>
                <a:gd name="T57" fmla="*/ 1661 h 2695"/>
                <a:gd name="T58" fmla="*/ 2012 w 2018"/>
                <a:gd name="T59" fmla="*/ 1924 h 2695"/>
                <a:gd name="T60" fmla="*/ 1885 w 2018"/>
                <a:gd name="T61" fmla="*/ 2165 h 2695"/>
                <a:gd name="T62" fmla="*/ 1614 w 2018"/>
                <a:gd name="T63" fmla="*/ 2349 h 2695"/>
                <a:gd name="T64" fmla="*/ 1341 w 2018"/>
                <a:gd name="T65" fmla="*/ 2589 h 2695"/>
                <a:gd name="T66" fmla="*/ 1267 w 2018"/>
                <a:gd name="T67" fmla="*/ 2690 h 2695"/>
                <a:gd name="T68" fmla="*/ 1149 w 2018"/>
                <a:gd name="T69" fmla="*/ 2652 h 2695"/>
                <a:gd name="T70" fmla="*/ 1008 w 2018"/>
                <a:gd name="T71" fmla="*/ 2470 h 2695"/>
                <a:gd name="T72" fmla="*/ 869 w 2018"/>
                <a:gd name="T73" fmla="*/ 2652 h 2695"/>
                <a:gd name="T74" fmla="*/ 751 w 2018"/>
                <a:gd name="T75" fmla="*/ 2690 h 2695"/>
                <a:gd name="T76" fmla="*/ 677 w 2018"/>
                <a:gd name="T77" fmla="*/ 2589 h 2695"/>
                <a:gd name="T78" fmla="*/ 404 w 2018"/>
                <a:gd name="T79" fmla="*/ 2349 h 2695"/>
                <a:gd name="T80" fmla="*/ 133 w 2018"/>
                <a:gd name="T81" fmla="*/ 2165 h 2695"/>
                <a:gd name="T82" fmla="*/ 6 w 2018"/>
                <a:gd name="T83" fmla="*/ 1924 h 2695"/>
                <a:gd name="T84" fmla="*/ 44 w 2018"/>
                <a:gd name="T85" fmla="*/ 1771 h 2695"/>
                <a:gd name="T86" fmla="*/ 169 w 2018"/>
                <a:gd name="T87" fmla="*/ 1771 h 2695"/>
                <a:gd name="T88" fmla="*/ 218 w 2018"/>
                <a:gd name="T89" fmla="*/ 1904 h 2695"/>
                <a:gd name="T90" fmla="*/ 361 w 2018"/>
                <a:gd name="T91" fmla="*/ 2084 h 2695"/>
                <a:gd name="T92" fmla="*/ 677 w 2018"/>
                <a:gd name="T93" fmla="*/ 2221 h 2695"/>
                <a:gd name="T94" fmla="*/ 404 w 2018"/>
                <a:gd name="T95" fmla="*/ 1334 h 2695"/>
                <a:gd name="T96" fmla="*/ 133 w 2018"/>
                <a:gd name="T97" fmla="*/ 1150 h 2695"/>
                <a:gd name="T98" fmla="*/ 6 w 2018"/>
                <a:gd name="T99" fmla="*/ 907 h 2695"/>
                <a:gd name="T100" fmla="*/ 50 w 2018"/>
                <a:gd name="T101" fmla="*/ 645 h 2695"/>
                <a:gd name="T102" fmla="*/ 254 w 2018"/>
                <a:gd name="T103" fmla="*/ 430 h 2695"/>
                <a:gd name="T104" fmla="*/ 580 w 2018"/>
                <a:gd name="T105" fmla="*/ 283 h 2695"/>
                <a:gd name="T106" fmla="*/ 697 w 2018"/>
                <a:gd name="T107" fmla="*/ 44 h 2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18" h="2695">
                  <a:moveTo>
                    <a:pt x="1341" y="1492"/>
                  </a:moveTo>
                  <a:lnTo>
                    <a:pt x="1341" y="2221"/>
                  </a:lnTo>
                  <a:lnTo>
                    <a:pt x="1432" y="2193"/>
                  </a:lnTo>
                  <a:lnTo>
                    <a:pt x="1517" y="2161"/>
                  </a:lnTo>
                  <a:lnTo>
                    <a:pt x="1596" y="2124"/>
                  </a:lnTo>
                  <a:lnTo>
                    <a:pt x="1657" y="2084"/>
                  </a:lnTo>
                  <a:lnTo>
                    <a:pt x="1709" y="2040"/>
                  </a:lnTo>
                  <a:lnTo>
                    <a:pt x="1751" y="1997"/>
                  </a:lnTo>
                  <a:lnTo>
                    <a:pt x="1782" y="1949"/>
                  </a:lnTo>
                  <a:lnTo>
                    <a:pt x="1800" y="1904"/>
                  </a:lnTo>
                  <a:lnTo>
                    <a:pt x="1806" y="1856"/>
                  </a:lnTo>
                  <a:lnTo>
                    <a:pt x="1800" y="1809"/>
                  </a:lnTo>
                  <a:lnTo>
                    <a:pt x="1782" y="1761"/>
                  </a:lnTo>
                  <a:lnTo>
                    <a:pt x="1751" y="1716"/>
                  </a:lnTo>
                  <a:lnTo>
                    <a:pt x="1709" y="1670"/>
                  </a:lnTo>
                  <a:lnTo>
                    <a:pt x="1657" y="1629"/>
                  </a:lnTo>
                  <a:lnTo>
                    <a:pt x="1596" y="1589"/>
                  </a:lnTo>
                  <a:lnTo>
                    <a:pt x="1517" y="1550"/>
                  </a:lnTo>
                  <a:lnTo>
                    <a:pt x="1432" y="1518"/>
                  </a:lnTo>
                  <a:lnTo>
                    <a:pt x="1341" y="1492"/>
                  </a:lnTo>
                  <a:close/>
                  <a:moveTo>
                    <a:pt x="889" y="1449"/>
                  </a:moveTo>
                  <a:lnTo>
                    <a:pt x="889" y="2252"/>
                  </a:lnTo>
                  <a:lnTo>
                    <a:pt x="1008" y="2258"/>
                  </a:lnTo>
                  <a:lnTo>
                    <a:pt x="1129" y="2252"/>
                  </a:lnTo>
                  <a:lnTo>
                    <a:pt x="1129" y="1459"/>
                  </a:lnTo>
                  <a:lnTo>
                    <a:pt x="1008" y="1455"/>
                  </a:lnTo>
                  <a:lnTo>
                    <a:pt x="889" y="1449"/>
                  </a:lnTo>
                  <a:close/>
                  <a:moveTo>
                    <a:pt x="677" y="477"/>
                  </a:moveTo>
                  <a:lnTo>
                    <a:pt x="586" y="503"/>
                  </a:lnTo>
                  <a:lnTo>
                    <a:pt x="501" y="535"/>
                  </a:lnTo>
                  <a:lnTo>
                    <a:pt x="422" y="574"/>
                  </a:lnTo>
                  <a:lnTo>
                    <a:pt x="361" y="612"/>
                  </a:lnTo>
                  <a:lnTo>
                    <a:pt x="307" y="655"/>
                  </a:lnTo>
                  <a:lnTo>
                    <a:pt x="268" y="699"/>
                  </a:lnTo>
                  <a:lnTo>
                    <a:pt x="236" y="746"/>
                  </a:lnTo>
                  <a:lnTo>
                    <a:pt x="218" y="794"/>
                  </a:lnTo>
                  <a:lnTo>
                    <a:pt x="212" y="839"/>
                  </a:lnTo>
                  <a:lnTo>
                    <a:pt x="218" y="887"/>
                  </a:lnTo>
                  <a:lnTo>
                    <a:pt x="236" y="934"/>
                  </a:lnTo>
                  <a:lnTo>
                    <a:pt x="268" y="982"/>
                  </a:lnTo>
                  <a:lnTo>
                    <a:pt x="307" y="1025"/>
                  </a:lnTo>
                  <a:lnTo>
                    <a:pt x="361" y="1067"/>
                  </a:lnTo>
                  <a:lnTo>
                    <a:pt x="422" y="1107"/>
                  </a:lnTo>
                  <a:lnTo>
                    <a:pt x="501" y="1146"/>
                  </a:lnTo>
                  <a:lnTo>
                    <a:pt x="586" y="1178"/>
                  </a:lnTo>
                  <a:lnTo>
                    <a:pt x="677" y="1203"/>
                  </a:lnTo>
                  <a:lnTo>
                    <a:pt x="677" y="477"/>
                  </a:lnTo>
                  <a:close/>
                  <a:moveTo>
                    <a:pt x="1008" y="438"/>
                  </a:moveTo>
                  <a:lnTo>
                    <a:pt x="889" y="444"/>
                  </a:lnTo>
                  <a:lnTo>
                    <a:pt x="889" y="1237"/>
                  </a:lnTo>
                  <a:lnTo>
                    <a:pt x="1008" y="1243"/>
                  </a:lnTo>
                  <a:lnTo>
                    <a:pt x="1129" y="1247"/>
                  </a:lnTo>
                  <a:lnTo>
                    <a:pt x="1129" y="444"/>
                  </a:lnTo>
                  <a:lnTo>
                    <a:pt x="1008" y="438"/>
                  </a:lnTo>
                  <a:close/>
                  <a:moveTo>
                    <a:pt x="782" y="0"/>
                  </a:moveTo>
                  <a:lnTo>
                    <a:pt x="816" y="6"/>
                  </a:lnTo>
                  <a:lnTo>
                    <a:pt x="846" y="22"/>
                  </a:lnTo>
                  <a:lnTo>
                    <a:pt x="869" y="44"/>
                  </a:lnTo>
                  <a:lnTo>
                    <a:pt x="883" y="74"/>
                  </a:lnTo>
                  <a:lnTo>
                    <a:pt x="889" y="107"/>
                  </a:lnTo>
                  <a:lnTo>
                    <a:pt x="889" y="232"/>
                  </a:lnTo>
                  <a:lnTo>
                    <a:pt x="1008" y="226"/>
                  </a:lnTo>
                  <a:lnTo>
                    <a:pt x="1129" y="232"/>
                  </a:lnTo>
                  <a:lnTo>
                    <a:pt x="1129" y="107"/>
                  </a:lnTo>
                  <a:lnTo>
                    <a:pt x="1135" y="74"/>
                  </a:lnTo>
                  <a:lnTo>
                    <a:pt x="1149" y="44"/>
                  </a:lnTo>
                  <a:lnTo>
                    <a:pt x="1172" y="22"/>
                  </a:lnTo>
                  <a:lnTo>
                    <a:pt x="1202" y="6"/>
                  </a:lnTo>
                  <a:lnTo>
                    <a:pt x="1236" y="0"/>
                  </a:lnTo>
                  <a:lnTo>
                    <a:pt x="1267" y="6"/>
                  </a:lnTo>
                  <a:lnTo>
                    <a:pt x="1297" y="22"/>
                  </a:lnTo>
                  <a:lnTo>
                    <a:pt x="1321" y="44"/>
                  </a:lnTo>
                  <a:lnTo>
                    <a:pt x="1335" y="74"/>
                  </a:lnTo>
                  <a:lnTo>
                    <a:pt x="1341" y="107"/>
                  </a:lnTo>
                  <a:lnTo>
                    <a:pt x="1341" y="260"/>
                  </a:lnTo>
                  <a:lnTo>
                    <a:pt x="1438" y="283"/>
                  </a:lnTo>
                  <a:lnTo>
                    <a:pt x="1529" y="313"/>
                  </a:lnTo>
                  <a:lnTo>
                    <a:pt x="1614" y="347"/>
                  </a:lnTo>
                  <a:lnTo>
                    <a:pt x="1693" y="386"/>
                  </a:lnTo>
                  <a:lnTo>
                    <a:pt x="1764" y="430"/>
                  </a:lnTo>
                  <a:lnTo>
                    <a:pt x="1828" y="477"/>
                  </a:lnTo>
                  <a:lnTo>
                    <a:pt x="1885" y="531"/>
                  </a:lnTo>
                  <a:lnTo>
                    <a:pt x="1931" y="586"/>
                  </a:lnTo>
                  <a:lnTo>
                    <a:pt x="1968" y="645"/>
                  </a:lnTo>
                  <a:lnTo>
                    <a:pt x="1996" y="709"/>
                  </a:lnTo>
                  <a:lnTo>
                    <a:pt x="2012" y="772"/>
                  </a:lnTo>
                  <a:lnTo>
                    <a:pt x="2018" y="839"/>
                  </a:lnTo>
                  <a:lnTo>
                    <a:pt x="2012" y="873"/>
                  </a:lnTo>
                  <a:lnTo>
                    <a:pt x="1998" y="903"/>
                  </a:lnTo>
                  <a:lnTo>
                    <a:pt x="1974" y="926"/>
                  </a:lnTo>
                  <a:lnTo>
                    <a:pt x="1947" y="940"/>
                  </a:lnTo>
                  <a:lnTo>
                    <a:pt x="1913" y="946"/>
                  </a:lnTo>
                  <a:lnTo>
                    <a:pt x="1879" y="940"/>
                  </a:lnTo>
                  <a:lnTo>
                    <a:pt x="1850" y="926"/>
                  </a:lnTo>
                  <a:lnTo>
                    <a:pt x="1828" y="903"/>
                  </a:lnTo>
                  <a:lnTo>
                    <a:pt x="1812" y="873"/>
                  </a:lnTo>
                  <a:lnTo>
                    <a:pt x="1806" y="839"/>
                  </a:lnTo>
                  <a:lnTo>
                    <a:pt x="1800" y="794"/>
                  </a:lnTo>
                  <a:lnTo>
                    <a:pt x="1782" y="746"/>
                  </a:lnTo>
                  <a:lnTo>
                    <a:pt x="1751" y="699"/>
                  </a:lnTo>
                  <a:lnTo>
                    <a:pt x="1709" y="655"/>
                  </a:lnTo>
                  <a:lnTo>
                    <a:pt x="1657" y="612"/>
                  </a:lnTo>
                  <a:lnTo>
                    <a:pt x="1596" y="574"/>
                  </a:lnTo>
                  <a:lnTo>
                    <a:pt x="1517" y="535"/>
                  </a:lnTo>
                  <a:lnTo>
                    <a:pt x="1432" y="503"/>
                  </a:lnTo>
                  <a:lnTo>
                    <a:pt x="1341" y="477"/>
                  </a:lnTo>
                  <a:lnTo>
                    <a:pt x="1341" y="1275"/>
                  </a:lnTo>
                  <a:lnTo>
                    <a:pt x="1438" y="1298"/>
                  </a:lnTo>
                  <a:lnTo>
                    <a:pt x="1529" y="1328"/>
                  </a:lnTo>
                  <a:lnTo>
                    <a:pt x="1614" y="1362"/>
                  </a:lnTo>
                  <a:lnTo>
                    <a:pt x="1693" y="1401"/>
                  </a:lnTo>
                  <a:lnTo>
                    <a:pt x="1764" y="1445"/>
                  </a:lnTo>
                  <a:lnTo>
                    <a:pt x="1828" y="1494"/>
                  </a:lnTo>
                  <a:lnTo>
                    <a:pt x="1885" y="1546"/>
                  </a:lnTo>
                  <a:lnTo>
                    <a:pt x="1931" y="1601"/>
                  </a:lnTo>
                  <a:lnTo>
                    <a:pt x="1968" y="1661"/>
                  </a:lnTo>
                  <a:lnTo>
                    <a:pt x="1996" y="1724"/>
                  </a:lnTo>
                  <a:lnTo>
                    <a:pt x="2012" y="1789"/>
                  </a:lnTo>
                  <a:lnTo>
                    <a:pt x="2018" y="1856"/>
                  </a:lnTo>
                  <a:lnTo>
                    <a:pt x="2012" y="1924"/>
                  </a:lnTo>
                  <a:lnTo>
                    <a:pt x="1996" y="1987"/>
                  </a:lnTo>
                  <a:lnTo>
                    <a:pt x="1968" y="2050"/>
                  </a:lnTo>
                  <a:lnTo>
                    <a:pt x="1931" y="2110"/>
                  </a:lnTo>
                  <a:lnTo>
                    <a:pt x="1885" y="2165"/>
                  </a:lnTo>
                  <a:lnTo>
                    <a:pt x="1828" y="2219"/>
                  </a:lnTo>
                  <a:lnTo>
                    <a:pt x="1764" y="2266"/>
                  </a:lnTo>
                  <a:lnTo>
                    <a:pt x="1693" y="2310"/>
                  </a:lnTo>
                  <a:lnTo>
                    <a:pt x="1614" y="2349"/>
                  </a:lnTo>
                  <a:lnTo>
                    <a:pt x="1529" y="2385"/>
                  </a:lnTo>
                  <a:lnTo>
                    <a:pt x="1438" y="2413"/>
                  </a:lnTo>
                  <a:lnTo>
                    <a:pt x="1341" y="2436"/>
                  </a:lnTo>
                  <a:lnTo>
                    <a:pt x="1341" y="2589"/>
                  </a:lnTo>
                  <a:lnTo>
                    <a:pt x="1335" y="2622"/>
                  </a:lnTo>
                  <a:lnTo>
                    <a:pt x="1321" y="2652"/>
                  </a:lnTo>
                  <a:lnTo>
                    <a:pt x="1297" y="2676"/>
                  </a:lnTo>
                  <a:lnTo>
                    <a:pt x="1267" y="2690"/>
                  </a:lnTo>
                  <a:lnTo>
                    <a:pt x="1236" y="2695"/>
                  </a:lnTo>
                  <a:lnTo>
                    <a:pt x="1202" y="2690"/>
                  </a:lnTo>
                  <a:lnTo>
                    <a:pt x="1172" y="2676"/>
                  </a:lnTo>
                  <a:lnTo>
                    <a:pt x="1149" y="2652"/>
                  </a:lnTo>
                  <a:lnTo>
                    <a:pt x="1135" y="2622"/>
                  </a:lnTo>
                  <a:lnTo>
                    <a:pt x="1129" y="2589"/>
                  </a:lnTo>
                  <a:lnTo>
                    <a:pt x="1129" y="2466"/>
                  </a:lnTo>
                  <a:lnTo>
                    <a:pt x="1008" y="2470"/>
                  </a:lnTo>
                  <a:lnTo>
                    <a:pt x="889" y="2466"/>
                  </a:lnTo>
                  <a:lnTo>
                    <a:pt x="889" y="2589"/>
                  </a:lnTo>
                  <a:lnTo>
                    <a:pt x="883" y="2622"/>
                  </a:lnTo>
                  <a:lnTo>
                    <a:pt x="869" y="2652"/>
                  </a:lnTo>
                  <a:lnTo>
                    <a:pt x="846" y="2676"/>
                  </a:lnTo>
                  <a:lnTo>
                    <a:pt x="816" y="2690"/>
                  </a:lnTo>
                  <a:lnTo>
                    <a:pt x="782" y="2695"/>
                  </a:lnTo>
                  <a:lnTo>
                    <a:pt x="751" y="2690"/>
                  </a:lnTo>
                  <a:lnTo>
                    <a:pt x="721" y="2676"/>
                  </a:lnTo>
                  <a:lnTo>
                    <a:pt x="697" y="2652"/>
                  </a:lnTo>
                  <a:lnTo>
                    <a:pt x="683" y="2622"/>
                  </a:lnTo>
                  <a:lnTo>
                    <a:pt x="677" y="2589"/>
                  </a:lnTo>
                  <a:lnTo>
                    <a:pt x="677" y="2436"/>
                  </a:lnTo>
                  <a:lnTo>
                    <a:pt x="580" y="2413"/>
                  </a:lnTo>
                  <a:lnTo>
                    <a:pt x="489" y="2385"/>
                  </a:lnTo>
                  <a:lnTo>
                    <a:pt x="404" y="2349"/>
                  </a:lnTo>
                  <a:lnTo>
                    <a:pt x="325" y="2310"/>
                  </a:lnTo>
                  <a:lnTo>
                    <a:pt x="254" y="2266"/>
                  </a:lnTo>
                  <a:lnTo>
                    <a:pt x="188" y="2219"/>
                  </a:lnTo>
                  <a:lnTo>
                    <a:pt x="133" y="2165"/>
                  </a:lnTo>
                  <a:lnTo>
                    <a:pt x="87" y="2110"/>
                  </a:lnTo>
                  <a:lnTo>
                    <a:pt x="50" y="2050"/>
                  </a:lnTo>
                  <a:lnTo>
                    <a:pt x="22" y="1987"/>
                  </a:lnTo>
                  <a:lnTo>
                    <a:pt x="6" y="1924"/>
                  </a:lnTo>
                  <a:lnTo>
                    <a:pt x="0" y="1856"/>
                  </a:lnTo>
                  <a:lnTo>
                    <a:pt x="6" y="1823"/>
                  </a:lnTo>
                  <a:lnTo>
                    <a:pt x="20" y="1793"/>
                  </a:lnTo>
                  <a:lnTo>
                    <a:pt x="44" y="1771"/>
                  </a:lnTo>
                  <a:lnTo>
                    <a:pt x="72" y="1756"/>
                  </a:lnTo>
                  <a:lnTo>
                    <a:pt x="105" y="1750"/>
                  </a:lnTo>
                  <a:lnTo>
                    <a:pt x="139" y="1756"/>
                  </a:lnTo>
                  <a:lnTo>
                    <a:pt x="169" y="1771"/>
                  </a:lnTo>
                  <a:lnTo>
                    <a:pt x="190" y="1793"/>
                  </a:lnTo>
                  <a:lnTo>
                    <a:pt x="206" y="1823"/>
                  </a:lnTo>
                  <a:lnTo>
                    <a:pt x="212" y="1856"/>
                  </a:lnTo>
                  <a:lnTo>
                    <a:pt x="218" y="1904"/>
                  </a:lnTo>
                  <a:lnTo>
                    <a:pt x="236" y="1949"/>
                  </a:lnTo>
                  <a:lnTo>
                    <a:pt x="268" y="1997"/>
                  </a:lnTo>
                  <a:lnTo>
                    <a:pt x="307" y="2040"/>
                  </a:lnTo>
                  <a:lnTo>
                    <a:pt x="361" y="2084"/>
                  </a:lnTo>
                  <a:lnTo>
                    <a:pt x="422" y="2124"/>
                  </a:lnTo>
                  <a:lnTo>
                    <a:pt x="501" y="2161"/>
                  </a:lnTo>
                  <a:lnTo>
                    <a:pt x="586" y="2193"/>
                  </a:lnTo>
                  <a:lnTo>
                    <a:pt x="677" y="2221"/>
                  </a:lnTo>
                  <a:lnTo>
                    <a:pt x="677" y="1421"/>
                  </a:lnTo>
                  <a:lnTo>
                    <a:pt x="580" y="1397"/>
                  </a:lnTo>
                  <a:lnTo>
                    <a:pt x="489" y="1368"/>
                  </a:lnTo>
                  <a:lnTo>
                    <a:pt x="404" y="1334"/>
                  </a:lnTo>
                  <a:lnTo>
                    <a:pt x="325" y="1294"/>
                  </a:lnTo>
                  <a:lnTo>
                    <a:pt x="254" y="1251"/>
                  </a:lnTo>
                  <a:lnTo>
                    <a:pt x="188" y="1201"/>
                  </a:lnTo>
                  <a:lnTo>
                    <a:pt x="133" y="1150"/>
                  </a:lnTo>
                  <a:lnTo>
                    <a:pt x="87" y="1095"/>
                  </a:lnTo>
                  <a:lnTo>
                    <a:pt x="50" y="1035"/>
                  </a:lnTo>
                  <a:lnTo>
                    <a:pt x="22" y="972"/>
                  </a:lnTo>
                  <a:lnTo>
                    <a:pt x="6" y="907"/>
                  </a:lnTo>
                  <a:lnTo>
                    <a:pt x="0" y="839"/>
                  </a:lnTo>
                  <a:lnTo>
                    <a:pt x="6" y="772"/>
                  </a:lnTo>
                  <a:lnTo>
                    <a:pt x="22" y="709"/>
                  </a:lnTo>
                  <a:lnTo>
                    <a:pt x="50" y="645"/>
                  </a:lnTo>
                  <a:lnTo>
                    <a:pt x="87" y="586"/>
                  </a:lnTo>
                  <a:lnTo>
                    <a:pt x="133" y="531"/>
                  </a:lnTo>
                  <a:lnTo>
                    <a:pt x="188" y="477"/>
                  </a:lnTo>
                  <a:lnTo>
                    <a:pt x="254" y="430"/>
                  </a:lnTo>
                  <a:lnTo>
                    <a:pt x="325" y="386"/>
                  </a:lnTo>
                  <a:lnTo>
                    <a:pt x="404" y="347"/>
                  </a:lnTo>
                  <a:lnTo>
                    <a:pt x="489" y="313"/>
                  </a:lnTo>
                  <a:lnTo>
                    <a:pt x="580" y="283"/>
                  </a:lnTo>
                  <a:lnTo>
                    <a:pt x="677" y="260"/>
                  </a:lnTo>
                  <a:lnTo>
                    <a:pt x="677" y="107"/>
                  </a:lnTo>
                  <a:lnTo>
                    <a:pt x="683" y="74"/>
                  </a:lnTo>
                  <a:lnTo>
                    <a:pt x="697" y="44"/>
                  </a:lnTo>
                  <a:lnTo>
                    <a:pt x="721" y="22"/>
                  </a:lnTo>
                  <a:lnTo>
                    <a:pt x="751" y="6"/>
                  </a:lnTo>
                  <a:lnTo>
                    <a:pt x="7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02" name="Freeform 53"/>
            <p:cNvSpPr>
              <a:spLocks noEditPoints="1"/>
            </p:cNvSpPr>
            <p:nvPr/>
          </p:nvSpPr>
          <p:spPr bwMode="auto">
            <a:xfrm>
              <a:off x="4546601" y="1033463"/>
              <a:ext cx="3752850" cy="5183188"/>
            </a:xfrm>
            <a:custGeom>
              <a:avLst/>
              <a:gdLst>
                <a:gd name="T0" fmla="*/ 1396 w 4728"/>
                <a:gd name="T1" fmla="*/ 2473 h 6530"/>
                <a:gd name="T2" fmla="*/ 677 w 4728"/>
                <a:gd name="T3" fmla="*/ 3061 h 6530"/>
                <a:gd name="T4" fmla="*/ 269 w 4728"/>
                <a:gd name="T5" fmla="*/ 3906 h 6530"/>
                <a:gd name="T6" fmla="*/ 236 w 4728"/>
                <a:gd name="T7" fmla="*/ 5515 h 6530"/>
                <a:gd name="T8" fmla="*/ 550 w 4728"/>
                <a:gd name="T9" fmla="*/ 6055 h 6530"/>
                <a:gd name="T10" fmla="*/ 1125 w 4728"/>
                <a:gd name="T11" fmla="*/ 6312 h 6530"/>
                <a:gd name="T12" fmla="*/ 3916 w 4728"/>
                <a:gd name="T13" fmla="*/ 6227 h 6530"/>
                <a:gd name="T14" fmla="*/ 4378 w 4728"/>
                <a:gd name="T15" fmla="*/ 5812 h 6530"/>
                <a:gd name="T16" fmla="*/ 4518 w 4728"/>
                <a:gd name="T17" fmla="*/ 4393 h 6530"/>
                <a:gd name="T18" fmla="*/ 4302 w 4728"/>
                <a:gd name="T19" fmla="*/ 3457 h 6530"/>
                <a:gd name="T20" fmla="*/ 3726 w 4728"/>
                <a:gd name="T21" fmla="*/ 2729 h 6530"/>
                <a:gd name="T22" fmla="*/ 2889 w 4728"/>
                <a:gd name="T23" fmla="*/ 2307 h 6530"/>
                <a:gd name="T24" fmla="*/ 2695 w 4728"/>
                <a:gd name="T25" fmla="*/ 2495 h 6530"/>
                <a:gd name="T26" fmla="*/ 2566 w 4728"/>
                <a:gd name="T27" fmla="*/ 2578 h 6530"/>
                <a:gd name="T28" fmla="*/ 2210 w 4728"/>
                <a:gd name="T29" fmla="*/ 2555 h 6530"/>
                <a:gd name="T30" fmla="*/ 2059 w 4728"/>
                <a:gd name="T31" fmla="*/ 2545 h 6530"/>
                <a:gd name="T32" fmla="*/ 2160 w 4728"/>
                <a:gd name="T33" fmla="*/ 2252 h 6530"/>
                <a:gd name="T34" fmla="*/ 1911 w 4728"/>
                <a:gd name="T35" fmla="*/ 1878 h 6530"/>
                <a:gd name="T36" fmla="*/ 1994 w 4728"/>
                <a:gd name="T37" fmla="*/ 2026 h 6530"/>
                <a:gd name="T38" fmla="*/ 2808 w 4728"/>
                <a:gd name="T39" fmla="*/ 1971 h 6530"/>
                <a:gd name="T40" fmla="*/ 2764 w 4728"/>
                <a:gd name="T41" fmla="*/ 1807 h 6530"/>
                <a:gd name="T42" fmla="*/ 2025 w 4728"/>
                <a:gd name="T43" fmla="*/ 1791 h 6530"/>
                <a:gd name="T44" fmla="*/ 1683 w 4728"/>
                <a:gd name="T45" fmla="*/ 297 h 6530"/>
                <a:gd name="T46" fmla="*/ 1762 w 4728"/>
                <a:gd name="T47" fmla="*/ 1217 h 6530"/>
                <a:gd name="T48" fmla="*/ 2121 w 4728"/>
                <a:gd name="T49" fmla="*/ 1534 h 6530"/>
                <a:gd name="T50" fmla="*/ 2055 w 4728"/>
                <a:gd name="T51" fmla="*/ 1057 h 6530"/>
                <a:gd name="T52" fmla="*/ 2204 w 4728"/>
                <a:gd name="T53" fmla="*/ 1037 h 6530"/>
                <a:gd name="T54" fmla="*/ 2526 w 4728"/>
                <a:gd name="T55" fmla="*/ 1037 h 6530"/>
                <a:gd name="T56" fmla="*/ 2675 w 4728"/>
                <a:gd name="T57" fmla="*/ 1057 h 6530"/>
                <a:gd name="T58" fmla="*/ 2610 w 4728"/>
                <a:gd name="T59" fmla="*/ 1534 h 6530"/>
                <a:gd name="T60" fmla="*/ 2968 w 4728"/>
                <a:gd name="T61" fmla="*/ 1217 h 6530"/>
                <a:gd name="T62" fmla="*/ 3045 w 4728"/>
                <a:gd name="T63" fmla="*/ 297 h 6530"/>
                <a:gd name="T64" fmla="*/ 2918 w 4728"/>
                <a:gd name="T65" fmla="*/ 214 h 6530"/>
                <a:gd name="T66" fmla="*/ 1839 w 4728"/>
                <a:gd name="T67" fmla="*/ 222 h 6530"/>
                <a:gd name="T68" fmla="*/ 2364 w 4728"/>
                <a:gd name="T69" fmla="*/ 216 h 6530"/>
                <a:gd name="T70" fmla="*/ 3067 w 4728"/>
                <a:gd name="T71" fmla="*/ 28 h 6530"/>
                <a:gd name="T72" fmla="*/ 3257 w 4728"/>
                <a:gd name="T73" fmla="*/ 271 h 6530"/>
                <a:gd name="T74" fmla="*/ 3178 w 4728"/>
                <a:gd name="T75" fmla="*/ 1272 h 6530"/>
                <a:gd name="T76" fmla="*/ 2922 w 4728"/>
                <a:gd name="T77" fmla="*/ 1662 h 6530"/>
                <a:gd name="T78" fmla="*/ 3031 w 4728"/>
                <a:gd name="T79" fmla="*/ 1965 h 6530"/>
                <a:gd name="T80" fmla="*/ 3427 w 4728"/>
                <a:gd name="T81" fmla="*/ 2284 h 6530"/>
                <a:gd name="T82" fmla="*/ 4178 w 4728"/>
                <a:gd name="T83" fmla="*/ 2879 h 6530"/>
                <a:gd name="T84" fmla="*/ 4633 w 4728"/>
                <a:gd name="T85" fmla="*/ 3730 h 6530"/>
                <a:gd name="T86" fmla="*/ 4724 w 4728"/>
                <a:gd name="T87" fmla="*/ 5414 h 6530"/>
                <a:gd name="T88" fmla="*/ 4477 w 4728"/>
                <a:gd name="T89" fmla="*/ 6041 h 6530"/>
                <a:gd name="T90" fmla="*/ 3948 w 4728"/>
                <a:gd name="T91" fmla="*/ 6443 h 6530"/>
                <a:gd name="T92" fmla="*/ 1117 w 4728"/>
                <a:gd name="T93" fmla="*/ 6524 h 6530"/>
                <a:gd name="T94" fmla="*/ 489 w 4728"/>
                <a:gd name="T95" fmla="*/ 6279 h 6530"/>
                <a:gd name="T96" fmla="*/ 87 w 4728"/>
                <a:gd name="T97" fmla="*/ 5750 h 6530"/>
                <a:gd name="T98" fmla="*/ 8 w 4728"/>
                <a:gd name="T99" fmla="*/ 4223 h 6530"/>
                <a:gd name="T100" fmla="*/ 281 w 4728"/>
                <a:gd name="T101" fmla="*/ 3279 h 6530"/>
                <a:gd name="T102" fmla="*/ 897 w 4728"/>
                <a:gd name="T103" fmla="*/ 2543 h 6530"/>
                <a:gd name="T104" fmla="*/ 1760 w 4728"/>
                <a:gd name="T105" fmla="*/ 2109 h 6530"/>
                <a:gd name="T106" fmla="*/ 1715 w 4728"/>
                <a:gd name="T107" fmla="*/ 1797 h 6530"/>
                <a:gd name="T108" fmla="*/ 1711 w 4728"/>
                <a:gd name="T109" fmla="*/ 1506 h 6530"/>
                <a:gd name="T110" fmla="*/ 1475 w 4728"/>
                <a:gd name="T111" fmla="*/ 995 h 6530"/>
                <a:gd name="T112" fmla="*/ 1536 w 4728"/>
                <a:gd name="T113" fmla="*/ 127 h 6530"/>
                <a:gd name="T114" fmla="*/ 1820 w 4728"/>
                <a:gd name="T115" fmla="*/ 0 h 6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728" h="6530">
                  <a:moveTo>
                    <a:pt x="2160" y="2252"/>
                  </a:moveTo>
                  <a:lnTo>
                    <a:pt x="2000" y="2274"/>
                  </a:lnTo>
                  <a:lnTo>
                    <a:pt x="1841" y="2307"/>
                  </a:lnTo>
                  <a:lnTo>
                    <a:pt x="1687" y="2351"/>
                  </a:lnTo>
                  <a:lnTo>
                    <a:pt x="1538" y="2406"/>
                  </a:lnTo>
                  <a:lnTo>
                    <a:pt x="1396" y="2473"/>
                  </a:lnTo>
                  <a:lnTo>
                    <a:pt x="1259" y="2549"/>
                  </a:lnTo>
                  <a:lnTo>
                    <a:pt x="1129" y="2634"/>
                  </a:lnTo>
                  <a:lnTo>
                    <a:pt x="1004" y="2729"/>
                  </a:lnTo>
                  <a:lnTo>
                    <a:pt x="887" y="2832"/>
                  </a:lnTo>
                  <a:lnTo>
                    <a:pt x="778" y="2942"/>
                  </a:lnTo>
                  <a:lnTo>
                    <a:pt x="677" y="3061"/>
                  </a:lnTo>
                  <a:lnTo>
                    <a:pt x="584" y="3186"/>
                  </a:lnTo>
                  <a:lnTo>
                    <a:pt x="501" y="3318"/>
                  </a:lnTo>
                  <a:lnTo>
                    <a:pt x="428" y="3457"/>
                  </a:lnTo>
                  <a:lnTo>
                    <a:pt x="364" y="3601"/>
                  </a:lnTo>
                  <a:lnTo>
                    <a:pt x="311" y="3752"/>
                  </a:lnTo>
                  <a:lnTo>
                    <a:pt x="269" y="3906"/>
                  </a:lnTo>
                  <a:lnTo>
                    <a:pt x="238" y="4064"/>
                  </a:lnTo>
                  <a:lnTo>
                    <a:pt x="220" y="4227"/>
                  </a:lnTo>
                  <a:lnTo>
                    <a:pt x="212" y="4393"/>
                  </a:lnTo>
                  <a:lnTo>
                    <a:pt x="212" y="5295"/>
                  </a:lnTo>
                  <a:lnTo>
                    <a:pt x="218" y="5408"/>
                  </a:lnTo>
                  <a:lnTo>
                    <a:pt x="236" y="5515"/>
                  </a:lnTo>
                  <a:lnTo>
                    <a:pt x="265" y="5618"/>
                  </a:lnTo>
                  <a:lnTo>
                    <a:pt x="303" y="5719"/>
                  </a:lnTo>
                  <a:lnTo>
                    <a:pt x="352" y="5812"/>
                  </a:lnTo>
                  <a:lnTo>
                    <a:pt x="410" y="5899"/>
                  </a:lnTo>
                  <a:lnTo>
                    <a:pt x="477" y="5980"/>
                  </a:lnTo>
                  <a:lnTo>
                    <a:pt x="550" y="6055"/>
                  </a:lnTo>
                  <a:lnTo>
                    <a:pt x="632" y="6120"/>
                  </a:lnTo>
                  <a:lnTo>
                    <a:pt x="721" y="6178"/>
                  </a:lnTo>
                  <a:lnTo>
                    <a:pt x="814" y="6227"/>
                  </a:lnTo>
                  <a:lnTo>
                    <a:pt x="913" y="6267"/>
                  </a:lnTo>
                  <a:lnTo>
                    <a:pt x="1016" y="6295"/>
                  </a:lnTo>
                  <a:lnTo>
                    <a:pt x="1125" y="6312"/>
                  </a:lnTo>
                  <a:lnTo>
                    <a:pt x="1235" y="6318"/>
                  </a:lnTo>
                  <a:lnTo>
                    <a:pt x="3495" y="6318"/>
                  </a:lnTo>
                  <a:lnTo>
                    <a:pt x="3605" y="6312"/>
                  </a:lnTo>
                  <a:lnTo>
                    <a:pt x="3712" y="6295"/>
                  </a:lnTo>
                  <a:lnTo>
                    <a:pt x="3817" y="6267"/>
                  </a:lnTo>
                  <a:lnTo>
                    <a:pt x="3916" y="6227"/>
                  </a:lnTo>
                  <a:lnTo>
                    <a:pt x="4009" y="6178"/>
                  </a:lnTo>
                  <a:lnTo>
                    <a:pt x="4098" y="6120"/>
                  </a:lnTo>
                  <a:lnTo>
                    <a:pt x="4180" y="6055"/>
                  </a:lnTo>
                  <a:lnTo>
                    <a:pt x="4253" y="5980"/>
                  </a:lnTo>
                  <a:lnTo>
                    <a:pt x="4320" y="5899"/>
                  </a:lnTo>
                  <a:lnTo>
                    <a:pt x="4378" y="5812"/>
                  </a:lnTo>
                  <a:lnTo>
                    <a:pt x="4425" y="5719"/>
                  </a:lnTo>
                  <a:lnTo>
                    <a:pt x="4465" y="5618"/>
                  </a:lnTo>
                  <a:lnTo>
                    <a:pt x="4494" y="5515"/>
                  </a:lnTo>
                  <a:lnTo>
                    <a:pt x="4510" y="5408"/>
                  </a:lnTo>
                  <a:lnTo>
                    <a:pt x="4518" y="5295"/>
                  </a:lnTo>
                  <a:lnTo>
                    <a:pt x="4518" y="4393"/>
                  </a:lnTo>
                  <a:lnTo>
                    <a:pt x="4510" y="4227"/>
                  </a:lnTo>
                  <a:lnTo>
                    <a:pt x="4492" y="4064"/>
                  </a:lnTo>
                  <a:lnTo>
                    <a:pt x="4461" y="3906"/>
                  </a:lnTo>
                  <a:lnTo>
                    <a:pt x="4419" y="3752"/>
                  </a:lnTo>
                  <a:lnTo>
                    <a:pt x="4366" y="3601"/>
                  </a:lnTo>
                  <a:lnTo>
                    <a:pt x="4302" y="3457"/>
                  </a:lnTo>
                  <a:lnTo>
                    <a:pt x="4229" y="3318"/>
                  </a:lnTo>
                  <a:lnTo>
                    <a:pt x="4146" y="3186"/>
                  </a:lnTo>
                  <a:lnTo>
                    <a:pt x="4053" y="3061"/>
                  </a:lnTo>
                  <a:lnTo>
                    <a:pt x="3952" y="2942"/>
                  </a:lnTo>
                  <a:lnTo>
                    <a:pt x="3843" y="2832"/>
                  </a:lnTo>
                  <a:lnTo>
                    <a:pt x="3726" y="2729"/>
                  </a:lnTo>
                  <a:lnTo>
                    <a:pt x="3602" y="2634"/>
                  </a:lnTo>
                  <a:lnTo>
                    <a:pt x="3471" y="2549"/>
                  </a:lnTo>
                  <a:lnTo>
                    <a:pt x="3334" y="2473"/>
                  </a:lnTo>
                  <a:lnTo>
                    <a:pt x="3192" y="2406"/>
                  </a:lnTo>
                  <a:lnTo>
                    <a:pt x="3043" y="2351"/>
                  </a:lnTo>
                  <a:lnTo>
                    <a:pt x="2889" y="2307"/>
                  </a:lnTo>
                  <a:lnTo>
                    <a:pt x="2730" y="2274"/>
                  </a:lnTo>
                  <a:lnTo>
                    <a:pt x="2570" y="2252"/>
                  </a:lnTo>
                  <a:lnTo>
                    <a:pt x="2679" y="2416"/>
                  </a:lnTo>
                  <a:lnTo>
                    <a:pt x="2691" y="2442"/>
                  </a:lnTo>
                  <a:lnTo>
                    <a:pt x="2697" y="2468"/>
                  </a:lnTo>
                  <a:lnTo>
                    <a:pt x="2695" y="2495"/>
                  </a:lnTo>
                  <a:lnTo>
                    <a:pt x="2687" y="2521"/>
                  </a:lnTo>
                  <a:lnTo>
                    <a:pt x="2671" y="2545"/>
                  </a:lnTo>
                  <a:lnTo>
                    <a:pt x="2649" y="2563"/>
                  </a:lnTo>
                  <a:lnTo>
                    <a:pt x="2621" y="2576"/>
                  </a:lnTo>
                  <a:lnTo>
                    <a:pt x="2592" y="2580"/>
                  </a:lnTo>
                  <a:lnTo>
                    <a:pt x="2566" y="2578"/>
                  </a:lnTo>
                  <a:lnTo>
                    <a:pt x="2542" y="2568"/>
                  </a:lnTo>
                  <a:lnTo>
                    <a:pt x="2520" y="2555"/>
                  </a:lnTo>
                  <a:lnTo>
                    <a:pt x="2503" y="2533"/>
                  </a:lnTo>
                  <a:lnTo>
                    <a:pt x="2364" y="2327"/>
                  </a:lnTo>
                  <a:lnTo>
                    <a:pt x="2227" y="2533"/>
                  </a:lnTo>
                  <a:lnTo>
                    <a:pt x="2210" y="2555"/>
                  </a:lnTo>
                  <a:lnTo>
                    <a:pt x="2188" y="2568"/>
                  </a:lnTo>
                  <a:lnTo>
                    <a:pt x="2164" y="2578"/>
                  </a:lnTo>
                  <a:lnTo>
                    <a:pt x="2138" y="2580"/>
                  </a:lnTo>
                  <a:lnTo>
                    <a:pt x="2109" y="2576"/>
                  </a:lnTo>
                  <a:lnTo>
                    <a:pt x="2081" y="2563"/>
                  </a:lnTo>
                  <a:lnTo>
                    <a:pt x="2059" y="2545"/>
                  </a:lnTo>
                  <a:lnTo>
                    <a:pt x="2043" y="2521"/>
                  </a:lnTo>
                  <a:lnTo>
                    <a:pt x="2035" y="2495"/>
                  </a:lnTo>
                  <a:lnTo>
                    <a:pt x="2033" y="2468"/>
                  </a:lnTo>
                  <a:lnTo>
                    <a:pt x="2039" y="2442"/>
                  </a:lnTo>
                  <a:lnTo>
                    <a:pt x="2051" y="2416"/>
                  </a:lnTo>
                  <a:lnTo>
                    <a:pt x="2160" y="2252"/>
                  </a:lnTo>
                  <a:close/>
                  <a:moveTo>
                    <a:pt x="2025" y="1791"/>
                  </a:moveTo>
                  <a:lnTo>
                    <a:pt x="1994" y="1795"/>
                  </a:lnTo>
                  <a:lnTo>
                    <a:pt x="1966" y="1807"/>
                  </a:lnTo>
                  <a:lnTo>
                    <a:pt x="1942" y="1826"/>
                  </a:lnTo>
                  <a:lnTo>
                    <a:pt x="1923" y="1850"/>
                  </a:lnTo>
                  <a:lnTo>
                    <a:pt x="1911" y="1878"/>
                  </a:lnTo>
                  <a:lnTo>
                    <a:pt x="1907" y="1912"/>
                  </a:lnTo>
                  <a:lnTo>
                    <a:pt x="1911" y="1943"/>
                  </a:lnTo>
                  <a:lnTo>
                    <a:pt x="1923" y="1971"/>
                  </a:lnTo>
                  <a:lnTo>
                    <a:pt x="1942" y="1995"/>
                  </a:lnTo>
                  <a:lnTo>
                    <a:pt x="1966" y="2014"/>
                  </a:lnTo>
                  <a:lnTo>
                    <a:pt x="1994" y="2026"/>
                  </a:lnTo>
                  <a:lnTo>
                    <a:pt x="2025" y="2030"/>
                  </a:lnTo>
                  <a:lnTo>
                    <a:pt x="2705" y="2030"/>
                  </a:lnTo>
                  <a:lnTo>
                    <a:pt x="2736" y="2026"/>
                  </a:lnTo>
                  <a:lnTo>
                    <a:pt x="2764" y="2014"/>
                  </a:lnTo>
                  <a:lnTo>
                    <a:pt x="2788" y="1995"/>
                  </a:lnTo>
                  <a:lnTo>
                    <a:pt x="2808" y="1971"/>
                  </a:lnTo>
                  <a:lnTo>
                    <a:pt x="2819" y="1943"/>
                  </a:lnTo>
                  <a:lnTo>
                    <a:pt x="2823" y="1912"/>
                  </a:lnTo>
                  <a:lnTo>
                    <a:pt x="2819" y="1878"/>
                  </a:lnTo>
                  <a:lnTo>
                    <a:pt x="2808" y="1850"/>
                  </a:lnTo>
                  <a:lnTo>
                    <a:pt x="2788" y="1826"/>
                  </a:lnTo>
                  <a:lnTo>
                    <a:pt x="2764" y="1807"/>
                  </a:lnTo>
                  <a:lnTo>
                    <a:pt x="2736" y="1795"/>
                  </a:lnTo>
                  <a:lnTo>
                    <a:pt x="2705" y="1791"/>
                  </a:lnTo>
                  <a:lnTo>
                    <a:pt x="2366" y="1791"/>
                  </a:lnTo>
                  <a:lnTo>
                    <a:pt x="2364" y="1791"/>
                  </a:lnTo>
                  <a:lnTo>
                    <a:pt x="2364" y="1791"/>
                  </a:lnTo>
                  <a:lnTo>
                    <a:pt x="2025" y="1791"/>
                  </a:lnTo>
                  <a:close/>
                  <a:moveTo>
                    <a:pt x="1794" y="212"/>
                  </a:moveTo>
                  <a:lnTo>
                    <a:pt x="1762" y="216"/>
                  </a:lnTo>
                  <a:lnTo>
                    <a:pt x="1732" y="232"/>
                  </a:lnTo>
                  <a:lnTo>
                    <a:pt x="1711" y="249"/>
                  </a:lnTo>
                  <a:lnTo>
                    <a:pt x="1695" y="271"/>
                  </a:lnTo>
                  <a:lnTo>
                    <a:pt x="1683" y="297"/>
                  </a:lnTo>
                  <a:lnTo>
                    <a:pt x="1681" y="327"/>
                  </a:lnTo>
                  <a:lnTo>
                    <a:pt x="1681" y="894"/>
                  </a:lnTo>
                  <a:lnTo>
                    <a:pt x="1685" y="981"/>
                  </a:lnTo>
                  <a:lnTo>
                    <a:pt x="1701" y="1065"/>
                  </a:lnTo>
                  <a:lnTo>
                    <a:pt x="1727" y="1144"/>
                  </a:lnTo>
                  <a:lnTo>
                    <a:pt x="1762" y="1217"/>
                  </a:lnTo>
                  <a:lnTo>
                    <a:pt x="1804" y="1286"/>
                  </a:lnTo>
                  <a:lnTo>
                    <a:pt x="1855" y="1352"/>
                  </a:lnTo>
                  <a:lnTo>
                    <a:pt x="1913" y="1407"/>
                  </a:lnTo>
                  <a:lnTo>
                    <a:pt x="1976" y="1458"/>
                  </a:lnTo>
                  <a:lnTo>
                    <a:pt x="2047" y="1500"/>
                  </a:lnTo>
                  <a:lnTo>
                    <a:pt x="2121" y="1534"/>
                  </a:lnTo>
                  <a:lnTo>
                    <a:pt x="2200" y="1559"/>
                  </a:lnTo>
                  <a:lnTo>
                    <a:pt x="2041" y="1160"/>
                  </a:lnTo>
                  <a:lnTo>
                    <a:pt x="2033" y="1132"/>
                  </a:lnTo>
                  <a:lnTo>
                    <a:pt x="2035" y="1104"/>
                  </a:lnTo>
                  <a:lnTo>
                    <a:pt x="2041" y="1078"/>
                  </a:lnTo>
                  <a:lnTo>
                    <a:pt x="2055" y="1057"/>
                  </a:lnTo>
                  <a:lnTo>
                    <a:pt x="2075" y="1037"/>
                  </a:lnTo>
                  <a:lnTo>
                    <a:pt x="2101" y="1023"/>
                  </a:lnTo>
                  <a:lnTo>
                    <a:pt x="2126" y="1015"/>
                  </a:lnTo>
                  <a:lnTo>
                    <a:pt x="2154" y="1015"/>
                  </a:lnTo>
                  <a:lnTo>
                    <a:pt x="2180" y="1023"/>
                  </a:lnTo>
                  <a:lnTo>
                    <a:pt x="2204" y="1037"/>
                  </a:lnTo>
                  <a:lnTo>
                    <a:pt x="2223" y="1057"/>
                  </a:lnTo>
                  <a:lnTo>
                    <a:pt x="2237" y="1082"/>
                  </a:lnTo>
                  <a:lnTo>
                    <a:pt x="2364" y="1401"/>
                  </a:lnTo>
                  <a:lnTo>
                    <a:pt x="2493" y="1082"/>
                  </a:lnTo>
                  <a:lnTo>
                    <a:pt x="2507" y="1057"/>
                  </a:lnTo>
                  <a:lnTo>
                    <a:pt x="2526" y="1037"/>
                  </a:lnTo>
                  <a:lnTo>
                    <a:pt x="2548" y="1023"/>
                  </a:lnTo>
                  <a:lnTo>
                    <a:pt x="2576" y="1015"/>
                  </a:lnTo>
                  <a:lnTo>
                    <a:pt x="2602" y="1015"/>
                  </a:lnTo>
                  <a:lnTo>
                    <a:pt x="2629" y="1023"/>
                  </a:lnTo>
                  <a:lnTo>
                    <a:pt x="2655" y="1037"/>
                  </a:lnTo>
                  <a:lnTo>
                    <a:pt x="2675" y="1057"/>
                  </a:lnTo>
                  <a:lnTo>
                    <a:pt x="2689" y="1078"/>
                  </a:lnTo>
                  <a:lnTo>
                    <a:pt x="2695" y="1104"/>
                  </a:lnTo>
                  <a:lnTo>
                    <a:pt x="2697" y="1132"/>
                  </a:lnTo>
                  <a:lnTo>
                    <a:pt x="2689" y="1160"/>
                  </a:lnTo>
                  <a:lnTo>
                    <a:pt x="2530" y="1559"/>
                  </a:lnTo>
                  <a:lnTo>
                    <a:pt x="2610" y="1534"/>
                  </a:lnTo>
                  <a:lnTo>
                    <a:pt x="2683" y="1500"/>
                  </a:lnTo>
                  <a:lnTo>
                    <a:pt x="2754" y="1458"/>
                  </a:lnTo>
                  <a:lnTo>
                    <a:pt x="2817" y="1407"/>
                  </a:lnTo>
                  <a:lnTo>
                    <a:pt x="2875" y="1352"/>
                  </a:lnTo>
                  <a:lnTo>
                    <a:pt x="2926" y="1286"/>
                  </a:lnTo>
                  <a:lnTo>
                    <a:pt x="2968" y="1217"/>
                  </a:lnTo>
                  <a:lnTo>
                    <a:pt x="3004" y="1144"/>
                  </a:lnTo>
                  <a:lnTo>
                    <a:pt x="3029" y="1065"/>
                  </a:lnTo>
                  <a:lnTo>
                    <a:pt x="3043" y="981"/>
                  </a:lnTo>
                  <a:lnTo>
                    <a:pt x="3049" y="894"/>
                  </a:lnTo>
                  <a:lnTo>
                    <a:pt x="3049" y="327"/>
                  </a:lnTo>
                  <a:lnTo>
                    <a:pt x="3045" y="297"/>
                  </a:lnTo>
                  <a:lnTo>
                    <a:pt x="3035" y="271"/>
                  </a:lnTo>
                  <a:lnTo>
                    <a:pt x="3019" y="249"/>
                  </a:lnTo>
                  <a:lnTo>
                    <a:pt x="2998" y="232"/>
                  </a:lnTo>
                  <a:lnTo>
                    <a:pt x="2972" y="218"/>
                  </a:lnTo>
                  <a:lnTo>
                    <a:pt x="2946" y="212"/>
                  </a:lnTo>
                  <a:lnTo>
                    <a:pt x="2918" y="214"/>
                  </a:lnTo>
                  <a:lnTo>
                    <a:pt x="2891" y="222"/>
                  </a:lnTo>
                  <a:lnTo>
                    <a:pt x="2408" y="427"/>
                  </a:lnTo>
                  <a:lnTo>
                    <a:pt x="2380" y="435"/>
                  </a:lnTo>
                  <a:lnTo>
                    <a:pt x="2350" y="435"/>
                  </a:lnTo>
                  <a:lnTo>
                    <a:pt x="2322" y="427"/>
                  </a:lnTo>
                  <a:lnTo>
                    <a:pt x="1839" y="222"/>
                  </a:lnTo>
                  <a:lnTo>
                    <a:pt x="1818" y="214"/>
                  </a:lnTo>
                  <a:lnTo>
                    <a:pt x="1794" y="212"/>
                  </a:lnTo>
                  <a:close/>
                  <a:moveTo>
                    <a:pt x="1820" y="0"/>
                  </a:moveTo>
                  <a:lnTo>
                    <a:pt x="1871" y="10"/>
                  </a:lnTo>
                  <a:lnTo>
                    <a:pt x="1923" y="26"/>
                  </a:lnTo>
                  <a:lnTo>
                    <a:pt x="2364" y="216"/>
                  </a:lnTo>
                  <a:lnTo>
                    <a:pt x="2808" y="26"/>
                  </a:lnTo>
                  <a:lnTo>
                    <a:pt x="2859" y="10"/>
                  </a:lnTo>
                  <a:lnTo>
                    <a:pt x="2911" y="0"/>
                  </a:lnTo>
                  <a:lnTo>
                    <a:pt x="2964" y="2"/>
                  </a:lnTo>
                  <a:lnTo>
                    <a:pt x="3015" y="10"/>
                  </a:lnTo>
                  <a:lnTo>
                    <a:pt x="3067" y="28"/>
                  </a:lnTo>
                  <a:lnTo>
                    <a:pt x="3114" y="53"/>
                  </a:lnTo>
                  <a:lnTo>
                    <a:pt x="3158" y="87"/>
                  </a:lnTo>
                  <a:lnTo>
                    <a:pt x="3194" y="127"/>
                  </a:lnTo>
                  <a:lnTo>
                    <a:pt x="3221" y="172"/>
                  </a:lnTo>
                  <a:lnTo>
                    <a:pt x="3243" y="220"/>
                  </a:lnTo>
                  <a:lnTo>
                    <a:pt x="3257" y="271"/>
                  </a:lnTo>
                  <a:lnTo>
                    <a:pt x="3261" y="327"/>
                  </a:lnTo>
                  <a:lnTo>
                    <a:pt x="3261" y="894"/>
                  </a:lnTo>
                  <a:lnTo>
                    <a:pt x="3255" y="995"/>
                  </a:lnTo>
                  <a:lnTo>
                    <a:pt x="3239" y="1090"/>
                  </a:lnTo>
                  <a:lnTo>
                    <a:pt x="3213" y="1183"/>
                  </a:lnTo>
                  <a:lnTo>
                    <a:pt x="3178" y="1272"/>
                  </a:lnTo>
                  <a:lnTo>
                    <a:pt x="3132" y="1355"/>
                  </a:lnTo>
                  <a:lnTo>
                    <a:pt x="3081" y="1435"/>
                  </a:lnTo>
                  <a:lnTo>
                    <a:pt x="3019" y="1506"/>
                  </a:lnTo>
                  <a:lnTo>
                    <a:pt x="2952" y="1571"/>
                  </a:lnTo>
                  <a:lnTo>
                    <a:pt x="2879" y="1629"/>
                  </a:lnTo>
                  <a:lnTo>
                    <a:pt x="2922" y="1662"/>
                  </a:lnTo>
                  <a:lnTo>
                    <a:pt x="2960" y="1702"/>
                  </a:lnTo>
                  <a:lnTo>
                    <a:pt x="2992" y="1747"/>
                  </a:lnTo>
                  <a:lnTo>
                    <a:pt x="3015" y="1797"/>
                  </a:lnTo>
                  <a:lnTo>
                    <a:pt x="3029" y="1852"/>
                  </a:lnTo>
                  <a:lnTo>
                    <a:pt x="3035" y="1912"/>
                  </a:lnTo>
                  <a:lnTo>
                    <a:pt x="3031" y="1965"/>
                  </a:lnTo>
                  <a:lnTo>
                    <a:pt x="3017" y="2016"/>
                  </a:lnTo>
                  <a:lnTo>
                    <a:pt x="2998" y="2066"/>
                  </a:lnTo>
                  <a:lnTo>
                    <a:pt x="2970" y="2109"/>
                  </a:lnTo>
                  <a:lnTo>
                    <a:pt x="3126" y="2157"/>
                  </a:lnTo>
                  <a:lnTo>
                    <a:pt x="3279" y="2214"/>
                  </a:lnTo>
                  <a:lnTo>
                    <a:pt x="3427" y="2284"/>
                  </a:lnTo>
                  <a:lnTo>
                    <a:pt x="3568" y="2361"/>
                  </a:lnTo>
                  <a:lnTo>
                    <a:pt x="3704" y="2448"/>
                  </a:lnTo>
                  <a:lnTo>
                    <a:pt x="3833" y="2543"/>
                  </a:lnTo>
                  <a:lnTo>
                    <a:pt x="3956" y="2648"/>
                  </a:lnTo>
                  <a:lnTo>
                    <a:pt x="4071" y="2758"/>
                  </a:lnTo>
                  <a:lnTo>
                    <a:pt x="4178" y="2879"/>
                  </a:lnTo>
                  <a:lnTo>
                    <a:pt x="4277" y="3006"/>
                  </a:lnTo>
                  <a:lnTo>
                    <a:pt x="4368" y="3138"/>
                  </a:lnTo>
                  <a:lnTo>
                    <a:pt x="4449" y="3279"/>
                  </a:lnTo>
                  <a:lnTo>
                    <a:pt x="4520" y="3423"/>
                  </a:lnTo>
                  <a:lnTo>
                    <a:pt x="4582" y="3574"/>
                  </a:lnTo>
                  <a:lnTo>
                    <a:pt x="4633" y="3730"/>
                  </a:lnTo>
                  <a:lnTo>
                    <a:pt x="4675" y="3890"/>
                  </a:lnTo>
                  <a:lnTo>
                    <a:pt x="4704" y="4055"/>
                  </a:lnTo>
                  <a:lnTo>
                    <a:pt x="4722" y="4223"/>
                  </a:lnTo>
                  <a:lnTo>
                    <a:pt x="4728" y="4393"/>
                  </a:lnTo>
                  <a:lnTo>
                    <a:pt x="4728" y="5295"/>
                  </a:lnTo>
                  <a:lnTo>
                    <a:pt x="4724" y="5414"/>
                  </a:lnTo>
                  <a:lnTo>
                    <a:pt x="4706" y="5531"/>
                  </a:lnTo>
                  <a:lnTo>
                    <a:pt x="4679" y="5642"/>
                  </a:lnTo>
                  <a:lnTo>
                    <a:pt x="4643" y="5750"/>
                  </a:lnTo>
                  <a:lnTo>
                    <a:pt x="4595" y="5853"/>
                  </a:lnTo>
                  <a:lnTo>
                    <a:pt x="4540" y="5950"/>
                  </a:lnTo>
                  <a:lnTo>
                    <a:pt x="4477" y="6041"/>
                  </a:lnTo>
                  <a:lnTo>
                    <a:pt x="4405" y="6128"/>
                  </a:lnTo>
                  <a:lnTo>
                    <a:pt x="4326" y="6207"/>
                  </a:lnTo>
                  <a:lnTo>
                    <a:pt x="4241" y="6279"/>
                  </a:lnTo>
                  <a:lnTo>
                    <a:pt x="4148" y="6342"/>
                  </a:lnTo>
                  <a:lnTo>
                    <a:pt x="4051" y="6397"/>
                  </a:lnTo>
                  <a:lnTo>
                    <a:pt x="3948" y="6443"/>
                  </a:lnTo>
                  <a:lnTo>
                    <a:pt x="3841" y="6481"/>
                  </a:lnTo>
                  <a:lnTo>
                    <a:pt x="3728" y="6508"/>
                  </a:lnTo>
                  <a:lnTo>
                    <a:pt x="3613" y="6524"/>
                  </a:lnTo>
                  <a:lnTo>
                    <a:pt x="3495" y="6530"/>
                  </a:lnTo>
                  <a:lnTo>
                    <a:pt x="1235" y="6530"/>
                  </a:lnTo>
                  <a:lnTo>
                    <a:pt x="1117" y="6524"/>
                  </a:lnTo>
                  <a:lnTo>
                    <a:pt x="1002" y="6508"/>
                  </a:lnTo>
                  <a:lnTo>
                    <a:pt x="889" y="6481"/>
                  </a:lnTo>
                  <a:lnTo>
                    <a:pt x="782" y="6443"/>
                  </a:lnTo>
                  <a:lnTo>
                    <a:pt x="679" y="6397"/>
                  </a:lnTo>
                  <a:lnTo>
                    <a:pt x="582" y="6342"/>
                  </a:lnTo>
                  <a:lnTo>
                    <a:pt x="489" y="6279"/>
                  </a:lnTo>
                  <a:lnTo>
                    <a:pt x="404" y="6207"/>
                  </a:lnTo>
                  <a:lnTo>
                    <a:pt x="325" y="6128"/>
                  </a:lnTo>
                  <a:lnTo>
                    <a:pt x="253" y="6041"/>
                  </a:lnTo>
                  <a:lnTo>
                    <a:pt x="190" y="5950"/>
                  </a:lnTo>
                  <a:lnTo>
                    <a:pt x="135" y="5853"/>
                  </a:lnTo>
                  <a:lnTo>
                    <a:pt x="87" y="5750"/>
                  </a:lnTo>
                  <a:lnTo>
                    <a:pt x="50" y="5642"/>
                  </a:lnTo>
                  <a:lnTo>
                    <a:pt x="24" y="5531"/>
                  </a:lnTo>
                  <a:lnTo>
                    <a:pt x="6" y="5414"/>
                  </a:lnTo>
                  <a:lnTo>
                    <a:pt x="0" y="5295"/>
                  </a:lnTo>
                  <a:lnTo>
                    <a:pt x="0" y="4393"/>
                  </a:lnTo>
                  <a:lnTo>
                    <a:pt x="8" y="4223"/>
                  </a:lnTo>
                  <a:lnTo>
                    <a:pt x="26" y="4055"/>
                  </a:lnTo>
                  <a:lnTo>
                    <a:pt x="55" y="3890"/>
                  </a:lnTo>
                  <a:lnTo>
                    <a:pt x="95" y="3730"/>
                  </a:lnTo>
                  <a:lnTo>
                    <a:pt x="149" y="3574"/>
                  </a:lnTo>
                  <a:lnTo>
                    <a:pt x="210" y="3423"/>
                  </a:lnTo>
                  <a:lnTo>
                    <a:pt x="281" y="3279"/>
                  </a:lnTo>
                  <a:lnTo>
                    <a:pt x="362" y="3138"/>
                  </a:lnTo>
                  <a:lnTo>
                    <a:pt x="453" y="3006"/>
                  </a:lnTo>
                  <a:lnTo>
                    <a:pt x="552" y="2879"/>
                  </a:lnTo>
                  <a:lnTo>
                    <a:pt x="659" y="2758"/>
                  </a:lnTo>
                  <a:lnTo>
                    <a:pt x="774" y="2648"/>
                  </a:lnTo>
                  <a:lnTo>
                    <a:pt x="897" y="2543"/>
                  </a:lnTo>
                  <a:lnTo>
                    <a:pt x="1026" y="2448"/>
                  </a:lnTo>
                  <a:lnTo>
                    <a:pt x="1160" y="2361"/>
                  </a:lnTo>
                  <a:lnTo>
                    <a:pt x="1303" y="2284"/>
                  </a:lnTo>
                  <a:lnTo>
                    <a:pt x="1451" y="2214"/>
                  </a:lnTo>
                  <a:lnTo>
                    <a:pt x="1604" y="2157"/>
                  </a:lnTo>
                  <a:lnTo>
                    <a:pt x="1760" y="2109"/>
                  </a:lnTo>
                  <a:lnTo>
                    <a:pt x="1732" y="2066"/>
                  </a:lnTo>
                  <a:lnTo>
                    <a:pt x="1713" y="2016"/>
                  </a:lnTo>
                  <a:lnTo>
                    <a:pt x="1699" y="1965"/>
                  </a:lnTo>
                  <a:lnTo>
                    <a:pt x="1695" y="1912"/>
                  </a:lnTo>
                  <a:lnTo>
                    <a:pt x="1699" y="1852"/>
                  </a:lnTo>
                  <a:lnTo>
                    <a:pt x="1715" y="1797"/>
                  </a:lnTo>
                  <a:lnTo>
                    <a:pt x="1738" y="1747"/>
                  </a:lnTo>
                  <a:lnTo>
                    <a:pt x="1770" y="1702"/>
                  </a:lnTo>
                  <a:lnTo>
                    <a:pt x="1808" y="1662"/>
                  </a:lnTo>
                  <a:lnTo>
                    <a:pt x="1851" y="1629"/>
                  </a:lnTo>
                  <a:lnTo>
                    <a:pt x="1778" y="1571"/>
                  </a:lnTo>
                  <a:lnTo>
                    <a:pt x="1711" y="1506"/>
                  </a:lnTo>
                  <a:lnTo>
                    <a:pt x="1649" y="1435"/>
                  </a:lnTo>
                  <a:lnTo>
                    <a:pt x="1598" y="1355"/>
                  </a:lnTo>
                  <a:lnTo>
                    <a:pt x="1552" y="1272"/>
                  </a:lnTo>
                  <a:lnTo>
                    <a:pt x="1517" y="1183"/>
                  </a:lnTo>
                  <a:lnTo>
                    <a:pt x="1491" y="1090"/>
                  </a:lnTo>
                  <a:lnTo>
                    <a:pt x="1475" y="995"/>
                  </a:lnTo>
                  <a:lnTo>
                    <a:pt x="1469" y="894"/>
                  </a:lnTo>
                  <a:lnTo>
                    <a:pt x="1469" y="327"/>
                  </a:lnTo>
                  <a:lnTo>
                    <a:pt x="1473" y="271"/>
                  </a:lnTo>
                  <a:lnTo>
                    <a:pt x="1487" y="220"/>
                  </a:lnTo>
                  <a:lnTo>
                    <a:pt x="1507" y="172"/>
                  </a:lnTo>
                  <a:lnTo>
                    <a:pt x="1536" y="127"/>
                  </a:lnTo>
                  <a:lnTo>
                    <a:pt x="1572" y="87"/>
                  </a:lnTo>
                  <a:lnTo>
                    <a:pt x="1616" y="53"/>
                  </a:lnTo>
                  <a:lnTo>
                    <a:pt x="1663" y="28"/>
                  </a:lnTo>
                  <a:lnTo>
                    <a:pt x="1713" y="10"/>
                  </a:lnTo>
                  <a:lnTo>
                    <a:pt x="1766" y="2"/>
                  </a:lnTo>
                  <a:lnTo>
                    <a:pt x="18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125" name="Oval 124"/>
          <p:cNvSpPr/>
          <p:nvPr/>
        </p:nvSpPr>
        <p:spPr>
          <a:xfrm>
            <a:off x="6486155" y="1143000"/>
            <a:ext cx="1132257" cy="1132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6" name="TextBox 125"/>
          <p:cNvSpPr txBox="1"/>
          <p:nvPr/>
        </p:nvSpPr>
        <p:spPr>
          <a:xfrm>
            <a:off x="7615320" y="999994"/>
            <a:ext cx="1527092" cy="738664"/>
          </a:xfrm>
          <a:prstGeom prst="rect">
            <a:avLst/>
          </a:prstGeom>
          <a:noFill/>
        </p:spPr>
        <p:txBody>
          <a:bodyPr wrap="square" rtlCol="0">
            <a:spAutoFit/>
          </a:bodyPr>
          <a:lstStyle/>
          <a:p>
            <a:r>
              <a:rPr lang="en-IN" sz="4200" b="1" dirty="0" smtClean="0">
                <a:solidFill>
                  <a:schemeClr val="tx2">
                    <a:lumMod val="50000"/>
                  </a:schemeClr>
                </a:solidFill>
                <a:latin typeface="+mj-lt"/>
                <a:ea typeface="Verdana" panose="020B0604030504040204" pitchFamily="34" charset="0"/>
                <a:cs typeface="Verdana" panose="020B0604030504040204" pitchFamily="34" charset="0"/>
              </a:rPr>
              <a:t>$1</a:t>
            </a:r>
            <a:r>
              <a:rPr lang="en-IN" sz="4200" dirty="0" smtClean="0">
                <a:solidFill>
                  <a:schemeClr val="tx2">
                    <a:lumMod val="50000"/>
                  </a:schemeClr>
                </a:solidFill>
                <a:latin typeface="+mj-lt"/>
                <a:ea typeface="Verdana" panose="020B0604030504040204" pitchFamily="34" charset="0"/>
                <a:cs typeface="Verdana" panose="020B0604030504040204" pitchFamily="34" charset="0"/>
              </a:rPr>
              <a:t>k</a:t>
            </a:r>
            <a:endParaRPr lang="en-IN" sz="4200" dirty="0">
              <a:solidFill>
                <a:schemeClr val="tx2">
                  <a:lumMod val="50000"/>
                </a:schemeClr>
              </a:solidFill>
              <a:latin typeface="+mj-lt"/>
              <a:ea typeface="Verdana" panose="020B0604030504040204" pitchFamily="34" charset="0"/>
              <a:cs typeface="Verdana" panose="020B0604030504040204" pitchFamily="34" charset="0"/>
            </a:endParaRPr>
          </a:p>
        </p:txBody>
      </p:sp>
      <p:sp>
        <p:nvSpPr>
          <p:cNvPr id="127" name="TextBox 126"/>
          <p:cNvSpPr txBox="1"/>
          <p:nvPr/>
        </p:nvSpPr>
        <p:spPr>
          <a:xfrm>
            <a:off x="7615320" y="1639988"/>
            <a:ext cx="1527092" cy="738664"/>
          </a:xfrm>
          <a:prstGeom prst="rect">
            <a:avLst/>
          </a:prstGeom>
          <a:noFill/>
        </p:spPr>
        <p:txBody>
          <a:bodyPr wrap="square" rtlCol="0">
            <a:spAutoFit/>
          </a:bodyPr>
          <a:lstStyle/>
          <a:p>
            <a:r>
              <a:rPr lang="en-US" sz="1400" i="1" dirty="0">
                <a:solidFill>
                  <a:schemeClr val="tx1">
                    <a:lumMod val="75000"/>
                    <a:lumOff val="25000"/>
                  </a:schemeClr>
                </a:solidFill>
              </a:rPr>
              <a:t>Cost of one PCC Wheelchair/Bike Ramp $1000</a:t>
            </a: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4764" y="1335188"/>
            <a:ext cx="766445" cy="720459"/>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23012" y="2815694"/>
            <a:ext cx="2705100" cy="213730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136" name="Picture 135"/>
          <p:cNvPicPr>
            <a:picLocks noChangeAspect="1"/>
          </p:cNvPicPr>
          <p:nvPr/>
        </p:nvPicPr>
        <p:blipFill rotWithShape="1">
          <a:blip r:embed="rId7">
            <a:extLst>
              <a:ext uri="{28A0092B-C50C-407E-A947-70E740481C1C}">
                <a14:useLocalDpi xmlns:a14="http://schemas.microsoft.com/office/drawing/2010/main" val="0"/>
              </a:ext>
            </a:extLst>
          </a:blip>
          <a:srcRect b="2176"/>
          <a:stretch/>
        </p:blipFill>
        <p:spPr>
          <a:xfrm>
            <a:off x="3289258" y="2819690"/>
            <a:ext cx="2761334" cy="213331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93522371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ustom 1">
      <a:dk1>
        <a:srgbClr val="000000"/>
      </a:dk1>
      <a:lt1>
        <a:sysClr val="window" lastClr="FFFFFF"/>
      </a:lt1>
      <a:dk2>
        <a:srgbClr val="00B0F0"/>
      </a:dk2>
      <a:lt2>
        <a:srgbClr val="F29828"/>
      </a:lt2>
      <a:accent1>
        <a:srgbClr val="F24131"/>
      </a:accent1>
      <a:accent2>
        <a:srgbClr val="9F1C38"/>
      </a:accent2>
      <a:accent3>
        <a:srgbClr val="2C3E50"/>
      </a:accent3>
      <a:accent4>
        <a:srgbClr val="9BA64A"/>
      </a:accent4>
      <a:accent5>
        <a:srgbClr val="56BFC0"/>
      </a:accent5>
      <a:accent6>
        <a:srgbClr val="0F7373"/>
      </a:accent6>
      <a:hlink>
        <a:srgbClr val="002335"/>
      </a:hlink>
      <a:folHlink>
        <a:srgbClr val="37373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7764</TotalTime>
  <Words>399</Words>
  <Application>Microsoft Macintosh PowerPoint</Application>
  <PresentationFormat>Custom</PresentationFormat>
  <Paragraphs>50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PowerPoint Wide</dc:title>
  <dc:creator>Julian</dc:creator>
  <cp:lastModifiedBy>user</cp:lastModifiedBy>
  <cp:revision>207</cp:revision>
  <dcterms:created xsi:type="dcterms:W3CDTF">2013-09-12T13:05:01Z</dcterms:created>
  <dcterms:modified xsi:type="dcterms:W3CDTF">2017-11-07T02:57:53Z</dcterms:modified>
</cp:coreProperties>
</file>