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notesMaster+xml" PartName="/ppt/notesMasters/notesMaster1.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72" r:id="rId3"/>
    <p:sldId id="268" r:id="rId4"/>
    <p:sldId id="267" r:id="rId5"/>
    <p:sldId id="257" r:id="rId6"/>
    <p:sldId id="263" r:id="rId7"/>
    <p:sldId id="258" r:id="rId8"/>
    <p:sldId id="264" r:id="rId9"/>
    <p:sldId id="259" r:id="rId10"/>
    <p:sldId id="265" r:id="rId11"/>
    <p:sldId id="266" r:id="rId12"/>
    <p:sldId id="269" r:id="rId13"/>
    <p:sldId id="260" r:id="rId14"/>
    <p:sldId id="261" r:id="rId15"/>
    <p:sldId id="274"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78" autoAdjust="0"/>
  </p:normalViewPr>
  <p:slideViewPr>
    <p:cSldViewPr snapToGrid="0">
      <p:cViewPr varScale="1">
        <p:scale>
          <a:sx n="51" d="100"/>
          <a:sy n="51" d="100"/>
        </p:scale>
        <p:origin x="123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AF917D3-59F5-4FB4-9F26-F8E380E6D6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AF0A6E-66BA-452A-A027-3F52E9C282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DCD09-4C20-41DC-B487-821468711262}" type="datetimeFigureOut">
              <a:rPr lang="en-US" smtClean="0"/>
              <a:t>2/26/2019</a:t>
            </a:fld>
            <a:endParaRPr lang="en-US"/>
          </a:p>
        </p:txBody>
      </p:sp>
      <p:sp>
        <p:nvSpPr>
          <p:cNvPr id="4" name="Footer Placeholder 3">
            <a:extLst>
              <a:ext uri="{FF2B5EF4-FFF2-40B4-BE49-F238E27FC236}">
                <a16:creationId xmlns:a16="http://schemas.microsoft.com/office/drawing/2014/main" id="{AB554CEF-A186-4B3F-8C97-22A029FD5E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7F4FD8D-A349-4508-9DA7-424EB168CE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7EA537-8173-48B5-98B6-E75175229818}" type="slidenum">
              <a:rPr lang="en-US" smtClean="0"/>
              <a:t>‹#›</a:t>
            </a:fld>
            <a:endParaRPr lang="en-US"/>
          </a:p>
        </p:txBody>
      </p:sp>
    </p:spTree>
    <p:extLst>
      <p:ext uri="{BB962C8B-B14F-4D97-AF65-F5344CB8AC3E}">
        <p14:creationId xmlns:p14="http://schemas.microsoft.com/office/powerpoint/2010/main" val="23166188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0C180F-C62D-4513-B935-F493A643799A}" type="datetimeFigureOut">
              <a:rPr lang="en-US" smtClean="0"/>
              <a:t>2/26/2019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0B7BD-BB2E-4331-8E90-82858811E85A}" type="slidenum">
              <a:rPr lang="en-US" smtClean="0"/>
              <a:t>‹#›</a:t>
            </a:fld>
            <a:endParaRPr lang="en-US"/>
          </a:p>
        </p:txBody>
      </p:sp>
    </p:spTree>
    <p:extLst>
      <p:ext uri="{BB962C8B-B14F-4D97-AF65-F5344CB8AC3E}">
        <p14:creationId xmlns:p14="http://schemas.microsoft.com/office/powerpoint/2010/main" val="34211448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was collected and analyzed using Excel. KFD asked if I can present the data in a more interactive and user-friendly way.</a:t>
            </a:r>
          </a:p>
          <a:p>
            <a:r>
              <a:rPr lang="en-US" dirty="0"/>
              <a:t>This is a shiny app that I have built to visualize KFD’ client’s sales data from 2016-6 to 2019-1. </a:t>
            </a:r>
          </a:p>
          <a:p>
            <a:r>
              <a:rPr lang="en-US" dirty="0"/>
              <a:t>The client mainly sells three categories of products, Cereal, Flour and </a:t>
            </a:r>
            <a:r>
              <a:rPr lang="en-US" dirty="0" err="1"/>
              <a:t>Premixed_Powder</a:t>
            </a:r>
            <a:r>
              <a:rPr lang="en-US" dirty="0"/>
              <a:t>. I included a </a:t>
            </a:r>
            <a:r>
              <a:rPr lang="en-US" dirty="0" err="1"/>
              <a:t>checkboxgroup</a:t>
            </a:r>
            <a:r>
              <a:rPr lang="en-US" dirty="0"/>
              <a:t> for category and </a:t>
            </a:r>
            <a:r>
              <a:rPr lang="en-US" dirty="0" err="1"/>
              <a:t>sliderbar</a:t>
            </a:r>
            <a:r>
              <a:rPr lang="en-US" dirty="0"/>
              <a:t> for dates. </a:t>
            </a:r>
          </a:p>
          <a:p>
            <a:r>
              <a:rPr lang="en-US" dirty="0"/>
              <a:t>The first graph shows monthly sales from 2016-06 to 2018-12. You can use the </a:t>
            </a:r>
            <a:r>
              <a:rPr lang="en-US" dirty="0" err="1"/>
              <a:t>sliderbar</a:t>
            </a:r>
            <a:r>
              <a:rPr lang="en-US" dirty="0"/>
              <a:t> to choose which date range you want to look at. Comparing sales data across different categories, you can find that Cereal sells the best, followed by flour then premixed powder. </a:t>
            </a:r>
          </a:p>
          <a:p>
            <a:r>
              <a:rPr lang="en-US" dirty="0"/>
              <a:t>The second graph shows the sales volume by month. The sales volume follows similar trend to sales. There is an increase of both sales and volume in November of each year because of the double 11 sales event. </a:t>
            </a:r>
          </a:p>
          <a:p>
            <a:r>
              <a:rPr lang="en-US" dirty="0"/>
              <a:t>The last two graphs show the same content with the first two graphs, except that the last two bar graphs are stacked instead of dodged. </a:t>
            </a:r>
          </a:p>
          <a:p>
            <a:r>
              <a:rPr lang="en-US" dirty="0"/>
              <a:t>The total sales and sales volume has been increasing gradually since 2016. The growth speed becomes slower in 2018 compared to 2016. </a:t>
            </a:r>
          </a:p>
        </p:txBody>
      </p:sp>
      <p:sp>
        <p:nvSpPr>
          <p:cNvPr id="4" name="Slide Number Placeholder 3"/>
          <p:cNvSpPr>
            <a:spLocks noGrp="1"/>
          </p:cNvSpPr>
          <p:nvPr>
            <p:ph type="sldNum" sz="quarter" idx="5"/>
          </p:nvPr>
        </p:nvSpPr>
        <p:spPr/>
        <p:txBody>
          <a:bodyPr/>
          <a:lstStyle/>
          <a:p>
            <a:fld id="{D0C0B7BD-BB2E-4331-8E90-82858811E85A}" type="slidenum">
              <a:rPr lang="en-US" smtClean="0"/>
              <a:t>3</a:t>
            </a:fld>
            <a:endParaRPr lang="en-US"/>
          </a:p>
        </p:txBody>
      </p:sp>
    </p:spTree>
    <p:extLst>
      <p:ext uri="{BB962C8B-B14F-4D97-AF65-F5344CB8AC3E}">
        <p14:creationId xmlns:p14="http://schemas.microsoft.com/office/powerpoint/2010/main" val="88346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shiny app that I have built to visualize the relationship between two variables. You can select the two variables that you are interested in looking at. </a:t>
            </a:r>
          </a:p>
        </p:txBody>
      </p:sp>
      <p:sp>
        <p:nvSpPr>
          <p:cNvPr id="4" name="Slide Number Placeholder 3"/>
          <p:cNvSpPr>
            <a:spLocks noGrp="1"/>
          </p:cNvSpPr>
          <p:nvPr>
            <p:ph type="sldNum" sz="quarter" idx="5"/>
          </p:nvPr>
        </p:nvSpPr>
        <p:spPr/>
        <p:txBody>
          <a:bodyPr/>
          <a:lstStyle/>
          <a:p>
            <a:fld id="{D0C0B7BD-BB2E-4331-8E90-82858811E85A}" type="slidenum">
              <a:rPr lang="en-US" smtClean="0"/>
              <a:t>12</a:t>
            </a:fld>
            <a:endParaRPr lang="en-US"/>
          </a:p>
        </p:txBody>
      </p:sp>
    </p:spTree>
    <p:extLst>
      <p:ext uri="{BB962C8B-B14F-4D97-AF65-F5344CB8AC3E}">
        <p14:creationId xmlns:p14="http://schemas.microsoft.com/office/powerpoint/2010/main" val="1059292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my findings, two variables </a:t>
            </a:r>
            <a:r>
              <a:rPr lang="en-US" dirty="0" err="1"/>
              <a:t>log_views</a:t>
            </a:r>
            <a:r>
              <a:rPr lang="en-US" dirty="0"/>
              <a:t> and store level effect product sales. So I built a multiple linear regression. </a:t>
            </a:r>
          </a:p>
          <a:p>
            <a:r>
              <a:rPr lang="en-US" sz="1200" b="0" i="0" kern="1200" dirty="0">
                <a:solidFill>
                  <a:schemeClr val="tx1"/>
                </a:solidFill>
                <a:effectLst/>
                <a:latin typeface="+mn-lt"/>
                <a:ea typeface="+mn-ea"/>
                <a:cs typeface="+mn-cs"/>
              </a:rPr>
              <a:t>The  p -value shows that the number of reviews and store level have a statistically significant effect on the model, compared to the null hypothesis of zero slope.</a:t>
            </a:r>
          </a:p>
          <a:p>
            <a:r>
              <a:rPr lang="en-US" sz="1200" b="0" i="0" kern="1200" dirty="0">
                <a:solidFill>
                  <a:schemeClr val="tx1"/>
                </a:solidFill>
                <a:effectLst/>
                <a:latin typeface="+mn-lt"/>
                <a:ea typeface="+mn-ea"/>
                <a:cs typeface="+mn-cs"/>
              </a:rPr>
              <a:t>The graph on top right size is the residuals plotted against the predicted values of sales. The residuals exhibit homoscedasticity along the predicted sales. </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normall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qq</a:t>
            </a:r>
            <a:r>
              <a:rPr lang="en-US" sz="1200" b="0" i="0" kern="1200" dirty="0">
                <a:solidFill>
                  <a:schemeClr val="tx1"/>
                </a:solidFill>
                <a:effectLst/>
                <a:latin typeface="+mn-lt"/>
                <a:ea typeface="+mn-ea"/>
                <a:cs typeface="+mn-cs"/>
              </a:rPr>
              <a:t> plot also shows that the residuals are normally distributed. </a:t>
            </a:r>
          </a:p>
          <a:p>
            <a:r>
              <a:rPr lang="en-US" sz="1200" b="0" i="0" kern="1200" dirty="0">
                <a:solidFill>
                  <a:schemeClr val="tx1"/>
                </a:solidFill>
                <a:effectLst/>
                <a:latin typeface="+mn-lt"/>
                <a:ea typeface="+mn-ea"/>
                <a:cs typeface="+mn-cs"/>
              </a:rPr>
              <a:t>Adjusted R-squared is about 0.6, the actually values are quite close to the regression line. </a:t>
            </a:r>
            <a:endParaRPr lang="en-US" dirty="0"/>
          </a:p>
        </p:txBody>
      </p:sp>
      <p:sp>
        <p:nvSpPr>
          <p:cNvPr id="4" name="Slide Number Placeholder 3"/>
          <p:cNvSpPr>
            <a:spLocks noGrp="1"/>
          </p:cNvSpPr>
          <p:nvPr>
            <p:ph type="sldNum" sz="quarter" idx="5"/>
          </p:nvPr>
        </p:nvSpPr>
        <p:spPr/>
        <p:txBody>
          <a:bodyPr/>
          <a:lstStyle/>
          <a:p>
            <a:fld id="{D0C0B7BD-BB2E-4331-8E90-82858811E85A}" type="slidenum">
              <a:rPr lang="en-US" smtClean="0"/>
              <a:t>13</a:t>
            </a:fld>
            <a:endParaRPr lang="en-US"/>
          </a:p>
        </p:txBody>
      </p:sp>
    </p:spTree>
    <p:extLst>
      <p:ext uri="{BB962C8B-B14F-4D97-AF65-F5344CB8AC3E}">
        <p14:creationId xmlns:p14="http://schemas.microsoft.com/office/powerpoint/2010/main" val="3516200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tokenized the product titles for what KFD’s client has sold between Dec. 15 and Jan. 14. KFD wants me to use the Chinese product title was google translated into the English title. So the English titles are not accurate. The word cloud showed that the most popular word in the top products include,  the brand’s name, United States, powder, wheat bran, imported, oatmeal, baking and flour. </a:t>
            </a:r>
          </a:p>
        </p:txBody>
      </p:sp>
      <p:sp>
        <p:nvSpPr>
          <p:cNvPr id="4" name="Slide Number Placeholder 3"/>
          <p:cNvSpPr>
            <a:spLocks noGrp="1"/>
          </p:cNvSpPr>
          <p:nvPr>
            <p:ph type="sldNum" sz="quarter" idx="5"/>
          </p:nvPr>
        </p:nvSpPr>
        <p:spPr/>
        <p:txBody>
          <a:bodyPr/>
          <a:lstStyle/>
          <a:p>
            <a:fld id="{D0C0B7BD-BB2E-4331-8E90-82858811E85A}" type="slidenum">
              <a:rPr lang="en-US" smtClean="0"/>
              <a:t>14</a:t>
            </a:fld>
            <a:endParaRPr lang="en-US"/>
          </a:p>
        </p:txBody>
      </p:sp>
    </p:spTree>
    <p:extLst>
      <p:ext uri="{BB962C8B-B14F-4D97-AF65-F5344CB8AC3E}">
        <p14:creationId xmlns:p14="http://schemas.microsoft.com/office/powerpoint/2010/main" val="86534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KFD’s client has three main competitors, Arnold’s farm, Jason and </a:t>
            </a:r>
            <a:r>
              <a:rPr lang="en-US" dirty="0" err="1"/>
              <a:t>Quaker.The</a:t>
            </a:r>
            <a:r>
              <a:rPr lang="en-US" dirty="0"/>
              <a:t> table shows the sales data collected from the last days up to Jan. 14,2019. I will compare Quaker and KFD’s client in this presentation. </a:t>
            </a:r>
          </a:p>
        </p:txBody>
      </p:sp>
      <p:sp>
        <p:nvSpPr>
          <p:cNvPr id="4" name="Slide Number Placeholder 3"/>
          <p:cNvSpPr>
            <a:spLocks noGrp="1"/>
          </p:cNvSpPr>
          <p:nvPr>
            <p:ph type="sldNum" sz="quarter" idx="5"/>
          </p:nvPr>
        </p:nvSpPr>
        <p:spPr/>
        <p:txBody>
          <a:bodyPr/>
          <a:lstStyle/>
          <a:p>
            <a:fld id="{D0C0B7BD-BB2E-4331-8E90-82858811E85A}" type="slidenum">
              <a:rPr lang="en-US" smtClean="0"/>
              <a:t>4</a:t>
            </a:fld>
            <a:endParaRPr lang="en-US"/>
          </a:p>
        </p:txBody>
      </p:sp>
    </p:spTree>
    <p:extLst>
      <p:ext uri="{BB962C8B-B14F-4D97-AF65-F5344CB8AC3E}">
        <p14:creationId xmlns:p14="http://schemas.microsoft.com/office/powerpoint/2010/main" val="278988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US" altLang="zh-CN" dirty="0"/>
              <a:t>aobao and </a:t>
            </a:r>
            <a:r>
              <a:rPr lang="en-US" altLang="zh-CN" dirty="0" err="1"/>
              <a:t>Tmall</a:t>
            </a:r>
            <a:r>
              <a:rPr lang="en-US" altLang="zh-CN" dirty="0"/>
              <a:t> has set three tiers of categories for its products.  I have selected the first tier of category. 295 products sold belong to grain and oil rice noodles dry goods and condiments category. 155 products sold belong to coffee/oatmeal category. </a:t>
            </a:r>
          </a:p>
          <a:p>
            <a:r>
              <a:rPr lang="en-US" altLang="zh-CN" dirty="0"/>
              <a:t>These are the number of distinct products that have been sold over a 30day period. </a:t>
            </a:r>
          </a:p>
          <a:p>
            <a:r>
              <a:rPr lang="en-US" dirty="0"/>
              <a:t>The graph on the right is a scatterplot with sales of the past 30days as x axis and lifetime sales as y axis. Each dot represents one product. </a:t>
            </a:r>
          </a:p>
        </p:txBody>
      </p:sp>
      <p:sp>
        <p:nvSpPr>
          <p:cNvPr id="4" name="Slide Number Placeholder 3"/>
          <p:cNvSpPr>
            <a:spLocks noGrp="1"/>
          </p:cNvSpPr>
          <p:nvPr>
            <p:ph type="sldNum" sz="quarter" idx="5"/>
          </p:nvPr>
        </p:nvSpPr>
        <p:spPr/>
        <p:txBody>
          <a:bodyPr/>
          <a:lstStyle/>
          <a:p>
            <a:fld id="{D0C0B7BD-BB2E-4331-8E90-82858811E85A}" type="slidenum">
              <a:rPr lang="en-US" smtClean="0"/>
              <a:t>5</a:t>
            </a:fld>
            <a:endParaRPr lang="en-US"/>
          </a:p>
        </p:txBody>
      </p:sp>
    </p:spTree>
    <p:extLst>
      <p:ext uri="{BB962C8B-B14F-4D97-AF65-F5344CB8AC3E}">
        <p14:creationId xmlns:p14="http://schemas.microsoft.com/office/powerpoint/2010/main" val="1953925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Quaker has sold 349 products belonging to coffee/oatmeal category. </a:t>
            </a:r>
          </a:p>
        </p:txBody>
      </p:sp>
      <p:sp>
        <p:nvSpPr>
          <p:cNvPr id="4" name="Slide Number Placeholder 3"/>
          <p:cNvSpPr>
            <a:spLocks noGrp="1"/>
          </p:cNvSpPr>
          <p:nvPr>
            <p:ph type="sldNum" sz="quarter" idx="5"/>
          </p:nvPr>
        </p:nvSpPr>
        <p:spPr/>
        <p:txBody>
          <a:bodyPr/>
          <a:lstStyle/>
          <a:p>
            <a:fld id="{D0C0B7BD-BB2E-4331-8E90-82858811E85A}" type="slidenum">
              <a:rPr lang="en-US" smtClean="0"/>
              <a:t>6</a:t>
            </a:fld>
            <a:endParaRPr lang="en-US"/>
          </a:p>
        </p:txBody>
      </p:sp>
    </p:spTree>
    <p:extLst>
      <p:ext uri="{BB962C8B-B14F-4D97-AF65-F5344CB8AC3E}">
        <p14:creationId xmlns:p14="http://schemas.microsoft.com/office/powerpoint/2010/main" val="1431163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a:t>
            </a:r>
            <a:r>
              <a:rPr lang="en-US" dirty="0" err="1"/>
              <a:t>the</a:t>
            </a:r>
            <a:r>
              <a:rPr lang="en-US" dirty="0"/>
              <a:t> client’s products were sold on Taobao. </a:t>
            </a:r>
          </a:p>
        </p:txBody>
      </p:sp>
      <p:sp>
        <p:nvSpPr>
          <p:cNvPr id="4" name="Slide Number Placeholder 3"/>
          <p:cNvSpPr>
            <a:spLocks noGrp="1"/>
          </p:cNvSpPr>
          <p:nvPr>
            <p:ph type="sldNum" sz="quarter" idx="5"/>
          </p:nvPr>
        </p:nvSpPr>
        <p:spPr/>
        <p:txBody>
          <a:bodyPr/>
          <a:lstStyle/>
          <a:p>
            <a:fld id="{D0C0B7BD-BB2E-4331-8E90-82858811E85A}" type="slidenum">
              <a:rPr lang="en-US" smtClean="0"/>
              <a:t>7</a:t>
            </a:fld>
            <a:endParaRPr lang="en-US"/>
          </a:p>
        </p:txBody>
      </p:sp>
    </p:spTree>
    <p:extLst>
      <p:ext uri="{BB962C8B-B14F-4D97-AF65-F5344CB8AC3E}">
        <p14:creationId xmlns:p14="http://schemas.microsoft.com/office/powerpoint/2010/main" val="431470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compared Quaker’s products sold on Taobao and </a:t>
            </a:r>
            <a:r>
              <a:rPr lang="en-US" dirty="0" err="1"/>
              <a:t>Tmall</a:t>
            </a:r>
            <a:r>
              <a:rPr lang="en-US" dirty="0"/>
              <a:t>. You can see the majority of the products are sold on </a:t>
            </a:r>
            <a:r>
              <a:rPr lang="en-US" dirty="0" err="1"/>
              <a:t>Tmall</a:t>
            </a:r>
            <a:r>
              <a:rPr lang="en-US" dirty="0"/>
              <a:t>. </a:t>
            </a:r>
            <a:r>
              <a:rPr lang="en-US" dirty="0" err="1"/>
              <a:t>Tmall</a:t>
            </a:r>
            <a:r>
              <a:rPr lang="en-US" dirty="0"/>
              <a:t> is a </a:t>
            </a:r>
            <a:r>
              <a:rPr lang="en-US" sz="1200" b="0" i="0" kern="1200" dirty="0">
                <a:solidFill>
                  <a:schemeClr val="tx1"/>
                </a:solidFill>
                <a:effectLst/>
                <a:latin typeface="+mn-lt"/>
                <a:ea typeface="+mn-ea"/>
                <a:cs typeface="+mn-cs"/>
              </a:rPr>
              <a:t>The key difference between </a:t>
            </a:r>
            <a:r>
              <a:rPr lang="en-US" sz="1200" b="1" i="0" kern="1200" dirty="0" err="1">
                <a:solidFill>
                  <a:schemeClr val="tx1"/>
                </a:solidFill>
                <a:effectLst/>
                <a:latin typeface="+mn-lt"/>
                <a:ea typeface="+mn-ea"/>
                <a:cs typeface="+mn-cs"/>
              </a:rPr>
              <a:t>Tmall</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Taobao</a:t>
            </a:r>
            <a:r>
              <a:rPr lang="en-US" sz="1200" b="0" i="0" kern="1200" dirty="0">
                <a:solidFill>
                  <a:schemeClr val="tx1"/>
                </a:solidFill>
                <a:effectLst/>
                <a:latin typeface="+mn-lt"/>
                <a:ea typeface="+mn-ea"/>
                <a:cs typeface="+mn-cs"/>
              </a:rPr>
              <a:t> is that while </a:t>
            </a:r>
            <a:r>
              <a:rPr lang="en-US" sz="1200" b="1" i="0" kern="1200" dirty="0" err="1">
                <a:solidFill>
                  <a:schemeClr val="tx1"/>
                </a:solidFill>
                <a:effectLst/>
                <a:latin typeface="+mn-lt"/>
                <a:ea typeface="+mn-ea"/>
                <a:cs typeface="+mn-cs"/>
              </a:rPr>
              <a:t>Tmall</a:t>
            </a:r>
            <a:r>
              <a:rPr lang="en-US" sz="1200" b="0" i="0" kern="1200" dirty="0">
                <a:solidFill>
                  <a:schemeClr val="tx1"/>
                </a:solidFill>
                <a:effectLst/>
                <a:latin typeface="+mn-lt"/>
                <a:ea typeface="+mn-ea"/>
                <a:cs typeface="+mn-cs"/>
              </a:rPr>
              <a:t> is a B2C platform, </a:t>
            </a:r>
            <a:r>
              <a:rPr lang="en-US" sz="1200" b="1" i="0" kern="1200" dirty="0">
                <a:solidFill>
                  <a:schemeClr val="tx1"/>
                </a:solidFill>
                <a:effectLst/>
                <a:latin typeface="+mn-lt"/>
                <a:ea typeface="+mn-ea"/>
                <a:cs typeface="+mn-cs"/>
              </a:rPr>
              <a:t>Taobao</a:t>
            </a:r>
            <a:r>
              <a:rPr lang="en-US" sz="1200" b="0" i="0" kern="1200" dirty="0">
                <a:solidFill>
                  <a:schemeClr val="tx1"/>
                </a:solidFill>
                <a:effectLst/>
                <a:latin typeface="+mn-lt"/>
                <a:ea typeface="+mn-ea"/>
                <a:cs typeface="+mn-cs"/>
              </a:rPr>
              <a:t> is C2C (think of it like the difference between Amazon and </a:t>
            </a:r>
            <a:r>
              <a:rPr lang="en-US" sz="1200" b="0" i="0" kern="1200" dirty="0" err="1">
                <a:solidFill>
                  <a:schemeClr val="tx1"/>
                </a:solidFill>
                <a:effectLst/>
                <a:latin typeface="+mn-lt"/>
                <a:ea typeface="+mn-ea"/>
                <a:cs typeface="+mn-cs"/>
              </a:rPr>
              <a:t>Ebay</a:t>
            </a:r>
            <a:r>
              <a:rPr lang="en-US" sz="1200" b="0"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Tmall</a:t>
            </a:r>
            <a:r>
              <a:rPr lang="en-US" sz="1200" b="0" i="0" kern="1200" dirty="0">
                <a:solidFill>
                  <a:schemeClr val="tx1"/>
                </a:solidFill>
                <a:effectLst/>
                <a:latin typeface="+mn-lt"/>
                <a:ea typeface="+mn-ea"/>
                <a:cs typeface="+mn-cs"/>
              </a:rPr>
              <a:t> was set up largely because consumers felt more comfortable buying goods from a company directly rather than from an individual. This might be one of the reasons that Quaker has better sales than KFD’s client. </a:t>
            </a:r>
            <a:endParaRPr lang="en-US" dirty="0"/>
          </a:p>
        </p:txBody>
      </p:sp>
      <p:sp>
        <p:nvSpPr>
          <p:cNvPr id="4" name="Slide Number Placeholder 3"/>
          <p:cNvSpPr>
            <a:spLocks noGrp="1"/>
          </p:cNvSpPr>
          <p:nvPr>
            <p:ph type="sldNum" sz="quarter" idx="5"/>
          </p:nvPr>
        </p:nvSpPr>
        <p:spPr/>
        <p:txBody>
          <a:bodyPr/>
          <a:lstStyle/>
          <a:p>
            <a:fld id="{D0C0B7BD-BB2E-4331-8E90-82858811E85A}" type="slidenum">
              <a:rPr lang="en-US" smtClean="0"/>
              <a:t>8</a:t>
            </a:fld>
            <a:endParaRPr lang="en-US"/>
          </a:p>
        </p:txBody>
      </p:sp>
    </p:spTree>
    <p:extLst>
      <p:ext uri="{BB962C8B-B14F-4D97-AF65-F5344CB8AC3E}">
        <p14:creationId xmlns:p14="http://schemas.microsoft.com/office/powerpoint/2010/main" val="2795683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amount of products are sold stores located in the US, followed by </a:t>
            </a:r>
            <a:r>
              <a:rPr lang="en-US" dirty="0" err="1"/>
              <a:t>Shenzheng</a:t>
            </a:r>
            <a:r>
              <a:rPr lang="en-US" dirty="0"/>
              <a:t> then Beijing. </a:t>
            </a:r>
          </a:p>
        </p:txBody>
      </p:sp>
      <p:sp>
        <p:nvSpPr>
          <p:cNvPr id="4" name="Slide Number Placeholder 3"/>
          <p:cNvSpPr>
            <a:spLocks noGrp="1"/>
          </p:cNvSpPr>
          <p:nvPr>
            <p:ph type="sldNum" sz="quarter" idx="5"/>
          </p:nvPr>
        </p:nvSpPr>
        <p:spPr/>
        <p:txBody>
          <a:bodyPr/>
          <a:lstStyle/>
          <a:p>
            <a:fld id="{D0C0B7BD-BB2E-4331-8E90-82858811E85A}" type="slidenum">
              <a:rPr lang="en-US" smtClean="0"/>
              <a:t>9</a:t>
            </a:fld>
            <a:endParaRPr lang="en-US"/>
          </a:p>
        </p:txBody>
      </p:sp>
    </p:spTree>
    <p:extLst>
      <p:ext uri="{BB962C8B-B14F-4D97-AF65-F5344CB8AC3E}">
        <p14:creationId xmlns:p14="http://schemas.microsoft.com/office/powerpoint/2010/main" val="138784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majority of products were sold from stores located in Shanghai. If you look at the plot on the right, you can find that although the number of Quaker product sold was less but the sales performance for each product is about one log higher than KFD’s client. </a:t>
            </a:r>
          </a:p>
        </p:txBody>
      </p:sp>
      <p:sp>
        <p:nvSpPr>
          <p:cNvPr id="4" name="Slide Number Placeholder 3"/>
          <p:cNvSpPr>
            <a:spLocks noGrp="1"/>
          </p:cNvSpPr>
          <p:nvPr>
            <p:ph type="sldNum" sz="quarter" idx="5"/>
          </p:nvPr>
        </p:nvSpPr>
        <p:spPr/>
        <p:txBody>
          <a:bodyPr/>
          <a:lstStyle/>
          <a:p>
            <a:fld id="{D0C0B7BD-BB2E-4331-8E90-82858811E85A}" type="slidenum">
              <a:rPr lang="en-US" smtClean="0"/>
              <a:t>10</a:t>
            </a:fld>
            <a:endParaRPr lang="en-US"/>
          </a:p>
        </p:txBody>
      </p:sp>
    </p:spTree>
    <p:extLst>
      <p:ext uri="{BB962C8B-B14F-4D97-AF65-F5344CB8AC3E}">
        <p14:creationId xmlns:p14="http://schemas.microsoft.com/office/powerpoint/2010/main" val="362302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 at the correlation plots between different variables, there is not a big difference between KFD’s client and Quaker. It seems that sales in the past 30days, volumes sold in the past 30days are strongly correlated, which makes sense. </a:t>
            </a:r>
          </a:p>
          <a:p>
            <a:r>
              <a:rPr lang="en-US" dirty="0"/>
              <a:t>The number of reviews of the product has strong correlation with the sales performance of the product.  Lifetime sales and the sales performance during the last 30days have relatively strong correlation too. </a:t>
            </a:r>
          </a:p>
        </p:txBody>
      </p:sp>
      <p:sp>
        <p:nvSpPr>
          <p:cNvPr id="4" name="Slide Number Placeholder 3"/>
          <p:cNvSpPr>
            <a:spLocks noGrp="1"/>
          </p:cNvSpPr>
          <p:nvPr>
            <p:ph type="sldNum" sz="quarter" idx="5"/>
          </p:nvPr>
        </p:nvSpPr>
        <p:spPr/>
        <p:txBody>
          <a:bodyPr/>
          <a:lstStyle/>
          <a:p>
            <a:fld id="{D0C0B7BD-BB2E-4331-8E90-82858811E85A}" type="slidenum">
              <a:rPr lang="en-US" smtClean="0"/>
              <a:t>11</a:t>
            </a:fld>
            <a:endParaRPr lang="en-US"/>
          </a:p>
        </p:txBody>
      </p:sp>
    </p:spTree>
    <p:extLst>
      <p:ext uri="{BB962C8B-B14F-4D97-AF65-F5344CB8AC3E}">
        <p14:creationId xmlns:p14="http://schemas.microsoft.com/office/powerpoint/2010/main" val="3237009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F3D2-DC18-406E-AA1C-BF98E4FEB1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B35D85-265B-403B-958B-93DE926F40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1D7259-F6B8-4A56-BE4E-EF12572124A0}"/>
              </a:ext>
            </a:extLst>
          </p:cNvPr>
          <p:cNvSpPr>
            <a:spLocks noGrp="1"/>
          </p:cNvSpPr>
          <p:nvPr>
            <p:ph type="dt" sz="half" idx="10"/>
          </p:nvPr>
        </p:nvSpPr>
        <p:spPr/>
        <p:txBody>
          <a:bodyPr/>
          <a:lstStyle/>
          <a:p>
            <a:fld id="{BF8232B5-6CD3-4509-84CA-AA386D274CD9}" type="datetime1">
              <a:rPr lang="en-US" smtClean="0"/>
              <a:t>2/26/2019</a:t>
            </a:fld>
            <a:endParaRPr lang="en-US"/>
          </a:p>
        </p:txBody>
      </p:sp>
      <p:sp>
        <p:nvSpPr>
          <p:cNvPr id="5" name="Footer Placeholder 4">
            <a:extLst>
              <a:ext uri="{FF2B5EF4-FFF2-40B4-BE49-F238E27FC236}">
                <a16:creationId xmlns:a16="http://schemas.microsoft.com/office/drawing/2014/main" id="{EDCF8781-8027-4F82-A08E-D470738A4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D957-80C9-4B7B-866D-41DEA94922EB}"/>
              </a:ext>
            </a:extLst>
          </p:cNvPr>
          <p:cNvSpPr>
            <a:spLocks noGrp="1"/>
          </p:cNvSpPr>
          <p:nvPr>
            <p:ph type="sldNum" sz="quarter" idx="12"/>
          </p:nvPr>
        </p:nvSpPr>
        <p:spPr/>
        <p:txBody>
          <a:bodyPr/>
          <a:lstStyle/>
          <a:p>
            <a:fld id="{5D24ED93-C5D8-4F83-8670-96C236800E61}" type="slidenum">
              <a:rPr lang="en-US" smtClean="0"/>
              <a:t>‹#›</a:t>
            </a:fld>
            <a:endParaRPr lang="en-US"/>
          </a:p>
        </p:txBody>
      </p:sp>
    </p:spTree>
    <p:extLst>
      <p:ext uri="{BB962C8B-B14F-4D97-AF65-F5344CB8AC3E}">
        <p14:creationId xmlns:p14="http://schemas.microsoft.com/office/powerpoint/2010/main" val="218970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4496-F3FC-4DE8-AE45-68CB733CEC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47D41A-1612-49BD-9DE2-06EBDA179E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0D2684-4369-4383-8C90-ABFD0F558A60}"/>
              </a:ext>
            </a:extLst>
          </p:cNvPr>
          <p:cNvSpPr>
            <a:spLocks noGrp="1"/>
          </p:cNvSpPr>
          <p:nvPr>
            <p:ph type="dt" sz="half" idx="10"/>
          </p:nvPr>
        </p:nvSpPr>
        <p:spPr/>
        <p:txBody>
          <a:bodyPr/>
          <a:lstStyle/>
          <a:p>
            <a:fld id="{DB23E48B-D03E-4B7E-BE6F-8F70C9B9AD91}" type="datetime1">
              <a:rPr lang="en-US" smtClean="0"/>
              <a:t>2/26/2019</a:t>
            </a:fld>
            <a:endParaRPr lang="en-US"/>
          </a:p>
        </p:txBody>
      </p:sp>
      <p:sp>
        <p:nvSpPr>
          <p:cNvPr id="5" name="Footer Placeholder 4">
            <a:extLst>
              <a:ext uri="{FF2B5EF4-FFF2-40B4-BE49-F238E27FC236}">
                <a16:creationId xmlns:a16="http://schemas.microsoft.com/office/drawing/2014/main" id="{A7D007DD-1A53-4EB3-AEC5-9CC88AC8D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43796-A2A3-4D2E-8AC6-F916CF1A3030}"/>
              </a:ext>
            </a:extLst>
          </p:cNvPr>
          <p:cNvSpPr>
            <a:spLocks noGrp="1"/>
          </p:cNvSpPr>
          <p:nvPr>
            <p:ph type="sldNum" sz="quarter" idx="12"/>
          </p:nvPr>
        </p:nvSpPr>
        <p:spPr/>
        <p:txBody>
          <a:bodyPr/>
          <a:lstStyle/>
          <a:p>
            <a:fld id="{5D24ED93-C5D8-4F83-8670-96C236800E61}" type="slidenum">
              <a:rPr lang="en-US" smtClean="0"/>
              <a:t>‹#›</a:t>
            </a:fld>
            <a:endParaRPr lang="en-US"/>
          </a:p>
        </p:txBody>
      </p:sp>
    </p:spTree>
    <p:extLst>
      <p:ext uri="{BB962C8B-B14F-4D97-AF65-F5344CB8AC3E}">
        <p14:creationId xmlns:p14="http://schemas.microsoft.com/office/powerpoint/2010/main" val="117628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ADA77C-A4FC-4F7A-91DB-6841908494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B21F01-16A5-448A-88F7-0F31677B54B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F3691-645A-4F55-B744-81A9A8DD62E1}"/>
              </a:ext>
            </a:extLst>
          </p:cNvPr>
          <p:cNvSpPr>
            <a:spLocks noGrp="1"/>
          </p:cNvSpPr>
          <p:nvPr>
            <p:ph type="dt" sz="half" idx="10"/>
          </p:nvPr>
        </p:nvSpPr>
        <p:spPr/>
        <p:txBody>
          <a:bodyPr/>
          <a:lstStyle/>
          <a:p>
            <a:fld id="{DC102F90-2BA4-4163-8053-D1F9181D3945}" type="datetime1">
              <a:rPr lang="en-US" smtClean="0"/>
              <a:t>2/26/2019</a:t>
            </a:fld>
            <a:endParaRPr lang="en-US"/>
          </a:p>
        </p:txBody>
      </p:sp>
      <p:sp>
        <p:nvSpPr>
          <p:cNvPr id="5" name="Footer Placeholder 4">
            <a:extLst>
              <a:ext uri="{FF2B5EF4-FFF2-40B4-BE49-F238E27FC236}">
                <a16:creationId xmlns:a16="http://schemas.microsoft.com/office/drawing/2014/main" id="{B4473497-1494-46B3-80CF-886451684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DD1DF-53A8-4ECF-B544-76815B659D6D}"/>
              </a:ext>
            </a:extLst>
          </p:cNvPr>
          <p:cNvSpPr>
            <a:spLocks noGrp="1"/>
          </p:cNvSpPr>
          <p:nvPr>
            <p:ph type="sldNum" sz="quarter" idx="12"/>
          </p:nvPr>
        </p:nvSpPr>
        <p:spPr/>
        <p:txBody>
          <a:bodyPr/>
          <a:lstStyle/>
          <a:p>
            <a:fld id="{5D24ED93-C5D8-4F83-8670-96C236800E61}" type="slidenum">
              <a:rPr lang="en-US" smtClean="0"/>
              <a:t>‹#›</a:t>
            </a:fld>
            <a:endParaRPr lang="en-US"/>
          </a:p>
        </p:txBody>
      </p:sp>
    </p:spTree>
    <p:extLst>
      <p:ext uri="{BB962C8B-B14F-4D97-AF65-F5344CB8AC3E}">
        <p14:creationId xmlns:p14="http://schemas.microsoft.com/office/powerpoint/2010/main" val="50043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07CF-AB5C-4A11-8CBF-AAF284A433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4A3A82-0314-4A12-83F8-3896B10C93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E3373-BA1A-44CC-8F3A-D8313821DA19}"/>
              </a:ext>
            </a:extLst>
          </p:cNvPr>
          <p:cNvSpPr>
            <a:spLocks noGrp="1"/>
          </p:cNvSpPr>
          <p:nvPr>
            <p:ph type="dt" sz="half" idx="10"/>
          </p:nvPr>
        </p:nvSpPr>
        <p:spPr/>
        <p:txBody>
          <a:bodyPr/>
          <a:lstStyle/>
          <a:p>
            <a:fld id="{C3D13938-60CA-4A66-AAEA-70EF443B6F43}" type="datetime1">
              <a:rPr lang="en-US" smtClean="0"/>
              <a:t>2/26/2019</a:t>
            </a:fld>
            <a:endParaRPr lang="en-US"/>
          </a:p>
        </p:txBody>
      </p:sp>
      <p:sp>
        <p:nvSpPr>
          <p:cNvPr id="5" name="Footer Placeholder 4">
            <a:extLst>
              <a:ext uri="{FF2B5EF4-FFF2-40B4-BE49-F238E27FC236}">
                <a16:creationId xmlns:a16="http://schemas.microsoft.com/office/drawing/2014/main" id="{66B2DCBD-92BC-437E-9C52-59A96AB32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B76B2-5AFB-4357-8899-82031CE15128}"/>
              </a:ext>
            </a:extLst>
          </p:cNvPr>
          <p:cNvSpPr>
            <a:spLocks noGrp="1"/>
          </p:cNvSpPr>
          <p:nvPr>
            <p:ph type="sldNum" sz="quarter" idx="12"/>
          </p:nvPr>
        </p:nvSpPr>
        <p:spPr/>
        <p:txBody>
          <a:bodyPr/>
          <a:lstStyle/>
          <a:p>
            <a:fld id="{5D24ED93-C5D8-4F83-8670-96C236800E61}" type="slidenum">
              <a:rPr lang="en-US" smtClean="0"/>
              <a:t>‹#›</a:t>
            </a:fld>
            <a:endParaRPr lang="en-US"/>
          </a:p>
        </p:txBody>
      </p:sp>
    </p:spTree>
    <p:extLst>
      <p:ext uri="{BB962C8B-B14F-4D97-AF65-F5344CB8AC3E}">
        <p14:creationId xmlns:p14="http://schemas.microsoft.com/office/powerpoint/2010/main" val="233298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16161-3CAB-47BB-98A3-FED7517D57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82EC0B-1F08-4DA9-A9CE-35AA4C04C2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5D7B46-BF96-4450-90F2-87C015332BA0}"/>
              </a:ext>
            </a:extLst>
          </p:cNvPr>
          <p:cNvSpPr>
            <a:spLocks noGrp="1"/>
          </p:cNvSpPr>
          <p:nvPr>
            <p:ph type="dt" sz="half" idx="10"/>
          </p:nvPr>
        </p:nvSpPr>
        <p:spPr/>
        <p:txBody>
          <a:bodyPr/>
          <a:lstStyle/>
          <a:p>
            <a:fld id="{E36FBEF2-7851-4047-975A-A26267B9E431}" type="datetime1">
              <a:rPr lang="en-US" smtClean="0"/>
              <a:t>2/26/2019</a:t>
            </a:fld>
            <a:endParaRPr lang="en-US"/>
          </a:p>
        </p:txBody>
      </p:sp>
      <p:sp>
        <p:nvSpPr>
          <p:cNvPr id="5" name="Footer Placeholder 4">
            <a:extLst>
              <a:ext uri="{FF2B5EF4-FFF2-40B4-BE49-F238E27FC236}">
                <a16:creationId xmlns:a16="http://schemas.microsoft.com/office/drawing/2014/main" id="{B40F7A33-092B-4010-B55F-6FA622BF3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8CCA5-3089-4AC0-B092-848AAA3307CB}"/>
              </a:ext>
            </a:extLst>
          </p:cNvPr>
          <p:cNvSpPr>
            <a:spLocks noGrp="1"/>
          </p:cNvSpPr>
          <p:nvPr>
            <p:ph type="sldNum" sz="quarter" idx="12"/>
          </p:nvPr>
        </p:nvSpPr>
        <p:spPr/>
        <p:txBody>
          <a:bodyPr/>
          <a:lstStyle/>
          <a:p>
            <a:fld id="{5D24ED93-C5D8-4F83-8670-96C236800E61}" type="slidenum">
              <a:rPr lang="en-US" smtClean="0"/>
              <a:t>‹#›</a:t>
            </a:fld>
            <a:endParaRPr lang="en-US"/>
          </a:p>
        </p:txBody>
      </p:sp>
    </p:spTree>
    <p:extLst>
      <p:ext uri="{BB962C8B-B14F-4D97-AF65-F5344CB8AC3E}">
        <p14:creationId xmlns:p14="http://schemas.microsoft.com/office/powerpoint/2010/main" val="1286363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9DDC-7955-44D4-A3FF-178756CC10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54DC5-3195-421C-A67B-D23E7D9073A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80EA88-43A8-4A34-A14D-F165D2854A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AEA087-B131-49B7-8AE8-34E21CE985BF}"/>
              </a:ext>
            </a:extLst>
          </p:cNvPr>
          <p:cNvSpPr>
            <a:spLocks noGrp="1"/>
          </p:cNvSpPr>
          <p:nvPr>
            <p:ph type="dt" sz="half" idx="10"/>
          </p:nvPr>
        </p:nvSpPr>
        <p:spPr/>
        <p:txBody>
          <a:bodyPr/>
          <a:lstStyle/>
          <a:p>
            <a:fld id="{F3055143-7A5F-41F4-AC6B-64E292CC5D78}" type="datetime1">
              <a:rPr lang="en-US" smtClean="0"/>
              <a:t>2/26/2019</a:t>
            </a:fld>
            <a:endParaRPr lang="en-US"/>
          </a:p>
        </p:txBody>
      </p:sp>
      <p:sp>
        <p:nvSpPr>
          <p:cNvPr id="6" name="Footer Placeholder 5">
            <a:extLst>
              <a:ext uri="{FF2B5EF4-FFF2-40B4-BE49-F238E27FC236}">
                <a16:creationId xmlns:a16="http://schemas.microsoft.com/office/drawing/2014/main" id="{D208D853-05EC-4C59-9596-A166E114B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CE82B-0058-4E19-8278-47B2E283822C}"/>
              </a:ext>
            </a:extLst>
          </p:cNvPr>
          <p:cNvSpPr>
            <a:spLocks noGrp="1"/>
          </p:cNvSpPr>
          <p:nvPr>
            <p:ph type="sldNum" sz="quarter" idx="12"/>
          </p:nvPr>
        </p:nvSpPr>
        <p:spPr/>
        <p:txBody>
          <a:bodyPr/>
          <a:lstStyle/>
          <a:p>
            <a:fld id="{5D24ED93-C5D8-4F83-8670-96C236800E61}" type="slidenum">
              <a:rPr lang="en-US" smtClean="0"/>
              <a:t>‹#›</a:t>
            </a:fld>
            <a:endParaRPr lang="en-US"/>
          </a:p>
        </p:txBody>
      </p:sp>
    </p:spTree>
    <p:extLst>
      <p:ext uri="{BB962C8B-B14F-4D97-AF65-F5344CB8AC3E}">
        <p14:creationId xmlns:p14="http://schemas.microsoft.com/office/powerpoint/2010/main" val="119635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5074-14D7-43F8-9489-0D71A2FB82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98434E-23DD-40D7-BCDD-F0C15C1C50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E356A3-80D4-4BFA-A5FD-93124A4A295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BBAA06-F6FA-452A-95E5-56A561B1EE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8470F8-3FE9-4109-8068-1990FDCA7C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479AC4-D3B3-41E3-94F3-2959B8E746FB}"/>
              </a:ext>
            </a:extLst>
          </p:cNvPr>
          <p:cNvSpPr>
            <a:spLocks noGrp="1"/>
          </p:cNvSpPr>
          <p:nvPr>
            <p:ph type="dt" sz="half" idx="10"/>
          </p:nvPr>
        </p:nvSpPr>
        <p:spPr/>
        <p:txBody>
          <a:bodyPr/>
          <a:lstStyle/>
          <a:p>
            <a:fld id="{BC17D469-2FB0-4139-8DB3-244F83154968}" type="datetime1">
              <a:rPr lang="en-US" smtClean="0"/>
              <a:t>2/26/2019</a:t>
            </a:fld>
            <a:endParaRPr lang="en-US"/>
          </a:p>
        </p:txBody>
      </p:sp>
      <p:sp>
        <p:nvSpPr>
          <p:cNvPr id="8" name="Footer Placeholder 7">
            <a:extLst>
              <a:ext uri="{FF2B5EF4-FFF2-40B4-BE49-F238E27FC236}">
                <a16:creationId xmlns:a16="http://schemas.microsoft.com/office/drawing/2014/main" id="{C97E6E47-F98D-47E2-95AE-5021E6119F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AA3938-F3C3-4D76-BB3A-D0A410FC3A0F}"/>
              </a:ext>
            </a:extLst>
          </p:cNvPr>
          <p:cNvSpPr>
            <a:spLocks noGrp="1"/>
          </p:cNvSpPr>
          <p:nvPr>
            <p:ph type="sldNum" sz="quarter" idx="12"/>
          </p:nvPr>
        </p:nvSpPr>
        <p:spPr/>
        <p:txBody>
          <a:bodyPr/>
          <a:lstStyle/>
          <a:p>
            <a:fld id="{5D24ED93-C5D8-4F83-8670-96C236800E61}" type="slidenum">
              <a:rPr lang="en-US" smtClean="0"/>
              <a:t>‹#›</a:t>
            </a:fld>
            <a:endParaRPr lang="en-US"/>
          </a:p>
        </p:txBody>
      </p:sp>
    </p:spTree>
    <p:extLst>
      <p:ext uri="{BB962C8B-B14F-4D97-AF65-F5344CB8AC3E}">
        <p14:creationId xmlns:p14="http://schemas.microsoft.com/office/powerpoint/2010/main" val="129320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787C-CD89-4A5C-8AAD-D3495E0473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1F7EF0-AC0C-4FE5-B4EC-7EE5806D7BA9}"/>
              </a:ext>
            </a:extLst>
          </p:cNvPr>
          <p:cNvSpPr>
            <a:spLocks noGrp="1"/>
          </p:cNvSpPr>
          <p:nvPr>
            <p:ph type="dt" sz="half" idx="10"/>
          </p:nvPr>
        </p:nvSpPr>
        <p:spPr/>
        <p:txBody>
          <a:bodyPr/>
          <a:lstStyle/>
          <a:p>
            <a:fld id="{8F5018BC-16F8-4C93-8837-D82512A32D37}" type="datetime1">
              <a:rPr lang="en-US" smtClean="0"/>
              <a:t>2/26/2019</a:t>
            </a:fld>
            <a:endParaRPr lang="en-US"/>
          </a:p>
        </p:txBody>
      </p:sp>
      <p:sp>
        <p:nvSpPr>
          <p:cNvPr id="4" name="Footer Placeholder 3">
            <a:extLst>
              <a:ext uri="{FF2B5EF4-FFF2-40B4-BE49-F238E27FC236}">
                <a16:creationId xmlns:a16="http://schemas.microsoft.com/office/drawing/2014/main" id="{D39E1228-2DC4-41DE-AE8B-9082336C6E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032577-209B-401B-AD9B-7D83C300E9AA}"/>
              </a:ext>
            </a:extLst>
          </p:cNvPr>
          <p:cNvSpPr>
            <a:spLocks noGrp="1"/>
          </p:cNvSpPr>
          <p:nvPr>
            <p:ph type="sldNum" sz="quarter" idx="12"/>
          </p:nvPr>
        </p:nvSpPr>
        <p:spPr/>
        <p:txBody>
          <a:bodyPr/>
          <a:lstStyle/>
          <a:p>
            <a:fld id="{5D24ED93-C5D8-4F83-8670-96C236800E61}" type="slidenum">
              <a:rPr lang="en-US" smtClean="0"/>
              <a:t>‹#›</a:t>
            </a:fld>
            <a:endParaRPr lang="en-US"/>
          </a:p>
        </p:txBody>
      </p:sp>
    </p:spTree>
    <p:extLst>
      <p:ext uri="{BB962C8B-B14F-4D97-AF65-F5344CB8AC3E}">
        <p14:creationId xmlns:p14="http://schemas.microsoft.com/office/powerpoint/2010/main" val="2584814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45429-8242-4262-978F-4E02C89D163A}"/>
              </a:ext>
            </a:extLst>
          </p:cNvPr>
          <p:cNvSpPr>
            <a:spLocks noGrp="1"/>
          </p:cNvSpPr>
          <p:nvPr>
            <p:ph type="dt" sz="half" idx="10"/>
          </p:nvPr>
        </p:nvSpPr>
        <p:spPr/>
        <p:txBody>
          <a:bodyPr/>
          <a:lstStyle/>
          <a:p>
            <a:fld id="{C6D4D43F-BCFC-4A31-B307-E6A6C8309CAD}" type="datetime1">
              <a:rPr lang="en-US" smtClean="0"/>
              <a:t>2/26/2019</a:t>
            </a:fld>
            <a:endParaRPr lang="en-US"/>
          </a:p>
        </p:txBody>
      </p:sp>
      <p:sp>
        <p:nvSpPr>
          <p:cNvPr id="3" name="Footer Placeholder 2">
            <a:extLst>
              <a:ext uri="{FF2B5EF4-FFF2-40B4-BE49-F238E27FC236}">
                <a16:creationId xmlns:a16="http://schemas.microsoft.com/office/drawing/2014/main" id="{EB473E33-EEFB-4188-9250-FCFA6D1BA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D5B15D-6B39-4DE4-A215-A9FDCE915987}"/>
              </a:ext>
            </a:extLst>
          </p:cNvPr>
          <p:cNvSpPr>
            <a:spLocks noGrp="1"/>
          </p:cNvSpPr>
          <p:nvPr>
            <p:ph type="sldNum" sz="quarter" idx="12"/>
          </p:nvPr>
        </p:nvSpPr>
        <p:spPr/>
        <p:txBody>
          <a:bodyPr/>
          <a:lstStyle/>
          <a:p>
            <a:fld id="{5D24ED93-C5D8-4F83-8670-96C236800E61}" type="slidenum">
              <a:rPr lang="en-US" smtClean="0"/>
              <a:t>‹#›</a:t>
            </a:fld>
            <a:endParaRPr lang="en-US"/>
          </a:p>
        </p:txBody>
      </p:sp>
    </p:spTree>
    <p:extLst>
      <p:ext uri="{BB962C8B-B14F-4D97-AF65-F5344CB8AC3E}">
        <p14:creationId xmlns:p14="http://schemas.microsoft.com/office/powerpoint/2010/main" val="46613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70DC-CA7E-45BA-8BF7-72B3D69EB9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534FCF-6B97-47CE-8C0E-821843094D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6498CE-862D-4E94-A762-1BD1B1352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BDDA9E-A4BC-49CE-B0BF-20AAA31C4B9F}"/>
              </a:ext>
            </a:extLst>
          </p:cNvPr>
          <p:cNvSpPr>
            <a:spLocks noGrp="1"/>
          </p:cNvSpPr>
          <p:nvPr>
            <p:ph type="dt" sz="half" idx="10"/>
          </p:nvPr>
        </p:nvSpPr>
        <p:spPr/>
        <p:txBody>
          <a:bodyPr/>
          <a:lstStyle/>
          <a:p>
            <a:fld id="{10BF2034-CD85-4970-984E-9A284C0B202A}" type="datetime1">
              <a:rPr lang="en-US" smtClean="0"/>
              <a:t>2/26/2019</a:t>
            </a:fld>
            <a:endParaRPr lang="en-US"/>
          </a:p>
        </p:txBody>
      </p:sp>
      <p:sp>
        <p:nvSpPr>
          <p:cNvPr id="6" name="Footer Placeholder 5">
            <a:extLst>
              <a:ext uri="{FF2B5EF4-FFF2-40B4-BE49-F238E27FC236}">
                <a16:creationId xmlns:a16="http://schemas.microsoft.com/office/drawing/2014/main" id="{BD9A4548-70DF-4270-A4C1-2C0EE7051B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E20B0D-D882-4AFB-A8C7-101CF56E6BA6}"/>
              </a:ext>
            </a:extLst>
          </p:cNvPr>
          <p:cNvSpPr>
            <a:spLocks noGrp="1"/>
          </p:cNvSpPr>
          <p:nvPr>
            <p:ph type="sldNum" sz="quarter" idx="12"/>
          </p:nvPr>
        </p:nvSpPr>
        <p:spPr/>
        <p:txBody>
          <a:bodyPr/>
          <a:lstStyle/>
          <a:p>
            <a:fld id="{5D24ED93-C5D8-4F83-8670-96C236800E61}" type="slidenum">
              <a:rPr lang="en-US" smtClean="0"/>
              <a:t>‹#›</a:t>
            </a:fld>
            <a:endParaRPr lang="en-US"/>
          </a:p>
        </p:txBody>
      </p:sp>
    </p:spTree>
    <p:extLst>
      <p:ext uri="{BB962C8B-B14F-4D97-AF65-F5344CB8AC3E}">
        <p14:creationId xmlns:p14="http://schemas.microsoft.com/office/powerpoint/2010/main" val="1202735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A487E-EBA0-4730-B4B2-D4C4D302B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505487-87B2-4918-8E09-07267E9F6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638207-6D24-4E29-BCE5-8571AF603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7F821D-BBEF-402C-A4EF-FE173FFC600B}"/>
              </a:ext>
            </a:extLst>
          </p:cNvPr>
          <p:cNvSpPr>
            <a:spLocks noGrp="1"/>
          </p:cNvSpPr>
          <p:nvPr>
            <p:ph type="dt" sz="half" idx="10"/>
          </p:nvPr>
        </p:nvSpPr>
        <p:spPr/>
        <p:txBody>
          <a:bodyPr/>
          <a:lstStyle/>
          <a:p>
            <a:fld id="{F83EA994-EB19-48A7-95AC-425CAD45AF1D}" type="datetime1">
              <a:rPr lang="en-US" smtClean="0"/>
              <a:t>2/26/2019</a:t>
            </a:fld>
            <a:endParaRPr lang="en-US"/>
          </a:p>
        </p:txBody>
      </p:sp>
      <p:sp>
        <p:nvSpPr>
          <p:cNvPr id="6" name="Footer Placeholder 5">
            <a:extLst>
              <a:ext uri="{FF2B5EF4-FFF2-40B4-BE49-F238E27FC236}">
                <a16:creationId xmlns:a16="http://schemas.microsoft.com/office/drawing/2014/main" id="{766BE8BD-D31C-4E62-8885-6CB11EEE2E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32111-AC18-45A1-A345-21D331B42AF6}"/>
              </a:ext>
            </a:extLst>
          </p:cNvPr>
          <p:cNvSpPr>
            <a:spLocks noGrp="1"/>
          </p:cNvSpPr>
          <p:nvPr>
            <p:ph type="sldNum" sz="quarter" idx="12"/>
          </p:nvPr>
        </p:nvSpPr>
        <p:spPr/>
        <p:txBody>
          <a:bodyPr/>
          <a:lstStyle/>
          <a:p>
            <a:fld id="{5D24ED93-C5D8-4F83-8670-96C236800E61}" type="slidenum">
              <a:rPr lang="en-US" smtClean="0"/>
              <a:t>‹#›</a:t>
            </a:fld>
            <a:endParaRPr lang="en-US"/>
          </a:p>
        </p:txBody>
      </p:sp>
    </p:spTree>
    <p:extLst>
      <p:ext uri="{BB962C8B-B14F-4D97-AF65-F5344CB8AC3E}">
        <p14:creationId xmlns:p14="http://schemas.microsoft.com/office/powerpoint/2010/main" val="4032813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BCFA2-10A6-4E11-AD39-DF7F43864E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9D6389-721A-48F8-BEA7-AB7A06EC01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D0624-6022-42C5-82C3-7883CEB731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36CB7-62BE-41DA-B632-18C1BAC360BE}" type="datetime1">
              <a:rPr lang="en-US" smtClean="0"/>
              <a:t>2/26/2019</a:t>
            </a:fld>
            <a:endParaRPr lang="en-US"/>
          </a:p>
        </p:txBody>
      </p:sp>
      <p:sp>
        <p:nvSpPr>
          <p:cNvPr id="5" name="Footer Placeholder 4">
            <a:extLst>
              <a:ext uri="{FF2B5EF4-FFF2-40B4-BE49-F238E27FC236}">
                <a16:creationId xmlns:a16="http://schemas.microsoft.com/office/drawing/2014/main" id="{901F4478-FCAC-4F1E-ADCE-644BB62B1A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AF565C-0E59-4C9D-93CA-E9D3A0DE14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4ED93-C5D8-4F83-8670-96C236800E61}" type="slidenum">
              <a:rPr lang="en-US" smtClean="0"/>
              <a:t>‹#›</a:t>
            </a:fld>
            <a:endParaRPr lang="en-US"/>
          </a:p>
        </p:txBody>
      </p:sp>
    </p:spTree>
    <p:extLst>
      <p:ext uri="{BB962C8B-B14F-4D97-AF65-F5344CB8AC3E}">
        <p14:creationId xmlns:p14="http://schemas.microsoft.com/office/powerpoint/2010/main" val="231611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4" name="图片 1" descr="封面3.jpg">
            <a:extLst>
              <a:ext uri="{FF2B5EF4-FFF2-40B4-BE49-F238E27FC236}">
                <a16:creationId xmlns:a16="http://schemas.microsoft.com/office/drawing/2014/main" id="{F51CDC2E-AD9C-49EC-A812-ED274E321F00}"/>
              </a:ext>
            </a:extLst>
          </p:cNvPr>
          <p:cNvPicPr>
            <a:picLocks noChangeAspect="1"/>
          </p:cNvPicPr>
          <p:nvPr/>
        </p:nvPicPr>
        <p:blipFill rotWithShape="1">
          <a:blip r:embed="rId2" cstate="screen">
            <a:clrChange>
              <a:clrFrom>
                <a:srgbClr val="C0002C"/>
              </a:clrFrom>
              <a:clrTo>
                <a:srgbClr val="C0002C">
                  <a:alpha val="0"/>
                </a:srgbClr>
              </a:clrTo>
            </a:clrChange>
            <a:grayscl/>
            <a:extLst>
              <a:ext uri="{28A0092B-C50C-407E-A947-70E740481C1C}">
                <a14:useLocalDpi xmlns:a14="http://schemas.microsoft.com/office/drawing/2010/main"/>
              </a:ext>
            </a:extLst>
          </a:blip>
          <a:srcRect/>
          <a:stretch/>
        </p:blipFill>
        <p:spPr>
          <a:xfrm>
            <a:off x="3672900" y="1946366"/>
            <a:ext cx="8225911" cy="4702266"/>
          </a:xfrm>
          <a:prstGeom prst="rect">
            <a:avLst/>
          </a:prstGeom>
          <a:noFill/>
        </p:spPr>
      </p:pic>
      <p:sp>
        <p:nvSpPr>
          <p:cNvPr id="5" name="TextBox 4">
            <a:extLst>
              <a:ext uri="{FF2B5EF4-FFF2-40B4-BE49-F238E27FC236}">
                <a16:creationId xmlns:a16="http://schemas.microsoft.com/office/drawing/2014/main" id="{90783812-0D97-4641-9C1B-5493A870F1CC}"/>
              </a:ext>
            </a:extLst>
          </p:cNvPr>
          <p:cNvSpPr txBox="1"/>
          <p:nvPr/>
        </p:nvSpPr>
        <p:spPr>
          <a:xfrm>
            <a:off x="873820" y="3156298"/>
            <a:ext cx="5425380" cy="830997"/>
          </a:xfrm>
          <a:prstGeom prst="rect">
            <a:avLst/>
          </a:prstGeom>
          <a:noFill/>
        </p:spPr>
        <p:txBody>
          <a:bodyPr wrap="square" rtlCol="0">
            <a:spAutoFit/>
          </a:bodyPr>
          <a:lstStyle/>
          <a:p>
            <a:pPr lvl="0" fontAlgn="base">
              <a:spcBef>
                <a:spcPct val="0"/>
              </a:spcBef>
              <a:spcAft>
                <a:spcPct val="0"/>
              </a:spcAft>
            </a:pPr>
            <a:endParaRPr lang="en-US" altLang="zh-CN" sz="1600" dirty="0">
              <a:solidFill>
                <a:prstClr val="white"/>
              </a:solidFill>
              <a:latin typeface="Century Gothic" panose="020B0502020202020204" pitchFamily="34" charset="0"/>
              <a:ea typeface="宋体" panose="02010600030101010101" pitchFamily="2" charset="-122"/>
            </a:endParaRPr>
          </a:p>
          <a:p>
            <a:pPr lvl="0" fontAlgn="base">
              <a:spcBef>
                <a:spcPct val="0"/>
              </a:spcBef>
              <a:spcAft>
                <a:spcPct val="0"/>
              </a:spcAft>
            </a:pPr>
            <a:r>
              <a:rPr lang="en-US" altLang="zh-CN" sz="1600" i="1" dirty="0">
                <a:solidFill>
                  <a:prstClr val="white"/>
                </a:solidFill>
                <a:latin typeface="Century Gothic" panose="020B0502020202020204" pitchFamily="34" charset="0"/>
                <a:ea typeface="宋体" panose="02010600030101010101" pitchFamily="2" charset="-122"/>
              </a:rPr>
              <a:t>Xinyi Samore</a:t>
            </a:r>
          </a:p>
          <a:p>
            <a:pPr lvl="0" fontAlgn="base">
              <a:spcBef>
                <a:spcPct val="0"/>
              </a:spcBef>
              <a:spcAft>
                <a:spcPct val="0"/>
              </a:spcAft>
            </a:pPr>
            <a:r>
              <a:rPr lang="en-US" altLang="zh-CN" sz="1600" i="1" dirty="0">
                <a:solidFill>
                  <a:prstClr val="white"/>
                </a:solidFill>
                <a:latin typeface="Century Gothic" panose="020B0502020202020204" pitchFamily="34" charset="0"/>
                <a:ea typeface="宋体" panose="02010600030101010101" pitchFamily="2" charset="-122"/>
              </a:rPr>
              <a:t>Feb. 17, 2019</a:t>
            </a:r>
          </a:p>
        </p:txBody>
      </p:sp>
      <p:sp>
        <p:nvSpPr>
          <p:cNvPr id="6" name="Title 5">
            <a:extLst>
              <a:ext uri="{FF2B5EF4-FFF2-40B4-BE49-F238E27FC236}">
                <a16:creationId xmlns:a16="http://schemas.microsoft.com/office/drawing/2014/main" id="{78EA7E62-EB41-44A0-99A4-736B8AE51E1E}"/>
              </a:ext>
            </a:extLst>
          </p:cNvPr>
          <p:cNvSpPr>
            <a:spLocks noGrp="1"/>
          </p:cNvSpPr>
          <p:nvPr>
            <p:ph type="title"/>
          </p:nvPr>
        </p:nvSpPr>
        <p:spPr>
          <a:xfrm>
            <a:off x="838200" y="365125"/>
            <a:ext cx="10515600" cy="2581275"/>
          </a:xfrm>
        </p:spPr>
        <p:txBody>
          <a:bodyPr>
            <a:normAutofit fontScale="90000"/>
          </a:bodyPr>
          <a:lstStyle/>
          <a:p>
            <a:pPr lvl="0" fontAlgn="base">
              <a:spcAft>
                <a:spcPct val="0"/>
              </a:spcAft>
            </a:pPr>
            <a:br>
              <a:rPr lang="en-US" b="1" dirty="0">
                <a:solidFill>
                  <a:schemeClr val="bg1"/>
                </a:solidFill>
              </a:rPr>
            </a:br>
            <a:r>
              <a:rPr lang="en-US" altLang="zh-CN" dirty="0">
                <a:solidFill>
                  <a:prstClr val="white"/>
                </a:solidFill>
                <a:latin typeface="Century Gothic" panose="020B0502020202020204" pitchFamily="34" charset="0"/>
                <a:ea typeface="宋体" panose="02010600030101010101" pitchFamily="2" charset="-122"/>
              </a:rPr>
              <a:t>China Market Analysis for one client’s products</a:t>
            </a:r>
            <a:br>
              <a:rPr lang="en-US" altLang="zh-CN" dirty="0">
                <a:solidFill>
                  <a:prstClr val="white"/>
                </a:solidFill>
                <a:latin typeface="Century Gothic" panose="020B0502020202020204" pitchFamily="34" charset="0"/>
                <a:ea typeface="宋体" panose="02010600030101010101" pitchFamily="2" charset="-122"/>
              </a:rPr>
            </a:br>
            <a:br>
              <a:rPr lang="en-US" altLang="zh-CN" dirty="0">
                <a:solidFill>
                  <a:prstClr val="white"/>
                </a:solidFill>
                <a:latin typeface="Century Gothic" panose="020B0502020202020204" pitchFamily="34" charset="0"/>
                <a:ea typeface="宋体" panose="02010600030101010101" pitchFamily="2" charset="-122"/>
              </a:rPr>
            </a:br>
            <a:br>
              <a:rPr lang="en-US" altLang="zh-CN" dirty="0">
                <a:solidFill>
                  <a:prstClr val="white"/>
                </a:solidFill>
                <a:latin typeface="Century Gothic" panose="020B0502020202020204" pitchFamily="34" charset="0"/>
                <a:ea typeface="宋体" panose="02010600030101010101" pitchFamily="2" charset="-122"/>
              </a:rPr>
            </a:br>
            <a:endParaRPr lang="en-US" b="1" dirty="0">
              <a:solidFill>
                <a:schemeClr val="bg1"/>
              </a:solidFill>
            </a:endParaRPr>
          </a:p>
        </p:txBody>
      </p:sp>
      <p:sp>
        <p:nvSpPr>
          <p:cNvPr id="2" name="Slide Number Placeholder 1">
            <a:extLst>
              <a:ext uri="{FF2B5EF4-FFF2-40B4-BE49-F238E27FC236}">
                <a16:creationId xmlns:a16="http://schemas.microsoft.com/office/drawing/2014/main" id="{D0ED3ADB-B3F5-4B4C-9234-1B1EA192FF9F}"/>
              </a:ext>
            </a:extLst>
          </p:cNvPr>
          <p:cNvSpPr>
            <a:spLocks noGrp="1"/>
          </p:cNvSpPr>
          <p:nvPr>
            <p:ph type="sldNum" sz="quarter" idx="12"/>
          </p:nvPr>
        </p:nvSpPr>
        <p:spPr/>
        <p:txBody>
          <a:bodyPr/>
          <a:lstStyle/>
          <a:p>
            <a:fld id="{5D24ED93-C5D8-4F83-8670-96C236800E61}" type="slidenum">
              <a:rPr lang="en-US" smtClean="0"/>
              <a:t>1</a:t>
            </a:fld>
            <a:endParaRPr lang="en-US"/>
          </a:p>
        </p:txBody>
      </p:sp>
    </p:spTree>
    <p:extLst>
      <p:ext uri="{BB962C8B-B14F-4D97-AF65-F5344CB8AC3E}">
        <p14:creationId xmlns:p14="http://schemas.microsoft.com/office/powerpoint/2010/main" val="134622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6D6D-C7E4-48E8-9E36-4B80DFD91089}"/>
              </a:ext>
            </a:extLst>
          </p:cNvPr>
          <p:cNvSpPr>
            <a:spLocks noGrp="1"/>
          </p:cNvSpPr>
          <p:nvPr>
            <p:ph type="title"/>
          </p:nvPr>
        </p:nvSpPr>
        <p:spPr/>
        <p:txBody>
          <a:bodyPr/>
          <a:lstStyle/>
          <a:p>
            <a:r>
              <a:rPr lang="en-US" dirty="0"/>
              <a:t>Store location comparison</a:t>
            </a:r>
          </a:p>
        </p:txBody>
      </p:sp>
      <p:sp>
        <p:nvSpPr>
          <p:cNvPr id="5" name="TextBox 4">
            <a:extLst>
              <a:ext uri="{FF2B5EF4-FFF2-40B4-BE49-F238E27FC236}">
                <a16:creationId xmlns:a16="http://schemas.microsoft.com/office/drawing/2014/main" id="{93167D1B-8AA0-4DBE-B8EA-9877622CA438}"/>
              </a:ext>
            </a:extLst>
          </p:cNvPr>
          <p:cNvSpPr txBox="1"/>
          <p:nvPr/>
        </p:nvSpPr>
        <p:spPr>
          <a:xfrm>
            <a:off x="838200" y="1561460"/>
            <a:ext cx="7640320" cy="369332"/>
          </a:xfrm>
          <a:prstGeom prst="rect">
            <a:avLst/>
          </a:prstGeom>
          <a:noFill/>
        </p:spPr>
        <p:txBody>
          <a:bodyPr wrap="square" rtlCol="0">
            <a:spAutoFit/>
          </a:bodyPr>
          <a:lstStyle/>
          <a:p>
            <a:r>
              <a:rPr lang="en-US" dirty="0"/>
              <a:t>P</a:t>
            </a:r>
            <a:r>
              <a:rPr lang="en-US" altLang="zh-CN" dirty="0"/>
              <a:t>roducts sold from the last 30 days up to Jan.14,2019</a:t>
            </a:r>
            <a:endParaRPr lang="en-US" dirty="0"/>
          </a:p>
        </p:txBody>
      </p:sp>
      <p:pic>
        <p:nvPicPr>
          <p:cNvPr id="8" name="Picture 7">
            <a:extLst>
              <a:ext uri="{FF2B5EF4-FFF2-40B4-BE49-F238E27FC236}">
                <a16:creationId xmlns:a16="http://schemas.microsoft.com/office/drawing/2014/main" id="{C8A2AF99-776E-4BCE-9F66-3ABB80B66A2F}"/>
              </a:ext>
            </a:extLst>
          </p:cNvPr>
          <p:cNvPicPr>
            <a:picLocks noChangeAspect="1"/>
          </p:cNvPicPr>
          <p:nvPr/>
        </p:nvPicPr>
        <p:blipFill>
          <a:blip r:embed="rId3"/>
          <a:stretch>
            <a:fillRect/>
          </a:stretch>
        </p:blipFill>
        <p:spPr>
          <a:xfrm>
            <a:off x="6589342" y="2581587"/>
            <a:ext cx="5000711" cy="3944486"/>
          </a:xfrm>
          <a:prstGeom prst="rect">
            <a:avLst/>
          </a:prstGeom>
        </p:spPr>
      </p:pic>
      <p:pic>
        <p:nvPicPr>
          <p:cNvPr id="9" name="Picture 8">
            <a:extLst>
              <a:ext uri="{FF2B5EF4-FFF2-40B4-BE49-F238E27FC236}">
                <a16:creationId xmlns:a16="http://schemas.microsoft.com/office/drawing/2014/main" id="{798B6C2E-0AC9-498D-8873-A073B2FE2FCF}"/>
              </a:ext>
            </a:extLst>
          </p:cNvPr>
          <p:cNvPicPr>
            <a:picLocks noChangeAspect="1"/>
          </p:cNvPicPr>
          <p:nvPr/>
        </p:nvPicPr>
        <p:blipFill>
          <a:blip r:embed="rId4"/>
          <a:stretch>
            <a:fillRect/>
          </a:stretch>
        </p:blipFill>
        <p:spPr>
          <a:xfrm>
            <a:off x="1077409" y="2487473"/>
            <a:ext cx="4672270" cy="3685417"/>
          </a:xfrm>
          <a:prstGeom prst="rect">
            <a:avLst/>
          </a:prstGeom>
        </p:spPr>
      </p:pic>
      <p:sp>
        <p:nvSpPr>
          <p:cNvPr id="10" name="TextBox 9">
            <a:extLst>
              <a:ext uri="{FF2B5EF4-FFF2-40B4-BE49-F238E27FC236}">
                <a16:creationId xmlns:a16="http://schemas.microsoft.com/office/drawing/2014/main" id="{B63C2F26-7108-4D34-A37E-51B99D503FAE}"/>
              </a:ext>
            </a:extLst>
          </p:cNvPr>
          <p:cNvSpPr txBox="1"/>
          <p:nvPr/>
        </p:nvSpPr>
        <p:spPr>
          <a:xfrm>
            <a:off x="2533782" y="1944559"/>
            <a:ext cx="3006247" cy="369332"/>
          </a:xfrm>
          <a:prstGeom prst="rect">
            <a:avLst/>
          </a:prstGeom>
          <a:noFill/>
        </p:spPr>
        <p:txBody>
          <a:bodyPr wrap="square" rtlCol="0">
            <a:spAutoFit/>
          </a:bodyPr>
          <a:lstStyle/>
          <a:p>
            <a:r>
              <a:rPr lang="en-US" b="1" dirty="0">
                <a:solidFill>
                  <a:srgbClr val="C00000"/>
                </a:solidFill>
              </a:rPr>
              <a:t>KFD’s client</a:t>
            </a:r>
          </a:p>
        </p:txBody>
      </p:sp>
      <p:sp>
        <p:nvSpPr>
          <p:cNvPr id="11" name="TextBox 10">
            <a:extLst>
              <a:ext uri="{FF2B5EF4-FFF2-40B4-BE49-F238E27FC236}">
                <a16:creationId xmlns:a16="http://schemas.microsoft.com/office/drawing/2014/main" id="{195E324C-C9A5-481F-9F6C-1017E3DECCEE}"/>
              </a:ext>
            </a:extLst>
          </p:cNvPr>
          <p:cNvSpPr txBox="1"/>
          <p:nvPr/>
        </p:nvSpPr>
        <p:spPr>
          <a:xfrm>
            <a:off x="8100140" y="2057294"/>
            <a:ext cx="1979113" cy="369332"/>
          </a:xfrm>
          <a:prstGeom prst="rect">
            <a:avLst/>
          </a:prstGeom>
          <a:noFill/>
        </p:spPr>
        <p:txBody>
          <a:bodyPr wrap="square" rtlCol="0">
            <a:spAutoFit/>
          </a:bodyPr>
          <a:lstStyle/>
          <a:p>
            <a:r>
              <a:rPr lang="en-US" b="1" dirty="0">
                <a:solidFill>
                  <a:srgbClr val="C00000"/>
                </a:solidFill>
              </a:rPr>
              <a:t>Quaker</a:t>
            </a:r>
          </a:p>
        </p:txBody>
      </p:sp>
      <p:sp>
        <p:nvSpPr>
          <p:cNvPr id="3" name="Slide Number Placeholder 2">
            <a:extLst>
              <a:ext uri="{FF2B5EF4-FFF2-40B4-BE49-F238E27FC236}">
                <a16:creationId xmlns:a16="http://schemas.microsoft.com/office/drawing/2014/main" id="{D4EE6E8C-1A6F-44F1-BAEF-2717172B57EA}"/>
              </a:ext>
            </a:extLst>
          </p:cNvPr>
          <p:cNvSpPr>
            <a:spLocks noGrp="1"/>
          </p:cNvSpPr>
          <p:nvPr>
            <p:ph type="sldNum" sz="quarter" idx="12"/>
          </p:nvPr>
        </p:nvSpPr>
        <p:spPr/>
        <p:txBody>
          <a:bodyPr/>
          <a:lstStyle/>
          <a:p>
            <a:fld id="{5D24ED93-C5D8-4F83-8670-96C236800E61}" type="slidenum">
              <a:rPr lang="en-US" smtClean="0"/>
              <a:t>10</a:t>
            </a:fld>
            <a:endParaRPr lang="en-US"/>
          </a:p>
        </p:txBody>
      </p:sp>
    </p:spTree>
    <p:extLst>
      <p:ext uri="{BB962C8B-B14F-4D97-AF65-F5344CB8AC3E}">
        <p14:creationId xmlns:p14="http://schemas.microsoft.com/office/powerpoint/2010/main" val="526287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15EAC8-5E50-4CD6-87C4-26478B978550}"/>
              </a:ext>
            </a:extLst>
          </p:cNvPr>
          <p:cNvSpPr>
            <a:spLocks noGrp="1"/>
          </p:cNvSpPr>
          <p:nvPr>
            <p:ph type="title"/>
          </p:nvPr>
        </p:nvSpPr>
        <p:spPr/>
        <p:txBody>
          <a:bodyPr/>
          <a:lstStyle/>
          <a:p>
            <a:r>
              <a:rPr lang="en-US" dirty="0"/>
              <a:t>Similar correlation plots</a:t>
            </a:r>
          </a:p>
        </p:txBody>
      </p:sp>
      <p:sp>
        <p:nvSpPr>
          <p:cNvPr id="5" name="Text Placeholder 4">
            <a:extLst>
              <a:ext uri="{FF2B5EF4-FFF2-40B4-BE49-F238E27FC236}">
                <a16:creationId xmlns:a16="http://schemas.microsoft.com/office/drawing/2014/main" id="{F48D9418-A298-4BB8-A670-D81D3516447D}"/>
              </a:ext>
            </a:extLst>
          </p:cNvPr>
          <p:cNvSpPr>
            <a:spLocks noGrp="1"/>
          </p:cNvSpPr>
          <p:nvPr>
            <p:ph type="body" idx="1"/>
          </p:nvPr>
        </p:nvSpPr>
        <p:spPr/>
        <p:txBody>
          <a:bodyPr/>
          <a:lstStyle/>
          <a:p>
            <a:r>
              <a:rPr lang="en-US" dirty="0"/>
              <a:t>KFD’s client</a:t>
            </a:r>
          </a:p>
        </p:txBody>
      </p:sp>
      <p:pic>
        <p:nvPicPr>
          <p:cNvPr id="9" name="Content Placeholder 8">
            <a:extLst>
              <a:ext uri="{FF2B5EF4-FFF2-40B4-BE49-F238E27FC236}">
                <a16:creationId xmlns:a16="http://schemas.microsoft.com/office/drawing/2014/main" id="{F2D72D12-F827-4388-8635-131A6F5405E6}"/>
              </a:ext>
            </a:extLst>
          </p:cNvPr>
          <p:cNvPicPr>
            <a:picLocks noGrp="1" noChangeAspect="1"/>
          </p:cNvPicPr>
          <p:nvPr>
            <p:ph sz="half" idx="2"/>
          </p:nvPr>
        </p:nvPicPr>
        <p:blipFill>
          <a:blip r:embed="rId3"/>
          <a:stretch>
            <a:fillRect/>
          </a:stretch>
        </p:blipFill>
        <p:spPr>
          <a:xfrm>
            <a:off x="6117926" y="2505076"/>
            <a:ext cx="5270017" cy="4156910"/>
          </a:xfrm>
          <a:prstGeom prst="rect">
            <a:avLst/>
          </a:prstGeom>
        </p:spPr>
      </p:pic>
      <p:sp>
        <p:nvSpPr>
          <p:cNvPr id="7" name="Text Placeholder 6">
            <a:extLst>
              <a:ext uri="{FF2B5EF4-FFF2-40B4-BE49-F238E27FC236}">
                <a16:creationId xmlns:a16="http://schemas.microsoft.com/office/drawing/2014/main" id="{A8EE894D-6093-4F74-B0AE-ADF197A02810}"/>
              </a:ext>
            </a:extLst>
          </p:cNvPr>
          <p:cNvSpPr>
            <a:spLocks noGrp="1"/>
          </p:cNvSpPr>
          <p:nvPr>
            <p:ph type="body" sz="quarter" idx="3"/>
          </p:nvPr>
        </p:nvSpPr>
        <p:spPr/>
        <p:txBody>
          <a:bodyPr/>
          <a:lstStyle/>
          <a:p>
            <a:r>
              <a:rPr lang="en-US" dirty="0"/>
              <a:t>Quaker</a:t>
            </a:r>
          </a:p>
        </p:txBody>
      </p:sp>
      <p:pic>
        <p:nvPicPr>
          <p:cNvPr id="10" name="Content Placeholder 9">
            <a:extLst>
              <a:ext uri="{FF2B5EF4-FFF2-40B4-BE49-F238E27FC236}">
                <a16:creationId xmlns:a16="http://schemas.microsoft.com/office/drawing/2014/main" id="{194FFAF7-C479-411C-B2CA-002DE6F23AF9}"/>
              </a:ext>
            </a:extLst>
          </p:cNvPr>
          <p:cNvPicPr>
            <a:picLocks noGrp="1" noChangeAspect="1"/>
          </p:cNvPicPr>
          <p:nvPr>
            <p:ph sz="quarter" idx="4"/>
          </p:nvPr>
        </p:nvPicPr>
        <p:blipFill>
          <a:blip r:embed="rId4"/>
          <a:stretch>
            <a:fillRect/>
          </a:stretch>
        </p:blipFill>
        <p:spPr>
          <a:xfrm>
            <a:off x="351330" y="2590800"/>
            <a:ext cx="5547446" cy="4375742"/>
          </a:xfrm>
          <a:prstGeom prst="rect">
            <a:avLst/>
          </a:prstGeom>
        </p:spPr>
      </p:pic>
      <p:sp>
        <p:nvSpPr>
          <p:cNvPr id="2" name="Slide Number Placeholder 1">
            <a:extLst>
              <a:ext uri="{FF2B5EF4-FFF2-40B4-BE49-F238E27FC236}">
                <a16:creationId xmlns:a16="http://schemas.microsoft.com/office/drawing/2014/main" id="{B99CBDE3-BE51-4E59-9A04-A0DDB2335ABD}"/>
              </a:ext>
            </a:extLst>
          </p:cNvPr>
          <p:cNvSpPr>
            <a:spLocks noGrp="1"/>
          </p:cNvSpPr>
          <p:nvPr>
            <p:ph type="sldNum" sz="quarter" idx="12"/>
          </p:nvPr>
        </p:nvSpPr>
        <p:spPr/>
        <p:txBody>
          <a:bodyPr/>
          <a:lstStyle/>
          <a:p>
            <a:fld id="{5D24ED93-C5D8-4F83-8670-96C236800E61}" type="slidenum">
              <a:rPr lang="en-US" smtClean="0"/>
              <a:t>11</a:t>
            </a:fld>
            <a:endParaRPr lang="en-US"/>
          </a:p>
        </p:txBody>
      </p:sp>
    </p:spTree>
    <p:extLst>
      <p:ext uri="{BB962C8B-B14F-4D97-AF65-F5344CB8AC3E}">
        <p14:creationId xmlns:p14="http://schemas.microsoft.com/office/powerpoint/2010/main" val="3289801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BEAE-2071-4137-AF85-CE8FC2D4742E}"/>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E7706AB2-5D68-4FBC-9A73-AB1FAEEE2A7B}"/>
              </a:ext>
            </a:extLst>
          </p:cNvPr>
          <p:cNvPicPr>
            <a:picLocks noChangeAspect="1"/>
          </p:cNvPicPr>
          <p:nvPr/>
        </p:nvPicPr>
        <p:blipFill>
          <a:blip r:embed="rId3"/>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898C6219-EF44-4DE3-B24E-FB643139F6FC}"/>
              </a:ext>
            </a:extLst>
          </p:cNvPr>
          <p:cNvSpPr>
            <a:spLocks noGrp="1"/>
          </p:cNvSpPr>
          <p:nvPr>
            <p:ph type="sldNum" sz="quarter" idx="12"/>
          </p:nvPr>
        </p:nvSpPr>
        <p:spPr/>
        <p:txBody>
          <a:bodyPr/>
          <a:lstStyle/>
          <a:p>
            <a:fld id="{5D24ED93-C5D8-4F83-8670-96C236800E61}" type="slidenum">
              <a:rPr lang="en-US" smtClean="0"/>
              <a:t>12</a:t>
            </a:fld>
            <a:endParaRPr lang="en-US"/>
          </a:p>
        </p:txBody>
      </p:sp>
    </p:spTree>
    <p:extLst>
      <p:ext uri="{BB962C8B-B14F-4D97-AF65-F5344CB8AC3E}">
        <p14:creationId xmlns:p14="http://schemas.microsoft.com/office/powerpoint/2010/main" val="195113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0352D9-1870-4CBD-B5E4-EBD11F0394DB}"/>
              </a:ext>
            </a:extLst>
          </p:cNvPr>
          <p:cNvSpPr>
            <a:spLocks noGrp="1"/>
          </p:cNvSpPr>
          <p:nvPr>
            <p:ph type="title"/>
          </p:nvPr>
        </p:nvSpPr>
        <p:spPr>
          <a:xfrm>
            <a:off x="288098" y="85413"/>
            <a:ext cx="11065701" cy="2032635"/>
          </a:xfrm>
        </p:spPr>
        <p:txBody>
          <a:bodyPr>
            <a:normAutofit/>
          </a:bodyPr>
          <a:lstStyle/>
          <a:p>
            <a:r>
              <a:rPr lang="en-US" dirty="0"/>
              <a:t>KFD’s client top product</a:t>
            </a:r>
            <a:br>
              <a:rPr lang="en-US" dirty="0"/>
            </a:br>
            <a:r>
              <a:rPr lang="en-US" dirty="0"/>
              <a:t>analysis</a:t>
            </a:r>
          </a:p>
        </p:txBody>
      </p:sp>
      <p:pic>
        <p:nvPicPr>
          <p:cNvPr id="4" name="Picture 3">
            <a:extLst>
              <a:ext uri="{FF2B5EF4-FFF2-40B4-BE49-F238E27FC236}">
                <a16:creationId xmlns:a16="http://schemas.microsoft.com/office/drawing/2014/main" id="{41AC9804-676F-4F2E-9B33-932C9C16F46A}"/>
              </a:ext>
            </a:extLst>
          </p:cNvPr>
          <p:cNvPicPr>
            <a:picLocks noChangeAspect="1"/>
          </p:cNvPicPr>
          <p:nvPr/>
        </p:nvPicPr>
        <p:blipFill rotWithShape="1">
          <a:blip r:embed="rId3"/>
          <a:srcRect l="723" t="69108" r="64047" b="9419"/>
          <a:stretch/>
        </p:blipFill>
        <p:spPr>
          <a:xfrm>
            <a:off x="440304" y="3849781"/>
            <a:ext cx="6377056" cy="2186436"/>
          </a:xfrm>
          <a:prstGeom prst="rect">
            <a:avLst/>
          </a:prstGeom>
        </p:spPr>
      </p:pic>
      <p:pic>
        <p:nvPicPr>
          <p:cNvPr id="5" name="Picture 4">
            <a:extLst>
              <a:ext uri="{FF2B5EF4-FFF2-40B4-BE49-F238E27FC236}">
                <a16:creationId xmlns:a16="http://schemas.microsoft.com/office/drawing/2014/main" id="{2C0AB3B9-9014-40B2-9857-8633655E86B4}"/>
              </a:ext>
            </a:extLst>
          </p:cNvPr>
          <p:cNvPicPr>
            <a:picLocks noChangeAspect="1"/>
          </p:cNvPicPr>
          <p:nvPr/>
        </p:nvPicPr>
        <p:blipFill>
          <a:blip r:embed="rId4"/>
          <a:stretch>
            <a:fillRect/>
          </a:stretch>
        </p:blipFill>
        <p:spPr>
          <a:xfrm>
            <a:off x="7000240" y="-184261"/>
            <a:ext cx="4353559" cy="3434022"/>
          </a:xfrm>
          <a:prstGeom prst="rect">
            <a:avLst/>
          </a:prstGeom>
        </p:spPr>
      </p:pic>
      <p:pic>
        <p:nvPicPr>
          <p:cNvPr id="6" name="Picture 5">
            <a:extLst>
              <a:ext uri="{FF2B5EF4-FFF2-40B4-BE49-F238E27FC236}">
                <a16:creationId xmlns:a16="http://schemas.microsoft.com/office/drawing/2014/main" id="{81EFE0E4-085C-4AFC-89AF-DD17608417EC}"/>
              </a:ext>
            </a:extLst>
          </p:cNvPr>
          <p:cNvPicPr>
            <a:picLocks noChangeAspect="1"/>
          </p:cNvPicPr>
          <p:nvPr/>
        </p:nvPicPr>
        <p:blipFill>
          <a:blip r:embed="rId5"/>
          <a:stretch>
            <a:fillRect/>
          </a:stretch>
        </p:blipFill>
        <p:spPr>
          <a:xfrm>
            <a:off x="7172961" y="3429000"/>
            <a:ext cx="4064000" cy="3205623"/>
          </a:xfrm>
          <a:prstGeom prst="rect">
            <a:avLst/>
          </a:prstGeom>
        </p:spPr>
      </p:pic>
      <p:sp>
        <p:nvSpPr>
          <p:cNvPr id="2" name="Rectangle 1">
            <a:extLst>
              <a:ext uri="{FF2B5EF4-FFF2-40B4-BE49-F238E27FC236}">
                <a16:creationId xmlns:a16="http://schemas.microsoft.com/office/drawing/2014/main" id="{C963B0A4-659B-4AD2-8082-D5E6403A0015}"/>
              </a:ext>
            </a:extLst>
          </p:cNvPr>
          <p:cNvSpPr/>
          <p:nvPr/>
        </p:nvSpPr>
        <p:spPr>
          <a:xfrm>
            <a:off x="440304" y="2727648"/>
            <a:ext cx="8382000" cy="646331"/>
          </a:xfrm>
          <a:prstGeom prst="rect">
            <a:avLst/>
          </a:prstGeom>
        </p:spPr>
        <p:txBody>
          <a:bodyPr wrap="square">
            <a:spAutoFit/>
          </a:bodyPr>
          <a:lstStyle/>
          <a:p>
            <a:r>
              <a:rPr lang="en-US" dirty="0"/>
              <a:t>Linear regression</a:t>
            </a:r>
            <a:br>
              <a:rPr lang="en-US" dirty="0"/>
            </a:br>
            <a:r>
              <a:rPr lang="en-US" dirty="0"/>
              <a:t>Log_ Sales_30Days vs. </a:t>
            </a:r>
            <a:r>
              <a:rPr lang="en-US" dirty="0" err="1"/>
              <a:t>log_reviews+Store_Level</a:t>
            </a:r>
            <a:endParaRPr lang="en-US" dirty="0"/>
          </a:p>
        </p:txBody>
      </p:sp>
      <p:sp>
        <p:nvSpPr>
          <p:cNvPr id="7" name="TextBox 6">
            <a:extLst>
              <a:ext uri="{FF2B5EF4-FFF2-40B4-BE49-F238E27FC236}">
                <a16:creationId xmlns:a16="http://schemas.microsoft.com/office/drawing/2014/main" id="{49D7A427-7273-4090-A6E3-6F26306735BA}"/>
              </a:ext>
            </a:extLst>
          </p:cNvPr>
          <p:cNvSpPr txBox="1"/>
          <p:nvPr/>
        </p:nvSpPr>
        <p:spPr>
          <a:xfrm>
            <a:off x="440304" y="1933382"/>
            <a:ext cx="7640320" cy="369332"/>
          </a:xfrm>
          <a:prstGeom prst="rect">
            <a:avLst/>
          </a:prstGeom>
          <a:noFill/>
        </p:spPr>
        <p:txBody>
          <a:bodyPr wrap="square" rtlCol="0">
            <a:spAutoFit/>
          </a:bodyPr>
          <a:lstStyle/>
          <a:p>
            <a:r>
              <a:rPr lang="en-US" dirty="0"/>
              <a:t>P</a:t>
            </a:r>
            <a:r>
              <a:rPr lang="en-US" altLang="zh-CN" dirty="0"/>
              <a:t>roducts sold from the last 30 days up to Jan.14,2019</a:t>
            </a:r>
            <a:endParaRPr lang="en-US" dirty="0"/>
          </a:p>
        </p:txBody>
      </p:sp>
      <p:sp>
        <p:nvSpPr>
          <p:cNvPr id="8" name="Slide Number Placeholder 7">
            <a:extLst>
              <a:ext uri="{FF2B5EF4-FFF2-40B4-BE49-F238E27FC236}">
                <a16:creationId xmlns:a16="http://schemas.microsoft.com/office/drawing/2014/main" id="{C86882BF-5004-4A79-9026-E1C3DCD1BF37}"/>
              </a:ext>
            </a:extLst>
          </p:cNvPr>
          <p:cNvSpPr>
            <a:spLocks noGrp="1"/>
          </p:cNvSpPr>
          <p:nvPr>
            <p:ph type="sldNum" sz="quarter" idx="12"/>
          </p:nvPr>
        </p:nvSpPr>
        <p:spPr/>
        <p:txBody>
          <a:bodyPr/>
          <a:lstStyle/>
          <a:p>
            <a:fld id="{5D24ED93-C5D8-4F83-8670-96C236800E61}" type="slidenum">
              <a:rPr lang="en-US" smtClean="0"/>
              <a:t>13</a:t>
            </a:fld>
            <a:endParaRPr lang="en-US"/>
          </a:p>
        </p:txBody>
      </p:sp>
    </p:spTree>
    <p:extLst>
      <p:ext uri="{BB962C8B-B14F-4D97-AF65-F5344CB8AC3E}">
        <p14:creationId xmlns:p14="http://schemas.microsoft.com/office/powerpoint/2010/main" val="473235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2CE05-F9C3-4820-8BC7-EEB90AD1E3A2}"/>
              </a:ext>
            </a:extLst>
          </p:cNvPr>
          <p:cNvSpPr>
            <a:spLocks noGrp="1"/>
          </p:cNvSpPr>
          <p:nvPr>
            <p:ph type="title"/>
          </p:nvPr>
        </p:nvSpPr>
        <p:spPr/>
        <p:txBody>
          <a:bodyPr/>
          <a:lstStyle/>
          <a:p>
            <a:r>
              <a:rPr lang="en-US" dirty="0"/>
              <a:t>KFD’s client top product analysis</a:t>
            </a:r>
          </a:p>
        </p:txBody>
      </p:sp>
      <p:pic>
        <p:nvPicPr>
          <p:cNvPr id="3" name="Picture 2">
            <a:extLst>
              <a:ext uri="{FF2B5EF4-FFF2-40B4-BE49-F238E27FC236}">
                <a16:creationId xmlns:a16="http://schemas.microsoft.com/office/drawing/2014/main" id="{4DEFFAA0-BBEF-44DA-A9F7-93AB98DF0BCB}"/>
              </a:ext>
            </a:extLst>
          </p:cNvPr>
          <p:cNvPicPr>
            <a:picLocks noChangeAspect="1"/>
          </p:cNvPicPr>
          <p:nvPr/>
        </p:nvPicPr>
        <p:blipFill>
          <a:blip r:embed="rId3"/>
          <a:stretch>
            <a:fillRect/>
          </a:stretch>
        </p:blipFill>
        <p:spPr>
          <a:xfrm>
            <a:off x="-843280" y="1290320"/>
            <a:ext cx="8107784" cy="6395299"/>
          </a:xfrm>
          <a:prstGeom prst="rect">
            <a:avLst/>
          </a:prstGeom>
        </p:spPr>
      </p:pic>
      <p:graphicFrame>
        <p:nvGraphicFramePr>
          <p:cNvPr id="7" name="Table 6">
            <a:extLst>
              <a:ext uri="{FF2B5EF4-FFF2-40B4-BE49-F238E27FC236}">
                <a16:creationId xmlns:a16="http://schemas.microsoft.com/office/drawing/2014/main" id="{D913A085-C81A-44BD-8812-050CE9959409}"/>
              </a:ext>
            </a:extLst>
          </p:cNvPr>
          <p:cNvGraphicFramePr>
            <a:graphicFrameLocks noGrp="1"/>
          </p:cNvGraphicFramePr>
          <p:nvPr>
            <p:extLst>
              <p:ext uri="{D42A27DB-BD31-4B8C-83A1-F6EECF244321}">
                <p14:modId xmlns:p14="http://schemas.microsoft.com/office/powerpoint/2010/main" val="900050399"/>
              </p:ext>
            </p:extLst>
          </p:nvPr>
        </p:nvGraphicFramePr>
        <p:xfrm>
          <a:off x="6748832" y="1929102"/>
          <a:ext cx="5120640" cy="4588221"/>
        </p:xfrm>
        <a:graphic>
          <a:graphicData uri="http://schemas.openxmlformats.org/drawingml/2006/table">
            <a:tbl>
              <a:tblPr>
                <a:tableStyleId>{5C22544A-7EE6-4342-B048-85BDC9FD1C3A}</a:tableStyleId>
              </a:tblPr>
              <a:tblGrid>
                <a:gridCol w="1207699">
                  <a:extLst>
                    <a:ext uri="{9D8B030D-6E8A-4147-A177-3AD203B41FA5}">
                      <a16:colId xmlns:a16="http://schemas.microsoft.com/office/drawing/2014/main" val="2738392062"/>
                    </a:ext>
                  </a:extLst>
                </a:gridCol>
                <a:gridCol w="1037385">
                  <a:extLst>
                    <a:ext uri="{9D8B030D-6E8A-4147-A177-3AD203B41FA5}">
                      <a16:colId xmlns:a16="http://schemas.microsoft.com/office/drawing/2014/main" val="2072414115"/>
                    </a:ext>
                  </a:extLst>
                </a:gridCol>
                <a:gridCol w="2875556">
                  <a:extLst>
                    <a:ext uri="{9D8B030D-6E8A-4147-A177-3AD203B41FA5}">
                      <a16:colId xmlns:a16="http://schemas.microsoft.com/office/drawing/2014/main" val="3009995508"/>
                    </a:ext>
                  </a:extLst>
                </a:gridCol>
              </a:tblGrid>
              <a:tr h="360983">
                <a:tc>
                  <a:txBody>
                    <a:bodyPr/>
                    <a:lstStyle/>
                    <a:p>
                      <a:pPr algn="ctr" fontAlgn="b"/>
                      <a:r>
                        <a:rPr lang="zh-CN" altLang="en-US" sz="1600" b="1" u="none" strike="noStrike" dirty="0">
                          <a:solidFill>
                            <a:schemeClr val="bg1"/>
                          </a:solidFill>
                          <a:effectLst/>
                        </a:rPr>
                        <a:t>关键词</a:t>
                      </a:r>
                      <a:endParaRPr lang="zh-CN" altLang="en-US" sz="1600" b="1" i="0" u="none" strike="noStrike" dirty="0">
                        <a:solidFill>
                          <a:schemeClr val="bg1"/>
                        </a:solidFill>
                        <a:effectLst/>
                        <a:latin typeface="Calibri" panose="020F0502020204030204" pitchFamily="34" charset="0"/>
                      </a:endParaRPr>
                    </a:p>
                  </a:txBody>
                  <a:tcPr marL="6350" marR="6350" marT="6350" marB="0" anchor="b">
                    <a:solidFill>
                      <a:srgbClr val="C00000"/>
                    </a:solidFill>
                  </a:tcPr>
                </a:tc>
                <a:tc>
                  <a:txBody>
                    <a:bodyPr/>
                    <a:lstStyle/>
                    <a:p>
                      <a:pPr algn="ctr" fontAlgn="b"/>
                      <a:r>
                        <a:rPr lang="en-US" sz="1600" b="1" u="none" strike="noStrike" dirty="0">
                          <a:solidFill>
                            <a:schemeClr val="bg1"/>
                          </a:solidFill>
                          <a:effectLst/>
                        </a:rPr>
                        <a:t>Count</a:t>
                      </a:r>
                      <a:endParaRPr lang="en-US" sz="1600" b="1" i="0" u="none" strike="noStrike" dirty="0">
                        <a:solidFill>
                          <a:schemeClr val="bg1"/>
                        </a:solidFill>
                        <a:effectLst/>
                        <a:latin typeface="Calibri" panose="020F0502020204030204" pitchFamily="34" charset="0"/>
                      </a:endParaRPr>
                    </a:p>
                  </a:txBody>
                  <a:tcPr marL="6350" marR="6350" marT="6350" marB="0" anchor="b">
                    <a:solidFill>
                      <a:srgbClr val="C00000"/>
                    </a:solidFill>
                  </a:tcPr>
                </a:tc>
                <a:tc>
                  <a:txBody>
                    <a:bodyPr/>
                    <a:lstStyle/>
                    <a:p>
                      <a:pPr algn="ctr" fontAlgn="b"/>
                      <a:r>
                        <a:rPr lang="en-US" sz="1600" b="1" u="none" strike="noStrike" dirty="0">
                          <a:solidFill>
                            <a:schemeClr val="bg1"/>
                          </a:solidFill>
                          <a:effectLst/>
                        </a:rPr>
                        <a:t>Key words</a:t>
                      </a:r>
                      <a:endParaRPr lang="en-US" sz="1600" b="1" i="0" u="none" strike="noStrike" dirty="0">
                        <a:solidFill>
                          <a:schemeClr val="bg1"/>
                        </a:solidFill>
                        <a:effectLst/>
                        <a:latin typeface="Calibri" panose="020F0502020204030204" pitchFamily="34" charset="0"/>
                      </a:endParaRPr>
                    </a:p>
                  </a:txBody>
                  <a:tcPr marL="6350" marR="6350" marT="6350" marB="0" anchor="b">
                    <a:solidFill>
                      <a:srgbClr val="C00000"/>
                    </a:solidFill>
                  </a:tcPr>
                </a:tc>
                <a:extLst>
                  <a:ext uri="{0D108BD9-81ED-4DB2-BD59-A6C34878D82A}">
                    <a16:rowId xmlns:a16="http://schemas.microsoft.com/office/drawing/2014/main" val="1543339467"/>
                  </a:ext>
                </a:extLst>
              </a:tr>
              <a:tr h="360983">
                <a:tc>
                  <a:txBody>
                    <a:bodyPr/>
                    <a:lstStyle/>
                    <a:p>
                      <a:pPr algn="ctr" fontAlgn="b"/>
                      <a:r>
                        <a:rPr lang="en-US" sz="1600" u="none" strike="noStrike" dirty="0">
                          <a:effectLst/>
                        </a:rPr>
                        <a:t>xxx</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406</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Our client’s brand in Chinese</a:t>
                      </a:r>
                    </a:p>
                  </a:txBody>
                  <a:tcPr marL="6350" marR="6350" marT="6350" marB="0" anchor="b"/>
                </a:tc>
                <a:extLst>
                  <a:ext uri="{0D108BD9-81ED-4DB2-BD59-A6C34878D82A}">
                    <a16:rowId xmlns:a16="http://schemas.microsoft.com/office/drawing/2014/main" val="3959016699"/>
                  </a:ext>
                </a:extLst>
              </a:tr>
              <a:tr h="669687">
                <a:tc>
                  <a:txBody>
                    <a:bodyPr/>
                    <a:lstStyle/>
                    <a:p>
                      <a:pPr algn="ctr" fontAlgn="b"/>
                      <a:r>
                        <a:rPr lang="zh-CN" altLang="en-US" sz="1600" u="none" strike="noStrike" dirty="0">
                          <a:effectLst/>
                        </a:rPr>
                        <a:t>美国</a:t>
                      </a:r>
                      <a:endParaRPr lang="zh-CN" alt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254</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United States</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53472784"/>
                  </a:ext>
                </a:extLst>
              </a:tr>
              <a:tr h="360983">
                <a:tc>
                  <a:txBody>
                    <a:bodyPr/>
                    <a:lstStyle/>
                    <a:p>
                      <a:pPr algn="ctr" fontAlgn="b"/>
                      <a:r>
                        <a:rPr lang="zh-CN" altLang="en-US" sz="1600" u="none" strike="noStrike">
                          <a:effectLst/>
                        </a:rPr>
                        <a:t>粉</a:t>
                      </a:r>
                      <a:endParaRPr lang="zh-CN" alt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202</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Powder</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11158075"/>
                  </a:ext>
                </a:extLst>
              </a:tr>
              <a:tr h="669687">
                <a:tc>
                  <a:txBody>
                    <a:bodyPr/>
                    <a:lstStyle/>
                    <a:p>
                      <a:pPr algn="ctr" fontAlgn="b"/>
                      <a:r>
                        <a:rPr lang="zh-CN" altLang="en-US" sz="1600" u="none" strike="noStrike">
                          <a:effectLst/>
                        </a:rPr>
                        <a:t>麸</a:t>
                      </a:r>
                      <a:endParaRPr lang="zh-CN" alt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156</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Wheat Bran</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11649751"/>
                  </a:ext>
                </a:extLst>
              </a:tr>
              <a:tr h="360983">
                <a:tc>
                  <a:txBody>
                    <a:bodyPr/>
                    <a:lstStyle/>
                    <a:p>
                      <a:pPr algn="ctr" fontAlgn="b"/>
                      <a:r>
                        <a:rPr lang="zh-CN" altLang="en-US" sz="1600" u="none" strike="noStrike">
                          <a:effectLst/>
                        </a:rPr>
                        <a:t>进口</a:t>
                      </a:r>
                      <a:endParaRPr lang="zh-CN" alt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140</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Imported</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55070200"/>
                  </a:ext>
                </a:extLst>
              </a:tr>
              <a:tr h="360983">
                <a:tc>
                  <a:txBody>
                    <a:bodyPr/>
                    <a:lstStyle/>
                    <a:p>
                      <a:pPr algn="ctr" fontAlgn="b"/>
                      <a:r>
                        <a:rPr lang="zh-CN" altLang="en-US" sz="1600" u="none" strike="noStrike">
                          <a:effectLst/>
                        </a:rPr>
                        <a:t>燕麦</a:t>
                      </a:r>
                      <a:endParaRPr lang="zh-CN" alt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114</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Oatmeal</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270708"/>
                  </a:ext>
                </a:extLst>
              </a:tr>
              <a:tr h="360983">
                <a:tc>
                  <a:txBody>
                    <a:bodyPr/>
                    <a:lstStyle/>
                    <a:p>
                      <a:pPr algn="ctr" fontAlgn="b"/>
                      <a:r>
                        <a:rPr lang="en-US" sz="1600" u="none" strike="noStrike" dirty="0" err="1">
                          <a:effectLst/>
                        </a:rPr>
                        <a:t>xxxxxx</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113</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b="0" i="0" u="none" strike="noStrike" dirty="0">
                          <a:solidFill>
                            <a:srgbClr val="000000"/>
                          </a:solidFill>
                          <a:effectLst/>
                          <a:latin typeface="Calibri" panose="020F0502020204030204" pitchFamily="34" charset="0"/>
                        </a:rPr>
                        <a:t>Our client’s brand in English</a:t>
                      </a:r>
                    </a:p>
                  </a:txBody>
                  <a:tcPr marL="6350" marR="6350" marT="6350" marB="0" anchor="b"/>
                </a:tc>
                <a:extLst>
                  <a:ext uri="{0D108BD9-81ED-4DB2-BD59-A6C34878D82A}">
                    <a16:rowId xmlns:a16="http://schemas.microsoft.com/office/drawing/2014/main" val="2772026297"/>
                  </a:ext>
                </a:extLst>
              </a:tr>
              <a:tr h="360983">
                <a:tc>
                  <a:txBody>
                    <a:bodyPr/>
                    <a:lstStyle/>
                    <a:p>
                      <a:pPr algn="ctr" fontAlgn="b"/>
                      <a:r>
                        <a:rPr lang="zh-CN" altLang="en-US" sz="1600" u="none" strike="noStrike" dirty="0">
                          <a:effectLst/>
                        </a:rPr>
                        <a:t>烘焙</a:t>
                      </a:r>
                      <a:endParaRPr lang="zh-CN" alt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113</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Baking</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46300172"/>
                  </a:ext>
                </a:extLst>
              </a:tr>
              <a:tr h="360983">
                <a:tc>
                  <a:txBody>
                    <a:bodyPr/>
                    <a:lstStyle/>
                    <a:p>
                      <a:pPr algn="ctr" fontAlgn="b"/>
                      <a:r>
                        <a:rPr lang="zh-CN" altLang="en-US" sz="1600" u="none" strike="noStrike">
                          <a:effectLst/>
                        </a:rPr>
                        <a:t>面粉</a:t>
                      </a:r>
                      <a:endParaRPr lang="zh-CN" alt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96</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Flour</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44750760"/>
                  </a:ext>
                </a:extLst>
              </a:tr>
              <a:tr h="360983">
                <a:tc>
                  <a:txBody>
                    <a:bodyPr/>
                    <a:lstStyle/>
                    <a:p>
                      <a:pPr algn="ctr" fontAlgn="b"/>
                      <a:r>
                        <a:rPr lang="zh-CN" altLang="en-US" sz="1600" u="none" strike="noStrike">
                          <a:effectLst/>
                        </a:rPr>
                        <a:t>燕麦片</a:t>
                      </a:r>
                      <a:endParaRPr lang="zh-CN" alt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95</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Oatmeal</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49816556"/>
                  </a:ext>
                </a:extLst>
              </a:tr>
            </a:tbl>
          </a:graphicData>
        </a:graphic>
      </p:graphicFrame>
      <p:sp>
        <p:nvSpPr>
          <p:cNvPr id="8" name="TextBox 7">
            <a:extLst>
              <a:ext uri="{FF2B5EF4-FFF2-40B4-BE49-F238E27FC236}">
                <a16:creationId xmlns:a16="http://schemas.microsoft.com/office/drawing/2014/main" id="{B104160A-25BF-4469-950E-A5AF37FAF8D1}"/>
              </a:ext>
            </a:extLst>
          </p:cNvPr>
          <p:cNvSpPr txBox="1"/>
          <p:nvPr/>
        </p:nvSpPr>
        <p:spPr>
          <a:xfrm>
            <a:off x="467360" y="1794601"/>
            <a:ext cx="7640320" cy="369332"/>
          </a:xfrm>
          <a:prstGeom prst="rect">
            <a:avLst/>
          </a:prstGeom>
          <a:noFill/>
        </p:spPr>
        <p:txBody>
          <a:bodyPr wrap="square" rtlCol="0">
            <a:spAutoFit/>
          </a:bodyPr>
          <a:lstStyle/>
          <a:p>
            <a:r>
              <a:rPr lang="en-US" dirty="0"/>
              <a:t>P</a:t>
            </a:r>
            <a:r>
              <a:rPr lang="en-US" altLang="zh-CN" dirty="0"/>
              <a:t>roducts sold from the last 30 days up to Jan.14,2019</a:t>
            </a:r>
            <a:endParaRPr lang="en-US" dirty="0"/>
          </a:p>
        </p:txBody>
      </p:sp>
      <p:sp>
        <p:nvSpPr>
          <p:cNvPr id="4" name="Slide Number Placeholder 3">
            <a:extLst>
              <a:ext uri="{FF2B5EF4-FFF2-40B4-BE49-F238E27FC236}">
                <a16:creationId xmlns:a16="http://schemas.microsoft.com/office/drawing/2014/main" id="{8FD55688-1BA1-46B3-914D-6D249E6BAAA6}"/>
              </a:ext>
            </a:extLst>
          </p:cNvPr>
          <p:cNvSpPr>
            <a:spLocks noGrp="1"/>
          </p:cNvSpPr>
          <p:nvPr>
            <p:ph type="sldNum" sz="quarter" idx="12"/>
          </p:nvPr>
        </p:nvSpPr>
        <p:spPr/>
        <p:txBody>
          <a:bodyPr/>
          <a:lstStyle/>
          <a:p>
            <a:fld id="{5D24ED93-C5D8-4F83-8670-96C236800E61}" type="slidenum">
              <a:rPr lang="en-US" smtClean="0"/>
              <a:t>14</a:t>
            </a:fld>
            <a:endParaRPr lang="en-US"/>
          </a:p>
        </p:txBody>
      </p:sp>
    </p:spTree>
    <p:extLst>
      <p:ext uri="{BB962C8B-B14F-4D97-AF65-F5344CB8AC3E}">
        <p14:creationId xmlns:p14="http://schemas.microsoft.com/office/powerpoint/2010/main" val="1197210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4" name="图片 1" descr="封面3.jpg">
            <a:extLst>
              <a:ext uri="{FF2B5EF4-FFF2-40B4-BE49-F238E27FC236}">
                <a16:creationId xmlns:a16="http://schemas.microsoft.com/office/drawing/2014/main" id="{F51CDC2E-AD9C-49EC-A812-ED274E321F00}"/>
              </a:ext>
            </a:extLst>
          </p:cNvPr>
          <p:cNvPicPr>
            <a:picLocks noChangeAspect="1"/>
          </p:cNvPicPr>
          <p:nvPr/>
        </p:nvPicPr>
        <p:blipFill rotWithShape="1">
          <a:blip r:embed="rId2" cstate="screen">
            <a:clrChange>
              <a:clrFrom>
                <a:srgbClr val="C0002C"/>
              </a:clrFrom>
              <a:clrTo>
                <a:srgbClr val="C0002C">
                  <a:alpha val="0"/>
                </a:srgbClr>
              </a:clrTo>
            </a:clrChange>
            <a:grayscl/>
            <a:extLst>
              <a:ext uri="{28A0092B-C50C-407E-A947-70E740481C1C}">
                <a14:useLocalDpi xmlns:a14="http://schemas.microsoft.com/office/drawing/2010/main"/>
              </a:ext>
            </a:extLst>
          </a:blip>
          <a:srcRect/>
          <a:stretch/>
        </p:blipFill>
        <p:spPr>
          <a:xfrm>
            <a:off x="4470400" y="2266121"/>
            <a:ext cx="7702731" cy="4403194"/>
          </a:xfrm>
          <a:prstGeom prst="rect">
            <a:avLst/>
          </a:prstGeom>
          <a:noFill/>
        </p:spPr>
      </p:pic>
      <p:sp>
        <p:nvSpPr>
          <p:cNvPr id="6" name="Title 5">
            <a:extLst>
              <a:ext uri="{FF2B5EF4-FFF2-40B4-BE49-F238E27FC236}">
                <a16:creationId xmlns:a16="http://schemas.microsoft.com/office/drawing/2014/main" id="{78EA7E62-EB41-44A0-99A4-736B8AE51E1E}"/>
              </a:ext>
            </a:extLst>
          </p:cNvPr>
          <p:cNvSpPr>
            <a:spLocks noGrp="1"/>
          </p:cNvSpPr>
          <p:nvPr>
            <p:ph type="title"/>
          </p:nvPr>
        </p:nvSpPr>
        <p:spPr>
          <a:xfrm>
            <a:off x="250508" y="-325120"/>
            <a:ext cx="3932237" cy="1600200"/>
          </a:xfrm>
        </p:spPr>
        <p:txBody>
          <a:bodyPr>
            <a:normAutofit/>
          </a:bodyPr>
          <a:lstStyle/>
          <a:p>
            <a:pPr lvl="0" fontAlgn="base">
              <a:spcAft>
                <a:spcPct val="0"/>
              </a:spcAft>
            </a:pPr>
            <a:r>
              <a:rPr lang="en-US" b="1" dirty="0">
                <a:solidFill>
                  <a:schemeClr val="bg1"/>
                </a:solidFill>
              </a:rPr>
              <a:t>Conclusions </a:t>
            </a:r>
          </a:p>
        </p:txBody>
      </p:sp>
      <p:sp>
        <p:nvSpPr>
          <p:cNvPr id="2" name="Content Placeholder 1">
            <a:extLst>
              <a:ext uri="{FF2B5EF4-FFF2-40B4-BE49-F238E27FC236}">
                <a16:creationId xmlns:a16="http://schemas.microsoft.com/office/drawing/2014/main" id="{D5FC394D-5795-41A4-9B58-34154D553343}"/>
              </a:ext>
            </a:extLst>
          </p:cNvPr>
          <p:cNvSpPr>
            <a:spLocks noGrp="1"/>
          </p:cNvSpPr>
          <p:nvPr>
            <p:ph idx="1"/>
          </p:nvPr>
        </p:nvSpPr>
        <p:spPr>
          <a:xfrm>
            <a:off x="5180012" y="398483"/>
            <a:ext cx="6172200" cy="4873625"/>
          </a:xfrm>
        </p:spPr>
        <p:txBody>
          <a:bodyPr>
            <a:normAutofit/>
          </a:bodyPr>
          <a:lstStyle/>
          <a:p>
            <a:pPr marL="0" indent="0">
              <a:buNone/>
            </a:pPr>
            <a:endParaRPr lang="en-US" sz="2800" dirty="0"/>
          </a:p>
        </p:txBody>
      </p:sp>
      <p:sp>
        <p:nvSpPr>
          <p:cNvPr id="3" name="Text Placeholder 2">
            <a:extLst>
              <a:ext uri="{FF2B5EF4-FFF2-40B4-BE49-F238E27FC236}">
                <a16:creationId xmlns:a16="http://schemas.microsoft.com/office/drawing/2014/main" id="{010CDAB4-3324-4523-AD4C-237744637D33}"/>
              </a:ext>
            </a:extLst>
          </p:cNvPr>
          <p:cNvSpPr>
            <a:spLocks noGrp="1"/>
          </p:cNvSpPr>
          <p:nvPr>
            <p:ph type="body" sz="half" idx="2"/>
          </p:nvPr>
        </p:nvSpPr>
        <p:spPr>
          <a:xfrm>
            <a:off x="365760" y="1875692"/>
            <a:ext cx="4988560" cy="4271108"/>
          </a:xfrm>
        </p:spPr>
        <p:txBody>
          <a:bodyPr>
            <a:normAutofit/>
          </a:bodyPr>
          <a:lstStyle/>
          <a:p>
            <a:pPr marL="342900" indent="-342900">
              <a:buFont typeface="Arial" panose="020B0604020202020204" pitchFamily="34" charset="0"/>
              <a:buChar char="•"/>
            </a:pPr>
            <a:r>
              <a:rPr lang="en-US" sz="2000" dirty="0">
                <a:solidFill>
                  <a:schemeClr val="bg1"/>
                </a:solidFill>
              </a:rPr>
              <a:t>The client should put more effort to help </a:t>
            </a:r>
            <a:r>
              <a:rPr lang="en-US" sz="2000" dirty="0" err="1">
                <a:solidFill>
                  <a:schemeClr val="bg1"/>
                </a:solidFill>
              </a:rPr>
              <a:t>Tmall</a:t>
            </a:r>
            <a:r>
              <a:rPr lang="en-US" sz="2000" dirty="0">
                <a:solidFill>
                  <a:schemeClr val="bg1"/>
                </a:solidFill>
              </a:rPr>
              <a:t> stores to grow. </a:t>
            </a:r>
          </a:p>
          <a:p>
            <a:pPr marL="342900" indent="-342900">
              <a:buFont typeface="Arial" panose="020B0604020202020204" pitchFamily="34" charset="0"/>
              <a:buChar char="•"/>
            </a:pPr>
            <a:r>
              <a:rPr lang="en-US" sz="2000" dirty="0">
                <a:solidFill>
                  <a:schemeClr val="bg1"/>
                </a:solidFill>
              </a:rPr>
              <a:t>The client should move the store locations to mainland China.</a:t>
            </a:r>
          </a:p>
          <a:p>
            <a:pPr marL="342900" indent="-342900">
              <a:buFont typeface="Arial" panose="020B0604020202020204" pitchFamily="34" charset="0"/>
              <a:buChar char="•"/>
            </a:pPr>
            <a:r>
              <a:rPr lang="en-US" sz="2000" dirty="0">
                <a:solidFill>
                  <a:schemeClr val="bg1"/>
                </a:solidFill>
              </a:rPr>
              <a:t>The number of reviews has a positive effect on sales performance. The stores should encourage buyers to give reviews of their products by offering some incentives.</a:t>
            </a:r>
          </a:p>
          <a:p>
            <a:pPr marL="342900" indent="-342900">
              <a:buFont typeface="Arial" panose="020B0604020202020204" pitchFamily="34" charset="0"/>
              <a:buChar char="•"/>
            </a:pPr>
            <a:r>
              <a:rPr lang="en-US" sz="2000" dirty="0">
                <a:solidFill>
                  <a:schemeClr val="bg1"/>
                </a:solidFill>
              </a:rPr>
              <a:t>The client should provide more supervision and guidance for the stores to improve store level.</a:t>
            </a:r>
          </a:p>
        </p:txBody>
      </p:sp>
      <p:sp>
        <p:nvSpPr>
          <p:cNvPr id="5" name="Slide Number Placeholder 4">
            <a:extLst>
              <a:ext uri="{FF2B5EF4-FFF2-40B4-BE49-F238E27FC236}">
                <a16:creationId xmlns:a16="http://schemas.microsoft.com/office/drawing/2014/main" id="{D3DF8682-3917-46AB-8B9B-FFF939326943}"/>
              </a:ext>
            </a:extLst>
          </p:cNvPr>
          <p:cNvSpPr>
            <a:spLocks noGrp="1"/>
          </p:cNvSpPr>
          <p:nvPr>
            <p:ph type="sldNum" sz="quarter" idx="12"/>
          </p:nvPr>
        </p:nvSpPr>
        <p:spPr/>
        <p:txBody>
          <a:bodyPr/>
          <a:lstStyle/>
          <a:p>
            <a:fld id="{5D24ED93-C5D8-4F83-8670-96C236800E61}" type="slidenum">
              <a:rPr lang="en-US" smtClean="0"/>
              <a:t>15</a:t>
            </a:fld>
            <a:endParaRPr lang="en-US"/>
          </a:p>
        </p:txBody>
      </p:sp>
    </p:spTree>
    <p:extLst>
      <p:ext uri="{BB962C8B-B14F-4D97-AF65-F5344CB8AC3E}">
        <p14:creationId xmlns:p14="http://schemas.microsoft.com/office/powerpoint/2010/main" val="2708367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8" descr="1111.jpg">
            <a:extLst>
              <a:ext uri="{FF2B5EF4-FFF2-40B4-BE49-F238E27FC236}">
                <a16:creationId xmlns:a16="http://schemas.microsoft.com/office/drawing/2014/main" id="{62002CA1-5370-4ABB-A543-BD78ABC0727F}"/>
              </a:ext>
            </a:extLst>
          </p:cNvPr>
          <p:cNvPicPr>
            <a:picLocks noChangeAspect="1"/>
          </p:cNvPicPr>
          <p:nvPr/>
        </p:nvPicPr>
        <p:blipFill rotWithShape="1">
          <a:blip r:embed="rId2">
            <a:extLst/>
          </a:blip>
          <a:srcRect t="881"/>
          <a:stretch/>
        </p:blipFill>
        <p:spPr>
          <a:xfrm>
            <a:off x="20" y="10"/>
            <a:ext cx="12191980" cy="6857990"/>
          </a:xfrm>
          <a:prstGeom prst="rect">
            <a:avLst/>
          </a:prstGeom>
        </p:spPr>
      </p:pic>
      <p:sp>
        <p:nvSpPr>
          <p:cNvPr id="8" name="Rectangle 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8E635C-D781-4031-A373-EFEB5437FA69}"/>
              </a:ext>
            </a:extLst>
          </p:cNvPr>
          <p:cNvSpPr>
            <a:spLocks noGrp="1"/>
          </p:cNvSpPr>
          <p:nvPr>
            <p:ph type="title"/>
          </p:nvPr>
        </p:nvSpPr>
        <p:spPr>
          <a:xfrm>
            <a:off x="523875" y="5317240"/>
            <a:ext cx="11210925" cy="744836"/>
          </a:xfrm>
        </p:spPr>
        <p:txBody>
          <a:bodyPr>
            <a:normAutofit/>
          </a:bodyPr>
          <a:lstStyle/>
          <a:p>
            <a:pPr algn="ctr"/>
            <a:r>
              <a:rPr lang="en-US" sz="3600" dirty="0">
                <a:solidFill>
                  <a:schemeClr val="tx1">
                    <a:lumMod val="85000"/>
                    <a:lumOff val="15000"/>
                  </a:schemeClr>
                </a:solidFill>
              </a:rPr>
              <a:t>Questions?</a:t>
            </a:r>
          </a:p>
        </p:txBody>
      </p:sp>
      <p:cxnSp>
        <p:nvCxnSpPr>
          <p:cNvPr id="10" name="Straight Connector 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A3BCF2B-999F-46E1-AA84-BA8327CFC1B0}"/>
              </a:ext>
            </a:extLst>
          </p:cNvPr>
          <p:cNvSpPr>
            <a:spLocks noGrp="1"/>
          </p:cNvSpPr>
          <p:nvPr>
            <p:ph type="sldNum" sz="quarter" idx="12"/>
          </p:nvPr>
        </p:nvSpPr>
        <p:spPr/>
        <p:txBody>
          <a:bodyPr/>
          <a:lstStyle/>
          <a:p>
            <a:fld id="{5D24ED93-C5D8-4F83-8670-96C236800E61}" type="slidenum">
              <a:rPr lang="en-US" smtClean="0"/>
              <a:t>16</a:t>
            </a:fld>
            <a:endParaRPr lang="en-US"/>
          </a:p>
        </p:txBody>
      </p:sp>
    </p:spTree>
    <p:extLst>
      <p:ext uri="{BB962C8B-B14F-4D97-AF65-F5344CB8AC3E}">
        <p14:creationId xmlns:p14="http://schemas.microsoft.com/office/powerpoint/2010/main" val="293271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4" name="图片 1" descr="封面3.jpg">
            <a:extLst>
              <a:ext uri="{FF2B5EF4-FFF2-40B4-BE49-F238E27FC236}">
                <a16:creationId xmlns:a16="http://schemas.microsoft.com/office/drawing/2014/main" id="{F51CDC2E-AD9C-49EC-A812-ED274E321F00}"/>
              </a:ext>
            </a:extLst>
          </p:cNvPr>
          <p:cNvPicPr>
            <a:picLocks noChangeAspect="1"/>
          </p:cNvPicPr>
          <p:nvPr/>
        </p:nvPicPr>
        <p:blipFill rotWithShape="1">
          <a:blip r:embed="rId2" cstate="screen">
            <a:clrChange>
              <a:clrFrom>
                <a:srgbClr val="C0002C"/>
              </a:clrFrom>
              <a:clrTo>
                <a:srgbClr val="C0002C">
                  <a:alpha val="0"/>
                </a:srgbClr>
              </a:clrTo>
            </a:clrChange>
            <a:grayscl/>
            <a:extLst>
              <a:ext uri="{28A0092B-C50C-407E-A947-70E740481C1C}">
                <a14:useLocalDpi xmlns:a14="http://schemas.microsoft.com/office/drawing/2010/main"/>
              </a:ext>
            </a:extLst>
          </a:blip>
          <a:srcRect/>
          <a:stretch/>
        </p:blipFill>
        <p:spPr>
          <a:xfrm>
            <a:off x="7184571" y="3874901"/>
            <a:ext cx="4888410" cy="2794414"/>
          </a:xfrm>
          <a:prstGeom prst="rect">
            <a:avLst/>
          </a:prstGeom>
          <a:noFill/>
        </p:spPr>
      </p:pic>
      <p:sp>
        <p:nvSpPr>
          <p:cNvPr id="6" name="Title 5">
            <a:extLst>
              <a:ext uri="{FF2B5EF4-FFF2-40B4-BE49-F238E27FC236}">
                <a16:creationId xmlns:a16="http://schemas.microsoft.com/office/drawing/2014/main" id="{78EA7E62-EB41-44A0-99A4-736B8AE51E1E}"/>
              </a:ext>
            </a:extLst>
          </p:cNvPr>
          <p:cNvSpPr>
            <a:spLocks noGrp="1"/>
          </p:cNvSpPr>
          <p:nvPr>
            <p:ph type="title"/>
          </p:nvPr>
        </p:nvSpPr>
        <p:spPr/>
        <p:txBody>
          <a:bodyPr>
            <a:normAutofit fontScale="90000"/>
          </a:bodyPr>
          <a:lstStyle/>
          <a:p>
            <a:pPr lvl="0" fontAlgn="base">
              <a:spcAft>
                <a:spcPct val="0"/>
              </a:spcAft>
            </a:pPr>
            <a:r>
              <a:rPr lang="en-US" altLang="zh-CN" dirty="0">
                <a:solidFill>
                  <a:prstClr val="white"/>
                </a:solidFill>
                <a:latin typeface="Century Gothic" panose="020B0502020202020204" pitchFamily="34" charset="0"/>
                <a:ea typeface="宋体" panose="02010600030101010101" pitchFamily="2" charset="-122"/>
              </a:rPr>
              <a:t>What does Kung Fu Data do?</a:t>
            </a:r>
            <a:br>
              <a:rPr lang="en-US" altLang="zh-CN" dirty="0">
                <a:solidFill>
                  <a:prstClr val="white"/>
                </a:solidFill>
                <a:latin typeface="Century Gothic" panose="020B0502020202020204" pitchFamily="34" charset="0"/>
                <a:ea typeface="宋体" panose="02010600030101010101" pitchFamily="2" charset="-122"/>
              </a:rPr>
            </a:br>
            <a:br>
              <a:rPr lang="en-US" altLang="zh-CN" dirty="0">
                <a:solidFill>
                  <a:prstClr val="white"/>
                </a:solidFill>
                <a:latin typeface="Century Gothic" panose="020B0502020202020204" pitchFamily="34" charset="0"/>
                <a:ea typeface="宋体" panose="02010600030101010101" pitchFamily="2" charset="-122"/>
              </a:rPr>
            </a:br>
            <a:endParaRPr lang="en-US" b="1" dirty="0">
              <a:solidFill>
                <a:schemeClr val="bg1"/>
              </a:solidFill>
            </a:endParaRPr>
          </a:p>
        </p:txBody>
      </p:sp>
      <p:sp>
        <p:nvSpPr>
          <p:cNvPr id="2" name="Content Placeholder 1">
            <a:extLst>
              <a:ext uri="{FF2B5EF4-FFF2-40B4-BE49-F238E27FC236}">
                <a16:creationId xmlns:a16="http://schemas.microsoft.com/office/drawing/2014/main" id="{D5FC394D-5795-41A4-9B58-34154D553343}"/>
              </a:ext>
            </a:extLst>
          </p:cNvPr>
          <p:cNvSpPr>
            <a:spLocks noGrp="1"/>
          </p:cNvSpPr>
          <p:nvPr>
            <p:ph idx="1"/>
          </p:nvPr>
        </p:nvSpPr>
        <p:spPr>
          <a:xfrm>
            <a:off x="5180012" y="398483"/>
            <a:ext cx="6172200" cy="4873625"/>
          </a:xfrm>
        </p:spPr>
        <p:txBody>
          <a:bodyPr>
            <a:normAutofit/>
          </a:bodyPr>
          <a:lstStyle/>
          <a:p>
            <a:pPr marL="0" indent="0">
              <a:buNone/>
            </a:pPr>
            <a:r>
              <a:rPr lang="en-US" sz="2800" dirty="0"/>
              <a:t>Project scope: </a:t>
            </a:r>
          </a:p>
          <a:p>
            <a:r>
              <a:rPr lang="en-US" sz="2800" dirty="0"/>
              <a:t>Analyze data collected for one of KFD’s clients to find e-commerce buyer trends and insights</a:t>
            </a:r>
          </a:p>
          <a:p>
            <a:r>
              <a:rPr lang="en-US" sz="2800" dirty="0"/>
              <a:t>New visualization format for KFD’s clients</a:t>
            </a:r>
          </a:p>
          <a:p>
            <a:r>
              <a:rPr lang="en-US" sz="2800" dirty="0"/>
              <a:t>Upgrade internal systems to analyze data</a:t>
            </a:r>
          </a:p>
          <a:p>
            <a:endParaRPr lang="en-US" sz="2800" dirty="0"/>
          </a:p>
        </p:txBody>
      </p:sp>
      <p:sp>
        <p:nvSpPr>
          <p:cNvPr id="3" name="Text Placeholder 2">
            <a:extLst>
              <a:ext uri="{FF2B5EF4-FFF2-40B4-BE49-F238E27FC236}">
                <a16:creationId xmlns:a16="http://schemas.microsoft.com/office/drawing/2014/main" id="{010CDAB4-3324-4523-AD4C-237744637D33}"/>
              </a:ext>
            </a:extLst>
          </p:cNvPr>
          <p:cNvSpPr>
            <a:spLocks noGrp="1"/>
          </p:cNvSpPr>
          <p:nvPr>
            <p:ph type="body" sz="half" idx="2"/>
          </p:nvPr>
        </p:nvSpPr>
        <p:spPr/>
        <p:txBody>
          <a:bodyPr>
            <a:normAutofit/>
          </a:bodyPr>
          <a:lstStyle/>
          <a:p>
            <a:pPr marL="342900" indent="-342900">
              <a:buFont typeface="Arial" panose="020B0604020202020204" pitchFamily="34" charset="0"/>
              <a:buChar char="•"/>
            </a:pPr>
            <a:r>
              <a:rPr lang="en-US" sz="2000" dirty="0">
                <a:solidFill>
                  <a:schemeClr val="bg1"/>
                </a:solidFill>
              </a:rPr>
              <a:t>Kungfu Data provides advice for foreign brands to thrive in China’s largest e-market places(Taobao, </a:t>
            </a:r>
            <a:r>
              <a:rPr lang="en-US" sz="2000" dirty="0" err="1">
                <a:solidFill>
                  <a:schemeClr val="bg1"/>
                </a:solidFill>
              </a:rPr>
              <a:t>Tmall</a:t>
            </a:r>
            <a:r>
              <a:rPr lang="en-US" sz="2000" dirty="0">
                <a:solidFill>
                  <a:schemeClr val="bg1"/>
                </a:solidFill>
              </a:rPr>
              <a:t>)</a:t>
            </a:r>
          </a:p>
          <a:p>
            <a:pPr marL="342900" indent="-342900">
              <a:buFont typeface="Arial" panose="020B0604020202020204" pitchFamily="34" charset="0"/>
              <a:buChar char="•"/>
            </a:pPr>
            <a:r>
              <a:rPr lang="en-US" sz="2000" dirty="0">
                <a:solidFill>
                  <a:schemeClr val="bg1"/>
                </a:solidFill>
              </a:rPr>
              <a:t>Taobao, the largest consumer-to-consumer (C2C) marketplace, and </a:t>
            </a:r>
            <a:r>
              <a:rPr lang="en-US" sz="2000" dirty="0" err="1">
                <a:solidFill>
                  <a:schemeClr val="bg1"/>
                </a:solidFill>
              </a:rPr>
              <a:t>TMall</a:t>
            </a:r>
            <a:r>
              <a:rPr lang="en-US" sz="2000" dirty="0">
                <a:solidFill>
                  <a:schemeClr val="bg1"/>
                </a:solidFill>
              </a:rPr>
              <a:t>, the largest business-to-consumer (B2C) marketplace, both under Alibaba Group</a:t>
            </a:r>
          </a:p>
          <a:p>
            <a:pPr marL="342900" indent="-342900">
              <a:buFont typeface="Arial" panose="020B0604020202020204" pitchFamily="34" charset="0"/>
              <a:buChar char="•"/>
            </a:pPr>
            <a:r>
              <a:rPr lang="en-US" sz="2000" dirty="0">
                <a:solidFill>
                  <a:schemeClr val="bg1"/>
                </a:solidFill>
              </a:rPr>
              <a:t>Data includes history activities of consumers, merchants, products and brands</a:t>
            </a:r>
          </a:p>
        </p:txBody>
      </p:sp>
      <p:sp>
        <p:nvSpPr>
          <p:cNvPr id="5" name="Slide Number Placeholder 4">
            <a:extLst>
              <a:ext uri="{FF2B5EF4-FFF2-40B4-BE49-F238E27FC236}">
                <a16:creationId xmlns:a16="http://schemas.microsoft.com/office/drawing/2014/main" id="{7F2742F8-C001-4644-B929-D3F1A84D2258}"/>
              </a:ext>
            </a:extLst>
          </p:cNvPr>
          <p:cNvSpPr>
            <a:spLocks noGrp="1"/>
          </p:cNvSpPr>
          <p:nvPr>
            <p:ph type="sldNum" sz="quarter" idx="12"/>
          </p:nvPr>
        </p:nvSpPr>
        <p:spPr/>
        <p:txBody>
          <a:bodyPr/>
          <a:lstStyle/>
          <a:p>
            <a:fld id="{5D24ED93-C5D8-4F83-8670-96C236800E61}" type="slidenum">
              <a:rPr lang="en-US" smtClean="0"/>
              <a:t>2</a:t>
            </a:fld>
            <a:endParaRPr lang="en-US"/>
          </a:p>
        </p:txBody>
      </p:sp>
    </p:spTree>
    <p:extLst>
      <p:ext uri="{BB962C8B-B14F-4D97-AF65-F5344CB8AC3E}">
        <p14:creationId xmlns:p14="http://schemas.microsoft.com/office/powerpoint/2010/main" val="201034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DA37-CE4B-4935-9EE4-4B53C10A1AD1}"/>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5DB37AD9-3FC5-4083-901A-982B4ECE4A69}"/>
              </a:ext>
            </a:extLst>
          </p:cNvPr>
          <p:cNvPicPr>
            <a:picLocks noChangeAspect="1"/>
          </p:cNvPicPr>
          <p:nvPr/>
        </p:nvPicPr>
        <p:blipFill>
          <a:blip r:embed="rId3"/>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D1557342-E1A2-4D9B-9CFF-30FA49F1ADD8}"/>
              </a:ext>
            </a:extLst>
          </p:cNvPr>
          <p:cNvSpPr>
            <a:spLocks noGrp="1"/>
          </p:cNvSpPr>
          <p:nvPr>
            <p:ph type="sldNum" sz="quarter" idx="12"/>
          </p:nvPr>
        </p:nvSpPr>
        <p:spPr/>
        <p:txBody>
          <a:bodyPr/>
          <a:lstStyle/>
          <a:p>
            <a:fld id="{5D24ED93-C5D8-4F83-8670-96C236800E61}" type="slidenum">
              <a:rPr lang="en-US" smtClean="0"/>
              <a:t>3</a:t>
            </a:fld>
            <a:endParaRPr lang="en-US"/>
          </a:p>
        </p:txBody>
      </p:sp>
    </p:spTree>
    <p:extLst>
      <p:ext uri="{BB962C8B-B14F-4D97-AF65-F5344CB8AC3E}">
        <p14:creationId xmlns:p14="http://schemas.microsoft.com/office/powerpoint/2010/main" val="244721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3854-3115-4350-85A3-4A25DB222BBF}"/>
              </a:ext>
            </a:extLst>
          </p:cNvPr>
          <p:cNvSpPr>
            <a:spLocks noGrp="1"/>
          </p:cNvSpPr>
          <p:nvPr>
            <p:ph type="title"/>
          </p:nvPr>
        </p:nvSpPr>
        <p:spPr/>
        <p:txBody>
          <a:bodyPr>
            <a:normAutofit fontScale="90000"/>
          </a:bodyPr>
          <a:lstStyle/>
          <a:p>
            <a:br>
              <a:rPr lang="en-US" dirty="0"/>
            </a:br>
            <a:r>
              <a:rPr lang="en-US" dirty="0"/>
              <a:t>Competitors comparison</a:t>
            </a:r>
            <a:br>
              <a:rPr lang="en-US" dirty="0"/>
            </a:br>
            <a:br>
              <a:rPr lang="en-US" dirty="0"/>
            </a:br>
            <a:endParaRPr lang="en-US" dirty="0"/>
          </a:p>
        </p:txBody>
      </p:sp>
      <p:graphicFrame>
        <p:nvGraphicFramePr>
          <p:cNvPr id="3" name="Table 2">
            <a:extLst>
              <a:ext uri="{FF2B5EF4-FFF2-40B4-BE49-F238E27FC236}">
                <a16:creationId xmlns:a16="http://schemas.microsoft.com/office/drawing/2014/main" id="{BFD20CFE-CA39-40CF-9B47-1FE72D1B68C8}"/>
              </a:ext>
            </a:extLst>
          </p:cNvPr>
          <p:cNvGraphicFramePr>
            <a:graphicFrameLocks noGrp="1"/>
          </p:cNvGraphicFramePr>
          <p:nvPr>
            <p:extLst>
              <p:ext uri="{D42A27DB-BD31-4B8C-83A1-F6EECF244321}">
                <p14:modId xmlns:p14="http://schemas.microsoft.com/office/powerpoint/2010/main" val="3416596075"/>
              </p:ext>
            </p:extLst>
          </p:nvPr>
        </p:nvGraphicFramePr>
        <p:xfrm>
          <a:off x="1391920" y="2103120"/>
          <a:ext cx="9184639" cy="3657600"/>
        </p:xfrm>
        <a:graphic>
          <a:graphicData uri="http://schemas.openxmlformats.org/drawingml/2006/table">
            <a:tbl>
              <a:tblPr>
                <a:tableStyleId>{5C22544A-7EE6-4342-B048-85BDC9FD1C3A}</a:tableStyleId>
              </a:tblPr>
              <a:tblGrid>
                <a:gridCol w="1884435">
                  <a:extLst>
                    <a:ext uri="{9D8B030D-6E8A-4147-A177-3AD203B41FA5}">
                      <a16:colId xmlns:a16="http://schemas.microsoft.com/office/drawing/2014/main" val="3317273037"/>
                    </a:ext>
                  </a:extLst>
                </a:gridCol>
                <a:gridCol w="1868599">
                  <a:extLst>
                    <a:ext uri="{9D8B030D-6E8A-4147-A177-3AD203B41FA5}">
                      <a16:colId xmlns:a16="http://schemas.microsoft.com/office/drawing/2014/main" val="3626773817"/>
                    </a:ext>
                  </a:extLst>
                </a:gridCol>
                <a:gridCol w="1488545">
                  <a:extLst>
                    <a:ext uri="{9D8B030D-6E8A-4147-A177-3AD203B41FA5}">
                      <a16:colId xmlns:a16="http://schemas.microsoft.com/office/drawing/2014/main" val="3302936492"/>
                    </a:ext>
                  </a:extLst>
                </a:gridCol>
                <a:gridCol w="1551887">
                  <a:extLst>
                    <a:ext uri="{9D8B030D-6E8A-4147-A177-3AD203B41FA5}">
                      <a16:colId xmlns:a16="http://schemas.microsoft.com/office/drawing/2014/main" val="1601878008"/>
                    </a:ext>
                  </a:extLst>
                </a:gridCol>
                <a:gridCol w="1631065">
                  <a:extLst>
                    <a:ext uri="{9D8B030D-6E8A-4147-A177-3AD203B41FA5}">
                      <a16:colId xmlns:a16="http://schemas.microsoft.com/office/drawing/2014/main" val="2504080701"/>
                    </a:ext>
                  </a:extLst>
                </a:gridCol>
                <a:gridCol w="760108">
                  <a:extLst>
                    <a:ext uri="{9D8B030D-6E8A-4147-A177-3AD203B41FA5}">
                      <a16:colId xmlns:a16="http://schemas.microsoft.com/office/drawing/2014/main" val="3083462690"/>
                    </a:ext>
                  </a:extLst>
                </a:gridCol>
              </a:tblGrid>
              <a:tr h="731520">
                <a:tc>
                  <a:txBody>
                    <a:bodyPr/>
                    <a:lstStyle/>
                    <a:p>
                      <a:pPr algn="ctr" fontAlgn="b"/>
                      <a:r>
                        <a:rPr lang="en-US" sz="1600" u="none" strike="noStrike" dirty="0">
                          <a:solidFill>
                            <a:schemeClr val="bg1"/>
                          </a:solidFill>
                          <a:effectLst/>
                        </a:rPr>
                        <a:t>Brand Name</a:t>
                      </a:r>
                      <a:endParaRPr lang="en-US" sz="1600" b="0" i="0" u="none" strike="noStrike" dirty="0">
                        <a:solidFill>
                          <a:schemeClr val="bg1"/>
                        </a:solidFill>
                        <a:effectLst/>
                        <a:latin typeface="Calibri" panose="020F0502020204030204" pitchFamily="34" charset="0"/>
                      </a:endParaRPr>
                    </a:p>
                  </a:txBody>
                  <a:tcPr marL="6350" marR="6350" marT="6350" marB="0" anchor="b">
                    <a:solidFill>
                      <a:srgbClr val="C00000"/>
                    </a:solidFill>
                  </a:tcPr>
                </a:tc>
                <a:tc>
                  <a:txBody>
                    <a:bodyPr/>
                    <a:lstStyle/>
                    <a:p>
                      <a:pPr algn="ctr" fontAlgn="b"/>
                      <a:r>
                        <a:rPr lang="en-US" sz="1600" u="none" strike="noStrike" dirty="0">
                          <a:solidFill>
                            <a:schemeClr val="bg1"/>
                          </a:solidFill>
                          <a:effectLst/>
                        </a:rPr>
                        <a:t>30-day total sales(RMB/yuan)</a:t>
                      </a:r>
                      <a:endParaRPr lang="en-US" sz="1600" b="0" i="0" u="none" strike="noStrike" dirty="0">
                        <a:solidFill>
                          <a:schemeClr val="bg1"/>
                        </a:solidFill>
                        <a:effectLst/>
                        <a:latin typeface="Calibri" panose="020F0502020204030204" pitchFamily="34" charset="0"/>
                      </a:endParaRPr>
                    </a:p>
                  </a:txBody>
                  <a:tcPr marL="6350" marR="6350" marT="6350" marB="0" anchor="b">
                    <a:solidFill>
                      <a:srgbClr val="C00000"/>
                    </a:solidFill>
                  </a:tcPr>
                </a:tc>
                <a:tc>
                  <a:txBody>
                    <a:bodyPr/>
                    <a:lstStyle/>
                    <a:p>
                      <a:pPr algn="ctr" fontAlgn="b"/>
                      <a:r>
                        <a:rPr lang="en-US" sz="1600" u="none" strike="noStrike" dirty="0">
                          <a:solidFill>
                            <a:schemeClr val="bg1"/>
                          </a:solidFill>
                          <a:effectLst/>
                        </a:rPr>
                        <a:t>30-day units sold</a:t>
                      </a:r>
                      <a:endParaRPr lang="en-US" sz="1600" b="0" i="0" u="none" strike="noStrike" dirty="0">
                        <a:solidFill>
                          <a:schemeClr val="bg1"/>
                        </a:solidFill>
                        <a:effectLst/>
                        <a:latin typeface="Calibri" panose="020F0502020204030204" pitchFamily="34" charset="0"/>
                      </a:endParaRPr>
                    </a:p>
                  </a:txBody>
                  <a:tcPr marL="6350" marR="6350" marT="6350" marB="0" anchor="b">
                    <a:solidFill>
                      <a:srgbClr val="C00000"/>
                    </a:solidFill>
                  </a:tcPr>
                </a:tc>
                <a:tc>
                  <a:txBody>
                    <a:bodyPr/>
                    <a:lstStyle/>
                    <a:p>
                      <a:pPr algn="ctr" fontAlgn="b"/>
                      <a:r>
                        <a:rPr lang="en-US" sz="1600" u="none" strike="noStrike" dirty="0">
                          <a:solidFill>
                            <a:schemeClr val="bg1"/>
                          </a:solidFill>
                          <a:effectLst/>
                        </a:rPr>
                        <a:t>Lifetime sales(RMB/yuan)</a:t>
                      </a:r>
                      <a:endParaRPr lang="en-US" sz="1600" b="0" i="0" u="none" strike="noStrike" dirty="0">
                        <a:solidFill>
                          <a:schemeClr val="bg1"/>
                        </a:solidFill>
                        <a:effectLst/>
                        <a:latin typeface="Calibri" panose="020F0502020204030204" pitchFamily="34" charset="0"/>
                      </a:endParaRPr>
                    </a:p>
                  </a:txBody>
                  <a:tcPr marL="6350" marR="6350" marT="6350" marB="0" anchor="b">
                    <a:solidFill>
                      <a:srgbClr val="C00000"/>
                    </a:solidFill>
                  </a:tcPr>
                </a:tc>
                <a:tc>
                  <a:txBody>
                    <a:bodyPr/>
                    <a:lstStyle/>
                    <a:p>
                      <a:pPr algn="ctr" fontAlgn="b"/>
                      <a:r>
                        <a:rPr lang="en-US" sz="1600" u="none" strike="noStrike" dirty="0">
                          <a:solidFill>
                            <a:schemeClr val="bg1"/>
                          </a:solidFill>
                          <a:effectLst/>
                        </a:rPr>
                        <a:t>Lifetime units sold</a:t>
                      </a:r>
                      <a:endParaRPr lang="en-US" sz="1600" b="0" i="0" u="none" strike="noStrike" dirty="0">
                        <a:solidFill>
                          <a:schemeClr val="bg1"/>
                        </a:solidFill>
                        <a:effectLst/>
                        <a:latin typeface="Calibri" panose="020F0502020204030204" pitchFamily="34" charset="0"/>
                      </a:endParaRPr>
                    </a:p>
                  </a:txBody>
                  <a:tcPr marL="6350" marR="6350" marT="6350" marB="0" anchor="b">
                    <a:solidFill>
                      <a:srgbClr val="C00000"/>
                    </a:solidFill>
                  </a:tcPr>
                </a:tc>
                <a:tc>
                  <a:txBody>
                    <a:bodyPr/>
                    <a:lstStyle/>
                    <a:p>
                      <a:pPr algn="ctr" fontAlgn="b"/>
                      <a:r>
                        <a:rPr lang="en-US" sz="1600" u="none" strike="noStrike" dirty="0">
                          <a:solidFill>
                            <a:schemeClr val="bg1"/>
                          </a:solidFill>
                          <a:effectLst/>
                        </a:rPr>
                        <a:t>Reviews</a:t>
                      </a:r>
                      <a:endParaRPr lang="en-US" sz="1600" b="0" i="0" u="none" strike="noStrike" dirty="0">
                        <a:solidFill>
                          <a:schemeClr val="bg1"/>
                        </a:solidFill>
                        <a:effectLst/>
                        <a:latin typeface="Calibri" panose="020F0502020204030204" pitchFamily="34" charset="0"/>
                      </a:endParaRPr>
                    </a:p>
                  </a:txBody>
                  <a:tcPr marL="6350" marR="6350" marT="6350" marB="0" anchor="b">
                    <a:solidFill>
                      <a:srgbClr val="C00000"/>
                    </a:solidFill>
                  </a:tcPr>
                </a:tc>
                <a:extLst>
                  <a:ext uri="{0D108BD9-81ED-4DB2-BD59-A6C34878D82A}">
                    <a16:rowId xmlns:a16="http://schemas.microsoft.com/office/drawing/2014/main" val="3529211644"/>
                  </a:ext>
                </a:extLst>
              </a:tr>
              <a:tr h="731520">
                <a:tc>
                  <a:txBody>
                    <a:bodyPr/>
                    <a:lstStyle/>
                    <a:p>
                      <a:pPr algn="ctr" fontAlgn="b"/>
                      <a:r>
                        <a:rPr lang="en-US" sz="1600" b="0" i="0" u="none" strike="noStrike" dirty="0">
                          <a:solidFill>
                            <a:srgbClr val="000000"/>
                          </a:solidFill>
                          <a:effectLst/>
                          <a:latin typeface="Calibri" panose="020F0502020204030204" pitchFamily="34" charset="0"/>
                        </a:rPr>
                        <a:t>Client’s brand</a:t>
                      </a:r>
                    </a:p>
                  </a:txBody>
                  <a:tcPr marL="6350" marR="6350" marT="6350" marB="0" anchor="b">
                    <a:solidFill>
                      <a:srgbClr val="FFFF00"/>
                    </a:solidFill>
                  </a:tcPr>
                </a:tc>
                <a:tc>
                  <a:txBody>
                    <a:bodyPr/>
                    <a:lstStyle/>
                    <a:p>
                      <a:pPr algn="ctr" fontAlgn="b"/>
                      <a:r>
                        <a:rPr lang="en-US" sz="1600" u="none" strike="noStrike" dirty="0">
                          <a:effectLst/>
                        </a:rPr>
                        <a:t>5.39E+05</a:t>
                      </a:r>
                      <a:endParaRPr lang="en-US" sz="1600" b="0" i="0" u="none" strike="noStrike" dirty="0">
                        <a:solidFill>
                          <a:srgbClr val="000000"/>
                        </a:solidFill>
                        <a:effectLst/>
                        <a:latin typeface="Calibri" panose="020F0502020204030204" pitchFamily="34" charset="0"/>
                      </a:endParaRPr>
                    </a:p>
                  </a:txBody>
                  <a:tcPr marL="6350" marR="6350" marT="6350" marB="0" anchor="b">
                    <a:solidFill>
                      <a:srgbClr val="FFFF00"/>
                    </a:solidFill>
                  </a:tcPr>
                </a:tc>
                <a:tc>
                  <a:txBody>
                    <a:bodyPr/>
                    <a:lstStyle/>
                    <a:p>
                      <a:pPr algn="ctr" fontAlgn="b"/>
                      <a:r>
                        <a:rPr lang="en-US" sz="1600" u="none" strike="noStrike" dirty="0">
                          <a:effectLst/>
                        </a:rPr>
                        <a:t>9246</a:t>
                      </a:r>
                      <a:endParaRPr lang="en-US" sz="1600" b="0" i="0" u="none" strike="noStrike" dirty="0">
                        <a:solidFill>
                          <a:srgbClr val="000000"/>
                        </a:solidFill>
                        <a:effectLst/>
                        <a:latin typeface="Calibri" panose="020F0502020204030204" pitchFamily="34" charset="0"/>
                      </a:endParaRPr>
                    </a:p>
                  </a:txBody>
                  <a:tcPr marL="6350" marR="6350" marT="6350" marB="0" anchor="b">
                    <a:solidFill>
                      <a:srgbClr val="FFFF00"/>
                    </a:solidFill>
                  </a:tcPr>
                </a:tc>
                <a:tc>
                  <a:txBody>
                    <a:bodyPr/>
                    <a:lstStyle/>
                    <a:p>
                      <a:pPr algn="ctr" fontAlgn="b"/>
                      <a:r>
                        <a:rPr lang="en-US" sz="1600" u="none" strike="noStrike" dirty="0">
                          <a:effectLst/>
                        </a:rPr>
                        <a:t>1.13E+07</a:t>
                      </a:r>
                      <a:endParaRPr lang="en-US" sz="1600" b="0" i="0" u="none" strike="noStrike" dirty="0">
                        <a:solidFill>
                          <a:srgbClr val="000000"/>
                        </a:solidFill>
                        <a:effectLst/>
                        <a:latin typeface="Calibri" panose="020F0502020204030204" pitchFamily="34" charset="0"/>
                      </a:endParaRPr>
                    </a:p>
                  </a:txBody>
                  <a:tcPr marL="6350" marR="6350" marT="6350" marB="0" anchor="b">
                    <a:solidFill>
                      <a:srgbClr val="FFFF00"/>
                    </a:solidFill>
                  </a:tcPr>
                </a:tc>
                <a:tc>
                  <a:txBody>
                    <a:bodyPr/>
                    <a:lstStyle/>
                    <a:p>
                      <a:pPr algn="ctr" fontAlgn="b"/>
                      <a:r>
                        <a:rPr lang="en-US" sz="1600" u="none" strike="noStrike" dirty="0">
                          <a:effectLst/>
                        </a:rPr>
                        <a:t>199740</a:t>
                      </a:r>
                      <a:endParaRPr lang="en-US" sz="1600" b="0" i="0" u="none" strike="noStrike" dirty="0">
                        <a:solidFill>
                          <a:srgbClr val="000000"/>
                        </a:solidFill>
                        <a:effectLst/>
                        <a:latin typeface="Calibri" panose="020F0502020204030204" pitchFamily="34" charset="0"/>
                      </a:endParaRPr>
                    </a:p>
                  </a:txBody>
                  <a:tcPr marL="6350" marR="6350" marT="6350" marB="0" anchor="b">
                    <a:solidFill>
                      <a:srgbClr val="FFFF00"/>
                    </a:solidFill>
                  </a:tcPr>
                </a:tc>
                <a:tc>
                  <a:txBody>
                    <a:bodyPr/>
                    <a:lstStyle/>
                    <a:p>
                      <a:pPr algn="ctr" fontAlgn="b"/>
                      <a:r>
                        <a:rPr lang="en-US" sz="1600" u="none" strike="noStrike" dirty="0">
                          <a:effectLst/>
                        </a:rPr>
                        <a:t>35487</a:t>
                      </a:r>
                      <a:endParaRPr lang="en-US" sz="1600" b="0" i="0" u="none" strike="noStrike" dirty="0">
                        <a:solidFill>
                          <a:srgbClr val="000000"/>
                        </a:solidFill>
                        <a:effectLst/>
                        <a:latin typeface="Calibri" panose="020F0502020204030204" pitchFamily="34" charset="0"/>
                      </a:endParaRPr>
                    </a:p>
                  </a:txBody>
                  <a:tcPr marL="6350" marR="6350" marT="6350" marB="0" anchor="b">
                    <a:solidFill>
                      <a:srgbClr val="FFFF00"/>
                    </a:solidFill>
                  </a:tcPr>
                </a:tc>
                <a:extLst>
                  <a:ext uri="{0D108BD9-81ED-4DB2-BD59-A6C34878D82A}">
                    <a16:rowId xmlns:a16="http://schemas.microsoft.com/office/drawing/2014/main" val="3148961678"/>
                  </a:ext>
                </a:extLst>
              </a:tr>
              <a:tr h="731520">
                <a:tc>
                  <a:txBody>
                    <a:bodyPr/>
                    <a:lstStyle/>
                    <a:p>
                      <a:pPr algn="ctr" fontAlgn="b"/>
                      <a:r>
                        <a:rPr lang="en-US" sz="1600" u="none" strike="noStrike" dirty="0">
                          <a:effectLst/>
                        </a:rPr>
                        <a:t>Arnold's Farm</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6.65E+05</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7187</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1.19E+07</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143983</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39286</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02912803"/>
                  </a:ext>
                </a:extLst>
              </a:tr>
              <a:tr h="731520">
                <a:tc>
                  <a:txBody>
                    <a:bodyPr/>
                    <a:lstStyle/>
                    <a:p>
                      <a:pPr algn="ctr" fontAlgn="b"/>
                      <a:r>
                        <a:rPr lang="en-US" sz="1600" u="none" strike="noStrike">
                          <a:effectLst/>
                        </a:rPr>
                        <a:t>Jason</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dirty="0">
                          <a:effectLst/>
                        </a:rPr>
                        <a:t>1.29E+06</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33996</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6.70E+07</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1467577</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600" u="none" strike="noStrike">
                          <a:effectLst/>
                        </a:rPr>
                        <a:t>269889</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60277501"/>
                  </a:ext>
                </a:extLst>
              </a:tr>
              <a:tr h="731520">
                <a:tc>
                  <a:txBody>
                    <a:bodyPr/>
                    <a:lstStyle/>
                    <a:p>
                      <a:pPr algn="ctr" fontAlgn="b"/>
                      <a:r>
                        <a:rPr lang="en-US" sz="1600" u="none" strike="noStrike" dirty="0">
                          <a:effectLst/>
                        </a:rPr>
                        <a:t>Quaker</a:t>
                      </a:r>
                      <a:endParaRPr lang="en-US" sz="1600" b="0" i="0" u="none" strike="noStrike" dirty="0">
                        <a:solidFill>
                          <a:srgbClr val="000000"/>
                        </a:solidFill>
                        <a:effectLst/>
                        <a:latin typeface="Calibri" panose="020F0502020204030204" pitchFamily="34" charset="0"/>
                      </a:endParaRPr>
                    </a:p>
                  </a:txBody>
                  <a:tcPr marL="6350" marR="6350" marT="6350" marB="0" anchor="b">
                    <a:solidFill>
                      <a:srgbClr val="FFFF00"/>
                    </a:solidFill>
                  </a:tcPr>
                </a:tc>
                <a:tc>
                  <a:txBody>
                    <a:bodyPr/>
                    <a:lstStyle/>
                    <a:p>
                      <a:pPr algn="ctr" fontAlgn="b"/>
                      <a:r>
                        <a:rPr lang="en-US" sz="1600" u="none" strike="noStrike" dirty="0">
                          <a:effectLst/>
                        </a:rPr>
                        <a:t>1.38E+07</a:t>
                      </a:r>
                      <a:endParaRPr lang="en-US" sz="1600" b="0" i="0" u="none" strike="noStrike" dirty="0">
                        <a:solidFill>
                          <a:srgbClr val="000000"/>
                        </a:solidFill>
                        <a:effectLst/>
                        <a:latin typeface="Calibri" panose="020F0502020204030204" pitchFamily="34" charset="0"/>
                      </a:endParaRPr>
                    </a:p>
                  </a:txBody>
                  <a:tcPr marL="6350" marR="6350" marT="6350" marB="0" anchor="b">
                    <a:solidFill>
                      <a:srgbClr val="FFFF00"/>
                    </a:solidFill>
                  </a:tcPr>
                </a:tc>
                <a:tc>
                  <a:txBody>
                    <a:bodyPr/>
                    <a:lstStyle/>
                    <a:p>
                      <a:pPr algn="ctr" fontAlgn="b"/>
                      <a:r>
                        <a:rPr lang="en-US" sz="1600" u="none" strike="noStrike" dirty="0">
                          <a:effectLst/>
                        </a:rPr>
                        <a:t>331810</a:t>
                      </a:r>
                      <a:endParaRPr lang="en-US" sz="1600" b="0" i="0" u="none" strike="noStrike" dirty="0">
                        <a:solidFill>
                          <a:srgbClr val="000000"/>
                        </a:solidFill>
                        <a:effectLst/>
                        <a:latin typeface="Calibri" panose="020F0502020204030204" pitchFamily="34" charset="0"/>
                      </a:endParaRPr>
                    </a:p>
                  </a:txBody>
                  <a:tcPr marL="6350" marR="6350" marT="6350" marB="0" anchor="b">
                    <a:solidFill>
                      <a:srgbClr val="FFFF00"/>
                    </a:solidFill>
                  </a:tcPr>
                </a:tc>
                <a:tc>
                  <a:txBody>
                    <a:bodyPr/>
                    <a:lstStyle/>
                    <a:p>
                      <a:pPr algn="ctr" fontAlgn="b"/>
                      <a:r>
                        <a:rPr lang="en-US" sz="1600" u="none" strike="noStrike" dirty="0">
                          <a:effectLst/>
                        </a:rPr>
                        <a:t>2.77E+08</a:t>
                      </a:r>
                      <a:endParaRPr lang="en-US" sz="1600" b="0" i="0" u="none" strike="noStrike" dirty="0">
                        <a:solidFill>
                          <a:srgbClr val="000000"/>
                        </a:solidFill>
                        <a:effectLst/>
                        <a:latin typeface="Calibri" panose="020F0502020204030204" pitchFamily="34" charset="0"/>
                      </a:endParaRPr>
                    </a:p>
                  </a:txBody>
                  <a:tcPr marL="6350" marR="6350" marT="6350" marB="0" anchor="b">
                    <a:solidFill>
                      <a:srgbClr val="FFFF00"/>
                    </a:solidFill>
                  </a:tcPr>
                </a:tc>
                <a:tc>
                  <a:txBody>
                    <a:bodyPr/>
                    <a:lstStyle/>
                    <a:p>
                      <a:pPr algn="ctr" fontAlgn="b"/>
                      <a:r>
                        <a:rPr lang="en-US" sz="1600" u="none" strike="noStrike" dirty="0">
                          <a:effectLst/>
                        </a:rPr>
                        <a:t>7839147</a:t>
                      </a:r>
                      <a:endParaRPr lang="en-US" sz="1600" b="0" i="0" u="none" strike="noStrike" dirty="0">
                        <a:solidFill>
                          <a:srgbClr val="000000"/>
                        </a:solidFill>
                        <a:effectLst/>
                        <a:latin typeface="Calibri" panose="020F0502020204030204" pitchFamily="34" charset="0"/>
                      </a:endParaRPr>
                    </a:p>
                  </a:txBody>
                  <a:tcPr marL="6350" marR="6350" marT="6350" marB="0" anchor="b">
                    <a:solidFill>
                      <a:srgbClr val="FFFF00"/>
                    </a:solidFill>
                  </a:tcPr>
                </a:tc>
                <a:tc>
                  <a:txBody>
                    <a:bodyPr/>
                    <a:lstStyle/>
                    <a:p>
                      <a:pPr algn="ctr" fontAlgn="b"/>
                      <a:r>
                        <a:rPr lang="en-US" sz="1600" u="none" strike="noStrike" dirty="0">
                          <a:effectLst/>
                        </a:rPr>
                        <a:t>1507235</a:t>
                      </a:r>
                      <a:endParaRPr lang="en-US" sz="1600" b="0" i="0" u="none" strike="noStrike" dirty="0">
                        <a:solidFill>
                          <a:srgbClr val="000000"/>
                        </a:solidFill>
                        <a:effectLst/>
                        <a:latin typeface="Calibri" panose="020F0502020204030204" pitchFamily="34" charset="0"/>
                      </a:endParaRPr>
                    </a:p>
                  </a:txBody>
                  <a:tcPr marL="6350" marR="6350" marT="6350" marB="0" anchor="b">
                    <a:solidFill>
                      <a:srgbClr val="FFFF00"/>
                    </a:solidFill>
                  </a:tcPr>
                </a:tc>
                <a:extLst>
                  <a:ext uri="{0D108BD9-81ED-4DB2-BD59-A6C34878D82A}">
                    <a16:rowId xmlns:a16="http://schemas.microsoft.com/office/drawing/2014/main" val="2949939711"/>
                  </a:ext>
                </a:extLst>
              </a:tr>
            </a:tbl>
          </a:graphicData>
        </a:graphic>
      </p:graphicFrame>
      <p:sp>
        <p:nvSpPr>
          <p:cNvPr id="4" name="TextBox 3">
            <a:extLst>
              <a:ext uri="{FF2B5EF4-FFF2-40B4-BE49-F238E27FC236}">
                <a16:creationId xmlns:a16="http://schemas.microsoft.com/office/drawing/2014/main" id="{2ED90E27-A541-4083-A21C-042A2D92FFCE}"/>
              </a:ext>
            </a:extLst>
          </p:cNvPr>
          <p:cNvSpPr txBox="1"/>
          <p:nvPr/>
        </p:nvSpPr>
        <p:spPr>
          <a:xfrm>
            <a:off x="939220" y="1467139"/>
            <a:ext cx="7640320" cy="369332"/>
          </a:xfrm>
          <a:prstGeom prst="rect">
            <a:avLst/>
          </a:prstGeom>
          <a:noFill/>
        </p:spPr>
        <p:txBody>
          <a:bodyPr wrap="square" rtlCol="0">
            <a:spAutoFit/>
          </a:bodyPr>
          <a:lstStyle/>
          <a:p>
            <a:r>
              <a:rPr lang="en-US" dirty="0"/>
              <a:t>P</a:t>
            </a:r>
            <a:r>
              <a:rPr lang="en-US" altLang="zh-CN" dirty="0"/>
              <a:t>roducts sold from the last 30 days up to Jan.14,2019</a:t>
            </a:r>
            <a:endParaRPr lang="en-US" dirty="0"/>
          </a:p>
        </p:txBody>
      </p:sp>
      <p:sp>
        <p:nvSpPr>
          <p:cNvPr id="5" name="Slide Number Placeholder 4">
            <a:extLst>
              <a:ext uri="{FF2B5EF4-FFF2-40B4-BE49-F238E27FC236}">
                <a16:creationId xmlns:a16="http://schemas.microsoft.com/office/drawing/2014/main" id="{063A73CC-D4F5-4294-A796-5E80FFC2C446}"/>
              </a:ext>
            </a:extLst>
          </p:cNvPr>
          <p:cNvSpPr>
            <a:spLocks noGrp="1"/>
          </p:cNvSpPr>
          <p:nvPr>
            <p:ph type="sldNum" sz="quarter" idx="12"/>
          </p:nvPr>
        </p:nvSpPr>
        <p:spPr/>
        <p:txBody>
          <a:bodyPr/>
          <a:lstStyle/>
          <a:p>
            <a:fld id="{5D24ED93-C5D8-4F83-8670-96C236800E61}" type="slidenum">
              <a:rPr lang="en-US" smtClean="0"/>
              <a:t>4</a:t>
            </a:fld>
            <a:endParaRPr lang="en-US"/>
          </a:p>
        </p:txBody>
      </p:sp>
    </p:spTree>
    <p:extLst>
      <p:ext uri="{BB962C8B-B14F-4D97-AF65-F5344CB8AC3E}">
        <p14:creationId xmlns:p14="http://schemas.microsoft.com/office/powerpoint/2010/main" val="297183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B5A0-11A4-4E65-8BD8-514D22F30080}"/>
              </a:ext>
            </a:extLst>
          </p:cNvPr>
          <p:cNvSpPr>
            <a:spLocks noGrp="1"/>
          </p:cNvSpPr>
          <p:nvPr>
            <p:ph type="title"/>
          </p:nvPr>
        </p:nvSpPr>
        <p:spPr/>
        <p:txBody>
          <a:bodyPr/>
          <a:lstStyle/>
          <a:p>
            <a:r>
              <a:rPr lang="en-US" dirty="0"/>
              <a:t>KFD’s client top product analysis</a:t>
            </a:r>
          </a:p>
        </p:txBody>
      </p:sp>
      <p:sp>
        <p:nvSpPr>
          <p:cNvPr id="3" name="Rectangle 2">
            <a:extLst>
              <a:ext uri="{FF2B5EF4-FFF2-40B4-BE49-F238E27FC236}">
                <a16:creationId xmlns:a16="http://schemas.microsoft.com/office/drawing/2014/main" id="{1C7064FE-A30F-4E10-998B-6E41F612FA5D}"/>
              </a:ext>
            </a:extLst>
          </p:cNvPr>
          <p:cNvSpPr/>
          <p:nvPr/>
        </p:nvSpPr>
        <p:spPr>
          <a:xfrm>
            <a:off x="3048000" y="2967335"/>
            <a:ext cx="6096000" cy="923330"/>
          </a:xfrm>
          <a:prstGeom prst="rect">
            <a:avLst/>
          </a:prstGeom>
        </p:spPr>
        <p:txBody>
          <a:bodyPr>
            <a:spAutoFit/>
          </a:bodyPr>
          <a:lstStyle/>
          <a:p>
            <a:pPr lvl="0" fontAlgn="base">
              <a:spcBef>
                <a:spcPct val="0"/>
              </a:spcBef>
              <a:spcAft>
                <a:spcPct val="0"/>
              </a:spcAft>
            </a:pPr>
            <a:r>
              <a:rPr lang="en-US" altLang="zh-CN" dirty="0">
                <a:solidFill>
                  <a:prstClr val="white"/>
                </a:solidFill>
                <a:latin typeface="Century Gothic" panose="020B0502020202020204" pitchFamily="34" charset="0"/>
                <a:ea typeface="宋体" panose="02010600030101010101" pitchFamily="2" charset="-122"/>
              </a:rPr>
              <a:t>XXX China Market Analysis</a:t>
            </a:r>
          </a:p>
          <a:p>
            <a:pPr lvl="0" fontAlgn="base">
              <a:spcBef>
                <a:spcPct val="0"/>
              </a:spcBef>
              <a:spcAft>
                <a:spcPct val="0"/>
              </a:spcAft>
            </a:pPr>
            <a:r>
              <a:rPr lang="en-US" altLang="zh-CN" dirty="0">
                <a:solidFill>
                  <a:prstClr val="white"/>
                </a:solidFill>
                <a:latin typeface="Century Gothic" panose="020B0502020202020204" pitchFamily="34" charset="0"/>
                <a:ea typeface="宋体" panose="02010600030101010101" pitchFamily="2" charset="-122"/>
              </a:rPr>
              <a:t>Summary Presentation</a:t>
            </a:r>
          </a:p>
          <a:p>
            <a:pPr lvl="0" fontAlgn="base">
              <a:spcBef>
                <a:spcPct val="0"/>
              </a:spcBef>
              <a:spcAft>
                <a:spcPct val="0"/>
              </a:spcAft>
            </a:pPr>
            <a:r>
              <a:rPr lang="en-US" altLang="zh-CN" dirty="0">
                <a:solidFill>
                  <a:prstClr val="white"/>
                </a:solidFill>
                <a:latin typeface="Century Gothic" panose="020B0502020202020204" pitchFamily="34" charset="0"/>
                <a:ea typeface="宋体" panose="02010600030101010101" pitchFamily="2" charset="-122"/>
              </a:rPr>
              <a:t>January, 2019 Data</a:t>
            </a:r>
          </a:p>
        </p:txBody>
      </p:sp>
      <p:sp>
        <p:nvSpPr>
          <p:cNvPr id="6" name="TextBox 5">
            <a:extLst>
              <a:ext uri="{FF2B5EF4-FFF2-40B4-BE49-F238E27FC236}">
                <a16:creationId xmlns:a16="http://schemas.microsoft.com/office/drawing/2014/main" id="{23CA29E6-6733-453F-A601-92CC481DD148}"/>
              </a:ext>
            </a:extLst>
          </p:cNvPr>
          <p:cNvSpPr txBox="1"/>
          <p:nvPr/>
        </p:nvSpPr>
        <p:spPr>
          <a:xfrm>
            <a:off x="939220" y="1467139"/>
            <a:ext cx="7640320" cy="369332"/>
          </a:xfrm>
          <a:prstGeom prst="rect">
            <a:avLst/>
          </a:prstGeom>
          <a:noFill/>
        </p:spPr>
        <p:txBody>
          <a:bodyPr wrap="square" rtlCol="0">
            <a:spAutoFit/>
          </a:bodyPr>
          <a:lstStyle/>
          <a:p>
            <a:r>
              <a:rPr lang="en-US" dirty="0"/>
              <a:t>P</a:t>
            </a:r>
            <a:r>
              <a:rPr lang="en-US" altLang="zh-CN" dirty="0"/>
              <a:t>roducts sold from the last 30 days up to Jan.14,2019</a:t>
            </a:r>
            <a:endParaRPr lang="en-US" dirty="0"/>
          </a:p>
        </p:txBody>
      </p:sp>
      <p:pic>
        <p:nvPicPr>
          <p:cNvPr id="7" name="Picture 6">
            <a:extLst>
              <a:ext uri="{FF2B5EF4-FFF2-40B4-BE49-F238E27FC236}">
                <a16:creationId xmlns:a16="http://schemas.microsoft.com/office/drawing/2014/main" id="{868A2B68-A6CA-4A31-99A2-0D1186E1DD94}"/>
              </a:ext>
            </a:extLst>
          </p:cNvPr>
          <p:cNvPicPr>
            <a:picLocks noChangeAspect="1"/>
          </p:cNvPicPr>
          <p:nvPr/>
        </p:nvPicPr>
        <p:blipFill>
          <a:blip r:embed="rId3"/>
          <a:stretch>
            <a:fillRect/>
          </a:stretch>
        </p:blipFill>
        <p:spPr>
          <a:xfrm>
            <a:off x="378995" y="2113281"/>
            <a:ext cx="5182104" cy="4087566"/>
          </a:xfrm>
          <a:prstGeom prst="rect">
            <a:avLst/>
          </a:prstGeom>
        </p:spPr>
      </p:pic>
      <p:pic>
        <p:nvPicPr>
          <p:cNvPr id="10" name="Picture 9">
            <a:extLst>
              <a:ext uri="{FF2B5EF4-FFF2-40B4-BE49-F238E27FC236}">
                <a16:creationId xmlns:a16="http://schemas.microsoft.com/office/drawing/2014/main" id="{0D5C0982-977D-4216-B0B5-0A1E0C9163F8}"/>
              </a:ext>
            </a:extLst>
          </p:cNvPr>
          <p:cNvPicPr>
            <a:picLocks noChangeAspect="1"/>
          </p:cNvPicPr>
          <p:nvPr/>
        </p:nvPicPr>
        <p:blipFill>
          <a:blip r:embed="rId4"/>
          <a:stretch>
            <a:fillRect/>
          </a:stretch>
        </p:blipFill>
        <p:spPr>
          <a:xfrm>
            <a:off x="5368059" y="2101173"/>
            <a:ext cx="7101840" cy="4391702"/>
          </a:xfrm>
          <a:prstGeom prst="rect">
            <a:avLst/>
          </a:prstGeom>
        </p:spPr>
      </p:pic>
      <p:sp>
        <p:nvSpPr>
          <p:cNvPr id="4" name="Slide Number Placeholder 3">
            <a:extLst>
              <a:ext uri="{FF2B5EF4-FFF2-40B4-BE49-F238E27FC236}">
                <a16:creationId xmlns:a16="http://schemas.microsoft.com/office/drawing/2014/main" id="{0384BD33-DBC0-4BAF-96C8-F4464F00BA45}"/>
              </a:ext>
            </a:extLst>
          </p:cNvPr>
          <p:cNvSpPr>
            <a:spLocks noGrp="1"/>
          </p:cNvSpPr>
          <p:nvPr>
            <p:ph type="sldNum" sz="quarter" idx="12"/>
          </p:nvPr>
        </p:nvSpPr>
        <p:spPr/>
        <p:txBody>
          <a:bodyPr/>
          <a:lstStyle/>
          <a:p>
            <a:fld id="{5D24ED93-C5D8-4F83-8670-96C236800E61}" type="slidenum">
              <a:rPr lang="en-US" smtClean="0"/>
              <a:t>5</a:t>
            </a:fld>
            <a:endParaRPr lang="en-US"/>
          </a:p>
        </p:txBody>
      </p:sp>
    </p:spTree>
    <p:extLst>
      <p:ext uri="{BB962C8B-B14F-4D97-AF65-F5344CB8AC3E}">
        <p14:creationId xmlns:p14="http://schemas.microsoft.com/office/powerpoint/2010/main" val="3323434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956C-F31E-4EDA-95C7-B302EDC35B3E}"/>
              </a:ext>
            </a:extLst>
          </p:cNvPr>
          <p:cNvSpPr>
            <a:spLocks noGrp="1"/>
          </p:cNvSpPr>
          <p:nvPr>
            <p:ph type="title"/>
          </p:nvPr>
        </p:nvSpPr>
        <p:spPr/>
        <p:txBody>
          <a:bodyPr/>
          <a:lstStyle/>
          <a:p>
            <a:r>
              <a:rPr lang="en-US" dirty="0"/>
              <a:t>Quaker top product analysis</a:t>
            </a:r>
          </a:p>
        </p:txBody>
      </p:sp>
      <p:pic>
        <p:nvPicPr>
          <p:cNvPr id="3" name="Picture 2">
            <a:extLst>
              <a:ext uri="{FF2B5EF4-FFF2-40B4-BE49-F238E27FC236}">
                <a16:creationId xmlns:a16="http://schemas.microsoft.com/office/drawing/2014/main" id="{0CBFA7A7-55A1-46E1-8468-79DFF963321D}"/>
              </a:ext>
            </a:extLst>
          </p:cNvPr>
          <p:cNvPicPr>
            <a:picLocks noChangeAspect="1"/>
          </p:cNvPicPr>
          <p:nvPr/>
        </p:nvPicPr>
        <p:blipFill>
          <a:blip r:embed="rId3"/>
          <a:stretch>
            <a:fillRect/>
          </a:stretch>
        </p:blipFill>
        <p:spPr>
          <a:xfrm>
            <a:off x="6522720" y="1914165"/>
            <a:ext cx="5334208" cy="4207543"/>
          </a:xfrm>
          <a:prstGeom prst="rect">
            <a:avLst/>
          </a:prstGeom>
        </p:spPr>
      </p:pic>
      <p:pic>
        <p:nvPicPr>
          <p:cNvPr id="4" name="Picture 3">
            <a:extLst>
              <a:ext uri="{FF2B5EF4-FFF2-40B4-BE49-F238E27FC236}">
                <a16:creationId xmlns:a16="http://schemas.microsoft.com/office/drawing/2014/main" id="{518E0E2E-6B23-4808-BC09-ABD14CE93CF5}"/>
              </a:ext>
            </a:extLst>
          </p:cNvPr>
          <p:cNvPicPr>
            <a:picLocks noChangeAspect="1"/>
          </p:cNvPicPr>
          <p:nvPr/>
        </p:nvPicPr>
        <p:blipFill>
          <a:blip r:embed="rId4"/>
          <a:stretch>
            <a:fillRect/>
          </a:stretch>
        </p:blipFill>
        <p:spPr>
          <a:xfrm>
            <a:off x="838200" y="1950582"/>
            <a:ext cx="5036478" cy="3972698"/>
          </a:xfrm>
          <a:prstGeom prst="rect">
            <a:avLst/>
          </a:prstGeom>
        </p:spPr>
      </p:pic>
      <p:sp>
        <p:nvSpPr>
          <p:cNvPr id="5" name="TextBox 4">
            <a:extLst>
              <a:ext uri="{FF2B5EF4-FFF2-40B4-BE49-F238E27FC236}">
                <a16:creationId xmlns:a16="http://schemas.microsoft.com/office/drawing/2014/main" id="{6CCFA434-B65C-4801-9C54-7B8B03ED1A1C}"/>
              </a:ext>
            </a:extLst>
          </p:cNvPr>
          <p:cNvSpPr txBox="1"/>
          <p:nvPr/>
        </p:nvSpPr>
        <p:spPr>
          <a:xfrm>
            <a:off x="939220" y="1467139"/>
            <a:ext cx="7640320" cy="369332"/>
          </a:xfrm>
          <a:prstGeom prst="rect">
            <a:avLst/>
          </a:prstGeom>
          <a:noFill/>
        </p:spPr>
        <p:txBody>
          <a:bodyPr wrap="square" rtlCol="0">
            <a:spAutoFit/>
          </a:bodyPr>
          <a:lstStyle/>
          <a:p>
            <a:r>
              <a:rPr lang="en-US" dirty="0"/>
              <a:t>P</a:t>
            </a:r>
            <a:r>
              <a:rPr lang="en-US" altLang="zh-CN" dirty="0"/>
              <a:t>roducts sold from the last 30 days up to Jan.14,2019</a:t>
            </a:r>
            <a:endParaRPr lang="en-US" dirty="0"/>
          </a:p>
        </p:txBody>
      </p:sp>
      <p:sp>
        <p:nvSpPr>
          <p:cNvPr id="6" name="Slide Number Placeholder 5">
            <a:extLst>
              <a:ext uri="{FF2B5EF4-FFF2-40B4-BE49-F238E27FC236}">
                <a16:creationId xmlns:a16="http://schemas.microsoft.com/office/drawing/2014/main" id="{78948FDB-156A-42A3-9B0F-616174395C58}"/>
              </a:ext>
            </a:extLst>
          </p:cNvPr>
          <p:cNvSpPr>
            <a:spLocks noGrp="1"/>
          </p:cNvSpPr>
          <p:nvPr>
            <p:ph type="sldNum" sz="quarter" idx="12"/>
          </p:nvPr>
        </p:nvSpPr>
        <p:spPr/>
        <p:txBody>
          <a:bodyPr/>
          <a:lstStyle/>
          <a:p>
            <a:fld id="{5D24ED93-C5D8-4F83-8670-96C236800E61}" type="slidenum">
              <a:rPr lang="en-US" smtClean="0"/>
              <a:t>6</a:t>
            </a:fld>
            <a:endParaRPr lang="en-US"/>
          </a:p>
        </p:txBody>
      </p:sp>
    </p:spTree>
    <p:extLst>
      <p:ext uri="{BB962C8B-B14F-4D97-AF65-F5344CB8AC3E}">
        <p14:creationId xmlns:p14="http://schemas.microsoft.com/office/powerpoint/2010/main" val="156014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E156-42E5-48D8-BDE2-996DB630524A}"/>
              </a:ext>
            </a:extLst>
          </p:cNvPr>
          <p:cNvSpPr>
            <a:spLocks noGrp="1"/>
          </p:cNvSpPr>
          <p:nvPr>
            <p:ph type="title"/>
          </p:nvPr>
        </p:nvSpPr>
        <p:spPr/>
        <p:txBody>
          <a:bodyPr/>
          <a:lstStyle/>
          <a:p>
            <a:r>
              <a:rPr lang="en-US" dirty="0"/>
              <a:t>Store type comparison</a:t>
            </a:r>
          </a:p>
        </p:txBody>
      </p:sp>
      <p:pic>
        <p:nvPicPr>
          <p:cNvPr id="6" name="Picture 5">
            <a:extLst>
              <a:ext uri="{FF2B5EF4-FFF2-40B4-BE49-F238E27FC236}">
                <a16:creationId xmlns:a16="http://schemas.microsoft.com/office/drawing/2014/main" id="{ACB1764B-1FE2-42B5-8B3C-357A588C71D5}"/>
              </a:ext>
            </a:extLst>
          </p:cNvPr>
          <p:cNvPicPr>
            <a:picLocks noChangeAspect="1"/>
          </p:cNvPicPr>
          <p:nvPr/>
        </p:nvPicPr>
        <p:blipFill>
          <a:blip r:embed="rId3"/>
          <a:stretch>
            <a:fillRect/>
          </a:stretch>
        </p:blipFill>
        <p:spPr>
          <a:xfrm>
            <a:off x="709207" y="2383376"/>
            <a:ext cx="4990136" cy="3936144"/>
          </a:xfrm>
          <a:prstGeom prst="rect">
            <a:avLst/>
          </a:prstGeom>
        </p:spPr>
      </p:pic>
      <p:sp>
        <p:nvSpPr>
          <p:cNvPr id="7" name="TextBox 6">
            <a:extLst>
              <a:ext uri="{FF2B5EF4-FFF2-40B4-BE49-F238E27FC236}">
                <a16:creationId xmlns:a16="http://schemas.microsoft.com/office/drawing/2014/main" id="{A3B13E70-C379-47AF-9065-77AA778AE177}"/>
              </a:ext>
            </a:extLst>
          </p:cNvPr>
          <p:cNvSpPr txBox="1"/>
          <p:nvPr/>
        </p:nvSpPr>
        <p:spPr>
          <a:xfrm>
            <a:off x="939220" y="1467139"/>
            <a:ext cx="7640320" cy="369332"/>
          </a:xfrm>
          <a:prstGeom prst="rect">
            <a:avLst/>
          </a:prstGeom>
          <a:noFill/>
        </p:spPr>
        <p:txBody>
          <a:bodyPr wrap="square" rtlCol="0">
            <a:spAutoFit/>
          </a:bodyPr>
          <a:lstStyle/>
          <a:p>
            <a:r>
              <a:rPr lang="en-US" dirty="0"/>
              <a:t>P</a:t>
            </a:r>
            <a:r>
              <a:rPr lang="en-US" altLang="zh-CN" dirty="0"/>
              <a:t>roducts sold from the last 30 days up to Jan.14,2019</a:t>
            </a:r>
            <a:endParaRPr lang="en-US" dirty="0"/>
          </a:p>
        </p:txBody>
      </p:sp>
      <p:pic>
        <p:nvPicPr>
          <p:cNvPr id="9" name="Picture 8">
            <a:extLst>
              <a:ext uri="{FF2B5EF4-FFF2-40B4-BE49-F238E27FC236}">
                <a16:creationId xmlns:a16="http://schemas.microsoft.com/office/drawing/2014/main" id="{1AD0F862-BDC7-4C76-BF1E-677F75558BFE}"/>
              </a:ext>
            </a:extLst>
          </p:cNvPr>
          <p:cNvPicPr>
            <a:picLocks noChangeAspect="1"/>
          </p:cNvPicPr>
          <p:nvPr/>
        </p:nvPicPr>
        <p:blipFill>
          <a:blip r:embed="rId4"/>
          <a:stretch>
            <a:fillRect/>
          </a:stretch>
        </p:blipFill>
        <p:spPr>
          <a:xfrm>
            <a:off x="7027101" y="2534242"/>
            <a:ext cx="4798871" cy="3785278"/>
          </a:xfrm>
          <a:prstGeom prst="rect">
            <a:avLst/>
          </a:prstGeom>
        </p:spPr>
      </p:pic>
      <p:sp>
        <p:nvSpPr>
          <p:cNvPr id="10" name="TextBox 9">
            <a:extLst>
              <a:ext uri="{FF2B5EF4-FFF2-40B4-BE49-F238E27FC236}">
                <a16:creationId xmlns:a16="http://schemas.microsoft.com/office/drawing/2014/main" id="{6B9CD949-24CD-47C2-BA00-2245451EB776}"/>
              </a:ext>
            </a:extLst>
          </p:cNvPr>
          <p:cNvSpPr txBox="1"/>
          <p:nvPr/>
        </p:nvSpPr>
        <p:spPr>
          <a:xfrm>
            <a:off x="1701151" y="1926374"/>
            <a:ext cx="3006247" cy="369332"/>
          </a:xfrm>
          <a:prstGeom prst="rect">
            <a:avLst/>
          </a:prstGeom>
          <a:noFill/>
        </p:spPr>
        <p:txBody>
          <a:bodyPr wrap="square" rtlCol="0">
            <a:spAutoFit/>
          </a:bodyPr>
          <a:lstStyle/>
          <a:p>
            <a:r>
              <a:rPr lang="en-US" b="1" dirty="0">
                <a:solidFill>
                  <a:srgbClr val="C00000"/>
                </a:solidFill>
              </a:rPr>
              <a:t>KFD’s client</a:t>
            </a:r>
          </a:p>
        </p:txBody>
      </p:sp>
      <p:pic>
        <p:nvPicPr>
          <p:cNvPr id="4" name="Picture 3">
            <a:extLst>
              <a:ext uri="{FF2B5EF4-FFF2-40B4-BE49-F238E27FC236}">
                <a16:creationId xmlns:a16="http://schemas.microsoft.com/office/drawing/2014/main" id="{3DCDCA93-CC9B-4A65-938C-8ADBC772D017}"/>
              </a:ext>
            </a:extLst>
          </p:cNvPr>
          <p:cNvPicPr>
            <a:picLocks noChangeAspect="1"/>
          </p:cNvPicPr>
          <p:nvPr/>
        </p:nvPicPr>
        <p:blipFill>
          <a:blip r:embed="rId5"/>
          <a:stretch>
            <a:fillRect/>
          </a:stretch>
        </p:blipFill>
        <p:spPr>
          <a:xfrm>
            <a:off x="8826211" y="1862507"/>
            <a:ext cx="2030144" cy="499915"/>
          </a:xfrm>
          <a:prstGeom prst="rect">
            <a:avLst/>
          </a:prstGeom>
        </p:spPr>
      </p:pic>
      <p:sp>
        <p:nvSpPr>
          <p:cNvPr id="3" name="Slide Number Placeholder 2">
            <a:extLst>
              <a:ext uri="{FF2B5EF4-FFF2-40B4-BE49-F238E27FC236}">
                <a16:creationId xmlns:a16="http://schemas.microsoft.com/office/drawing/2014/main" id="{D407B1C2-4A79-453F-AFB4-6B1DBB53EE0C}"/>
              </a:ext>
            </a:extLst>
          </p:cNvPr>
          <p:cNvSpPr>
            <a:spLocks noGrp="1"/>
          </p:cNvSpPr>
          <p:nvPr>
            <p:ph type="sldNum" sz="quarter" idx="12"/>
          </p:nvPr>
        </p:nvSpPr>
        <p:spPr/>
        <p:txBody>
          <a:bodyPr/>
          <a:lstStyle/>
          <a:p>
            <a:fld id="{5D24ED93-C5D8-4F83-8670-96C236800E61}" type="slidenum">
              <a:rPr lang="en-US" smtClean="0"/>
              <a:t>7</a:t>
            </a:fld>
            <a:endParaRPr lang="en-US"/>
          </a:p>
        </p:txBody>
      </p:sp>
    </p:spTree>
    <p:extLst>
      <p:ext uri="{BB962C8B-B14F-4D97-AF65-F5344CB8AC3E}">
        <p14:creationId xmlns:p14="http://schemas.microsoft.com/office/powerpoint/2010/main" val="3358684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D57E7-AC83-4D84-B195-7E90BC046629}"/>
              </a:ext>
            </a:extLst>
          </p:cNvPr>
          <p:cNvSpPr>
            <a:spLocks noGrp="1"/>
          </p:cNvSpPr>
          <p:nvPr>
            <p:ph type="title"/>
          </p:nvPr>
        </p:nvSpPr>
        <p:spPr/>
        <p:txBody>
          <a:bodyPr/>
          <a:lstStyle/>
          <a:p>
            <a:r>
              <a:rPr lang="en-US" dirty="0"/>
              <a:t>Store type comparison</a:t>
            </a:r>
          </a:p>
        </p:txBody>
      </p:sp>
      <p:sp>
        <p:nvSpPr>
          <p:cNvPr id="5" name="TextBox 4">
            <a:extLst>
              <a:ext uri="{FF2B5EF4-FFF2-40B4-BE49-F238E27FC236}">
                <a16:creationId xmlns:a16="http://schemas.microsoft.com/office/drawing/2014/main" id="{725DFE14-BFBF-4532-BDF9-E3BD0AB67DC8}"/>
              </a:ext>
            </a:extLst>
          </p:cNvPr>
          <p:cNvSpPr txBox="1"/>
          <p:nvPr/>
        </p:nvSpPr>
        <p:spPr>
          <a:xfrm>
            <a:off x="939220" y="1467139"/>
            <a:ext cx="7640320" cy="369332"/>
          </a:xfrm>
          <a:prstGeom prst="rect">
            <a:avLst/>
          </a:prstGeom>
          <a:noFill/>
        </p:spPr>
        <p:txBody>
          <a:bodyPr wrap="square" rtlCol="0">
            <a:spAutoFit/>
          </a:bodyPr>
          <a:lstStyle/>
          <a:p>
            <a:r>
              <a:rPr lang="en-US" dirty="0"/>
              <a:t>P</a:t>
            </a:r>
            <a:r>
              <a:rPr lang="en-US" altLang="zh-CN" dirty="0"/>
              <a:t>roducts sold from the last 30 days up to Jan.14,2019</a:t>
            </a:r>
            <a:endParaRPr lang="en-US" dirty="0"/>
          </a:p>
        </p:txBody>
      </p:sp>
      <p:pic>
        <p:nvPicPr>
          <p:cNvPr id="6" name="Picture 5">
            <a:extLst>
              <a:ext uri="{FF2B5EF4-FFF2-40B4-BE49-F238E27FC236}">
                <a16:creationId xmlns:a16="http://schemas.microsoft.com/office/drawing/2014/main" id="{67263C6B-411A-47FB-B25A-20723E4E6DF7}"/>
              </a:ext>
            </a:extLst>
          </p:cNvPr>
          <p:cNvPicPr>
            <a:picLocks noChangeAspect="1"/>
          </p:cNvPicPr>
          <p:nvPr/>
        </p:nvPicPr>
        <p:blipFill>
          <a:blip r:embed="rId3"/>
          <a:stretch>
            <a:fillRect/>
          </a:stretch>
        </p:blipFill>
        <p:spPr>
          <a:xfrm>
            <a:off x="6744874" y="2556698"/>
            <a:ext cx="4608926" cy="3635452"/>
          </a:xfrm>
          <a:prstGeom prst="rect">
            <a:avLst/>
          </a:prstGeom>
        </p:spPr>
      </p:pic>
      <p:pic>
        <p:nvPicPr>
          <p:cNvPr id="7" name="Picture 6">
            <a:extLst>
              <a:ext uri="{FF2B5EF4-FFF2-40B4-BE49-F238E27FC236}">
                <a16:creationId xmlns:a16="http://schemas.microsoft.com/office/drawing/2014/main" id="{ADEE3BAA-7D7E-4F9F-94BD-0905446C98EF}"/>
              </a:ext>
            </a:extLst>
          </p:cNvPr>
          <p:cNvPicPr>
            <a:picLocks noChangeAspect="1"/>
          </p:cNvPicPr>
          <p:nvPr/>
        </p:nvPicPr>
        <p:blipFill>
          <a:blip r:embed="rId4"/>
          <a:stretch>
            <a:fillRect/>
          </a:stretch>
        </p:blipFill>
        <p:spPr>
          <a:xfrm>
            <a:off x="1390426" y="2556698"/>
            <a:ext cx="4608926" cy="3635451"/>
          </a:xfrm>
          <a:prstGeom prst="rect">
            <a:avLst/>
          </a:prstGeom>
        </p:spPr>
      </p:pic>
      <p:sp>
        <p:nvSpPr>
          <p:cNvPr id="8" name="TextBox 7">
            <a:extLst>
              <a:ext uri="{FF2B5EF4-FFF2-40B4-BE49-F238E27FC236}">
                <a16:creationId xmlns:a16="http://schemas.microsoft.com/office/drawing/2014/main" id="{4FA01C30-5085-4329-BED6-94AF5F1C7238}"/>
              </a:ext>
            </a:extLst>
          </p:cNvPr>
          <p:cNvSpPr txBox="1"/>
          <p:nvPr/>
        </p:nvSpPr>
        <p:spPr>
          <a:xfrm>
            <a:off x="2755726" y="1941546"/>
            <a:ext cx="3006247" cy="369332"/>
          </a:xfrm>
          <a:prstGeom prst="rect">
            <a:avLst/>
          </a:prstGeom>
          <a:noFill/>
        </p:spPr>
        <p:txBody>
          <a:bodyPr wrap="square" rtlCol="0">
            <a:spAutoFit/>
          </a:bodyPr>
          <a:lstStyle/>
          <a:p>
            <a:r>
              <a:rPr lang="en-US" b="1" dirty="0">
                <a:solidFill>
                  <a:srgbClr val="C00000"/>
                </a:solidFill>
              </a:rPr>
              <a:t>KFD’s client</a:t>
            </a:r>
          </a:p>
        </p:txBody>
      </p:sp>
      <p:sp>
        <p:nvSpPr>
          <p:cNvPr id="9" name="TextBox 8">
            <a:extLst>
              <a:ext uri="{FF2B5EF4-FFF2-40B4-BE49-F238E27FC236}">
                <a16:creationId xmlns:a16="http://schemas.microsoft.com/office/drawing/2014/main" id="{CDFE446D-320D-4B2D-8E85-8FF715B96B47}"/>
              </a:ext>
            </a:extLst>
          </p:cNvPr>
          <p:cNvSpPr txBox="1"/>
          <p:nvPr/>
        </p:nvSpPr>
        <p:spPr>
          <a:xfrm>
            <a:off x="8303154" y="1985213"/>
            <a:ext cx="1979113" cy="369332"/>
          </a:xfrm>
          <a:prstGeom prst="rect">
            <a:avLst/>
          </a:prstGeom>
          <a:noFill/>
        </p:spPr>
        <p:txBody>
          <a:bodyPr wrap="square" rtlCol="0">
            <a:spAutoFit/>
          </a:bodyPr>
          <a:lstStyle/>
          <a:p>
            <a:r>
              <a:rPr lang="en-US" b="1" dirty="0">
                <a:solidFill>
                  <a:srgbClr val="C00000"/>
                </a:solidFill>
              </a:rPr>
              <a:t>Quaker</a:t>
            </a:r>
          </a:p>
        </p:txBody>
      </p:sp>
      <p:sp>
        <p:nvSpPr>
          <p:cNvPr id="3" name="Slide Number Placeholder 2">
            <a:extLst>
              <a:ext uri="{FF2B5EF4-FFF2-40B4-BE49-F238E27FC236}">
                <a16:creationId xmlns:a16="http://schemas.microsoft.com/office/drawing/2014/main" id="{E09AE24C-5C82-4192-88E2-BF6BFD9A677B}"/>
              </a:ext>
            </a:extLst>
          </p:cNvPr>
          <p:cNvSpPr>
            <a:spLocks noGrp="1"/>
          </p:cNvSpPr>
          <p:nvPr>
            <p:ph type="sldNum" sz="quarter" idx="12"/>
          </p:nvPr>
        </p:nvSpPr>
        <p:spPr/>
        <p:txBody>
          <a:bodyPr/>
          <a:lstStyle/>
          <a:p>
            <a:fld id="{5D24ED93-C5D8-4F83-8670-96C236800E61}" type="slidenum">
              <a:rPr lang="en-US" smtClean="0"/>
              <a:t>8</a:t>
            </a:fld>
            <a:endParaRPr lang="en-US"/>
          </a:p>
        </p:txBody>
      </p:sp>
    </p:spTree>
    <p:extLst>
      <p:ext uri="{BB962C8B-B14F-4D97-AF65-F5344CB8AC3E}">
        <p14:creationId xmlns:p14="http://schemas.microsoft.com/office/powerpoint/2010/main" val="3029569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67FA-7FF5-45F6-9423-76F559527ADF}"/>
              </a:ext>
            </a:extLst>
          </p:cNvPr>
          <p:cNvSpPr>
            <a:spLocks noGrp="1"/>
          </p:cNvSpPr>
          <p:nvPr>
            <p:ph type="title"/>
          </p:nvPr>
        </p:nvSpPr>
        <p:spPr/>
        <p:txBody>
          <a:bodyPr/>
          <a:lstStyle/>
          <a:p>
            <a:r>
              <a:rPr lang="en-US" dirty="0"/>
              <a:t>Store location comparison</a:t>
            </a:r>
          </a:p>
        </p:txBody>
      </p:sp>
      <p:pic>
        <p:nvPicPr>
          <p:cNvPr id="3" name="Picture 2">
            <a:extLst>
              <a:ext uri="{FF2B5EF4-FFF2-40B4-BE49-F238E27FC236}">
                <a16:creationId xmlns:a16="http://schemas.microsoft.com/office/drawing/2014/main" id="{6D01A066-B72F-4D36-B173-521B30DE0BA1}"/>
              </a:ext>
            </a:extLst>
          </p:cNvPr>
          <p:cNvPicPr>
            <a:picLocks noChangeAspect="1"/>
          </p:cNvPicPr>
          <p:nvPr/>
        </p:nvPicPr>
        <p:blipFill>
          <a:blip r:embed="rId3"/>
          <a:stretch>
            <a:fillRect/>
          </a:stretch>
        </p:blipFill>
        <p:spPr>
          <a:xfrm>
            <a:off x="571447" y="2508049"/>
            <a:ext cx="5127895" cy="4044807"/>
          </a:xfrm>
          <a:prstGeom prst="rect">
            <a:avLst/>
          </a:prstGeom>
        </p:spPr>
      </p:pic>
      <p:sp>
        <p:nvSpPr>
          <p:cNvPr id="6" name="TextBox 5">
            <a:extLst>
              <a:ext uri="{FF2B5EF4-FFF2-40B4-BE49-F238E27FC236}">
                <a16:creationId xmlns:a16="http://schemas.microsoft.com/office/drawing/2014/main" id="{5DAC60F5-3EA2-4428-AC66-C5380794DDF8}"/>
              </a:ext>
            </a:extLst>
          </p:cNvPr>
          <p:cNvSpPr txBox="1"/>
          <p:nvPr/>
        </p:nvSpPr>
        <p:spPr>
          <a:xfrm>
            <a:off x="838200" y="1561460"/>
            <a:ext cx="7640320" cy="369332"/>
          </a:xfrm>
          <a:prstGeom prst="rect">
            <a:avLst/>
          </a:prstGeom>
          <a:noFill/>
        </p:spPr>
        <p:txBody>
          <a:bodyPr wrap="square" rtlCol="0">
            <a:spAutoFit/>
          </a:bodyPr>
          <a:lstStyle/>
          <a:p>
            <a:r>
              <a:rPr lang="en-US" dirty="0"/>
              <a:t>P</a:t>
            </a:r>
            <a:r>
              <a:rPr lang="en-US" altLang="zh-CN" dirty="0"/>
              <a:t>roducts sold from the last 30 days up to Jan.14,2019</a:t>
            </a:r>
            <a:endParaRPr lang="en-US" dirty="0"/>
          </a:p>
        </p:txBody>
      </p:sp>
      <p:pic>
        <p:nvPicPr>
          <p:cNvPr id="9" name="Picture 8">
            <a:extLst>
              <a:ext uri="{FF2B5EF4-FFF2-40B4-BE49-F238E27FC236}">
                <a16:creationId xmlns:a16="http://schemas.microsoft.com/office/drawing/2014/main" id="{D3B8C76D-004D-421F-A77D-82685FB735E8}"/>
              </a:ext>
            </a:extLst>
          </p:cNvPr>
          <p:cNvPicPr>
            <a:picLocks noChangeAspect="1"/>
          </p:cNvPicPr>
          <p:nvPr/>
        </p:nvPicPr>
        <p:blipFill>
          <a:blip r:embed="rId4"/>
          <a:stretch>
            <a:fillRect/>
          </a:stretch>
        </p:blipFill>
        <p:spPr>
          <a:xfrm>
            <a:off x="6347344" y="2508049"/>
            <a:ext cx="4796645" cy="3783522"/>
          </a:xfrm>
          <a:prstGeom prst="rect">
            <a:avLst/>
          </a:prstGeom>
        </p:spPr>
      </p:pic>
      <p:sp>
        <p:nvSpPr>
          <p:cNvPr id="11" name="TextBox 10">
            <a:extLst>
              <a:ext uri="{FF2B5EF4-FFF2-40B4-BE49-F238E27FC236}">
                <a16:creationId xmlns:a16="http://schemas.microsoft.com/office/drawing/2014/main" id="{2F27F978-150E-475A-84DA-A0C29959C00F}"/>
              </a:ext>
            </a:extLst>
          </p:cNvPr>
          <p:cNvSpPr txBox="1"/>
          <p:nvPr/>
        </p:nvSpPr>
        <p:spPr>
          <a:xfrm>
            <a:off x="2292263" y="2066795"/>
            <a:ext cx="3006247" cy="369332"/>
          </a:xfrm>
          <a:prstGeom prst="rect">
            <a:avLst/>
          </a:prstGeom>
          <a:noFill/>
        </p:spPr>
        <p:txBody>
          <a:bodyPr wrap="square" rtlCol="0">
            <a:spAutoFit/>
          </a:bodyPr>
          <a:lstStyle/>
          <a:p>
            <a:r>
              <a:rPr lang="en-US" b="1" dirty="0">
                <a:solidFill>
                  <a:srgbClr val="C00000"/>
                </a:solidFill>
              </a:rPr>
              <a:t>KFD’s client</a:t>
            </a:r>
          </a:p>
        </p:txBody>
      </p:sp>
      <p:sp>
        <p:nvSpPr>
          <p:cNvPr id="12" name="TextBox 11">
            <a:extLst>
              <a:ext uri="{FF2B5EF4-FFF2-40B4-BE49-F238E27FC236}">
                <a16:creationId xmlns:a16="http://schemas.microsoft.com/office/drawing/2014/main" id="{437EC9A4-2ED6-437A-8824-851E9BBD40D3}"/>
              </a:ext>
            </a:extLst>
          </p:cNvPr>
          <p:cNvSpPr txBox="1"/>
          <p:nvPr/>
        </p:nvSpPr>
        <p:spPr>
          <a:xfrm>
            <a:off x="8165368" y="2056582"/>
            <a:ext cx="1979113" cy="369332"/>
          </a:xfrm>
          <a:prstGeom prst="rect">
            <a:avLst/>
          </a:prstGeom>
          <a:noFill/>
        </p:spPr>
        <p:txBody>
          <a:bodyPr wrap="square" rtlCol="0">
            <a:spAutoFit/>
          </a:bodyPr>
          <a:lstStyle/>
          <a:p>
            <a:r>
              <a:rPr lang="en-US" b="1" dirty="0">
                <a:solidFill>
                  <a:srgbClr val="C00000"/>
                </a:solidFill>
              </a:rPr>
              <a:t>Quaker</a:t>
            </a:r>
          </a:p>
        </p:txBody>
      </p:sp>
      <p:sp>
        <p:nvSpPr>
          <p:cNvPr id="4" name="Slide Number Placeholder 3">
            <a:extLst>
              <a:ext uri="{FF2B5EF4-FFF2-40B4-BE49-F238E27FC236}">
                <a16:creationId xmlns:a16="http://schemas.microsoft.com/office/drawing/2014/main" id="{2CB45B86-328D-41D3-967D-C0FA407BD51B}"/>
              </a:ext>
            </a:extLst>
          </p:cNvPr>
          <p:cNvSpPr>
            <a:spLocks noGrp="1"/>
          </p:cNvSpPr>
          <p:nvPr>
            <p:ph type="sldNum" sz="quarter" idx="12"/>
          </p:nvPr>
        </p:nvSpPr>
        <p:spPr/>
        <p:txBody>
          <a:bodyPr/>
          <a:lstStyle/>
          <a:p>
            <a:fld id="{5D24ED93-C5D8-4F83-8670-96C236800E61}" type="slidenum">
              <a:rPr lang="en-US" smtClean="0"/>
              <a:t>9</a:t>
            </a:fld>
            <a:endParaRPr lang="en-US"/>
          </a:p>
        </p:txBody>
      </p:sp>
    </p:spTree>
    <p:extLst>
      <p:ext uri="{BB962C8B-B14F-4D97-AF65-F5344CB8AC3E}">
        <p14:creationId xmlns:p14="http://schemas.microsoft.com/office/powerpoint/2010/main" val="2052658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404</TotalTime>
  <Words>1177</Words>
  <Application>Microsoft Office PowerPoint</Application>
  <PresentationFormat>Widescreen</PresentationFormat>
  <Paragraphs>166</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Century Gothic</vt:lpstr>
      <vt:lpstr>Office Theme</vt:lpstr>
      <vt:lpstr> China Market Analysis for one client’s products   </vt:lpstr>
      <vt:lpstr>What does Kung Fu Data do?  </vt:lpstr>
      <vt:lpstr>PowerPoint Presentation</vt:lpstr>
      <vt:lpstr> Competitors comparison  </vt:lpstr>
      <vt:lpstr>KFD’s client top product analysis</vt:lpstr>
      <vt:lpstr>Quaker top product analysis</vt:lpstr>
      <vt:lpstr>Store type comparison</vt:lpstr>
      <vt:lpstr>Store type comparison</vt:lpstr>
      <vt:lpstr>Store location comparison</vt:lpstr>
      <vt:lpstr>Store location comparison</vt:lpstr>
      <vt:lpstr>Similar correlation plots</vt:lpstr>
      <vt:lpstr>PowerPoint Presentation</vt:lpstr>
      <vt:lpstr>KFD’s client top product analysis</vt:lpstr>
      <vt:lpstr>KFD’s client top product analysis</vt:lpstr>
      <vt:lpstr>Conclusions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XXX China Market Analysis   </dc:title>
  <dc:creator>Xinyi Che</dc:creator>
  <cp:lastModifiedBy>Xinyi Che</cp:lastModifiedBy>
  <cp:revision>32</cp:revision>
  <dcterms:created xsi:type="dcterms:W3CDTF">2019-02-18T18:42:49Z</dcterms:created>
  <dcterms:modified xsi:type="dcterms:W3CDTF">2019-02-26T22:34:44Z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926009</vt:lpwstr>
  </property>
  <property fmtid="{D5CDD505-2E9C-101B-9397-08002B2CF9AE}" name="NXPowerLiteSettings" pid="3">
    <vt:lpwstr>C700052003A000</vt:lpwstr>
  </property>
  <property fmtid="{D5CDD505-2E9C-101B-9397-08002B2CF9AE}" name="NXPowerLiteVersion" pid="4">
    <vt:lpwstr>D8.0.4</vt:lpwstr>
  </property>
</Properties>
</file>