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notesMasterIdLst>
    <p:notesMasterId r:id="rId47"/>
  </p:notesMasterIdLst>
  <p:sldIdLst>
    <p:sldId id="256" r:id="rId2"/>
    <p:sldId id="285" r:id="rId3"/>
    <p:sldId id="257" r:id="rId4"/>
    <p:sldId id="276" r:id="rId5"/>
    <p:sldId id="281" r:id="rId6"/>
    <p:sldId id="280" r:id="rId7"/>
    <p:sldId id="279" r:id="rId8"/>
    <p:sldId id="277" r:id="rId9"/>
    <p:sldId id="258" r:id="rId10"/>
    <p:sldId id="271" r:id="rId11"/>
    <p:sldId id="282" r:id="rId12"/>
    <p:sldId id="275" r:id="rId13"/>
    <p:sldId id="274" r:id="rId14"/>
    <p:sldId id="284" r:id="rId15"/>
    <p:sldId id="259" r:id="rId16"/>
    <p:sldId id="260" r:id="rId17"/>
    <p:sldId id="283" r:id="rId18"/>
    <p:sldId id="286" r:id="rId19"/>
    <p:sldId id="268" r:id="rId20"/>
    <p:sldId id="261" r:id="rId21"/>
    <p:sldId id="287" r:id="rId22"/>
    <p:sldId id="262" r:id="rId23"/>
    <p:sldId id="288" r:id="rId24"/>
    <p:sldId id="267" r:id="rId25"/>
    <p:sldId id="265" r:id="rId26"/>
    <p:sldId id="304" r:id="rId27"/>
    <p:sldId id="302" r:id="rId28"/>
    <p:sldId id="289" r:id="rId29"/>
    <p:sldId id="290" r:id="rId30"/>
    <p:sldId id="291" r:id="rId31"/>
    <p:sldId id="269" r:id="rId32"/>
    <p:sldId id="293" r:id="rId33"/>
    <p:sldId id="270" r:id="rId34"/>
    <p:sldId id="295" r:id="rId35"/>
    <p:sldId id="297" r:id="rId36"/>
    <p:sldId id="298" r:id="rId37"/>
    <p:sldId id="300" r:id="rId38"/>
    <p:sldId id="301" r:id="rId39"/>
    <p:sldId id="305" r:id="rId40"/>
    <p:sldId id="307" r:id="rId41"/>
    <p:sldId id="306" r:id="rId42"/>
    <p:sldId id="294" r:id="rId43"/>
    <p:sldId id="264" r:id="rId44"/>
    <p:sldId id="308" r:id="rId45"/>
    <p:sldId id="29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208"/>
  </p:normalViewPr>
  <p:slideViewPr>
    <p:cSldViewPr snapToGrid="0" snapToObjects="1">
      <p:cViewPr varScale="1">
        <p:scale>
          <a:sx n="118" d="100"/>
          <a:sy n="118" d="100"/>
        </p:scale>
        <p:origin x="23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C0DF5-40C0-0848-89BB-4BFEF0B014A0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2282D-7C33-474D-98E2-9F7494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72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2282D-7C33-474D-98E2-9F74949ED3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78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2282D-7C33-474D-98E2-9F74949ED3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66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2282D-7C33-474D-98E2-9F74949ED3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00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2282D-7C33-474D-98E2-9F74949ED3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74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2282D-7C33-474D-98E2-9F74949ED3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98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2282D-7C33-474D-98E2-9F74949ED3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41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2282D-7C33-474D-98E2-9F74949ED3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27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2282D-7C33-474D-98E2-9F74949ED3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4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4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0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00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1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23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81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19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3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5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0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0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8" r:id="rId6"/>
    <p:sldLayoutId id="2147483743" r:id="rId7"/>
    <p:sldLayoutId id="2147483744" r:id="rId8"/>
    <p:sldLayoutId id="2147483745" r:id="rId9"/>
    <p:sldLayoutId id="2147483747" r:id="rId10"/>
    <p:sldLayoutId id="214748374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doi/abs/10.1145/3306618.3314278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www.wired.co.uk/article/deepmind-streams-ai-algorithm-kidney-injur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6853750F-E387-215F-E381-C9E77761A7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9027" b="5064"/>
          <a:stretch/>
        </p:blipFill>
        <p:spPr>
          <a:xfrm>
            <a:off x="20" y="10"/>
            <a:ext cx="12198969" cy="6181200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59E77B-826F-594C-9086-3DC372BB2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6747"/>
            <a:ext cx="9144000" cy="238760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Algorithmic fairness in cardiovascular disease risk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1E72D-51C7-1D47-9FEE-F7B326979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080"/>
            <a:ext cx="9144000" cy="119732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HDR UK-Turing </a:t>
            </a:r>
            <a:r>
              <a:rPr lang="en-US" sz="3200" dirty="0" err="1">
                <a:solidFill>
                  <a:schemeClr val="bg1"/>
                </a:solidFill>
              </a:rPr>
              <a:t>Wellcome</a:t>
            </a:r>
            <a:r>
              <a:rPr lang="en-US" sz="3200" dirty="0">
                <a:solidFill>
                  <a:schemeClr val="bg1"/>
                </a:solidFill>
              </a:rPr>
              <a:t> PhD fairness in healthcare modelling immersion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Claire Coffey 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henotype Library | HDRUK">
            <a:extLst>
              <a:ext uri="{FF2B5EF4-FFF2-40B4-BE49-F238E27FC236}">
                <a16:creationId xmlns:a16="http://schemas.microsoft.com/office/drawing/2014/main" id="{6B511263-1EE7-EE44-A9AA-A5927A2E8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31" y="5911177"/>
            <a:ext cx="2057897" cy="76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bout the logo | University of Cambridge">
            <a:extLst>
              <a:ext uri="{FF2B5EF4-FFF2-40B4-BE49-F238E27FC236}">
                <a16:creationId xmlns:a16="http://schemas.microsoft.com/office/drawing/2014/main" id="{6F2C472C-38CD-C947-A358-4AC1D06E8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799" y="6033990"/>
            <a:ext cx="3430201" cy="90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801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16CF9-D138-2448-BD09-5A6473ED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253" y="329184"/>
            <a:ext cx="7732699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Mathematical </a:t>
            </a:r>
            <a:r>
              <a:rPr lang="en-US" sz="5600" dirty="0" err="1"/>
              <a:t>fairnesss</a:t>
            </a:r>
            <a:endParaRPr lang="en-US" sz="5600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34C096"/>
          </a:solidFill>
          <a:ln w="38100" cap="rnd">
            <a:solidFill>
              <a:srgbClr val="34C09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A6B2BF1-0F97-7949-8EE5-57E9D8AFAC0C}"/>
              </a:ext>
            </a:extLst>
          </p:cNvPr>
          <p:cNvSpPr/>
          <p:nvPr/>
        </p:nvSpPr>
        <p:spPr>
          <a:xfrm>
            <a:off x="4657345" y="4434841"/>
            <a:ext cx="7436684" cy="2336073"/>
          </a:xfrm>
          <a:prstGeom prst="roundRect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9B03D-1802-0C49-9518-0806C9287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5316" y="2706624"/>
            <a:ext cx="7436684" cy="40642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100" dirty="0">
                <a:effectLst/>
                <a:latin typeface="The Hand" panose="03070502030502020204" pitchFamily="66" charset="0"/>
              </a:rPr>
              <a:t>Mathematical techniques cannot change unfairness entrenched in societies </a:t>
            </a:r>
          </a:p>
          <a:p>
            <a:pPr>
              <a:lnSpc>
                <a:spcPct val="100000"/>
              </a:lnSpc>
            </a:pPr>
            <a:r>
              <a:rPr lang="en-GB" sz="2100" dirty="0">
                <a:latin typeface="The Hand" panose="03070502030502020204" pitchFamily="66" charset="0"/>
              </a:rPr>
              <a:t>Can expose and improve discriminatory algorithms</a:t>
            </a:r>
          </a:p>
          <a:p>
            <a:pPr lvl="1">
              <a:lnSpc>
                <a:spcPct val="100000"/>
              </a:lnSpc>
            </a:pPr>
            <a:r>
              <a:rPr lang="en-GB" sz="2100" dirty="0">
                <a:effectLst/>
                <a:latin typeface="The Hand" panose="03070502030502020204" pitchFamily="66" charset="0"/>
              </a:rPr>
              <a:t>Alerting policymakers, researchers, and the public to potentially unfair prediction models</a:t>
            </a:r>
          </a:p>
          <a:p>
            <a:pPr>
              <a:lnSpc>
                <a:spcPct val="100000"/>
              </a:lnSpc>
            </a:pPr>
            <a:r>
              <a:rPr lang="en-GB" sz="2100" dirty="0">
                <a:latin typeface="The Hand" panose="03070502030502020204" pitchFamily="66" charset="0"/>
              </a:rPr>
              <a:t>Techniques can be split into </a:t>
            </a:r>
            <a:r>
              <a:rPr lang="en-GB" sz="2100" b="1" dirty="0">
                <a:latin typeface="The Hand" panose="03070502030502020204" pitchFamily="66" charset="0"/>
              </a:rPr>
              <a:t>definitions</a:t>
            </a:r>
            <a:r>
              <a:rPr lang="en-GB" sz="2100" dirty="0">
                <a:latin typeface="The Hand" panose="03070502030502020204" pitchFamily="66" charset="0"/>
              </a:rPr>
              <a:t>, </a:t>
            </a:r>
            <a:r>
              <a:rPr lang="en-GB" sz="2100" b="1" dirty="0">
                <a:latin typeface="The Hand" panose="03070502030502020204" pitchFamily="66" charset="0"/>
              </a:rPr>
              <a:t>quantification metrics</a:t>
            </a:r>
            <a:r>
              <a:rPr lang="en-GB" sz="2100" dirty="0">
                <a:latin typeface="The Hand" panose="03070502030502020204" pitchFamily="66" charset="0"/>
              </a:rPr>
              <a:t>, and </a:t>
            </a:r>
            <a:r>
              <a:rPr lang="en-GB" sz="2100" b="1" dirty="0">
                <a:latin typeface="The Hand" panose="03070502030502020204" pitchFamily="66" charset="0"/>
              </a:rPr>
              <a:t>improvement methods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100" b="1" dirty="0">
                <a:effectLst/>
                <a:latin typeface="The Hand" panose="03070502030502020204" pitchFamily="66" charset="0"/>
              </a:rPr>
              <a:t>Fairness definitions: </a:t>
            </a:r>
            <a:r>
              <a:rPr lang="en-GB" sz="2100" dirty="0">
                <a:effectLst/>
                <a:latin typeface="The Hand" panose="03070502030502020204" pitchFamily="66" charset="0"/>
              </a:rPr>
              <a:t>A statistical notion of fairness that, if satisfied, deems a model fair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100" b="1" dirty="0">
                <a:effectLst/>
                <a:latin typeface="The Hand" panose="03070502030502020204" pitchFamily="66" charset="0"/>
              </a:rPr>
              <a:t>Fairness quantification metrics: </a:t>
            </a:r>
            <a:r>
              <a:rPr lang="en-GB" sz="2100" b="1" dirty="0">
                <a:latin typeface="The Hand" panose="03070502030502020204" pitchFamily="66" charset="0"/>
              </a:rPr>
              <a:t>A</a:t>
            </a:r>
            <a:r>
              <a:rPr lang="en-GB" sz="2100" dirty="0">
                <a:effectLst/>
                <a:latin typeface="The Hand" panose="03070502030502020204" pitchFamily="66" charset="0"/>
              </a:rPr>
              <a:t>daptation of the definitions, allowing the fairness of predictions from a model to be quantified: </a:t>
            </a:r>
            <a:r>
              <a:rPr lang="en-GB" sz="2100" dirty="0">
                <a:latin typeface="The Hand" panose="03070502030502020204" pitchFamily="66" charset="0"/>
              </a:rPr>
              <a:t>t</a:t>
            </a:r>
            <a:r>
              <a:rPr lang="en-GB" sz="2100" dirty="0">
                <a:effectLst/>
                <a:latin typeface="The Hand" panose="03070502030502020204" pitchFamily="66" charset="0"/>
              </a:rPr>
              <a:t>he extent to which a fairness definition is satisfied</a:t>
            </a:r>
          </a:p>
          <a:p>
            <a:pPr marL="0" indent="0">
              <a:buNone/>
            </a:pPr>
            <a:r>
              <a:rPr lang="en-GB" sz="2100" b="1" dirty="0">
                <a:latin typeface="The Hand" panose="03070502030502020204" pitchFamily="66" charset="0"/>
              </a:rPr>
              <a:t>F</a:t>
            </a:r>
            <a:r>
              <a:rPr lang="en-GB" sz="2100" b="1" dirty="0">
                <a:effectLst/>
                <a:latin typeface="The Hand" panose="03070502030502020204" pitchFamily="66" charset="0"/>
              </a:rPr>
              <a:t>airness improvement methods: </a:t>
            </a:r>
            <a:r>
              <a:rPr lang="en-GB" sz="2100" dirty="0">
                <a:effectLst/>
                <a:latin typeface="The Hand" panose="03070502030502020204" pitchFamily="66" charset="0"/>
              </a:rPr>
              <a:t>These alter the models or predictions (depending on whether they are applied during model training or post-prediction</a:t>
            </a:r>
            <a:r>
              <a:rPr lang="en-GB" sz="2100" dirty="0">
                <a:latin typeface="The Hand" panose="03070502030502020204" pitchFamily="66" charset="0"/>
              </a:rPr>
              <a:t>) </a:t>
            </a:r>
            <a:r>
              <a:rPr lang="en-GB" sz="2100" dirty="0">
                <a:effectLst/>
                <a:latin typeface="The Hand" panose="03070502030502020204" pitchFamily="66" charset="0"/>
              </a:rPr>
              <a:t>to encourage the models to satisfy fairness definitions. The </a:t>
            </a:r>
            <a:r>
              <a:rPr lang="en-GB" sz="2100" dirty="0">
                <a:latin typeface="The Hand" panose="03070502030502020204" pitchFamily="66" charset="0"/>
              </a:rPr>
              <a:t>fairness of </a:t>
            </a:r>
            <a:r>
              <a:rPr lang="en-GB" sz="2100" dirty="0">
                <a:effectLst/>
                <a:latin typeface="The Hand" panose="03070502030502020204" pitchFamily="66" charset="0"/>
              </a:rPr>
              <a:t>the ‘improved’ models can then be again quantified using fairness metrics</a:t>
            </a:r>
          </a:p>
        </p:txBody>
      </p:sp>
      <p:pic>
        <p:nvPicPr>
          <p:cNvPr id="5" name="Picture 4" descr="Cloudy oil paint art">
            <a:extLst>
              <a:ext uri="{FF2B5EF4-FFF2-40B4-BE49-F238E27FC236}">
                <a16:creationId xmlns:a16="http://schemas.microsoft.com/office/drawing/2014/main" id="{F9DD0C02-5B5F-9B45-81DB-C8E74EA8A6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66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893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16CF9-D138-2448-BD09-5A6473ED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253" y="329184"/>
            <a:ext cx="7732699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Group, subgroup, or individual fairness?</a:t>
            </a:r>
            <a:endParaRPr lang="en-US" sz="5600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34C096"/>
          </a:solidFill>
          <a:ln w="38100" cap="rnd">
            <a:solidFill>
              <a:srgbClr val="34C09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9B03D-1802-0C49-9518-0806C9287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7345" y="2542850"/>
            <a:ext cx="3248164" cy="39337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100" dirty="0">
                <a:latin typeface="The Hand" panose="03070502030502020204" pitchFamily="66" charset="0"/>
              </a:rPr>
              <a:t>Definitions can be grouped to 3 categories: group, subgroup, or individual</a:t>
            </a:r>
          </a:p>
          <a:p>
            <a:pPr>
              <a:lnSpc>
                <a:spcPct val="100000"/>
              </a:lnSpc>
            </a:pPr>
            <a:r>
              <a:rPr lang="en-US" sz="2100" dirty="0">
                <a:latin typeface="The Hand" panose="03070502030502020204" pitchFamily="66" charset="0"/>
              </a:rPr>
              <a:t>Drawn from statistical measurements on the predictions for each group, subgroup, or individual</a:t>
            </a:r>
          </a:p>
          <a:p>
            <a:pPr>
              <a:lnSpc>
                <a:spcPct val="100000"/>
              </a:lnSpc>
            </a:pPr>
            <a:r>
              <a:rPr lang="en-US" sz="2100" dirty="0">
                <a:latin typeface="The Hand" panose="03070502030502020204" pitchFamily="66" charset="0"/>
              </a:rPr>
              <a:t>Subgroup definitions often extensions of group definitions</a:t>
            </a:r>
          </a:p>
          <a:p>
            <a:pPr>
              <a:lnSpc>
                <a:spcPct val="100000"/>
              </a:lnSpc>
            </a:pPr>
            <a:r>
              <a:rPr lang="en-US" sz="2100" dirty="0">
                <a:latin typeface="The Hand" panose="03070502030502020204" pitchFamily="66" charset="0"/>
              </a:rPr>
              <a:t>Each definition can be adapted to its respective fairness quantification metric and fairness improvement technique </a:t>
            </a:r>
          </a:p>
        </p:txBody>
      </p:sp>
      <p:pic>
        <p:nvPicPr>
          <p:cNvPr id="5" name="Picture 4" descr="Cloudy oil paint art">
            <a:extLst>
              <a:ext uri="{FF2B5EF4-FFF2-40B4-BE49-F238E27FC236}">
                <a16:creationId xmlns:a16="http://schemas.microsoft.com/office/drawing/2014/main" id="{F9DD0C02-5B5F-9B45-81DB-C8E74EA8A6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66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B8D7CC9-7A4F-B944-801A-D73B91333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070" y="2540419"/>
            <a:ext cx="4315972" cy="410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8F4BB0-B8A2-A941-92BD-002AF8E37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Group fairness in classification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34C096"/>
          </a:solidFill>
          <a:ln w="38100" cap="rnd">
            <a:solidFill>
              <a:srgbClr val="34C09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B91BA94-A61C-3B4D-857F-0278B18EEF7D}"/>
              </a:ext>
            </a:extLst>
          </p:cNvPr>
          <p:cNvSpPr/>
          <p:nvPr/>
        </p:nvSpPr>
        <p:spPr>
          <a:xfrm>
            <a:off x="4657345" y="4911213"/>
            <a:ext cx="7531607" cy="1828800"/>
          </a:xfrm>
          <a:prstGeom prst="roundRect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06C861-59ED-A34B-86EC-30B079AC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7345" y="2706624"/>
            <a:ext cx="7534655" cy="376732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100" dirty="0">
                <a:latin typeface="The Hand" panose="03070502030502020204" pitchFamily="66" charset="0"/>
              </a:rPr>
              <a:t>Pre-defined characteristics,, but can any grouping, there can be </a:t>
            </a:r>
            <a:r>
              <a:rPr lang="en-US" sz="2100" i="1" dirty="0">
                <a:latin typeface="The Hand" panose="03070502030502020204" pitchFamily="66" charset="0"/>
              </a:rPr>
              <a:t>n</a:t>
            </a:r>
            <a:r>
              <a:rPr lang="en-US" sz="2100" dirty="0">
                <a:latin typeface="The Hand" panose="03070502030502020204" pitchFamily="66" charset="0"/>
              </a:rPr>
              <a:t> groups </a:t>
            </a:r>
          </a:p>
          <a:p>
            <a:pPr>
              <a:lnSpc>
                <a:spcPct val="100000"/>
              </a:lnSpc>
            </a:pPr>
            <a:r>
              <a:rPr lang="en-US" sz="2100" dirty="0">
                <a:latin typeface="The Hand" panose="03070502030502020204" pitchFamily="66" charset="0"/>
              </a:rPr>
              <a:t>Group metrics </a:t>
            </a:r>
            <a:r>
              <a:rPr lang="en-GB" sz="2100" dirty="0">
                <a:effectLst/>
                <a:latin typeface="The Hand" panose="03070502030502020204" pitchFamily="66" charset="0"/>
              </a:rPr>
              <a:t>compare classification predictions for each group using statistical notions to calculate a metric to quantify fairness</a:t>
            </a:r>
          </a:p>
          <a:p>
            <a:pPr lvl="1">
              <a:lnSpc>
                <a:spcPct val="100000"/>
              </a:lnSpc>
            </a:pPr>
            <a:r>
              <a:rPr lang="en-GB" sz="2100" dirty="0">
                <a:latin typeface="The Hand" panose="03070502030502020204" pitchFamily="66" charset="0"/>
              </a:rPr>
              <a:t>Calculated from true and false positives and negatives for classifications made for each group, taken from a confusion matrix (details later)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GB" sz="2100" dirty="0">
                <a:latin typeface="+mj-lt"/>
              </a:rPr>
              <a:t>Three popular definitions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100" b="1" dirty="0">
                <a:latin typeface="The Hand" panose="03070502030502020204" pitchFamily="66" charset="0"/>
              </a:rPr>
              <a:t>Calibration: </a:t>
            </a:r>
            <a:r>
              <a:rPr lang="en-GB" sz="2100" dirty="0">
                <a:effectLst/>
                <a:latin typeface="The Hand" panose="03070502030502020204" pitchFamily="66" charset="0"/>
              </a:rPr>
              <a:t>Satisfied if there is no difference between the predicted and actual outcomes within a group</a:t>
            </a:r>
            <a:endParaRPr lang="en-GB" sz="2100" dirty="0">
              <a:latin typeface="The Hand" panose="03070502030502020204" pitchFamily="66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100" b="1" dirty="0">
                <a:latin typeface="The Hand" panose="03070502030502020204" pitchFamily="66" charset="0"/>
              </a:rPr>
              <a:t>Equalised odds: </a:t>
            </a:r>
            <a:r>
              <a:rPr lang="en-GB" sz="2100" dirty="0">
                <a:effectLst/>
                <a:latin typeface="The Hand" panose="03070502030502020204" pitchFamily="66" charset="0"/>
              </a:rPr>
              <a:t>Satisfied when the true positive and true negative rates are equal for all groups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100" b="1" dirty="0">
                <a:latin typeface="The Hand" panose="03070502030502020204" pitchFamily="66" charset="0"/>
              </a:rPr>
              <a:t>Statistical/demographic parity: </a:t>
            </a:r>
            <a:r>
              <a:rPr lang="en-GB" sz="2100" dirty="0">
                <a:effectLst/>
                <a:latin typeface="The Hand" panose="03070502030502020204" pitchFamily="66" charset="0"/>
              </a:rPr>
              <a:t>States that for each demographic, the proportion of individuals given a specific prediction (i.e. assigned to a certain class) will be the same, minimising the difference in predictions between groups</a:t>
            </a:r>
            <a:endParaRPr lang="en-GB" sz="2100" b="1" dirty="0">
              <a:effectLst/>
              <a:latin typeface="The Hand" panose="03070502030502020204" pitchFamily="66" charset="0"/>
            </a:endParaRPr>
          </a:p>
        </p:txBody>
      </p:sp>
      <p:pic>
        <p:nvPicPr>
          <p:cNvPr id="8" name="Picture 7" descr="Cloudy oil paint art">
            <a:extLst>
              <a:ext uri="{FF2B5EF4-FFF2-40B4-BE49-F238E27FC236}">
                <a16:creationId xmlns:a16="http://schemas.microsoft.com/office/drawing/2014/main" id="{DF607A6D-1F9E-5E43-992B-57020E7CD3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66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21202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5AC1364A-3E3D-4F0D-8776-78AF3A270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430A7-DEAB-E043-A44B-A6943AD6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501" y="329184"/>
            <a:ext cx="6755626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Conflicting definitions </a:t>
            </a:r>
          </a:p>
        </p:txBody>
      </p:sp>
      <p:sp>
        <p:nvSpPr>
          <p:cNvPr id="22" name="sketchy rul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494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34C096"/>
          </a:solidFill>
          <a:ln w="38100" cap="rnd">
            <a:solidFill>
              <a:srgbClr val="34C09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8A995-1E63-5F4A-B97C-CE5886CE9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494" y="2706624"/>
            <a:ext cx="6755626" cy="3483864"/>
          </a:xfrm>
        </p:spPr>
        <p:txBody>
          <a:bodyPr>
            <a:noAutofit/>
          </a:bodyPr>
          <a:lstStyle/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latin typeface="The Hand" panose="03070502030502020204" pitchFamily="66" charset="0"/>
              </a:rPr>
              <a:t>No </a:t>
            </a:r>
            <a:r>
              <a:rPr lang="en-GB" sz="2100" b="0" i="0" u="none" strike="noStrike" dirty="0">
                <a:effectLst/>
                <a:latin typeface="The Hand" panose="03070502030502020204" pitchFamily="66" charset="0"/>
              </a:rPr>
              <a:t>definition is suitable for all problems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effectLst/>
                <a:latin typeface="The Hand" panose="03070502030502020204" pitchFamily="66" charset="0"/>
              </a:rPr>
              <a:t>Impossible to satisfy all, notably calibration and equalised odds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effectLst/>
                <a:latin typeface="The Hand" panose="03070502030502020204" pitchFamily="66" charset="0"/>
              </a:rPr>
              <a:t>Exposed in analysis of COMPAS criminal risk prediction tool</a:t>
            </a:r>
          </a:p>
          <a:p>
            <a:pPr lvl="1">
              <a:lnSpc>
                <a:spcPct val="100000"/>
              </a:lnSpc>
            </a:pPr>
            <a:r>
              <a:rPr lang="en-GB" sz="2100" dirty="0">
                <a:latin typeface="The Hand" panose="03070502030502020204" pitchFamily="66" charset="0"/>
              </a:rPr>
              <a:t>T</a:t>
            </a:r>
            <a:r>
              <a:rPr lang="en-GB" sz="2100" b="0" i="0" u="none" strike="noStrike" dirty="0">
                <a:effectLst/>
                <a:latin typeface="The Hand" panose="03070502030502020204" pitchFamily="66" charset="0"/>
              </a:rPr>
              <a:t>ool was unfair against Black individuals according to equalised odds, </a:t>
            </a:r>
            <a:r>
              <a:rPr lang="en-GB" sz="2100" dirty="0">
                <a:effectLst/>
                <a:latin typeface="The Hand" panose="03070502030502020204" pitchFamily="66" charset="0"/>
              </a:rPr>
              <a:t>despite satisfying calibration and statistical parity</a:t>
            </a:r>
            <a:endParaRPr lang="en-GB" sz="2100" b="0" i="0" u="none" strike="noStrike" dirty="0">
              <a:effectLst/>
              <a:latin typeface="The Hand" panose="03070502030502020204" pitchFamily="66" charset="0"/>
            </a:endParaRPr>
          </a:p>
          <a:p>
            <a:pPr marL="742950" lvl="1" indent="-285750" fontAlgn="base">
              <a:lnSpc>
                <a:spcPct val="100000"/>
              </a:lnSpc>
              <a:spcBef>
                <a:spcPts val="0"/>
              </a:spcBef>
            </a:pPr>
            <a:r>
              <a:rPr lang="en-GB" sz="2100" b="0" i="0" u="none" strike="noStrike" dirty="0">
                <a:effectLst/>
                <a:latin typeface="The Hand" panose="03070502030502020204" pitchFamily="66" charset="0"/>
              </a:rPr>
              <a:t>Encapsulates necessity of exploring multiple criteria and context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1" i="0" u="none" strike="noStrike" dirty="0">
                <a:effectLst/>
                <a:latin typeface="The Hand" panose="03070502030502020204" pitchFamily="66" charset="0"/>
              </a:rPr>
              <a:t>Calibration</a:t>
            </a:r>
            <a:r>
              <a:rPr lang="en-GB" sz="2100" b="0" i="0" u="none" strike="noStrike" dirty="0">
                <a:effectLst/>
                <a:latin typeface="The Hand" panose="03070502030502020204" pitchFamily="66" charset="0"/>
              </a:rPr>
              <a:t> cannot acknowledge historical biases that may affect calibration of models 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1" i="0" u="none" strike="noStrike" dirty="0">
                <a:effectLst/>
                <a:latin typeface="The Hand" panose="03070502030502020204" pitchFamily="66" charset="0"/>
              </a:rPr>
              <a:t>Equalised odds </a:t>
            </a:r>
            <a:r>
              <a:rPr lang="en-GB" sz="2100" b="0" i="0" u="none" strike="noStrike" dirty="0">
                <a:effectLst/>
                <a:latin typeface="The Hand" panose="03070502030502020204" pitchFamily="66" charset="0"/>
              </a:rPr>
              <a:t>can expose these with error rates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latin typeface="The Hand" panose="03070502030502020204" pitchFamily="66" charset="0"/>
              </a:rPr>
              <a:t>Neither is context-aware</a:t>
            </a:r>
          </a:p>
          <a:p>
            <a:pPr>
              <a:lnSpc>
                <a:spcPct val="100000"/>
              </a:lnSpc>
            </a:pPr>
            <a:r>
              <a:rPr lang="en-GB" sz="2100" dirty="0">
                <a:effectLst/>
                <a:latin typeface="The Hand" panose="03070502030502020204" pitchFamily="66" charset="0"/>
              </a:rPr>
              <a:t>Group fairness definitions, combined with the one-model fits-all approach, cannot be used to optimise for all subgroups; leading to the development of subgroup and individual fairness definitions </a:t>
            </a:r>
          </a:p>
        </p:txBody>
      </p:sp>
      <p:pic>
        <p:nvPicPr>
          <p:cNvPr id="5" name="Picture 4" descr="Cloudy oil paint art">
            <a:extLst>
              <a:ext uri="{FF2B5EF4-FFF2-40B4-BE49-F238E27FC236}">
                <a16:creationId xmlns:a16="http://schemas.microsoft.com/office/drawing/2014/main" id="{049C1278-CBBA-9049-8869-1AF2465E93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669" b="-1"/>
          <a:stretch/>
        </p:blipFill>
        <p:spPr>
          <a:xfrm>
            <a:off x="954787" y="0"/>
            <a:ext cx="2744721" cy="4041648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FEEE6B0-B94D-B34D-B6F4-9AE8E589F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862" y="4825558"/>
            <a:ext cx="4581770" cy="124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591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20101-55F5-694E-86DB-5A4F3F70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Subgroup and individual fairness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34C096"/>
          </a:solidFill>
          <a:ln w="38100" cap="rnd">
            <a:solidFill>
              <a:srgbClr val="34C09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A0DB2-8FC6-3043-8E05-86BEA6281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100" b="1" dirty="0">
                <a:effectLst/>
                <a:latin typeface="The Hand" panose="03070502030502020204" pitchFamily="66" charset="0"/>
              </a:rPr>
              <a:t>Individual fairness </a:t>
            </a:r>
            <a:r>
              <a:rPr lang="en-GB" sz="2100" dirty="0">
                <a:effectLst/>
                <a:latin typeface="The Hand" panose="03070502030502020204" pitchFamily="66" charset="0"/>
              </a:rPr>
              <a:t>requires similar individuals to be treated similarly, </a:t>
            </a:r>
            <a:r>
              <a:rPr lang="en-GB" sz="2100" dirty="0">
                <a:latin typeface="The Hand" panose="03070502030502020204" pitchFamily="66" charset="0"/>
              </a:rPr>
              <a:t>is </a:t>
            </a:r>
            <a:r>
              <a:rPr lang="en-GB" sz="2100" dirty="0">
                <a:effectLst/>
                <a:latin typeface="The Hand" panose="03070502030502020204" pitchFamily="66" charset="0"/>
              </a:rPr>
              <a:t>evaluated using a distance metric</a:t>
            </a:r>
          </a:p>
          <a:p>
            <a:pPr lvl="1">
              <a:lnSpc>
                <a:spcPct val="100000"/>
              </a:lnSpc>
            </a:pPr>
            <a:r>
              <a:rPr lang="en-GB" sz="2100" dirty="0">
                <a:effectLst/>
                <a:latin typeface="The Hand" panose="03070502030502020204" pitchFamily="66" charset="0"/>
              </a:rPr>
              <a:t>Theoretically appealing but difficult to enforce, can be very computationally expensive</a:t>
            </a:r>
          </a:p>
          <a:p>
            <a:pPr>
              <a:lnSpc>
                <a:spcPct val="100000"/>
              </a:lnSpc>
            </a:pPr>
            <a:r>
              <a:rPr lang="en-GB" sz="2100" b="1" dirty="0">
                <a:effectLst/>
                <a:latin typeface="The Hand" panose="03070502030502020204" pitchFamily="66" charset="0"/>
              </a:rPr>
              <a:t>Subgroup fairness </a:t>
            </a:r>
            <a:r>
              <a:rPr lang="en-GB" sz="2100" dirty="0">
                <a:effectLst/>
                <a:latin typeface="The Hand" panose="03070502030502020204" pitchFamily="66" charset="0"/>
              </a:rPr>
              <a:t>allows models to be fairness-optimised for subgroups within and between groups</a:t>
            </a:r>
            <a:endParaRPr lang="en-GB" sz="2100" dirty="0">
              <a:latin typeface="The Hand" panose="03070502030502020204" pitchFamily="66" charset="0"/>
            </a:endParaRPr>
          </a:p>
          <a:p>
            <a:pPr lvl="1">
              <a:lnSpc>
                <a:spcPct val="100000"/>
              </a:lnSpc>
            </a:pPr>
            <a:r>
              <a:rPr lang="en-GB" sz="2100" dirty="0">
                <a:latin typeface="The Hand" panose="03070502030502020204" pitchFamily="66" charset="0"/>
              </a:rPr>
              <a:t>O</a:t>
            </a:r>
            <a:r>
              <a:rPr lang="en-GB" sz="2100" dirty="0">
                <a:effectLst/>
                <a:latin typeface="The Hand" panose="03070502030502020204" pitchFamily="66" charset="0"/>
              </a:rPr>
              <a:t>verlapping subgroups within a characteristic when subgroups are not disjoint</a:t>
            </a:r>
            <a:endParaRPr lang="en-GB" sz="2100" dirty="0">
              <a:latin typeface="The Hand" panose="03070502030502020204" pitchFamily="66" charset="0"/>
            </a:endParaRPr>
          </a:p>
          <a:p>
            <a:pPr lvl="1">
              <a:lnSpc>
                <a:spcPct val="100000"/>
              </a:lnSpc>
            </a:pPr>
            <a:r>
              <a:rPr lang="en-GB" sz="2100" dirty="0">
                <a:effectLst/>
                <a:latin typeface="The Hand" panose="03070502030502020204" pitchFamily="66" charset="0"/>
              </a:rPr>
              <a:t>Intersectional subgroups across multiple characteristics (e.g. Black females aged 60-70)</a:t>
            </a:r>
          </a:p>
          <a:p>
            <a:pPr lvl="1">
              <a:lnSpc>
                <a:spcPct val="100000"/>
              </a:lnSpc>
            </a:pPr>
            <a:r>
              <a:rPr lang="en-GB" sz="2100" dirty="0">
                <a:latin typeface="The Hand" panose="03070502030502020204" pitchFamily="66" charset="0"/>
              </a:rPr>
              <a:t>Extensions </a:t>
            </a:r>
            <a:r>
              <a:rPr lang="en-GB" sz="2100" dirty="0">
                <a:effectLst/>
                <a:latin typeface="The Hand" panose="03070502030502020204" pitchFamily="66" charset="0"/>
              </a:rPr>
              <a:t>of group fairness definitions</a:t>
            </a:r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2308BB86-8311-1D49-BB9F-0708F850AA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66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4647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D9EC-2706-BE4C-B3BA-D89D18DE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 in medical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763E9-6C17-9D40-AB43-7B1E49423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metrics </a:t>
            </a:r>
            <a:r>
              <a:rPr lang="en-US" dirty="0" err="1"/>
              <a:t>etc</a:t>
            </a:r>
            <a:r>
              <a:rPr lang="en-US" dirty="0"/>
              <a:t> have been used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502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Biases in risk prediction often mitigated through calibration on race, sex, and age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502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although many models are still not well-calibrated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502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No comprehensive comparison of fairness of CVD risk tools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502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Little work on medical risk prediction tools in general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502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One </a:t>
            </a:r>
            <a:r>
              <a:rPr lang="en-GB" sz="1502" b="0" i="0" u="sng" strike="noStrike" dirty="0">
                <a:solidFill>
                  <a:srgbClr val="009384"/>
                </a:solidFill>
                <a:effectLst/>
                <a:latin typeface="Roboto" panose="02000000000000000000" pitchFamily="2" charset="0"/>
                <a:hlinkClick r:id="rId2"/>
              </a:rPr>
              <a:t>paper</a:t>
            </a:r>
            <a:r>
              <a:rPr lang="en-GB" sz="1502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 explores fairness in CVD risk prediction but is limited: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318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Develop a ‘fair’ model based on equalised odds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318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Do not assess multiple models already being used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318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Focus only on one criteria (EO)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318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Only looks at race, sex, and age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318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Learns the model using machine learning: overcomplicated?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714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371BC-BFE9-4246-A9D3-DC28B5AEC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 in CVD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7013E-14A1-4A46-BC3B-98B2A6191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5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97F7-86D1-094E-B647-1472A517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unfairness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DEC80-B96E-9C4B-847A-8B48B0933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100" b="0" dirty="0">
              <a:effectLst/>
              <a:latin typeface="The Hand" panose="03070502030502020204" pitchFamily="66" charset="0"/>
            </a:endParaRP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effectLst/>
                <a:latin typeface="The Hand" panose="03070502030502020204" pitchFamily="66" charset="0"/>
              </a:rPr>
              <a:t>Biases in risk prediction often mitigated through calibration: usually just sex and age</a:t>
            </a: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effectLst/>
                <a:latin typeface="The Hand" panose="03070502030502020204" pitchFamily="66" charset="0"/>
              </a:rPr>
              <a:t>Although many models are still not well-calibrated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100" b="0" i="0" u="none" strike="noStrike" dirty="0">
              <a:effectLst/>
              <a:latin typeface="The Hand" panose="03070502030502020204" pitchFamily="66" charset="0"/>
            </a:endParaRP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effectLst/>
                <a:latin typeface="The Hand" panose="03070502030502020204" pitchFamily="66" charset="0"/>
              </a:rPr>
              <a:t>Biases in risk prediction mitigated through calibration</a:t>
            </a: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effectLst/>
                <a:latin typeface="The Hand" panose="03070502030502020204" pitchFamily="66" charset="0"/>
              </a:rPr>
              <a:t>Many models are still not well-calibrated</a:t>
            </a: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effectLst/>
                <a:latin typeface="The Hand" panose="03070502030502020204" pitchFamily="66" charset="0"/>
              </a:rPr>
              <a:t>Focus on sex and age: to what extent does this mitigate biases in other groups? Has not been explored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663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loudy oil paint art">
            <a:extLst>
              <a:ext uri="{FF2B5EF4-FFF2-40B4-BE49-F238E27FC236}">
                <a16:creationId xmlns:a16="http://schemas.microsoft.com/office/drawing/2014/main" id="{F3652609-BA75-8848-A061-028787613B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856" r="-1" b="785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4DCAA2-3D53-D748-8B53-B327A1BB7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600" b="1" dirty="0"/>
              <a:t>Quantifying a</a:t>
            </a:r>
            <a:r>
              <a:rPr lang="en-US" sz="4600" b="1" dirty="0">
                <a:effectLst/>
              </a:rPr>
              <a:t>lgorithmic fairness in cardiovascular disease risk prediction tools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4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8195E-0FFF-8E47-9D83-9DF090E7B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585" y="703293"/>
            <a:ext cx="4584921" cy="1949815"/>
          </a:xfrm>
        </p:spPr>
        <p:txBody>
          <a:bodyPr anchor="b">
            <a:normAutofit/>
          </a:bodyPr>
          <a:lstStyle/>
          <a:p>
            <a:r>
              <a:rPr lang="en-US" sz="6000" dirty="0"/>
              <a:t>Project goals</a:t>
            </a:r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755C8759-8DB4-EC45-8D2F-31C3569F8D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282" b="3"/>
          <a:stretch/>
        </p:blipFill>
        <p:spPr>
          <a:xfrm>
            <a:off x="866691" y="1216968"/>
            <a:ext cx="5416261" cy="4424065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3EB27620-B0B1-4232-A055-99D347606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3815" y="289514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34C096"/>
          </a:solidFill>
          <a:ln w="38100" cap="rnd">
            <a:solidFill>
              <a:srgbClr val="34C09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F0224-6D92-0E43-A809-3343E9221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9794" y="3164618"/>
            <a:ext cx="5729157" cy="3299305"/>
          </a:xfrm>
        </p:spPr>
        <p:txBody>
          <a:bodyPr anchor="t">
            <a:normAutofit fontScale="92500" lnSpcReduction="20000"/>
          </a:bodyPr>
          <a:lstStyle/>
          <a:p>
            <a:pPr fontAlgn="base">
              <a:spcBef>
                <a:spcPts val="0"/>
              </a:spcBef>
              <a:spcAft>
                <a:spcPts val="600"/>
              </a:spcAft>
            </a:pPr>
            <a:r>
              <a:rPr lang="en-GB" b="1" i="0" u="none" strike="noStrike" dirty="0">
                <a:effectLst/>
                <a:latin typeface="The Hand" panose="03070502030502020204" pitchFamily="66" charset="0"/>
              </a:rPr>
              <a:t>To investigate and quantify the current state of fairness </a:t>
            </a:r>
            <a:r>
              <a:rPr lang="en-GB" b="0" i="0" u="none" strike="noStrike" dirty="0">
                <a:effectLst/>
                <a:latin typeface="The Hand" panose="03070502030502020204" pitchFamily="66" charset="0"/>
              </a:rPr>
              <a:t>of </a:t>
            </a:r>
            <a:r>
              <a:rPr lang="en-GB" dirty="0">
                <a:latin typeface="The Hand" panose="03070502030502020204" pitchFamily="66" charset="0"/>
              </a:rPr>
              <a:t>multiple </a:t>
            </a:r>
            <a:r>
              <a:rPr lang="en-GB" b="0" i="0" u="none" strike="noStrike" dirty="0">
                <a:effectLst/>
                <a:latin typeface="The Hand" panose="03070502030502020204" pitchFamily="66" charset="0"/>
              </a:rPr>
              <a:t>CVD risk prediction tools that are already used in the clinic, using a range of fairness criteria and UK Biobank data</a:t>
            </a:r>
          </a:p>
          <a:p>
            <a:pPr fontAlgn="base">
              <a:spcBef>
                <a:spcPts val="0"/>
              </a:spcBef>
              <a:spcAft>
                <a:spcPts val="600"/>
              </a:spcAft>
            </a:pPr>
            <a:r>
              <a:rPr lang="en-GB" dirty="0">
                <a:latin typeface="The Hand" panose="03070502030502020204" pitchFamily="66" charset="0"/>
              </a:rPr>
              <a:t>The results could be used </a:t>
            </a:r>
            <a:r>
              <a:rPr lang="en-GB" b="1" dirty="0">
                <a:latin typeface="The Hand" panose="03070502030502020204" pitchFamily="66" charset="0"/>
              </a:rPr>
              <a:t>to guide improvements </a:t>
            </a:r>
            <a:r>
              <a:rPr lang="en-GB" dirty="0">
                <a:latin typeface="The Hand" panose="03070502030502020204" pitchFamily="66" charset="0"/>
              </a:rPr>
              <a:t>for these models as well as the development of new models</a:t>
            </a:r>
          </a:p>
          <a:p>
            <a:pPr fontAlgn="base">
              <a:spcBef>
                <a:spcPts val="0"/>
              </a:spcBef>
              <a:spcAft>
                <a:spcPts val="600"/>
              </a:spcAft>
            </a:pPr>
            <a:r>
              <a:rPr lang="en-GB" b="1" i="0" u="none" strike="noStrike" dirty="0">
                <a:effectLst/>
                <a:latin typeface="The Hand" panose="03070502030502020204" pitchFamily="66" charset="0"/>
              </a:rPr>
              <a:t>Bridging the </a:t>
            </a:r>
            <a:r>
              <a:rPr lang="en-GB" b="1" dirty="0">
                <a:latin typeface="The Hand" panose="03070502030502020204" pitchFamily="66" charset="0"/>
              </a:rPr>
              <a:t>gap between algorithmic fairness and medical risk prediction</a:t>
            </a:r>
            <a:r>
              <a:rPr lang="en-GB" dirty="0">
                <a:latin typeface="The Hand" panose="03070502030502020204" pitchFamily="66" charset="0"/>
              </a:rPr>
              <a:t>: t</a:t>
            </a:r>
            <a:r>
              <a:rPr lang="en-GB" b="0" i="0" u="none" strike="noStrike" dirty="0">
                <a:effectLst/>
                <a:latin typeface="The Hand" panose="03070502030502020204" pitchFamily="66" charset="0"/>
              </a:rPr>
              <a:t>he framework can be used for any collection of groups, any disease, and on any set of predictions</a:t>
            </a:r>
          </a:p>
        </p:txBody>
      </p:sp>
    </p:spTree>
    <p:extLst>
      <p:ext uri="{BB962C8B-B14F-4D97-AF65-F5344CB8AC3E}">
        <p14:creationId xmlns:p14="http://schemas.microsoft.com/office/powerpoint/2010/main" val="233328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690C2-146C-0A4D-9720-3598081C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6100" dirty="0"/>
              <a:t>This talk’s agenda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34C096"/>
          </a:solidFill>
          <a:ln w="38100" cap="rnd">
            <a:solidFill>
              <a:srgbClr val="34C09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94ACE-C7A6-6744-8452-DB484ABC2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Learn/recap general algorithmic fairness background</a:t>
            </a:r>
          </a:p>
          <a:p>
            <a:r>
              <a:rPr lang="en-US" dirty="0"/>
              <a:t>Description of my project on producing a framework to quantify algorithmic fairness, with the use case of cardiovascular disease risk prediction models, including methods and preliminary results</a:t>
            </a:r>
          </a:p>
          <a:p>
            <a:r>
              <a:rPr lang="en-US" dirty="0"/>
              <a:t>Overview of my future plans</a:t>
            </a:r>
          </a:p>
          <a:p>
            <a:r>
              <a:rPr lang="en-US" dirty="0"/>
              <a:t>I may eventually stop talking or someone tells me to stop </a:t>
            </a:r>
          </a:p>
          <a:p>
            <a:r>
              <a:rPr lang="en-US" dirty="0"/>
              <a:t>Questions and discussion</a:t>
            </a:r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D3400A5D-9BC9-7E4B-9019-B11CF27E53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66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39102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6D5EB-9607-AF47-B461-F049BE083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7200"/>
              <a:t>UK Biobank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34C096"/>
          </a:solidFill>
          <a:ln w="38100" cap="rnd">
            <a:solidFill>
              <a:srgbClr val="34C09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76C45-5850-514A-B7E4-D0F3C9968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200" dirty="0">
                <a:effectLst/>
                <a:latin typeface="The Hand" panose="03070502030502020204" pitchFamily="66" charset="0"/>
              </a:rPr>
              <a:t>Large </a:t>
            </a:r>
            <a:r>
              <a:rPr lang="en-GB" sz="2200" dirty="0" err="1">
                <a:effectLst/>
                <a:latin typeface="The Hand" panose="03070502030502020204" pitchFamily="66" charset="0"/>
              </a:rPr>
              <a:t>longtitudinal</a:t>
            </a:r>
            <a:r>
              <a:rPr lang="en-GB" sz="2200" dirty="0">
                <a:effectLst/>
                <a:latin typeface="The Hand" panose="03070502030502020204" pitchFamily="66" charset="0"/>
              </a:rPr>
              <a:t> prospective cohort study </a:t>
            </a:r>
          </a:p>
          <a:p>
            <a:pPr>
              <a:lnSpc>
                <a:spcPct val="100000"/>
              </a:lnSpc>
            </a:pPr>
            <a:r>
              <a:rPr lang="en-GB" sz="2200" dirty="0">
                <a:latin typeface="The Hand" panose="03070502030502020204" pitchFamily="66" charset="0"/>
              </a:rPr>
              <a:t>O</a:t>
            </a:r>
            <a:r>
              <a:rPr lang="en-GB" sz="2200" dirty="0">
                <a:effectLst/>
                <a:latin typeface="The Hand" panose="03070502030502020204" pitchFamily="66" charset="0"/>
              </a:rPr>
              <a:t>ver 500,000 adults aged 40-69 in the UK </a:t>
            </a:r>
          </a:p>
          <a:p>
            <a:pPr>
              <a:lnSpc>
                <a:spcPct val="100000"/>
              </a:lnSpc>
            </a:pPr>
            <a:r>
              <a:rPr lang="en-GB" sz="2200" dirty="0">
                <a:latin typeface="The Hand" panose="03070502030502020204" pitchFamily="66" charset="0"/>
              </a:rPr>
              <a:t>B</a:t>
            </a:r>
            <a:r>
              <a:rPr lang="en-GB" sz="2200" dirty="0">
                <a:effectLst/>
                <a:latin typeface="The Hand" panose="03070502030502020204" pitchFamily="66" charset="0"/>
              </a:rPr>
              <a:t>aseline data includes in-depth health data on lifestyle, environment, medical records, biomedical and physical measurements, biomarkers, and genetic information</a:t>
            </a:r>
          </a:p>
          <a:p>
            <a:pPr>
              <a:lnSpc>
                <a:spcPct val="100000"/>
              </a:lnSpc>
            </a:pPr>
            <a:r>
              <a:rPr lang="en-GB" sz="2200" dirty="0">
                <a:latin typeface="The Hand" panose="03070502030502020204" pitchFamily="66" charset="0"/>
              </a:rPr>
              <a:t>D</a:t>
            </a:r>
            <a:r>
              <a:rPr lang="en-GB" sz="2200" dirty="0">
                <a:effectLst/>
                <a:latin typeface="The Hand" panose="03070502030502020204" pitchFamily="66" charset="0"/>
              </a:rPr>
              <a:t>ata is linked to primary and secondary care health records, and deaths (plus causes)</a:t>
            </a:r>
          </a:p>
          <a:p>
            <a:pPr>
              <a:lnSpc>
                <a:spcPct val="100000"/>
              </a:lnSpc>
            </a:pPr>
            <a:r>
              <a:rPr lang="en-GB" sz="2200" dirty="0">
                <a:effectLst/>
                <a:latin typeface="The Hand" panose="03070502030502020204" pitchFamily="66" charset="0"/>
              </a:rPr>
              <a:t>Participants continue to attend follow-up appointments to track a wide range of health outcomes in the long term</a:t>
            </a:r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9F92CCB1-0056-804C-BCA0-38F4C50ED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66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07905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63DBF-DEEA-FB4A-9685-4AD3D9D5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 dirty="0"/>
              <a:t>Method details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34C096"/>
          </a:solidFill>
          <a:ln w="38100" cap="rnd">
            <a:solidFill>
              <a:srgbClr val="34C09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A1A83-635D-8C45-A086-814C7A5E5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7345" y="2706624"/>
            <a:ext cx="7531607" cy="397646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100" dirty="0">
                <a:effectLst/>
                <a:latin typeface="+mj-lt"/>
              </a:rPr>
              <a:t>Study selection</a:t>
            </a:r>
          </a:p>
          <a:p>
            <a:pPr>
              <a:lnSpc>
                <a:spcPct val="100000"/>
              </a:lnSpc>
            </a:pPr>
            <a:r>
              <a:rPr lang="en-GB" sz="2100" dirty="0">
                <a:effectLst/>
                <a:latin typeface="The Hand" panose="03070502030502020204" pitchFamily="66" charset="0"/>
              </a:rPr>
              <a:t>CVD events identified using self-reported history of disease, presence of ICD-9, ICD-10, OPCS-4 codes in linked hospital records, death certificates</a:t>
            </a:r>
            <a:endParaRPr lang="en-GB" sz="2100" dirty="0">
              <a:latin typeface="The Hand" panose="03070502030502020204" pitchFamily="66" charset="0"/>
            </a:endParaRPr>
          </a:p>
          <a:p>
            <a:pPr>
              <a:lnSpc>
                <a:spcPct val="100000"/>
              </a:lnSpc>
            </a:pPr>
            <a:r>
              <a:rPr lang="en-GB" sz="2100" dirty="0">
                <a:latin typeface="The Hand" panose="03070502030502020204" pitchFamily="66" charset="0"/>
              </a:rPr>
              <a:t>I</a:t>
            </a:r>
            <a:r>
              <a:rPr lang="en-GB" sz="2100" dirty="0">
                <a:effectLst/>
                <a:latin typeface="The Hand" panose="03070502030502020204" pitchFamily="66" charset="0"/>
              </a:rPr>
              <a:t>ndividuals with CVD at baseline excluded </a:t>
            </a:r>
          </a:p>
          <a:p>
            <a:pPr>
              <a:lnSpc>
                <a:spcPct val="100000"/>
              </a:lnSpc>
            </a:pPr>
            <a:r>
              <a:rPr lang="en-GB" sz="2100" dirty="0">
                <a:effectLst/>
                <a:latin typeface="The Hand" panose="03070502030502020204" pitchFamily="66" charset="0"/>
              </a:rPr>
              <a:t>464,063 individuals selected for analysis without pre-existing</a:t>
            </a:r>
            <a:r>
              <a:rPr lang="en-GB" sz="2100" dirty="0">
                <a:latin typeface="The Hand" panose="03070502030502020204" pitchFamily="66" charset="0"/>
              </a:rPr>
              <a:t> </a:t>
            </a:r>
            <a:r>
              <a:rPr lang="en-GB" sz="2100" dirty="0">
                <a:effectLst/>
                <a:latin typeface="The Hand" panose="03070502030502020204" pitchFamily="66" charset="0"/>
              </a:rPr>
              <a:t>CVD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100" dirty="0">
              <a:effectLst/>
              <a:latin typeface="The Hand" panose="03070502030502020204" pitchFamily="66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100" dirty="0">
                <a:latin typeface="+mj-lt"/>
              </a:rPr>
              <a:t>Predictors / features </a:t>
            </a:r>
          </a:p>
          <a:p>
            <a:r>
              <a:rPr lang="en-GB" sz="2100" dirty="0">
                <a:effectLst/>
                <a:latin typeface="The Hand" panose="03070502030502020204" pitchFamily="66" charset="0"/>
              </a:rPr>
              <a:t>Predictors extracted: demographic and medical risk factors</a:t>
            </a:r>
          </a:p>
          <a:p>
            <a:r>
              <a:rPr lang="en-GB" sz="2100" dirty="0">
                <a:latin typeface="The Hand" panose="03070502030502020204" pitchFamily="66" charset="0"/>
              </a:rPr>
              <a:t>P</a:t>
            </a:r>
            <a:r>
              <a:rPr lang="en-GB" sz="2100" dirty="0">
                <a:effectLst/>
                <a:latin typeface="The Hand" panose="03070502030502020204" pitchFamily="66" charset="0"/>
              </a:rPr>
              <a:t>redictors converted into required categories (</a:t>
            </a:r>
            <a:r>
              <a:rPr lang="en-GB" sz="2100" dirty="0" err="1">
                <a:effectLst/>
                <a:latin typeface="The Hand" panose="03070502030502020204" pitchFamily="66" charset="0"/>
              </a:rPr>
              <a:t>eg.</a:t>
            </a:r>
            <a:r>
              <a:rPr lang="en-GB" sz="2100" dirty="0">
                <a:effectLst/>
                <a:latin typeface="The Hand" panose="03070502030502020204" pitchFamily="66" charset="0"/>
              </a:rPr>
              <a:t> ethnicity) or units (</a:t>
            </a:r>
            <a:r>
              <a:rPr lang="en-GB" sz="2100" dirty="0" err="1">
                <a:effectLst/>
                <a:latin typeface="The Hand" panose="03070502030502020204" pitchFamily="66" charset="0"/>
              </a:rPr>
              <a:t>eg.</a:t>
            </a:r>
            <a:r>
              <a:rPr lang="en-GB" sz="2100" dirty="0">
                <a:effectLst/>
                <a:latin typeface="The Hand" panose="03070502030502020204" pitchFamily="66" charset="0"/>
              </a:rPr>
              <a:t> cholesterol in mg/dL) for each tool</a:t>
            </a:r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BCAE2355-81FA-614C-A0E7-02CD62B410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66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09693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C9826-E79E-D649-AE3F-32EE9036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CVD prediction models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34C096"/>
          </a:solidFill>
          <a:ln w="38100" cap="rnd">
            <a:solidFill>
              <a:srgbClr val="34C09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46D34-3256-4642-AC35-E782E2EBE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400" dirty="0">
                <a:effectLst/>
                <a:latin typeface="The Hand" panose="03070502030502020204" pitchFamily="66" charset="0"/>
              </a:rPr>
              <a:t>UK-based QRISK2, 2013 and 2018 versions of US-based Pooled Cohort Equations (PCE) analysed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effectLst/>
                <a:latin typeface="The Hand" panose="03070502030502020204" pitchFamily="66" charset="0"/>
              </a:rPr>
              <a:t>These are used in the clinic and influential worldwide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effectLst/>
                <a:latin typeface="The Hand" panose="03070502030502020204" pitchFamily="66" charset="0"/>
              </a:rPr>
              <a:t>PCE are not defined for UK, but it is common practice to re-calibrate results from models to make predictions on another population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effectLst/>
                <a:latin typeface="The Hand" panose="03070502030502020204" pitchFamily="66" charset="0"/>
              </a:rPr>
              <a:t>This re-calibration has been done as part of my ‘fairness-improvement’ analysis</a:t>
            </a:r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37835A5C-C17A-594C-8F86-1C52F8755E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66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99127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C9826-E79E-D649-AE3F-32EE9036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CVD prediction models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34C096"/>
          </a:solidFill>
          <a:ln w="38100" cap="rnd">
            <a:solidFill>
              <a:srgbClr val="34C09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37835A5C-C17A-594C-8F86-1C52F8755E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66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BE431A2-5AE2-954D-9439-C4D6B7882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12861" y="1903270"/>
            <a:ext cx="4365320" cy="495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76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2995D-0820-3342-B6D6-2A1A2D3CA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Scores to binary predictions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34C096"/>
          </a:solidFill>
          <a:ln w="38100" cap="rnd">
            <a:solidFill>
              <a:srgbClr val="34C09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A007F-A647-D246-B604-099497DE5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100" dirty="0">
                <a:effectLst/>
                <a:latin typeface="The Hand" panose="03070502030502020204" pitchFamily="66" charset="0"/>
              </a:rPr>
              <a:t>10-year risk of CVD event calculated in 464,063 participants without CVD at baseline using</a:t>
            </a:r>
            <a:r>
              <a:rPr lang="en-GB" sz="2100" dirty="0">
                <a:latin typeface="The Hand" panose="03070502030502020204" pitchFamily="66" charset="0"/>
              </a:rPr>
              <a:t> </a:t>
            </a:r>
            <a:r>
              <a:rPr lang="en-GB" sz="2100" dirty="0">
                <a:effectLst/>
                <a:latin typeface="The Hand" panose="03070502030502020204" pitchFamily="66" charset="0"/>
              </a:rPr>
              <a:t>QRISK2, PCE 2013 and 2018</a:t>
            </a:r>
          </a:p>
          <a:p>
            <a:pPr>
              <a:lnSpc>
                <a:spcPct val="100000"/>
              </a:lnSpc>
            </a:pPr>
            <a:r>
              <a:rPr lang="en-GB" sz="2100" dirty="0">
                <a:effectLst/>
                <a:latin typeface="The Hand" panose="03070502030502020204" pitchFamily="66" charset="0"/>
              </a:rPr>
              <a:t>National Institute for Health and Care Excellence (NICE) guidelines used to bin predictions into into high (&gt;=20%), medium (</a:t>
            </a:r>
            <a:r>
              <a:rPr lang="en-GB" sz="2100" dirty="0">
                <a:latin typeface="The Hand" panose="03070502030502020204" pitchFamily="66" charset="0"/>
              </a:rPr>
              <a:t>&gt;=</a:t>
            </a:r>
            <a:r>
              <a:rPr lang="en-GB" sz="2100" dirty="0">
                <a:effectLst/>
                <a:latin typeface="The Hand" panose="03070502030502020204" pitchFamily="66" charset="0"/>
              </a:rPr>
              <a:t>10%, recommended risk reducing therapies [e.g. statins]), and low risk categories</a:t>
            </a:r>
          </a:p>
          <a:p>
            <a:pPr>
              <a:lnSpc>
                <a:spcPct val="100000"/>
              </a:lnSpc>
            </a:pPr>
            <a:r>
              <a:rPr lang="en-GB" sz="2100" dirty="0">
                <a:effectLst/>
                <a:latin typeface="The Hand" panose="03070502030502020204" pitchFamily="66" charset="0"/>
              </a:rPr>
              <a:t>For fairness metrics </a:t>
            </a:r>
            <a:r>
              <a:rPr lang="en-GB" sz="2100" dirty="0">
                <a:latin typeface="The Hand" panose="03070502030502020204" pitchFamily="66" charset="0"/>
              </a:rPr>
              <a:t>requiring </a:t>
            </a:r>
            <a:r>
              <a:rPr lang="en-GB" sz="2100" dirty="0">
                <a:effectLst/>
                <a:latin typeface="The Hand" panose="03070502030502020204" pitchFamily="66" charset="0"/>
              </a:rPr>
              <a:t>a binary classification prediction, medium risk threshold used to label individuals as predicted to have an event</a:t>
            </a:r>
            <a:r>
              <a:rPr lang="en-GB" sz="2100" dirty="0">
                <a:latin typeface="The Hand" panose="03070502030502020204" pitchFamily="66" charset="0"/>
              </a:rPr>
              <a:t> - </a:t>
            </a:r>
            <a:r>
              <a:rPr lang="en-GB" sz="2100" dirty="0">
                <a:effectLst/>
                <a:latin typeface="The Hand" panose="03070502030502020204" pitchFamily="66" charset="0"/>
              </a:rPr>
              <a:t>this is the level at which intervention is recommended</a:t>
            </a:r>
          </a:p>
          <a:p>
            <a:pPr>
              <a:lnSpc>
                <a:spcPct val="100000"/>
              </a:lnSpc>
            </a:pPr>
            <a:r>
              <a:rPr lang="en-GB" sz="2100" dirty="0">
                <a:effectLst/>
                <a:latin typeface="The Hand" panose="03070502030502020204" pitchFamily="66" charset="0"/>
              </a:rPr>
              <a:t>Individuals below 10</a:t>
            </a:r>
            <a:r>
              <a:rPr lang="en-GB" sz="2100" u="sng" dirty="0">
                <a:effectLst/>
                <a:latin typeface="The Hand" panose="03070502030502020204" pitchFamily="66" charset="0"/>
              </a:rPr>
              <a:t>%</a:t>
            </a:r>
            <a:r>
              <a:rPr lang="en-GB" sz="2100" dirty="0">
                <a:effectLst/>
                <a:latin typeface="The Hand" panose="03070502030502020204" pitchFamily="66" charset="0"/>
              </a:rPr>
              <a:t> threshold are labelled as not being predicted to have an event</a:t>
            </a:r>
          </a:p>
        </p:txBody>
      </p:sp>
      <p:pic>
        <p:nvPicPr>
          <p:cNvPr id="5" name="Picture 4" descr="Cloudy oil paint art">
            <a:extLst>
              <a:ext uri="{FF2B5EF4-FFF2-40B4-BE49-F238E27FC236}">
                <a16:creationId xmlns:a16="http://schemas.microsoft.com/office/drawing/2014/main" id="{B898733D-840F-6A48-A6F3-6C7327F9B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66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91042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AE7CE-5D9A-1945-B067-BC535939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Quantifying fairness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34C096"/>
          </a:solidFill>
          <a:ln w="38100" cap="rnd">
            <a:solidFill>
              <a:srgbClr val="34C09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CEAAC-B4B0-2F46-A037-9375139A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412457" cy="34838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100" dirty="0">
                <a:effectLst/>
                <a:latin typeface="The Hand" panose="03070502030502020204" pitchFamily="66" charset="0"/>
              </a:rPr>
              <a:t>Each tool assessed against: Accuracy equality difference; Predictive equality difference; Equal opportunity difference; Conditional use accuracy equality difference; Treatment equality difference; Equalised odds difference; Calibration difference</a:t>
            </a:r>
          </a:p>
          <a:p>
            <a:pPr>
              <a:lnSpc>
                <a:spcPct val="100000"/>
              </a:lnSpc>
            </a:pPr>
            <a:r>
              <a:rPr lang="en-GB" sz="2100" dirty="0">
                <a:effectLst/>
                <a:latin typeface="The Hand" panose="03070502030502020204" pitchFamily="66" charset="0"/>
              </a:rPr>
              <a:t>Assessing </a:t>
            </a:r>
            <a:r>
              <a:rPr lang="en-GB" sz="2100" dirty="0">
                <a:latin typeface="The Hand" panose="03070502030502020204" pitchFamily="66" charset="0"/>
              </a:rPr>
              <a:t>using </a:t>
            </a:r>
            <a:r>
              <a:rPr lang="en-GB" sz="2100" dirty="0">
                <a:effectLst/>
                <a:latin typeface="The Hand" panose="03070502030502020204" pitchFamily="66" charset="0"/>
              </a:rPr>
              <a:t>risk threshold because these are used to decide the future of patients rather than raw scores; results for different groups can identify if one-threshold-fits all approach is appropriate </a:t>
            </a:r>
          </a:p>
          <a:p>
            <a:pPr>
              <a:lnSpc>
                <a:spcPct val="100000"/>
              </a:lnSpc>
            </a:pPr>
            <a:r>
              <a:rPr lang="en-GB" sz="2100" dirty="0">
                <a:effectLst/>
                <a:latin typeface="The Hand" panose="03070502030502020204" pitchFamily="66" charset="0"/>
              </a:rPr>
              <a:t>Fairness quantification metrics applied to predictions from the ’fairness-improved’ re-calibrated models </a:t>
            </a:r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9644A25A-219C-C74C-A8E8-96A9D1BE72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66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02754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AE7CE-5D9A-1945-B067-BC535939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Quantifying fairness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34C096"/>
          </a:solidFill>
          <a:ln w="38100" cap="rnd">
            <a:solidFill>
              <a:srgbClr val="34C09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CEAAC-B4B0-2F46-A037-9375139A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7345" y="2706624"/>
            <a:ext cx="7531607" cy="34838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100" dirty="0">
                <a:effectLst/>
                <a:latin typeface="The Hand" panose="03070502030502020204" pitchFamily="66" charset="0"/>
              </a:rPr>
              <a:t>Fairness metrics based on statistical measurements taken from a confusion matrix of true vs predicted values</a:t>
            </a:r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9644A25A-219C-C74C-A8E8-96A9D1BE72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66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75AEEF-9F27-1345-9D7C-C4F680584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894" y="3137497"/>
            <a:ext cx="2975902" cy="10963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928539-1DB3-7548-94A0-01AD4C02D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115" y="4233882"/>
            <a:ext cx="3528836" cy="2550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83AA63-B243-1748-9BCC-206DBEF44F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7295" y="3429000"/>
            <a:ext cx="2974313" cy="219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60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CA60A-1F40-6146-8765-FB975DEBA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Fairness quantification metrics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34C096"/>
          </a:solidFill>
          <a:ln w="38100" cap="rnd">
            <a:solidFill>
              <a:srgbClr val="34C09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B719-3901-EC4D-8E40-0206E5616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115" y="2441448"/>
            <a:ext cx="7630886" cy="3483864"/>
          </a:xfrm>
        </p:spPr>
        <p:txBody>
          <a:bodyPr>
            <a:noAutofit/>
          </a:bodyPr>
          <a:lstStyle/>
          <a:p>
            <a:r>
              <a:rPr lang="en-GB" sz="2000" b="1" dirty="0">
                <a:effectLst/>
                <a:latin typeface="The Hand" panose="03070502030502020204" pitchFamily="66" charset="0"/>
              </a:rPr>
              <a:t>Well-calibration difference:</a:t>
            </a:r>
            <a:r>
              <a:rPr lang="en-GB" sz="2000" dirty="0">
                <a:effectLst/>
                <a:latin typeface="The Hand" panose="03070502030502020204" pitchFamily="66" charset="0"/>
              </a:rPr>
              <a:t> for each group, average difference between predicted and actual outcomes across all quantiles calculated to get well-calibration measurement. </a:t>
            </a:r>
            <a:r>
              <a:rPr lang="en-GB" sz="2000" dirty="0">
                <a:latin typeface="The Hand" panose="03070502030502020204" pitchFamily="66" charset="0"/>
              </a:rPr>
              <a:t>W</a:t>
            </a:r>
            <a:r>
              <a:rPr lang="en-GB" sz="2000" dirty="0">
                <a:effectLst/>
                <a:latin typeface="The Hand" panose="03070502030502020204" pitchFamily="66" charset="0"/>
              </a:rPr>
              <a:t>ell-calibration difference is the difference between well-calibration measurements for each group</a:t>
            </a:r>
            <a:endParaRPr lang="en-GB" sz="2000" b="1" dirty="0">
              <a:effectLst/>
              <a:latin typeface="The Hand" panose="03070502030502020204" pitchFamily="66" charset="0"/>
            </a:endParaRPr>
          </a:p>
          <a:p>
            <a:pPr>
              <a:lnSpc>
                <a:spcPct val="100000"/>
              </a:lnSpc>
            </a:pPr>
            <a:r>
              <a:rPr lang="en-GB" sz="2000" b="1" dirty="0">
                <a:effectLst/>
                <a:latin typeface="The Hand" panose="03070502030502020204" pitchFamily="66" charset="0"/>
              </a:rPr>
              <a:t>Equalised odds difference: </a:t>
            </a:r>
            <a:r>
              <a:rPr lang="en-GB" sz="2000" dirty="0">
                <a:effectLst/>
                <a:latin typeface="The Hand" panose="03070502030502020204" pitchFamily="66" charset="0"/>
              </a:rPr>
              <a:t>greatest</a:t>
            </a:r>
            <a:r>
              <a:rPr lang="en-GB" sz="2000" dirty="0">
                <a:latin typeface="The Hand" panose="03070502030502020204" pitchFamily="66" charset="0"/>
              </a:rPr>
              <a:t> </a:t>
            </a:r>
            <a:r>
              <a:rPr lang="en-GB" sz="2000" dirty="0">
                <a:effectLst/>
                <a:latin typeface="The Hand" panose="03070502030502020204" pitchFamily="66" charset="0"/>
              </a:rPr>
              <a:t>difference between the TPR or FPR of two groups. The value used for quantification is whichever difference is greater</a:t>
            </a:r>
          </a:p>
          <a:p>
            <a:pPr>
              <a:lnSpc>
                <a:spcPct val="100000"/>
              </a:lnSpc>
            </a:pPr>
            <a:r>
              <a:rPr lang="en-GB" sz="2000" b="1" dirty="0">
                <a:effectLst/>
                <a:latin typeface="The Hand" panose="03070502030502020204" pitchFamily="66" charset="0"/>
              </a:rPr>
              <a:t>Accuracy equality difference: </a:t>
            </a:r>
            <a:r>
              <a:rPr lang="en-GB" sz="2000" dirty="0">
                <a:effectLst/>
                <a:latin typeface="The Hand" panose="03070502030502020204" pitchFamily="66" charset="0"/>
              </a:rPr>
              <a:t>greatest difference in accuracy between two groups</a:t>
            </a:r>
          </a:p>
          <a:p>
            <a:pPr>
              <a:lnSpc>
                <a:spcPct val="100000"/>
              </a:lnSpc>
            </a:pPr>
            <a:r>
              <a:rPr lang="en-GB" sz="2000" b="1" dirty="0">
                <a:effectLst/>
                <a:latin typeface="The Hand" panose="03070502030502020204" pitchFamily="66" charset="0"/>
              </a:rPr>
              <a:t>Predictive equality difference: </a:t>
            </a:r>
            <a:r>
              <a:rPr lang="en-GB" sz="2000" dirty="0">
                <a:effectLst/>
                <a:latin typeface="The Hand" panose="03070502030502020204" pitchFamily="66" charset="0"/>
              </a:rPr>
              <a:t>greatest difference between the false positive error rates of two groups</a:t>
            </a:r>
          </a:p>
          <a:p>
            <a:pPr>
              <a:lnSpc>
                <a:spcPct val="100000"/>
              </a:lnSpc>
            </a:pPr>
            <a:r>
              <a:rPr lang="en-GB" sz="2000" b="1" dirty="0">
                <a:effectLst/>
                <a:latin typeface="The Hand" panose="03070502030502020204" pitchFamily="66" charset="0"/>
              </a:rPr>
              <a:t>Equal opportunity difference: </a:t>
            </a:r>
            <a:r>
              <a:rPr lang="en-GB" sz="2000" dirty="0">
                <a:effectLst/>
                <a:latin typeface="The Hand" panose="03070502030502020204" pitchFamily="66" charset="0"/>
              </a:rPr>
              <a:t>greatest difference between the false negative error rates of two groups</a:t>
            </a:r>
          </a:p>
          <a:p>
            <a:pPr>
              <a:lnSpc>
                <a:spcPct val="100000"/>
              </a:lnSpc>
            </a:pPr>
            <a:r>
              <a:rPr lang="en-GB" sz="2000" b="1" dirty="0">
                <a:effectLst/>
                <a:latin typeface="The Hand" panose="03070502030502020204" pitchFamily="66" charset="0"/>
              </a:rPr>
              <a:t>Conditional use accuracy equality difference: </a:t>
            </a:r>
            <a:r>
              <a:rPr lang="en-GB" sz="2000" dirty="0">
                <a:effectLst/>
                <a:latin typeface="The Hand" panose="03070502030502020204" pitchFamily="66" charset="0"/>
              </a:rPr>
              <a:t>greatest difference between the PPV or NPV of two groups. The value used for quantification is whichever difference is greater</a:t>
            </a:r>
          </a:p>
          <a:p>
            <a:pPr>
              <a:lnSpc>
                <a:spcPct val="100000"/>
              </a:lnSpc>
            </a:pPr>
            <a:r>
              <a:rPr lang="en-GB" sz="2000" b="1" dirty="0">
                <a:effectLst/>
                <a:latin typeface="The Hand" panose="03070502030502020204" pitchFamily="66" charset="0"/>
              </a:rPr>
              <a:t>Treatment equality difference: </a:t>
            </a:r>
            <a:r>
              <a:rPr lang="en-GB" sz="2000" dirty="0">
                <a:effectLst/>
                <a:latin typeface="The Hand" panose="03070502030502020204" pitchFamily="66" charset="0"/>
              </a:rPr>
              <a:t>greatest difference between the ratio of false negatives and false positives of two groups</a:t>
            </a:r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874E734A-9B2A-7C4A-9DA3-322C73CE2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66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9063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88E45-5802-3C45-B8D4-D116387F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000">
                <a:effectLst/>
              </a:rPr>
              <a:t>Protected characteristics and fairness groupings</a:t>
            </a:r>
            <a:endParaRPr lang="en-US" sz="400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34C096"/>
          </a:solidFill>
          <a:ln w="38100" cap="rnd">
            <a:solidFill>
              <a:srgbClr val="34C09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58A62-12DF-6247-B10C-1E34A25B1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1" y="2706624"/>
            <a:ext cx="6412457" cy="3483864"/>
          </a:xfrm>
        </p:spPr>
        <p:txBody>
          <a:bodyPr>
            <a:normAutofit/>
          </a:bodyPr>
          <a:lstStyle/>
          <a:p>
            <a:r>
              <a:rPr lang="en-GB" sz="2500" dirty="0">
                <a:effectLst/>
                <a:latin typeface="The Hand" panose="03070502030502020204" pitchFamily="66" charset="0"/>
              </a:rPr>
              <a:t>The group fairness for</a:t>
            </a:r>
            <a:r>
              <a:rPr lang="en-GB" sz="2500" dirty="0">
                <a:latin typeface="The Hand" panose="03070502030502020204" pitchFamily="66" charset="0"/>
              </a:rPr>
              <a:t> </a:t>
            </a:r>
            <a:r>
              <a:rPr lang="en-GB" sz="2500" dirty="0">
                <a:effectLst/>
                <a:latin typeface="The Hand" panose="03070502030502020204" pitchFamily="66" charset="0"/>
              </a:rPr>
              <a:t>age, self-reported ethnicity, and sex (characteristics protected by law) was quantified according to multiple definitions</a:t>
            </a:r>
          </a:p>
          <a:p>
            <a:r>
              <a:rPr lang="en-GB" sz="2500" dirty="0">
                <a:effectLst/>
                <a:latin typeface="The Hand" panose="03070502030502020204" pitchFamily="66" charset="0"/>
              </a:rPr>
              <a:t>Deprivation</a:t>
            </a:r>
            <a:r>
              <a:rPr lang="en-GB" sz="2500" dirty="0">
                <a:latin typeface="The Hand" panose="03070502030502020204" pitchFamily="66" charset="0"/>
              </a:rPr>
              <a:t> </a:t>
            </a:r>
            <a:r>
              <a:rPr lang="en-GB" sz="2500" dirty="0">
                <a:effectLst/>
                <a:latin typeface="The Hand" panose="03070502030502020204" pitchFamily="66" charset="0"/>
              </a:rPr>
              <a:t>level was analysed using the Index of Multiple Deprivation (IMD)</a:t>
            </a:r>
          </a:p>
          <a:p>
            <a:pPr lvl="1"/>
            <a:r>
              <a:rPr lang="en-GB" sz="2500" dirty="0">
                <a:effectLst/>
                <a:latin typeface="The Hand" panose="03070502030502020204" pitchFamily="66" charset="0"/>
              </a:rPr>
              <a:t>Negative relationship between health outcomes and deprivation level</a:t>
            </a:r>
          </a:p>
          <a:p>
            <a:pPr lvl="1"/>
            <a:r>
              <a:rPr lang="en-GB" sz="2500" dirty="0">
                <a:effectLst/>
                <a:latin typeface="The Hand" panose="03070502030502020204" pitchFamily="66" charset="0"/>
              </a:rPr>
              <a:t>IMD calculated based on postcode</a:t>
            </a:r>
          </a:p>
          <a:p>
            <a:r>
              <a:rPr lang="en-GB" sz="2500" dirty="0">
                <a:latin typeface="The Hand" panose="03070502030502020204" pitchFamily="66" charset="0"/>
              </a:rPr>
              <a:t>Distinct groups for now but also interested in intersecting groups</a:t>
            </a:r>
            <a:endParaRPr lang="en-US" sz="2500" dirty="0">
              <a:latin typeface="The Hand" panose="03070502030502020204" pitchFamily="66" charset="0"/>
            </a:endParaRPr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64EC839A-F383-DF46-91D2-920D722BD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66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47097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4FA86-9FC3-BD40-A1AD-FD782189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500" dirty="0">
                <a:effectLst/>
              </a:rPr>
              <a:t>Survival function</a:t>
            </a:r>
            <a:endParaRPr lang="en-US" sz="45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34C096"/>
          </a:solidFill>
          <a:ln w="38100" cap="rnd">
            <a:solidFill>
              <a:srgbClr val="34C09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36375-AD51-614F-95AE-EF48B8E2C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400" dirty="0">
                <a:latin typeface="The Hand" panose="03070502030502020204" pitchFamily="66" charset="0"/>
              </a:rPr>
              <a:t>Calculated a </a:t>
            </a:r>
            <a:r>
              <a:rPr lang="en-GB" sz="2400" dirty="0">
                <a:effectLst/>
                <a:latin typeface="The Hand" panose="03070502030502020204" pitchFamily="66" charset="0"/>
              </a:rPr>
              <a:t>survival function to reduce potential bias of including only individuals who remained in the UKB study for whole 10-year follow-up period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effectLst/>
                <a:latin typeface="The Hand" panose="03070502030502020204" pitchFamily="66" charset="0"/>
              </a:rPr>
              <a:t>For each algorithm and its predictions:</a:t>
            </a: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GB" dirty="0">
                <a:effectLst/>
                <a:latin typeface="The Hand" panose="03070502030502020204" pitchFamily="66" charset="0"/>
              </a:rPr>
              <a:t>Divide population into deciles based on predicted risk</a:t>
            </a: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GB" dirty="0">
                <a:effectLst/>
                <a:latin typeface="The Hand" panose="03070502030502020204" pitchFamily="66" charset="0"/>
              </a:rPr>
              <a:t>For each decile fit a Kaplan-Meier (K-M) survival estimator curve</a:t>
            </a: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GB" dirty="0">
                <a:effectLst/>
                <a:latin typeface="The Hand" panose="03070502030502020204" pitchFamily="66" charset="0"/>
              </a:rPr>
              <a:t>Record 10-year observed risk (“survival” at 10 years) according to this K-M curve. This is 1 - the value for survival at 10 years</a:t>
            </a:r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568F7EE8-C75A-994F-AAFD-65022F7C1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66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2321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7E5D-E27F-1347-AF00-6EB9A5AE83B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3D687-89CB-9E48-8D1A-A4D7C3FE8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C2BF002-A5D8-9947-A932-27C46B984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7786"/>
            <a:ext cx="6380889" cy="265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2AED204-654A-FC45-A330-45005F54BE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1" t="7556"/>
          <a:stretch/>
        </p:blipFill>
        <p:spPr bwMode="auto">
          <a:xfrm>
            <a:off x="6096000" y="2159403"/>
            <a:ext cx="6884501" cy="225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AB9B3B-A822-2B4E-9247-3F3591F3A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31608"/>
            <a:ext cx="8414456" cy="754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CC91D7-2899-2940-9600-7FD68E4F7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80398"/>
            <a:ext cx="7679007" cy="8689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E4F082-8769-DF49-A600-86F39E6DBD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0981" y="5042676"/>
            <a:ext cx="8478310" cy="8133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38C029D-307C-2D4D-9292-4AF864845A24}"/>
              </a:ext>
            </a:extLst>
          </p:cNvPr>
          <p:cNvSpPr txBox="1"/>
          <p:nvPr/>
        </p:nvSpPr>
        <p:spPr>
          <a:xfrm>
            <a:off x="5829782" y="6407375"/>
            <a:ext cx="68845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b="1" i="0" dirty="0">
                <a:effectLst/>
                <a:latin typeface="The Hand" panose="03070502030502020204" pitchFamily="66" charset="0"/>
                <a:hlinkClick r:id="rId7"/>
              </a:rPr>
              <a:t>DeepMind’s new AI predicts kidney injury two days before it happens</a:t>
            </a:r>
            <a:r>
              <a:rPr lang="en-GB" sz="2000" b="1" i="0" dirty="0">
                <a:effectLst/>
                <a:latin typeface="The Hand" panose="03070502030502020204" pitchFamily="66" charset="0"/>
              </a:rPr>
              <a:t> (but it doesn’t work f</a:t>
            </a:r>
            <a:r>
              <a:rPr lang="en-GB" sz="2000" b="1" dirty="0">
                <a:latin typeface="The Hand" panose="03070502030502020204" pitchFamily="66" charset="0"/>
              </a:rPr>
              <a:t>or women)</a:t>
            </a:r>
            <a:endParaRPr lang="en-GB" sz="2000" dirty="0">
              <a:latin typeface="The Hand" panose="030705020305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363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861B4-025C-204C-82AE-A7C4052EE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5600">
                <a:effectLst/>
                <a:latin typeface="+mj-lt"/>
              </a:rPr>
              <a:t>Calibration curves</a:t>
            </a:r>
            <a:endParaRPr lang="en-US" sz="560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34C096"/>
          </a:solidFill>
          <a:ln w="38100" cap="rnd">
            <a:solidFill>
              <a:srgbClr val="34C09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BB741-7001-2845-976D-02778C1A8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effectLst/>
                <a:latin typeface="The Hand" panose="03070502030502020204" pitchFamily="66" charset="0"/>
              </a:rPr>
              <a:t>10-year observed risk calculated from the K-M curve to plot a calibration curve for each algorithm</a:t>
            </a:r>
          </a:p>
          <a:p>
            <a:pPr>
              <a:lnSpc>
                <a:spcPct val="100000"/>
              </a:lnSpc>
            </a:pPr>
            <a:r>
              <a:rPr lang="en-GB" dirty="0">
                <a:effectLst/>
                <a:latin typeface="The Hand" panose="03070502030502020204" pitchFamily="66" charset="0"/>
              </a:rPr>
              <a:t>Observed risk plotted against 10-year predicted risk at each decile</a:t>
            </a:r>
          </a:p>
          <a:p>
            <a:pPr>
              <a:lnSpc>
                <a:spcPct val="100000"/>
              </a:lnSpc>
            </a:pPr>
            <a:r>
              <a:rPr lang="en-GB" dirty="0">
                <a:latin typeface="The Hand" panose="03070502030502020204" pitchFamily="66" charset="0"/>
              </a:rPr>
              <a:t>G</a:t>
            </a:r>
            <a:r>
              <a:rPr lang="en-GB" dirty="0">
                <a:effectLst/>
                <a:latin typeface="The Hand" panose="03070502030502020204" pitchFamily="66" charset="0"/>
              </a:rPr>
              <a:t>ives overall calibration curve: conventional method to assess/present difference between predicted and actual risk across deciles of a population (or subpopulation)</a:t>
            </a:r>
            <a:endParaRPr lang="en-US" dirty="0">
              <a:latin typeface="The Hand" panose="03070502030502020204" pitchFamily="66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effectLst/>
                <a:latin typeface="The Hand" panose="03070502030502020204" pitchFamily="66" charset="0"/>
              </a:rPr>
              <a:t>S</a:t>
            </a:r>
            <a:r>
              <a:rPr lang="en-US" dirty="0">
                <a:latin typeface="The Hand" panose="03070502030502020204" pitchFamily="66" charset="0"/>
              </a:rPr>
              <a:t>tay tuned to see examples in my results section</a:t>
            </a:r>
            <a:endParaRPr lang="en-GB" dirty="0">
              <a:effectLst/>
              <a:latin typeface="The Hand" panose="03070502030502020204" pitchFamily="66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915FC9EC-A55D-544B-AB79-BC1B189C39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66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17468D-D258-F248-AD57-6F6D9D91C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579" y="96181"/>
            <a:ext cx="2922373" cy="200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82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9AF47-3C60-F247-BCB2-D5A9CB98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Improving fairness using recalibration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34C096"/>
          </a:solidFill>
          <a:ln w="38100" cap="rnd">
            <a:solidFill>
              <a:srgbClr val="34C09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EC327-2DF0-074D-9D37-D200803A2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2706624"/>
            <a:ext cx="7619999" cy="34838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100" dirty="0">
                <a:effectLst/>
                <a:latin typeface="The Hand" panose="03070502030502020204" pitchFamily="66" charset="0"/>
              </a:rPr>
              <a:t>Recalibration applied as fairness improvement technique (used standardly in medical risk prediction)</a:t>
            </a:r>
          </a:p>
          <a:p>
            <a:pPr>
              <a:lnSpc>
                <a:spcPct val="100000"/>
              </a:lnSpc>
            </a:pPr>
            <a:r>
              <a:rPr lang="en-GB" sz="2100" dirty="0">
                <a:latin typeface="The Hand" panose="03070502030502020204" pitchFamily="66" charset="0"/>
              </a:rPr>
              <a:t>My approach based </a:t>
            </a:r>
            <a:r>
              <a:rPr lang="en-GB" sz="2100" dirty="0">
                <a:effectLst/>
                <a:latin typeface="The Hand" panose="03070502030502020204" pitchFamily="66" charset="0"/>
              </a:rPr>
              <a:t>on </a:t>
            </a:r>
            <a:r>
              <a:rPr lang="en-GB" sz="2100" dirty="0" err="1">
                <a:effectLst/>
                <a:latin typeface="The Hand" panose="03070502030502020204" pitchFamily="66" charset="0"/>
              </a:rPr>
              <a:t>Pennells</a:t>
            </a:r>
            <a:r>
              <a:rPr lang="en-GB" sz="2100" dirty="0">
                <a:effectLst/>
                <a:latin typeface="The Hand" panose="03070502030502020204" pitchFamily="66" charset="0"/>
              </a:rPr>
              <a:t> et al.’s approach </a:t>
            </a:r>
            <a:r>
              <a:rPr lang="en-GB" sz="1500" dirty="0">
                <a:effectLst/>
                <a:latin typeface="The Hand" panose="03070502030502020204" pitchFamily="66" charset="0"/>
              </a:rPr>
              <a:t>[1], </a:t>
            </a:r>
            <a:r>
              <a:rPr lang="en-GB" sz="2100" dirty="0">
                <a:effectLst/>
                <a:latin typeface="The Hand" panose="03070502030502020204" pitchFamily="66" charset="0"/>
              </a:rPr>
              <a:t>adapted by Scott Ritchie, state-of-the-art</a:t>
            </a:r>
          </a:p>
          <a:p>
            <a:pPr>
              <a:lnSpc>
                <a:spcPct val="100000"/>
              </a:lnSpc>
            </a:pPr>
            <a:r>
              <a:rPr lang="en-GB" sz="2100" dirty="0">
                <a:latin typeface="The Hand" panose="03070502030502020204" pitchFamily="66" charset="0"/>
              </a:rPr>
              <a:t>P</a:t>
            </a:r>
            <a:r>
              <a:rPr lang="en-GB" sz="2100" dirty="0">
                <a:effectLst/>
                <a:latin typeface="The Hand" panose="03070502030502020204" pitchFamily="66" charset="0"/>
              </a:rPr>
              <a:t>redictions</a:t>
            </a:r>
            <a:r>
              <a:rPr lang="en-GB" sz="2100" dirty="0">
                <a:latin typeface="The Hand" panose="03070502030502020204" pitchFamily="66" charset="0"/>
              </a:rPr>
              <a:t> </a:t>
            </a:r>
            <a:r>
              <a:rPr lang="en-GB" sz="2100" dirty="0">
                <a:effectLst/>
                <a:latin typeface="The Hand" panose="03070502030502020204" pitchFamily="66" charset="0"/>
              </a:rPr>
              <a:t>from published CVD models fed in, and individuals’ predictions are re-scaled without affecting the ability of the model to discriminate risk </a:t>
            </a:r>
          </a:p>
          <a:p>
            <a:pPr>
              <a:lnSpc>
                <a:spcPct val="100000"/>
              </a:lnSpc>
            </a:pPr>
            <a:r>
              <a:rPr lang="en-GB" sz="2100" dirty="0">
                <a:latin typeface="The Hand" panose="03070502030502020204" pitchFamily="66" charset="0"/>
              </a:rPr>
              <a:t>M</a:t>
            </a:r>
            <a:r>
              <a:rPr lang="en-GB" sz="2100" dirty="0">
                <a:effectLst/>
                <a:latin typeface="The Hand" panose="03070502030502020204" pitchFamily="66" charset="0"/>
              </a:rPr>
              <a:t>ethod recalibrates predictions to sex-specific incidence rates observed in UK population</a:t>
            </a:r>
          </a:p>
          <a:p>
            <a:pPr lvl="1">
              <a:lnSpc>
                <a:spcPct val="100000"/>
              </a:lnSpc>
            </a:pPr>
            <a:r>
              <a:rPr lang="en-GB" sz="2100" dirty="0">
                <a:latin typeface="The Hand" panose="03070502030502020204" pitchFamily="66" charset="0"/>
              </a:rPr>
              <a:t>Used </a:t>
            </a:r>
            <a:r>
              <a:rPr lang="en-GB" sz="2100" dirty="0">
                <a:effectLst/>
                <a:latin typeface="The Hand" panose="03070502030502020204" pitchFamily="66" charset="0"/>
              </a:rPr>
              <a:t>these population rates rather than UKB, as recalibrating using UKB causes overfitting - recalibration and testing data should not be the same as this is biased and produces misleading results </a:t>
            </a:r>
          </a:p>
          <a:p>
            <a:pPr lvl="1">
              <a:lnSpc>
                <a:spcPct val="100000"/>
              </a:lnSpc>
            </a:pPr>
            <a:r>
              <a:rPr lang="en-GB" sz="2100" dirty="0">
                <a:latin typeface="The Hand" panose="03070502030502020204" pitchFamily="66" charset="0"/>
              </a:rPr>
              <a:t>I</a:t>
            </a:r>
            <a:r>
              <a:rPr lang="en-GB" sz="2100" dirty="0">
                <a:effectLst/>
                <a:latin typeface="The Hand" panose="03070502030502020204" pitchFamily="66" charset="0"/>
              </a:rPr>
              <a:t>ncidence rates used were for individuals without CVD history, in 5-year age group bins, obtained from primary care data in England via the Clinical Practice Research Datalink (CPRD)</a:t>
            </a:r>
          </a:p>
          <a:p>
            <a:pPr lvl="1">
              <a:lnSpc>
                <a:spcPct val="100000"/>
              </a:lnSpc>
            </a:pPr>
            <a:r>
              <a:rPr lang="en-GB" sz="2100" dirty="0">
                <a:latin typeface="The Hand" panose="03070502030502020204" pitchFamily="66" charset="0"/>
              </a:rPr>
              <a:t>M</a:t>
            </a:r>
            <a:r>
              <a:rPr lang="en-GB" sz="2100" dirty="0">
                <a:effectLst/>
                <a:latin typeface="The Hand" panose="03070502030502020204" pitchFamily="66" charset="0"/>
              </a:rPr>
              <a:t>odels’ predictions were plotted post fairness-improvement, along with fairness quantifications for each group (stay tuned!).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100" dirty="0">
              <a:latin typeface="The Hand" panose="03070502030502020204" pitchFamily="66" charset="0"/>
            </a:endParaRPr>
          </a:p>
        </p:txBody>
      </p:sp>
      <p:pic>
        <p:nvPicPr>
          <p:cNvPr id="6" name="Picture 5" descr="Cloudy oil paint art">
            <a:extLst>
              <a:ext uri="{FF2B5EF4-FFF2-40B4-BE49-F238E27FC236}">
                <a16:creationId xmlns:a16="http://schemas.microsoft.com/office/drawing/2014/main" id="{939C48EC-E350-CB4F-A39A-970F85ACAD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669" b="-1"/>
          <a:stretch/>
        </p:blipFill>
        <p:spPr>
          <a:xfrm>
            <a:off x="0" y="329184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A30D66-413C-8A4D-A60E-E6CECBFBB6F2}"/>
              </a:ext>
            </a:extLst>
          </p:cNvPr>
          <p:cNvSpPr txBox="1"/>
          <p:nvPr/>
        </p:nvSpPr>
        <p:spPr>
          <a:xfrm>
            <a:off x="3819644" y="72920"/>
            <a:ext cx="80907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The Hand" panose="03070502030502020204" pitchFamily="66" charset="0"/>
              </a:rPr>
              <a:t>[1] Lisa </a:t>
            </a:r>
            <a:r>
              <a:rPr lang="en-GB" sz="1400" dirty="0" err="1">
                <a:effectLst/>
                <a:latin typeface="The Hand" panose="03070502030502020204" pitchFamily="66" charset="0"/>
              </a:rPr>
              <a:t>Pennells</a:t>
            </a:r>
            <a:r>
              <a:rPr lang="en-GB" sz="1400" dirty="0">
                <a:effectLst/>
                <a:latin typeface="The Hand" panose="03070502030502020204" pitchFamily="66" charset="0"/>
              </a:rPr>
              <a:t>, Stephen </a:t>
            </a:r>
            <a:r>
              <a:rPr lang="en-GB" sz="1400" dirty="0" err="1">
                <a:effectLst/>
                <a:latin typeface="The Hand" panose="03070502030502020204" pitchFamily="66" charset="0"/>
              </a:rPr>
              <a:t>Kaptoge</a:t>
            </a:r>
            <a:r>
              <a:rPr lang="en-GB" sz="1400" dirty="0">
                <a:effectLst/>
                <a:latin typeface="The Hand" panose="03070502030502020204" pitchFamily="66" charset="0"/>
              </a:rPr>
              <a:t>, Angela Wood, Mike Sweeting, </a:t>
            </a:r>
            <a:r>
              <a:rPr lang="en-GB" sz="1400" dirty="0" err="1">
                <a:effectLst/>
                <a:latin typeface="The Hand" panose="03070502030502020204" pitchFamily="66" charset="0"/>
              </a:rPr>
              <a:t>Xiaohui</a:t>
            </a:r>
            <a:r>
              <a:rPr lang="en-GB" sz="1400" dirty="0">
                <a:latin typeface="The Hand" panose="03070502030502020204" pitchFamily="66" charset="0"/>
              </a:rPr>
              <a:t> </a:t>
            </a:r>
            <a:r>
              <a:rPr lang="en-GB" sz="1400" dirty="0">
                <a:effectLst/>
                <a:latin typeface="The Hand" panose="03070502030502020204" pitchFamily="66" charset="0"/>
              </a:rPr>
              <a:t>Zhao, Ian White, Stephen Burgess, Peter </a:t>
            </a:r>
            <a:r>
              <a:rPr lang="en-GB" sz="1400" dirty="0" err="1">
                <a:effectLst/>
                <a:latin typeface="The Hand" panose="03070502030502020204" pitchFamily="66" charset="0"/>
              </a:rPr>
              <a:t>Willeit</a:t>
            </a:r>
            <a:r>
              <a:rPr lang="en-GB" sz="1400" dirty="0">
                <a:effectLst/>
                <a:latin typeface="The Hand" panose="03070502030502020204" pitchFamily="66" charset="0"/>
              </a:rPr>
              <a:t>, Thomas Bolton, Karel GM Moons, et al. </a:t>
            </a:r>
          </a:p>
          <a:p>
            <a:r>
              <a:rPr lang="en-GB" sz="1400" dirty="0">
                <a:effectLst/>
                <a:latin typeface="The Hand" panose="03070502030502020204" pitchFamily="66" charset="0"/>
              </a:rPr>
              <a:t>Equalization of four cardiovascular risk algorithms after systematic recalibration: individual-participant meta-analysis of 86 prospective studies. European heart journal, 40(7):621–631, 2019.</a:t>
            </a:r>
          </a:p>
        </p:txBody>
      </p:sp>
    </p:spTree>
    <p:extLst>
      <p:ext uri="{BB962C8B-B14F-4D97-AF65-F5344CB8AC3E}">
        <p14:creationId xmlns:p14="http://schemas.microsoft.com/office/powerpoint/2010/main" val="12160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loudy oil paint art">
            <a:extLst>
              <a:ext uri="{FF2B5EF4-FFF2-40B4-BE49-F238E27FC236}">
                <a16:creationId xmlns:a16="http://schemas.microsoft.com/office/drawing/2014/main" id="{F3652609-BA75-8848-A061-028787613B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856" r="-1" b="7852"/>
          <a:stretch/>
        </p:blipFill>
        <p:spPr>
          <a:xfrm>
            <a:off x="20" y="10"/>
            <a:ext cx="1218894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4DCAA2-3D53-D748-8B53-B327A1BB7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800" b="1"/>
              <a:t>The moment you have all been waiting for: results!</a:t>
            </a:r>
            <a:endParaRPr lang="en-US" sz="6800" b="1">
              <a:effectLst/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4727B-0B76-EF4F-8114-241F5C00D1A1}"/>
              </a:ext>
            </a:extLst>
          </p:cNvPr>
          <p:cNvSpPr txBox="1"/>
          <p:nvPr/>
        </p:nvSpPr>
        <p:spPr>
          <a:xfrm>
            <a:off x="1724628" y="4764315"/>
            <a:ext cx="826432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/>
              <a:t>Spoiler to reduce any potential excitement: they are all preliminary and not at all groundbreaking so far</a:t>
            </a:r>
          </a:p>
        </p:txBody>
      </p:sp>
    </p:spTree>
    <p:extLst>
      <p:ext uri="{BB962C8B-B14F-4D97-AF65-F5344CB8AC3E}">
        <p14:creationId xmlns:p14="http://schemas.microsoft.com/office/powerpoint/2010/main" val="2318345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C8223-0253-E240-B061-B3CFD5154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6100" dirty="0"/>
              <a:t>UKB data summary 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34C096"/>
          </a:solidFill>
          <a:ln w="38100" cap="rnd">
            <a:solidFill>
              <a:srgbClr val="34C09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E2FBE-B307-1F4F-9108-C0D1F0231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28" y="2706624"/>
            <a:ext cx="3805085" cy="3483864"/>
          </a:xfrm>
        </p:spPr>
        <p:txBody>
          <a:bodyPr>
            <a:normAutofit/>
          </a:bodyPr>
          <a:lstStyle/>
          <a:p>
            <a:r>
              <a:rPr lang="en-GB" sz="2500" dirty="0">
                <a:effectLst/>
                <a:latin typeface="The Hand" panose="03070502030502020204" pitchFamily="66" charset="0"/>
              </a:rPr>
              <a:t>Density plots of numerical predictors approximately normally distributed</a:t>
            </a:r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FCB09F99-7C69-2C41-9B57-CF902D5ED8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66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4C5F77-4CD6-4A4E-B5B1-6F81663B3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345" y="3732905"/>
            <a:ext cx="3805084" cy="25684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0DC22DD-EE75-F346-B086-36E3EB14645E}"/>
              </a:ext>
            </a:extLst>
          </p:cNvPr>
          <p:cNvSpPr txBox="1"/>
          <p:nvPr/>
        </p:nvSpPr>
        <p:spPr>
          <a:xfrm>
            <a:off x="8462428" y="2742687"/>
            <a:ext cx="372652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500" dirty="0">
                <a:latin typeface="The Hand" panose="03070502030502020204" pitchFamily="66" charset="0"/>
              </a:rPr>
              <a:t>Categorical and Boolean predictors summarised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EBAC22-4485-834A-96D3-BD5F9C161D5B}"/>
              </a:ext>
            </a:extLst>
          </p:cNvPr>
          <p:cNvSpPr txBox="1"/>
          <p:nvPr/>
        </p:nvSpPr>
        <p:spPr>
          <a:xfrm>
            <a:off x="5373219" y="1949825"/>
            <a:ext cx="609985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100" dirty="0">
                <a:latin typeface="The Hand" panose="03070502030502020204" pitchFamily="66" charset="0"/>
              </a:rPr>
              <a:t>To better </a:t>
            </a:r>
            <a:r>
              <a:rPr lang="en-GB" sz="2100" dirty="0">
                <a:effectLst/>
                <a:latin typeface="The Hand" panose="03070502030502020204" pitchFamily="66" charset="0"/>
              </a:rPr>
              <a:t>understand data distributions in UKB</a:t>
            </a:r>
            <a:endParaRPr lang="en-US" sz="21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E5472E-ED6A-D847-B2B8-F0339EE73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3163" y="3694921"/>
            <a:ext cx="3751091" cy="240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41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2171-EC3A-1E4E-AFAB-91E4AB07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Population-wide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E3ACC-0FB1-6F44-9040-F9E8663C0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02063"/>
            <a:ext cx="6364960" cy="42519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100" dirty="0">
                <a:solidFill>
                  <a:schemeClr val="accent2"/>
                </a:solidFill>
                <a:effectLst/>
                <a:latin typeface="+mj-lt"/>
              </a:rPr>
              <a:t>Published models (out-of-the-box)</a:t>
            </a:r>
          </a:p>
          <a:p>
            <a:r>
              <a:rPr lang="en-GB" sz="2100" dirty="0">
                <a:effectLst/>
                <a:latin typeface="The Hand" panose="03070502030502020204" pitchFamily="66" charset="0"/>
              </a:rPr>
              <a:t>Predictions for published models </a:t>
            </a:r>
            <a:r>
              <a:rPr lang="en-GB" sz="2100" b="1" dirty="0">
                <a:effectLst/>
                <a:latin typeface="The Hand" panose="03070502030502020204" pitchFamily="66" charset="0"/>
              </a:rPr>
              <a:t>not</a:t>
            </a:r>
            <a:r>
              <a:rPr lang="en-GB" sz="2100" dirty="0">
                <a:effectLst/>
                <a:latin typeface="The Hand" panose="03070502030502020204" pitchFamily="66" charset="0"/>
              </a:rPr>
              <a:t> close to that of observed events!</a:t>
            </a:r>
          </a:p>
          <a:p>
            <a:r>
              <a:rPr lang="en-GB" sz="2100" dirty="0">
                <a:latin typeface="The Hand" panose="03070502030502020204" pitchFamily="66" charset="0"/>
              </a:rPr>
              <a:t>R</a:t>
            </a:r>
            <a:r>
              <a:rPr lang="en-GB" sz="2100" dirty="0">
                <a:effectLst/>
                <a:latin typeface="The Hand" panose="03070502030502020204" pitchFamily="66" charset="0"/>
              </a:rPr>
              <a:t>isk overestimated for nearly all deciles for all models, to a greater extent in higher risk deciles</a:t>
            </a:r>
          </a:p>
          <a:p>
            <a:r>
              <a:rPr lang="en-GB" sz="2100" dirty="0">
                <a:latin typeface="The Hand" panose="03070502030502020204" pitchFamily="66" charset="0"/>
              </a:rPr>
              <a:t>E</a:t>
            </a:r>
            <a:r>
              <a:rPr lang="en-GB" sz="2100" dirty="0">
                <a:effectLst/>
                <a:latin typeface="The Hand" panose="03070502030502020204" pitchFamily="66" charset="0"/>
              </a:rPr>
              <a:t>specially true for QRISK2: average difference between of 6.66% - yet this has been built for the UK population!</a:t>
            </a:r>
          </a:p>
          <a:p>
            <a:r>
              <a:rPr lang="en-GB" sz="2100" dirty="0">
                <a:effectLst/>
                <a:latin typeface="The Hand" panose="03070502030502020204" pitchFamily="66" charset="0"/>
              </a:rPr>
              <a:t>UKB</a:t>
            </a:r>
            <a:r>
              <a:rPr lang="en-GB" sz="2100" dirty="0">
                <a:latin typeface="The Hand" panose="03070502030502020204" pitchFamily="66" charset="0"/>
              </a:rPr>
              <a:t> </a:t>
            </a:r>
            <a:r>
              <a:rPr lang="en-GB" sz="2100" dirty="0">
                <a:effectLst/>
                <a:latin typeface="The Hand" panose="03070502030502020204" pitchFamily="66" charset="0"/>
              </a:rPr>
              <a:t>population more healthy than UK – predictions are not expected to be accurate? </a:t>
            </a:r>
            <a:r>
              <a:rPr lang="en-GB" sz="2100" dirty="0">
                <a:latin typeface="The Hand" panose="03070502030502020204" pitchFamily="66" charset="0"/>
              </a:rPr>
              <a:t>Y</a:t>
            </a:r>
            <a:r>
              <a:rPr lang="en-GB" sz="2100" dirty="0">
                <a:effectLst/>
                <a:latin typeface="The Hand" panose="03070502030502020204" pitchFamily="66" charset="0"/>
              </a:rPr>
              <a:t>et, least accurate for highest risk deciles</a:t>
            </a:r>
          </a:p>
          <a:p>
            <a:r>
              <a:rPr lang="en-GB" sz="2100" dirty="0">
                <a:effectLst/>
                <a:latin typeface="The Hand" panose="03070502030502020204" pitchFamily="66" charset="0"/>
              </a:rPr>
              <a:t>Algorithm is being used in clinical practice on the individuals in UKB. Overestimating risk may result in unnecessary medication being prescribed, causing over-reliance on pharmaceutical interventions and costing individuals and the health service £££</a:t>
            </a:r>
          </a:p>
          <a:p>
            <a:r>
              <a:rPr lang="en-GB" sz="2100" dirty="0">
                <a:latin typeface="The Hand" panose="03070502030502020204" pitchFamily="66" charset="0"/>
              </a:rPr>
              <a:t>M</a:t>
            </a:r>
            <a:r>
              <a:rPr lang="en-GB" sz="2100" dirty="0">
                <a:effectLst/>
                <a:latin typeface="The Hand" panose="03070502030502020204" pitchFamily="66" charset="0"/>
              </a:rPr>
              <a:t>ay not be the case for the whole population - deciles are defined </a:t>
            </a:r>
            <a:r>
              <a:rPr lang="en-GB" sz="2100" dirty="0">
                <a:latin typeface="The Hand" panose="03070502030502020204" pitchFamily="66" charset="0"/>
              </a:rPr>
              <a:t>in </a:t>
            </a:r>
            <a:r>
              <a:rPr lang="en-GB" sz="2100" dirty="0">
                <a:effectLst/>
                <a:latin typeface="The Hand" panose="03070502030502020204" pitchFamily="66" charset="0"/>
              </a:rPr>
              <a:t>UKB</a:t>
            </a:r>
            <a:r>
              <a:rPr lang="en-GB" sz="2100" dirty="0">
                <a:latin typeface="The Hand" panose="03070502030502020204" pitchFamily="66" charset="0"/>
              </a:rPr>
              <a:t> so</a:t>
            </a:r>
            <a:r>
              <a:rPr lang="en-GB" sz="2100" dirty="0">
                <a:effectLst/>
                <a:latin typeface="The Hand" panose="03070502030502020204" pitchFamily="66" charset="0"/>
              </a:rPr>
              <a:t> they may not be reflective of distribution outside UKB</a:t>
            </a:r>
          </a:p>
          <a:p>
            <a:endParaRPr lang="en-US" sz="2100" dirty="0">
              <a:latin typeface="The Hand" panose="03070502030502020204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172FB0-806B-E648-B390-600B3FF3F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959" y="1843479"/>
            <a:ext cx="3411366" cy="5014522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6D14AB8-45B9-894D-A448-A67553427D49}"/>
              </a:ext>
            </a:extLst>
          </p:cNvPr>
          <p:cNvSpPr txBox="1">
            <a:spLocks/>
          </p:cNvSpPr>
          <p:nvPr/>
        </p:nvSpPr>
        <p:spPr>
          <a:xfrm>
            <a:off x="9745884" y="1843478"/>
            <a:ext cx="2446116" cy="4251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100" dirty="0">
                <a:solidFill>
                  <a:schemeClr val="accent2"/>
                </a:solidFill>
                <a:latin typeface="+mj-lt"/>
              </a:rPr>
              <a:t>Recalibrated models </a:t>
            </a:r>
          </a:p>
          <a:p>
            <a:r>
              <a:rPr lang="en-GB" sz="2100" dirty="0">
                <a:latin typeface="The Hand" panose="03070502030502020204" pitchFamily="66" charset="0"/>
              </a:rPr>
              <a:t>G</a:t>
            </a:r>
            <a:r>
              <a:rPr lang="en-GB" sz="2100" dirty="0">
                <a:effectLst/>
                <a:latin typeface="The Hand" panose="03070502030502020204" pitchFamily="66" charset="0"/>
              </a:rPr>
              <a:t>enerally fit data well</a:t>
            </a:r>
          </a:p>
          <a:p>
            <a:r>
              <a:rPr lang="en-GB" sz="2100" dirty="0">
                <a:latin typeface="The Hand" panose="03070502030502020204" pitchFamily="66" charset="0"/>
              </a:rPr>
              <a:t>P</a:t>
            </a:r>
            <a:r>
              <a:rPr lang="en-GB" sz="2100" dirty="0">
                <a:effectLst/>
                <a:latin typeface="The Hand" panose="03070502030502020204" pitchFamily="66" charset="0"/>
              </a:rPr>
              <a:t>redicted and observed outcomes much more similar overall</a:t>
            </a:r>
          </a:p>
          <a:p>
            <a:r>
              <a:rPr lang="en-GB" sz="2100" dirty="0">
                <a:effectLst/>
                <a:latin typeface="The Hand" panose="03070502030502020204" pitchFamily="66" charset="0"/>
              </a:rPr>
              <a:t>Most difference at high-risk deciles </a:t>
            </a:r>
          </a:p>
          <a:p>
            <a:r>
              <a:rPr lang="en-GB" sz="2100" dirty="0">
                <a:latin typeface="The Hand" panose="03070502030502020204" pitchFamily="66" charset="0"/>
              </a:rPr>
              <a:t>Ca</a:t>
            </a:r>
            <a:r>
              <a:rPr lang="en-GB" sz="2100" dirty="0">
                <a:effectLst/>
                <a:latin typeface="The Hand" panose="03070502030502020204" pitchFamily="66" charset="0"/>
              </a:rPr>
              <a:t>libration not perfect due to being done using CPRD incidence rates - different to those in UKB </a:t>
            </a:r>
          </a:p>
        </p:txBody>
      </p:sp>
    </p:spTree>
    <p:extLst>
      <p:ext uri="{BB962C8B-B14F-4D97-AF65-F5344CB8AC3E}">
        <p14:creationId xmlns:p14="http://schemas.microsoft.com/office/powerpoint/2010/main" val="3277992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2171-EC3A-1E4E-AFAB-91E4AB07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Population-wide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E3ACC-0FB1-6F44-9040-F9E8663C0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929384"/>
            <a:ext cx="12192001" cy="42519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100" dirty="0">
                <a:solidFill>
                  <a:schemeClr val="accent2"/>
                </a:solidFill>
                <a:latin typeface="+mj-lt"/>
              </a:rPr>
              <a:t>Quantifying calibration as a measure of fairness</a:t>
            </a:r>
          </a:p>
          <a:p>
            <a:r>
              <a:rPr lang="en-GB" sz="2100" dirty="0">
                <a:latin typeface="The Hand" panose="03070502030502020204" pitchFamily="66" charset="0"/>
              </a:rPr>
              <a:t>D</a:t>
            </a:r>
            <a:r>
              <a:rPr lang="en-GB" sz="2100" dirty="0">
                <a:effectLst/>
                <a:latin typeface="The Hand" panose="03070502030502020204" pitchFamily="66" charset="0"/>
              </a:rPr>
              <a:t>ifferences between predicted and observed outcomes across whole population, calculated using a </a:t>
            </a:r>
            <a:r>
              <a:rPr lang="en-GB" sz="2100" b="1" dirty="0">
                <a:effectLst/>
                <a:latin typeface="The Hand" panose="03070502030502020204" pitchFamily="66" charset="0"/>
              </a:rPr>
              <a:t>calibration quantification </a:t>
            </a:r>
            <a:r>
              <a:rPr lang="en-GB" sz="2100" dirty="0">
                <a:effectLst/>
                <a:latin typeface="The Hand" panose="03070502030502020204" pitchFamily="66" charset="0"/>
              </a:rPr>
              <a:t>(average difference between the predicted and observed risks)</a:t>
            </a:r>
          </a:p>
          <a:p>
            <a:endParaRPr lang="en-GB" sz="3100" dirty="0">
              <a:latin typeface="The Hand" panose="03070502030502020204" pitchFamily="66" charset="0"/>
            </a:endParaRPr>
          </a:p>
          <a:p>
            <a:endParaRPr lang="en-GB" sz="3100" dirty="0">
              <a:latin typeface="The Hand" panose="03070502030502020204" pitchFamily="66" charset="0"/>
            </a:endParaRPr>
          </a:p>
          <a:p>
            <a:pPr marL="0" indent="0" algn="ctr">
              <a:buNone/>
            </a:pPr>
            <a:endParaRPr lang="en-GB" sz="3100" b="1" dirty="0">
              <a:latin typeface="The Hand" panose="03070502030502020204" pitchFamily="66" charset="0"/>
            </a:endParaRPr>
          </a:p>
          <a:p>
            <a:pPr marL="0" indent="0" algn="ctr">
              <a:buNone/>
            </a:pPr>
            <a:endParaRPr lang="en-GB" sz="2100" b="1" dirty="0">
              <a:latin typeface="The Hand" panose="03070502030502020204" pitchFamily="66" charset="0"/>
            </a:endParaRPr>
          </a:p>
          <a:p>
            <a:pPr marL="0" indent="0" algn="ctr">
              <a:buNone/>
            </a:pPr>
            <a:r>
              <a:rPr lang="en-GB" sz="2100" b="1" dirty="0">
                <a:latin typeface="The Hand" panose="03070502030502020204" pitchFamily="66" charset="0"/>
              </a:rPr>
              <a:t>	Density plot for </a:t>
            </a:r>
            <a:r>
              <a:rPr lang="en-GB" sz="2100" b="1" dirty="0">
                <a:effectLst/>
                <a:latin typeface="The Hand" panose="03070502030502020204" pitchFamily="66" charset="0"/>
              </a:rPr>
              <a:t>the models’ predictions population-wide: </a:t>
            </a:r>
            <a:r>
              <a:rPr lang="en-GB" sz="2100" b="1" dirty="0">
                <a:latin typeface="The Hand" panose="03070502030502020204" pitchFamily="66" charset="0"/>
              </a:rPr>
              <a:t>p</a:t>
            </a:r>
            <a:r>
              <a:rPr lang="en-GB" sz="2100" b="1" dirty="0">
                <a:effectLst/>
                <a:latin typeface="The Hand" panose="03070502030502020204" pitchFamily="66" charset="0"/>
              </a:rPr>
              <a:t>redicti</a:t>
            </a:r>
            <a:r>
              <a:rPr lang="en-GB" sz="2100" b="1" dirty="0">
                <a:latin typeface="The Hand" panose="03070502030502020204" pitchFamily="66" charset="0"/>
              </a:rPr>
              <a:t>ons differ a lot between tools </a:t>
            </a:r>
            <a:endParaRPr lang="en-GB" sz="2100" b="1" dirty="0">
              <a:effectLst/>
              <a:latin typeface="The Hand" panose="03070502030502020204" pitchFamily="66" charset="0"/>
            </a:endParaRPr>
          </a:p>
          <a:p>
            <a:endParaRPr lang="en-US" sz="2100" dirty="0">
              <a:latin typeface="The Hand" panose="030705020305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3BBEE-424A-F048-84E9-B9DB92A96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01" y="4547467"/>
            <a:ext cx="3407453" cy="23105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CEC7E7-6B42-B54C-96D7-CEC71A436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238" y="2891215"/>
            <a:ext cx="6154615" cy="148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386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481BC-564C-2A49-A062-D670083C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9768" y="329184"/>
            <a:ext cx="7139104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Group predictions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34C096"/>
          </a:solidFill>
          <a:ln w="38100" cap="rnd">
            <a:solidFill>
              <a:srgbClr val="34C09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B2BEA-62DB-C547-95F6-9AE32EAB5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7629" y="2706624"/>
            <a:ext cx="4809829" cy="382219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How do predictions differ for different subgroups?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latin typeface="The Hand" panose="03070502030502020204" pitchFamily="66" charset="0"/>
              </a:rPr>
              <a:t>I</a:t>
            </a:r>
            <a:r>
              <a:rPr lang="en-GB" sz="2000" dirty="0">
                <a:effectLst/>
                <a:latin typeface="The Hand" panose="03070502030502020204" pitchFamily="66" charset="0"/>
              </a:rPr>
              <a:t>nsight into disparities in predictions within a group, across different algorithms 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latin typeface="The Hand" panose="03070502030502020204" pitchFamily="66" charset="0"/>
              </a:rPr>
              <a:t>S</a:t>
            </a:r>
            <a:r>
              <a:rPr lang="en-GB" sz="2000" dirty="0">
                <a:effectLst/>
                <a:latin typeface="The Hand" panose="03070502030502020204" pitchFamily="66" charset="0"/>
              </a:rPr>
              <a:t>uggesting a potential difference in fairness of predictions (</a:t>
            </a:r>
            <a:r>
              <a:rPr lang="en-GB" sz="2000" dirty="0">
                <a:latin typeface="The Hand" panose="03070502030502020204" pitchFamily="66" charset="0"/>
              </a:rPr>
              <a:t>coming up</a:t>
            </a:r>
            <a:r>
              <a:rPr lang="en-GB" sz="2000" dirty="0">
                <a:effectLst/>
                <a:latin typeface="The Hand" panose="03070502030502020204" pitchFamily="66" charset="0"/>
              </a:rPr>
              <a:t>!)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latin typeface="The Hand" panose="03070502030502020204" pitchFamily="66" charset="0"/>
              </a:rPr>
              <a:t>S</a:t>
            </a:r>
            <a:r>
              <a:rPr lang="en-GB" sz="2000" dirty="0">
                <a:effectLst/>
                <a:latin typeface="The Hand" panose="03070502030502020204" pitchFamily="66" charset="0"/>
              </a:rPr>
              <a:t>elf-reported ethnicity groups showed the greatest disparities: important characteristic in which medical risk prediction is biased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latin typeface="The Hand" panose="03070502030502020204" pitchFamily="66" charset="0"/>
              </a:rPr>
              <a:t>Health </a:t>
            </a:r>
            <a:r>
              <a:rPr lang="en-GB" sz="2000" dirty="0">
                <a:effectLst/>
                <a:latin typeface="The Hand" panose="03070502030502020204" pitchFamily="66" charset="0"/>
              </a:rPr>
              <a:t>outcomes vary with ethnicity due to various societal factors requiring attention from policy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effectLst/>
                <a:latin typeface="The Hand" panose="03070502030502020204" pitchFamily="66" charset="0"/>
              </a:rPr>
              <a:t>We can see predictions differ widely across models</a:t>
            </a:r>
          </a:p>
        </p:txBody>
      </p:sp>
      <p:pic>
        <p:nvPicPr>
          <p:cNvPr id="7" name="Picture 6" descr="Cloudy oil paint art">
            <a:extLst>
              <a:ext uri="{FF2B5EF4-FFF2-40B4-BE49-F238E27FC236}">
                <a16:creationId xmlns:a16="http://schemas.microsoft.com/office/drawing/2014/main" id="{A7AE5473-1625-BA4A-AB0E-B981778ADB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66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AB7A01-41BA-8B4B-861E-0274DE892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345" y="985591"/>
            <a:ext cx="2771607" cy="520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37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81BC-564C-2A49-A062-D670083C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Ethnicity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B2BEA-62DB-C547-95F6-9AE32EAB5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9384"/>
            <a:ext cx="6713034" cy="42519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>
                <a:solidFill>
                  <a:schemeClr val="accent2"/>
                </a:solidFill>
                <a:latin typeface="+mj-lt"/>
              </a:rPr>
              <a:t>Calibration plots for self-reported ethnicity groups</a:t>
            </a:r>
          </a:p>
          <a:p>
            <a:r>
              <a:rPr lang="en-GB" sz="2100" dirty="0">
                <a:effectLst/>
                <a:latin typeface="The Hand" panose="03070502030502020204" pitchFamily="66" charset="0"/>
              </a:rPr>
              <a:t>PCE use only Black and “White” </a:t>
            </a:r>
          </a:p>
          <a:p>
            <a:r>
              <a:rPr lang="en-GB" sz="2100" dirty="0">
                <a:effectLst/>
                <a:latin typeface="The Hand" panose="03070502030502020204" pitchFamily="66" charset="0"/>
              </a:rPr>
              <a:t>Important ethnicity data is collected so differences can be analysed (this data is not collected in some countries such as France so cannot be used there)</a:t>
            </a:r>
          </a:p>
          <a:p>
            <a:r>
              <a:rPr lang="en-GB" sz="2100" dirty="0">
                <a:latin typeface="The Hand" panose="03070502030502020204" pitchFamily="66" charset="0"/>
              </a:rPr>
              <a:t>M</a:t>
            </a:r>
            <a:r>
              <a:rPr lang="en-GB" sz="2100" dirty="0">
                <a:effectLst/>
                <a:latin typeface="The Hand" panose="03070502030502020204" pitchFamily="66" charset="0"/>
              </a:rPr>
              <a:t>ajority of models overestimate risk across most ethnicity groups other than South Asian, where the risk is underestimated, including by the recalibrated models </a:t>
            </a:r>
          </a:p>
          <a:p>
            <a:r>
              <a:rPr lang="en-GB" sz="2100" dirty="0">
                <a:latin typeface="The Hand" panose="03070502030502020204" pitchFamily="66" charset="0"/>
              </a:rPr>
              <a:t>Suggests </a:t>
            </a:r>
            <a:r>
              <a:rPr lang="en-GB" sz="2100" dirty="0">
                <a:effectLst/>
                <a:latin typeface="The Hand" panose="03070502030502020204" pitchFamily="66" charset="0"/>
              </a:rPr>
              <a:t>further analysis into South Asian group is necessary</a:t>
            </a:r>
          </a:p>
          <a:p>
            <a:pPr marL="0" indent="0">
              <a:buNone/>
            </a:pPr>
            <a:r>
              <a:rPr lang="en-GB" sz="2100" u="sng" dirty="0">
                <a:solidFill>
                  <a:schemeClr val="accent2"/>
                </a:solidFill>
                <a:effectLst/>
                <a:latin typeface="+mj-lt"/>
              </a:rPr>
              <a:t>Recalibration doesn’t work for all groups</a:t>
            </a:r>
          </a:p>
          <a:p>
            <a:r>
              <a:rPr lang="en-GB" sz="2100" dirty="0">
                <a:effectLst/>
                <a:latin typeface="The Hand" panose="03070502030502020204" pitchFamily="66" charset="0"/>
              </a:rPr>
              <a:t>East Asian consistently overestimated </a:t>
            </a:r>
          </a:p>
          <a:p>
            <a:r>
              <a:rPr lang="en-GB" sz="2100" dirty="0">
                <a:effectLst/>
                <a:latin typeface="The Hand" panose="03070502030502020204" pitchFamily="66" charset="0"/>
              </a:rPr>
              <a:t>Black underestimated in medium risk area</a:t>
            </a:r>
          </a:p>
          <a:p>
            <a:endParaRPr lang="en-GB" sz="2100" dirty="0">
              <a:effectLst/>
              <a:latin typeface="The Hand" panose="030705020305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51EF1-F024-1E45-8B19-CA1F8C294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034" y="676656"/>
            <a:ext cx="5478966" cy="617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41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481BC-564C-2A49-A062-D670083C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Ethnicity predictions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34C096"/>
          </a:solidFill>
          <a:ln w="38100" cap="rnd">
            <a:solidFill>
              <a:srgbClr val="34C09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B2BEA-62DB-C547-95F6-9AE32EAB5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7345" y="2706624"/>
            <a:ext cx="7654398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dirty="0">
                <a:solidFill>
                  <a:schemeClr val="accent2"/>
                </a:solidFill>
              </a:rPr>
              <a:t>Calibration quantifications for self-reported ethnicity groups</a:t>
            </a:r>
          </a:p>
        </p:txBody>
      </p:sp>
      <p:pic>
        <p:nvPicPr>
          <p:cNvPr id="6" name="Picture 5" descr="Cloudy oil paint art">
            <a:extLst>
              <a:ext uri="{FF2B5EF4-FFF2-40B4-BE49-F238E27FC236}">
                <a16:creationId xmlns:a16="http://schemas.microsoft.com/office/drawing/2014/main" id="{B1D102C2-5CB5-1145-BD4B-7AF3C97F17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66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607480-D2E9-144D-B0CF-8426CEDB5C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08"/>
          <a:stretch/>
        </p:blipFill>
        <p:spPr>
          <a:xfrm rot="5400000">
            <a:off x="6639325" y="1401564"/>
            <a:ext cx="3567983" cy="702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560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6C93-4231-0840-ADD0-234160E99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080" y="13874"/>
            <a:ext cx="5982719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Finally… fairness quantification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84885-660B-CF45-A96E-1896E45AA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1080" y="1460090"/>
            <a:ext cx="6820920" cy="538188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100" dirty="0">
                <a:solidFill>
                  <a:schemeClr val="accent2"/>
                </a:solidFill>
                <a:effectLst/>
                <a:latin typeface="+mj-lt"/>
              </a:rPr>
              <a:t>Does recalibration improve fairness?</a:t>
            </a:r>
          </a:p>
          <a:p>
            <a:pPr marL="0" indent="0">
              <a:buNone/>
            </a:pPr>
            <a:endParaRPr lang="en-GB" sz="2100" dirty="0"/>
          </a:p>
          <a:p>
            <a:pPr marL="0" indent="0">
              <a:buNone/>
            </a:pPr>
            <a:r>
              <a:rPr lang="en-GB" sz="2100" b="1" dirty="0">
                <a:effectLst/>
              </a:rPr>
              <a:t>Accuracy equality difference: </a:t>
            </a:r>
            <a:r>
              <a:rPr lang="en-GB" sz="2100" dirty="0">
                <a:effectLst/>
              </a:rPr>
              <a:t>The recalibrated QRISK2 score is less fair for ethnicity than the standard or recalibrated PCE implementations. There is also a reduction in fairness for sex for the recalibrated QRISK2 model compared to the standard version</a:t>
            </a:r>
          </a:p>
          <a:p>
            <a:pPr marL="0" indent="0">
              <a:buNone/>
            </a:pPr>
            <a:endParaRPr lang="en-GB" sz="2100" dirty="0">
              <a:effectLst/>
            </a:endParaRPr>
          </a:p>
          <a:p>
            <a:pPr marL="0" indent="0">
              <a:buNone/>
            </a:pPr>
            <a:r>
              <a:rPr lang="en-GB" sz="2100" b="1" dirty="0">
                <a:effectLst/>
              </a:rPr>
              <a:t>Predictive Equality Difference: </a:t>
            </a:r>
            <a:r>
              <a:rPr lang="en-GB" sz="2100" dirty="0">
                <a:effectLst/>
              </a:rPr>
              <a:t>The recalibrated versions of each of the algorithms are less fair than the standard CVD risk prediction models versions for ethnicity (but not the other attributes)</a:t>
            </a:r>
          </a:p>
          <a:p>
            <a:pPr marL="0" indent="0">
              <a:buNone/>
            </a:pPr>
            <a:endParaRPr lang="en-GB" sz="2100" dirty="0">
              <a:effectLst/>
            </a:endParaRPr>
          </a:p>
          <a:p>
            <a:pPr marL="0" indent="0">
              <a:buNone/>
            </a:pPr>
            <a:r>
              <a:rPr lang="en-GB" sz="2100" b="1" dirty="0">
                <a:effectLst/>
              </a:rPr>
              <a:t>Equal opportunity difference: </a:t>
            </a:r>
            <a:r>
              <a:rPr lang="en-GB" sz="2100" dirty="0">
                <a:effectLst/>
              </a:rPr>
              <a:t>We see that the recalibrated versions of each of the algorithms are less fair than the standard versions for ethnicity, and for sex in QRISK2 and PCE 2013. We also see a slight decrease in fairness for IMD in recalibrated QRISK2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408FDF-9C2C-7B44-806C-A2505B019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35" y="13874"/>
            <a:ext cx="5163346" cy="683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0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708FA-7345-4742-9C3B-5C0850203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7200" dirty="0"/>
              <a:t>Motivation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34C096"/>
          </a:solidFill>
          <a:ln w="38100" cap="rnd">
            <a:solidFill>
              <a:srgbClr val="34C09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1FEA8-DCC6-134F-BCF1-7DD813DAB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620" y="2706624"/>
            <a:ext cx="7443332" cy="3483864"/>
          </a:xfrm>
        </p:spPr>
        <p:txBody>
          <a:bodyPr>
            <a:noAutofit/>
          </a:bodyPr>
          <a:lstStyle/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dirty="0">
                <a:effectLst/>
                <a:latin typeface="The Hand" panose="03070502030502020204" pitchFamily="66" charset="0"/>
              </a:rPr>
              <a:t>Algorithms are biased; medical algorithms are no exception</a:t>
            </a:r>
            <a:endParaRPr lang="en-GB" sz="2100" dirty="0">
              <a:latin typeface="The Hand" panose="03070502030502020204" pitchFamily="66" charset="0"/>
            </a:endParaRP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dirty="0">
                <a:effectLst/>
                <a:latin typeface="The Hand" panose="03070502030502020204" pitchFamily="66" charset="0"/>
              </a:rPr>
              <a:t>Medical risk prediction tools must provide the best predictions for all individuals to ensure equitable treatment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latin typeface="The Hand" panose="03070502030502020204" pitchFamily="66" charset="0"/>
              </a:rPr>
              <a:t>Not straightforward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dirty="0">
                <a:effectLst/>
                <a:latin typeface="The Hand" panose="03070502030502020204" pitchFamily="66" charset="0"/>
              </a:rPr>
              <a:t>Some models perform worse for certain demographic groups 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latin typeface="The Hand" panose="03070502030502020204" pitchFamily="66" charset="0"/>
              </a:rPr>
              <a:t>Little work on quantifying fairness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dirty="0">
                <a:effectLst/>
                <a:latin typeface="The Hand" panose="03070502030502020204" pitchFamily="66" charset="0"/>
              </a:rPr>
              <a:t>Being used in the clinic 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latin typeface="The Hand" panose="03070502030502020204" pitchFamily="66" charset="0"/>
              </a:rPr>
              <a:t>Small changes in fairness -&gt; big overall impact</a:t>
            </a:r>
          </a:p>
          <a:p>
            <a:pPr marL="0" indent="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100" dirty="0">
              <a:latin typeface="The Hand" panose="03070502030502020204" pitchFamily="66" charset="0"/>
            </a:endParaRP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dirty="0">
                <a:effectLst/>
                <a:latin typeface="The Hand" panose="03070502030502020204" pitchFamily="66" charset="0"/>
              </a:rPr>
              <a:t>Use case: cardiovascular disease (CVD)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GB" sz="2100" dirty="0">
                <a:latin typeface="The Hand" panose="03070502030502020204" pitchFamily="66" charset="0"/>
              </a:rPr>
              <a:t>The leading cause of death globally (32% of deaths in 2019)</a:t>
            </a:r>
            <a:endParaRPr lang="en-GB" sz="2100" b="0" dirty="0">
              <a:effectLst/>
              <a:latin typeface="The Hand" panose="03070502030502020204" pitchFamily="66" charset="0"/>
            </a:endParaRP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GB" sz="2100" dirty="0">
                <a:latin typeface="The Hand" panose="03070502030502020204" pitchFamily="66" charset="0"/>
              </a:rPr>
              <a:t>Many models are used in practice to predict CVD risk, impacting millions of worldwide 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GB" sz="2100" dirty="0">
                <a:latin typeface="The Hand" panose="03070502030502020204" pitchFamily="66" charset="0"/>
              </a:rPr>
              <a:t>But most have not been assessed for fairness!</a:t>
            </a:r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8A5DB5F1-907D-9548-B333-663B6855E8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66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600896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6C93-4231-0840-ADD0-234160E99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664" y="13874"/>
            <a:ext cx="600013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Finally… fairness quantification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84885-660B-CF45-A96E-1896E45AA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664" y="1474839"/>
            <a:ext cx="6630602" cy="5367135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100" dirty="0">
                <a:solidFill>
                  <a:schemeClr val="accent2"/>
                </a:solidFill>
                <a:effectLst/>
                <a:latin typeface="+mj-lt"/>
              </a:rPr>
              <a:t>Does recalibration improve fairness?</a:t>
            </a:r>
            <a:r>
              <a:rPr lang="en-GB" sz="2100" dirty="0">
                <a:effectLst/>
              </a:rPr>
              <a:t> </a:t>
            </a:r>
            <a:endParaRPr lang="en-GB" sz="2100" dirty="0"/>
          </a:p>
          <a:p>
            <a:pPr marL="0" indent="0">
              <a:buNone/>
            </a:pPr>
            <a:endParaRPr lang="en-GB" sz="2100" b="1" dirty="0">
              <a:effectLst/>
            </a:endParaRPr>
          </a:p>
          <a:p>
            <a:pPr marL="0" indent="0">
              <a:buNone/>
            </a:pPr>
            <a:r>
              <a:rPr lang="en-GB" sz="2100" b="1" dirty="0">
                <a:effectLst/>
              </a:rPr>
              <a:t>Conditional use accuracy equality difference: </a:t>
            </a:r>
            <a:r>
              <a:rPr lang="en-GB" sz="2100" dirty="0">
                <a:effectLst/>
              </a:rPr>
              <a:t>We see that the recalibrated versions of each of the algorithms are less fair than the standard CVD risk prediction models versions for ethnicity, and slightly less for age and IMD</a:t>
            </a:r>
          </a:p>
          <a:p>
            <a:pPr marL="0" indent="0">
              <a:buNone/>
            </a:pPr>
            <a:endParaRPr lang="en-GB" sz="2100" dirty="0"/>
          </a:p>
          <a:p>
            <a:pPr marL="0" indent="0">
              <a:buNone/>
            </a:pPr>
            <a:r>
              <a:rPr lang="en-GB" sz="2100" b="1" dirty="0">
                <a:effectLst/>
              </a:rPr>
              <a:t>Treatment equality difference: </a:t>
            </a:r>
            <a:r>
              <a:rPr lang="en-GB" sz="2100" dirty="0">
                <a:effectLst/>
              </a:rPr>
              <a:t>We see that the recalibrated versions of each of the algorithms are less fair than the standard versions for ethnicity, and for sex in recalibrated QRISK2</a:t>
            </a:r>
          </a:p>
          <a:p>
            <a:pPr marL="0" indent="0">
              <a:buNone/>
            </a:pPr>
            <a:endParaRPr lang="en-GB" sz="2100" dirty="0"/>
          </a:p>
          <a:p>
            <a:pPr marL="0" indent="0">
              <a:buNone/>
            </a:pPr>
            <a:r>
              <a:rPr lang="en-GB" sz="2100" b="1" dirty="0">
                <a:effectLst/>
              </a:rPr>
              <a:t>Equalised odds difference:</a:t>
            </a:r>
            <a:r>
              <a:rPr lang="en-GB" sz="2100" dirty="0">
                <a:effectLst/>
              </a:rPr>
              <a:t> We see that the recalibrated versions of QRISK2 and PCE 2013 are less fair than the standard CVD risk prediction models versions for ethnicity, for sex in recalibrated QRISK2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E27654-CE75-B44B-A223-F5D0EE25C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35" y="32166"/>
            <a:ext cx="5145930" cy="680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01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7F85-A84C-ED48-903F-608E67E6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 quantification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90988F-B16B-B34F-8097-466715708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3774713" y="679388"/>
            <a:ext cx="4642572" cy="698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176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544B-F36A-4D4E-BDB1-BD2A9CC27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5018" y="365125"/>
            <a:ext cx="6958781" cy="1325563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3FEA5BF-B2AB-5B48-A2C9-D56990375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199318"/>
              </p:ext>
            </p:extLst>
          </p:nvPr>
        </p:nvGraphicFramePr>
        <p:xfrm>
          <a:off x="4788193" y="1892418"/>
          <a:ext cx="6958780" cy="42762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9390">
                  <a:extLst>
                    <a:ext uri="{9D8B030D-6E8A-4147-A177-3AD203B41FA5}">
                      <a16:colId xmlns:a16="http://schemas.microsoft.com/office/drawing/2014/main" val="3573390858"/>
                    </a:ext>
                  </a:extLst>
                </a:gridCol>
                <a:gridCol w="3479390">
                  <a:extLst>
                    <a:ext uri="{9D8B030D-6E8A-4147-A177-3AD203B41FA5}">
                      <a16:colId xmlns:a16="http://schemas.microsoft.com/office/drawing/2014/main" val="231427315"/>
                    </a:ext>
                  </a:extLst>
                </a:gridCol>
              </a:tblGrid>
              <a:tr h="578994">
                <a:tc>
                  <a:txBody>
                    <a:bodyPr/>
                    <a:lstStyle/>
                    <a:p>
                      <a:pPr rtl="0"/>
                      <a:r>
                        <a:rPr lang="en-GB" sz="2100" b="1" u="none" strike="noStrike" kern="1200" dirty="0">
                          <a:solidFill>
                            <a:schemeClr val="lt1"/>
                          </a:solidFill>
                          <a:effectLst/>
                        </a:rPr>
                        <a:t>Strengths</a:t>
                      </a:r>
                      <a:endParaRPr lang="en-GB" sz="21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GB" sz="2100" b="1" u="none" strike="noStrike" kern="1200" dirty="0">
                          <a:solidFill>
                            <a:schemeClr val="lt1"/>
                          </a:solidFill>
                          <a:effectLst/>
                        </a:rPr>
                        <a:t>Weaknesses</a:t>
                      </a:r>
                      <a:endParaRPr lang="en-GB" sz="21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463107"/>
                  </a:ext>
                </a:extLst>
              </a:tr>
              <a:tr h="1053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1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Data: UK Biobank large, detailed, popular for analysis  </a:t>
                      </a:r>
                      <a:endParaRPr lang="en-GB" sz="2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1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Data: UK Biobank unrepresentative of population, unequal group sizes </a:t>
                      </a:r>
                      <a:endParaRPr lang="en-GB" sz="2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127044"/>
                  </a:ext>
                </a:extLst>
              </a:tr>
              <a:tr h="1013223">
                <a:tc>
                  <a:txBody>
                    <a:bodyPr/>
                    <a:lstStyle/>
                    <a:p>
                      <a:pPr rtl="0" fontAlgn="base"/>
                      <a:r>
                        <a:rPr lang="en-GB" sz="21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Quantified algorithmic fairness using many metrics before and after recalibration for many population groups: has not been done before in medical risk prediction</a:t>
                      </a:r>
                      <a:endParaRPr lang="en-GB" sz="2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1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Applied only one ‘fairness-improvement’ technique (recalibration). Adjusting binary threshold for different groups could be another way to do this post-prediction</a:t>
                      </a:r>
                      <a:endParaRPr lang="en-GB" sz="2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30314"/>
                  </a:ext>
                </a:extLst>
              </a:tr>
              <a:tr h="540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1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Easy to adapt framework to other diseases/prediction models</a:t>
                      </a:r>
                      <a:endParaRPr lang="en-GB" sz="2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1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Uncertainty estimates not calculated </a:t>
                      </a:r>
                      <a:endParaRPr lang="en-GB" sz="2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658755"/>
                  </a:ext>
                </a:extLst>
              </a:tr>
              <a:tr h="540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1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Not accounting for censoring</a:t>
                      </a:r>
                      <a:endParaRPr lang="en-GB" sz="2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545109"/>
                  </a:ext>
                </a:extLst>
              </a:tr>
            </a:tbl>
          </a:graphicData>
        </a:graphic>
      </p:graphicFrame>
      <p:pic>
        <p:nvPicPr>
          <p:cNvPr id="8" name="Picture 7" descr="Cloudy oil paint art">
            <a:extLst>
              <a:ext uri="{FF2B5EF4-FFF2-40B4-BE49-F238E27FC236}">
                <a16:creationId xmlns:a16="http://schemas.microsoft.com/office/drawing/2014/main" id="{E07EA992-55DB-8E45-B66C-B4B79CAA7C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669" b="-1"/>
          <a:stretch/>
        </p:blipFill>
        <p:spPr>
          <a:xfrm>
            <a:off x="0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36678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5D15E-1D28-0049-BFCC-231424B7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7200"/>
              <a:t>Future work 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34C096"/>
          </a:solidFill>
          <a:ln w="38100" cap="rnd">
            <a:solidFill>
              <a:srgbClr val="34C09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F1C52-1569-194A-A15F-85884E3C5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7345" y="2706624"/>
            <a:ext cx="7534655" cy="34838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>
                <a:solidFill>
                  <a:schemeClr val="accent2"/>
                </a:solidFill>
                <a:latin typeface="+mj-lt"/>
              </a:rPr>
              <a:t>This project:</a:t>
            </a:r>
          </a:p>
          <a:p>
            <a:r>
              <a:rPr lang="en-US" sz="2100" dirty="0"/>
              <a:t>Explore results in more detail to discover specific areas of unfairness</a:t>
            </a:r>
          </a:p>
          <a:p>
            <a:pPr lvl="1"/>
            <a:r>
              <a:rPr lang="en-US" sz="2100" dirty="0"/>
              <a:t>E.g. look at groups causing disparity according to equal accuracy difference for sex, age, ethnicity</a:t>
            </a:r>
          </a:p>
          <a:p>
            <a:r>
              <a:rPr lang="en-US" sz="2100" dirty="0"/>
              <a:t>Further analysis on whether 10% threshold is suitable for all groups</a:t>
            </a:r>
          </a:p>
          <a:p>
            <a:r>
              <a:rPr lang="en-US" sz="2100" dirty="0"/>
              <a:t>Assess fairness of intersectional groups: health inequalities can be worse for minority intersectional groups – has not been explored</a:t>
            </a:r>
          </a:p>
          <a:p>
            <a:pPr lvl="1"/>
            <a:r>
              <a:rPr lang="en-US" sz="2100" dirty="0"/>
              <a:t>Use existing framework but </a:t>
            </a:r>
            <a:r>
              <a:rPr lang="en-US" sz="2100" dirty="0">
                <a:latin typeface="The Hand" panose="03070502030502020204" pitchFamily="66" charset="0"/>
              </a:rPr>
              <a:t>redefine groups as intersectional ones (e.g. </a:t>
            </a:r>
            <a:r>
              <a:rPr lang="en-GB" sz="2100" dirty="0">
                <a:effectLst/>
                <a:latin typeface="The Hand" panose="03070502030502020204" pitchFamily="66" charset="0"/>
              </a:rPr>
              <a:t>females aged 50-60 in the 1st IMD decile across different ethnicity groups</a:t>
            </a:r>
            <a:r>
              <a:rPr lang="en-US" sz="2100" dirty="0">
                <a:latin typeface="The Hand" panose="03070502030502020204" pitchFamily="66" charset="0"/>
              </a:rPr>
              <a:t>)</a:t>
            </a:r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371079F4-6621-D940-BD0F-6C7B107FCC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66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054738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5D15E-1D28-0049-BFCC-231424B7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7200"/>
              <a:t>Future work 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34C096"/>
          </a:solidFill>
          <a:ln w="38100" cap="rnd">
            <a:solidFill>
              <a:srgbClr val="34C09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F1C52-1569-194A-A15F-85884E3C5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7345" y="2593635"/>
            <a:ext cx="7534655" cy="41513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>
                <a:solidFill>
                  <a:schemeClr val="accent2"/>
                </a:solidFill>
                <a:latin typeface="+mj-lt"/>
              </a:rPr>
              <a:t>Future projects:</a:t>
            </a:r>
          </a:p>
          <a:p>
            <a:r>
              <a:rPr lang="en-GB" sz="2100" b="1" dirty="0">
                <a:effectLst/>
                <a:latin typeface="The Hand" panose="03070502030502020204" pitchFamily="66" charset="0"/>
              </a:rPr>
              <a:t>Clustering for unfair group discovery</a:t>
            </a:r>
          </a:p>
          <a:p>
            <a:pPr lvl="1"/>
            <a:r>
              <a:rPr lang="en-GB" sz="2100" dirty="0">
                <a:latin typeface="The Hand" panose="03070502030502020204" pitchFamily="66" charset="0"/>
              </a:rPr>
              <a:t>How can we discover which groups may be being discriminated against, other than those defined by pre-defined characteristics?</a:t>
            </a:r>
            <a:endParaRPr lang="en-GB" sz="2100" dirty="0">
              <a:effectLst/>
              <a:latin typeface="The Hand" panose="03070502030502020204" pitchFamily="66" charset="0"/>
            </a:endParaRPr>
          </a:p>
          <a:p>
            <a:r>
              <a:rPr lang="en-GB" sz="2100" b="1" dirty="0">
                <a:effectLst/>
                <a:latin typeface="The Hand" panose="03070502030502020204" pitchFamily="66" charset="0"/>
              </a:rPr>
              <a:t>Polygenic risk score fairness</a:t>
            </a:r>
          </a:p>
          <a:p>
            <a:pPr lvl="1"/>
            <a:r>
              <a:rPr lang="en-GB" sz="2100" dirty="0">
                <a:latin typeface="The Hand" panose="03070502030502020204" pitchFamily="66" charset="0"/>
              </a:rPr>
              <a:t>Area of fairness concerns especially across different ancestries </a:t>
            </a:r>
          </a:p>
          <a:p>
            <a:pPr lvl="1"/>
            <a:r>
              <a:rPr lang="en-GB" sz="2100" dirty="0">
                <a:latin typeface="The Hand" panose="03070502030502020204" pitchFamily="66" charset="0"/>
              </a:rPr>
              <a:t>Assess polygenic risk score fairness; adapt and improve polygenic scores based on these outputs </a:t>
            </a:r>
            <a:endParaRPr lang="en-GB" sz="2100" dirty="0">
              <a:effectLst/>
              <a:latin typeface="The Hand" panose="03070502030502020204" pitchFamily="66" charset="0"/>
            </a:endParaRPr>
          </a:p>
          <a:p>
            <a:r>
              <a:rPr lang="en-GB" sz="2100" b="1" dirty="0">
                <a:effectLst/>
                <a:latin typeface="The Hand" panose="03070502030502020204" pitchFamily="66" charset="0"/>
              </a:rPr>
              <a:t>Development of fair ML model for CVD risk prediction</a:t>
            </a:r>
          </a:p>
          <a:p>
            <a:pPr lvl="1"/>
            <a:r>
              <a:rPr lang="en-GB" sz="2100" dirty="0">
                <a:latin typeface="The Hand" panose="03070502030502020204" pitchFamily="66" charset="0"/>
              </a:rPr>
              <a:t>Incorporate multiple data types, including demographic information and polygenic scores</a:t>
            </a:r>
          </a:p>
          <a:p>
            <a:pPr lvl="1"/>
            <a:r>
              <a:rPr lang="en-GB" sz="2100" dirty="0">
                <a:effectLst/>
                <a:latin typeface="The Hand" panose="03070502030502020204" pitchFamily="66" charset="0"/>
              </a:rPr>
              <a:t>Generate machine learning based model that optimises for fairness across subgroups during training</a:t>
            </a:r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371079F4-6621-D940-BD0F-6C7B107FCC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66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897349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6853750F-E387-215F-E381-C9E77761A7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9027" b="5064"/>
          <a:stretch/>
        </p:blipFill>
        <p:spPr>
          <a:xfrm>
            <a:off x="20" y="10"/>
            <a:ext cx="12198969" cy="6181200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59E77B-826F-594C-9086-3DC372BB2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6747"/>
            <a:ext cx="9144000" cy="238760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Twitter: </a:t>
            </a:r>
            <a:r>
              <a:rPr lang="en-US" sz="6000" dirty="0" err="1">
                <a:solidFill>
                  <a:schemeClr val="bg1"/>
                </a:solidFill>
              </a:rPr>
              <a:t>claireicoffey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Email: cic31@cam.ac.uk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1E72D-51C7-1D47-9FEE-F7B326979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080"/>
            <a:ext cx="9144000" cy="1197323"/>
          </a:xfrm>
        </p:spPr>
        <p:txBody>
          <a:bodyPr>
            <a:normAutofit/>
          </a:bodyPr>
          <a:lstStyle/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henotype Library | HDRUK">
            <a:extLst>
              <a:ext uri="{FF2B5EF4-FFF2-40B4-BE49-F238E27FC236}">
                <a16:creationId xmlns:a16="http://schemas.microsoft.com/office/drawing/2014/main" id="{6B511263-1EE7-EE44-A9AA-A5927A2E8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31" y="5911177"/>
            <a:ext cx="2057897" cy="76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bout the logo | University of Cambridge">
            <a:extLst>
              <a:ext uri="{FF2B5EF4-FFF2-40B4-BE49-F238E27FC236}">
                <a16:creationId xmlns:a16="http://schemas.microsoft.com/office/drawing/2014/main" id="{6F2C472C-38CD-C947-A358-4AC1D06E8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799" y="6033990"/>
            <a:ext cx="3430201" cy="90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BCF032-010F-2849-A550-95CB3711F734}"/>
              </a:ext>
            </a:extLst>
          </p:cNvPr>
          <p:cNvSpPr txBox="1"/>
          <p:nvPr/>
        </p:nvSpPr>
        <p:spPr>
          <a:xfrm>
            <a:off x="2986253" y="4000768"/>
            <a:ext cx="702790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</a:rPr>
              <a:t>Please get in touch with any questions or if you would like to collaborate - I have many project ideas in this area but not enough time to do them all alone!</a:t>
            </a:r>
          </a:p>
        </p:txBody>
      </p:sp>
    </p:spTree>
    <p:extLst>
      <p:ext uri="{BB962C8B-B14F-4D97-AF65-F5344CB8AC3E}">
        <p14:creationId xmlns:p14="http://schemas.microsoft.com/office/powerpoint/2010/main" val="62072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FA756-94D0-F74F-BFE3-B4A3603E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 fontScale="90000"/>
          </a:bodyPr>
          <a:lstStyle/>
          <a:p>
            <a:r>
              <a:rPr lang="en-US" sz="7200" dirty="0"/>
              <a:t>Summary of my work so far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34C096"/>
          </a:solidFill>
          <a:ln w="38100" cap="rnd">
            <a:solidFill>
              <a:srgbClr val="34C09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F4184-AB2D-DE4E-A995-C34668E92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7345" y="2441448"/>
            <a:ext cx="7534655" cy="348386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2600" b="1" dirty="0">
                <a:effectLst/>
                <a:latin typeface="The Hand" panose="03070502030502020204" pitchFamily="66" charset="0"/>
              </a:rPr>
              <a:t>Developed a framework to quantify the algorithmic fairness of published medical predictive models, with the use case of cardiovascular disease</a:t>
            </a:r>
          </a:p>
          <a:p>
            <a:r>
              <a:rPr lang="en-GB" sz="2100" dirty="0">
                <a:latin typeface="The Hand" panose="03070502030502020204" pitchFamily="66" charset="0"/>
              </a:rPr>
              <a:t>Selection </a:t>
            </a:r>
            <a:r>
              <a:rPr lang="en-GB" sz="2100" dirty="0">
                <a:effectLst/>
                <a:latin typeface="The Hand" panose="03070502030502020204" pitchFamily="66" charset="0"/>
              </a:rPr>
              <a:t>of published prediction tools for estimating cardiovascular disease risk to make predictions of 10-year cardiovascular risk </a:t>
            </a:r>
          </a:p>
          <a:p>
            <a:r>
              <a:rPr lang="en-GB" sz="2100" dirty="0">
                <a:effectLst/>
                <a:latin typeface="The Hand" panose="03070502030502020204" pitchFamily="66" charset="0"/>
              </a:rPr>
              <a:t>UK Biobank dataset</a:t>
            </a:r>
          </a:p>
          <a:p>
            <a:r>
              <a:rPr lang="en-GB" sz="2100" dirty="0">
                <a:latin typeface="The Hand" panose="03070502030502020204" pitchFamily="66" charset="0"/>
              </a:rPr>
              <a:t>Q</a:t>
            </a:r>
            <a:r>
              <a:rPr lang="en-GB" sz="2100" dirty="0">
                <a:effectLst/>
                <a:latin typeface="The Hand" panose="03070502030502020204" pitchFamily="66" charset="0"/>
              </a:rPr>
              <a:t>uantified the fairness </a:t>
            </a:r>
            <a:r>
              <a:rPr lang="en-GB" sz="2100" dirty="0">
                <a:latin typeface="The Hand" panose="03070502030502020204" pitchFamily="66" charset="0"/>
              </a:rPr>
              <a:t>according to a variety of fairness metrics for different population groups</a:t>
            </a:r>
          </a:p>
          <a:p>
            <a:pPr lvl="1"/>
            <a:r>
              <a:rPr lang="en-GB" sz="2100" dirty="0">
                <a:latin typeface="The Hand" panose="03070502030502020204" pitchFamily="66" charset="0"/>
              </a:rPr>
              <a:t>Characteristics protected by law </a:t>
            </a:r>
            <a:r>
              <a:rPr lang="en-GB" sz="2100" dirty="0">
                <a:effectLst/>
                <a:latin typeface="The Hand" panose="03070502030502020204" pitchFamily="66" charset="0"/>
              </a:rPr>
              <a:t>in the Equalities Act 2010</a:t>
            </a:r>
          </a:p>
          <a:p>
            <a:r>
              <a:rPr lang="en-GB" sz="2100" dirty="0">
                <a:latin typeface="The Hand" panose="03070502030502020204" pitchFamily="66" charset="0"/>
              </a:rPr>
              <a:t>Recalibrated models for fairness-improvement</a:t>
            </a:r>
          </a:p>
          <a:p>
            <a:r>
              <a:rPr lang="en-GB" sz="2100" dirty="0">
                <a:latin typeface="The Hand" panose="03070502030502020204" pitchFamily="66" charset="0"/>
              </a:rPr>
              <a:t>Re-quantified t</a:t>
            </a:r>
            <a:r>
              <a:rPr lang="en-GB" sz="2100" dirty="0">
                <a:effectLst/>
                <a:latin typeface="The Hand" panose="03070502030502020204" pitchFamily="66" charset="0"/>
              </a:rPr>
              <a:t>he fairness of recalibrated</a:t>
            </a:r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FE95AC19-11B5-7D46-AF90-52F3E8D66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66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16173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loudy oil paint art">
            <a:extLst>
              <a:ext uri="{FF2B5EF4-FFF2-40B4-BE49-F238E27FC236}">
                <a16:creationId xmlns:a16="http://schemas.microsoft.com/office/drawing/2014/main" id="{F3652609-BA75-8848-A061-028787613B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855" r="-1" b="785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4DCAA2-3D53-D748-8B53-B327A1BB7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600" b="1" dirty="0">
                <a:effectLst/>
              </a:rPr>
              <a:t>Fairness in prediction models requires ensuring a tool does not benefit some individuals at the expense of others</a:t>
            </a:r>
          </a:p>
        </p:txBody>
      </p:sp>
      <p:sp>
        <p:nvSpPr>
          <p:cNvPr id="52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61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loudy oil paint art">
            <a:extLst>
              <a:ext uri="{FF2B5EF4-FFF2-40B4-BE49-F238E27FC236}">
                <a16:creationId xmlns:a16="http://schemas.microsoft.com/office/drawing/2014/main" id="{EC901454-82D6-F242-B676-05E084FB9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855" r="-1" b="7853"/>
          <a:stretch/>
        </p:blipFill>
        <p:spPr>
          <a:xfrm>
            <a:off x="-1" y="-1"/>
            <a:ext cx="1218895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4DCAA2-3D53-D748-8B53-B327A1BB7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637" y="132300"/>
            <a:ext cx="9812669" cy="2750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What causes an algorithm to be unfair?</a:t>
            </a:r>
          </a:p>
        </p:txBody>
      </p:sp>
    </p:spTree>
    <p:extLst>
      <p:ext uri="{BB962C8B-B14F-4D97-AF65-F5344CB8AC3E}">
        <p14:creationId xmlns:p14="http://schemas.microsoft.com/office/powerpoint/2010/main" val="2526407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0A6D6-4088-5340-A82C-CE90B931E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589438" cy="1783080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What causes an algorithm to be unfair?</a:t>
            </a: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34C096"/>
          </a:solidFill>
          <a:ln w="38100" cap="rnd">
            <a:solidFill>
              <a:srgbClr val="34C09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0A48C-A321-F940-80EB-50C7CCCF4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7345" y="2706624"/>
            <a:ext cx="7531607" cy="4151366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100" b="1" dirty="0"/>
              <a:t>Data</a:t>
            </a:r>
            <a:r>
              <a:rPr lang="en-US" sz="2100" dirty="0"/>
              <a:t> used to train models: </a:t>
            </a:r>
          </a:p>
          <a:p>
            <a:pPr lvl="1">
              <a:lnSpc>
                <a:spcPct val="100000"/>
              </a:lnSpc>
            </a:pPr>
            <a:r>
              <a:rPr lang="en-US" sz="2100" dirty="0"/>
              <a:t>Biased data can be caused by historical societal biases, data collection issues, imbalanced data, small sample sizes for some subgroups</a:t>
            </a:r>
          </a:p>
          <a:p>
            <a:pPr lvl="1">
              <a:lnSpc>
                <a:spcPct val="100000"/>
              </a:lnSpc>
            </a:pPr>
            <a:r>
              <a:rPr lang="en-US" sz="2100" dirty="0"/>
              <a:t>Difficult to capture deviations from the training data, more likely to affect minority groups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21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100" b="1" dirty="0"/>
              <a:t>Models</a:t>
            </a:r>
            <a:r>
              <a:rPr lang="en-US" sz="2100" dirty="0"/>
              <a:t> perpetuating existing biases:</a:t>
            </a:r>
          </a:p>
          <a:p>
            <a:pPr lvl="1">
              <a:lnSpc>
                <a:spcPct val="100000"/>
              </a:lnSpc>
            </a:pPr>
            <a:r>
              <a:rPr lang="en-US" sz="2100" dirty="0"/>
              <a:t>Models can be simplified to ignore uncommon cases, ignoring minority subgroups</a:t>
            </a:r>
          </a:p>
          <a:p>
            <a:pPr lvl="1"/>
            <a:r>
              <a:rPr lang="en-US" sz="2100" dirty="0"/>
              <a:t>Aren’t constrained to ensure predictions are equitable in different subgroups - they </a:t>
            </a:r>
            <a:r>
              <a:rPr lang="en-US" sz="2100" dirty="0" err="1"/>
              <a:t>optimise</a:t>
            </a:r>
            <a:r>
              <a:rPr lang="en-US" sz="2100" dirty="0"/>
              <a:t> for overall accuracy (e.g. linear regression)</a:t>
            </a:r>
          </a:p>
        </p:txBody>
      </p:sp>
      <p:pic>
        <p:nvPicPr>
          <p:cNvPr id="5" name="Content Placeholder 6" descr="Cloudy oil paint art">
            <a:extLst>
              <a:ext uri="{FF2B5EF4-FFF2-40B4-BE49-F238E27FC236}">
                <a16:creationId xmlns:a16="http://schemas.microsoft.com/office/drawing/2014/main" id="{FA1D5380-C8CD-A347-BA29-C8E3C39828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66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55939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CAA2-3D53-D748-8B53-B327A1BB7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What is algorithmic fairness?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34C096"/>
          </a:solidFill>
          <a:ln w="38100" cap="rnd">
            <a:solidFill>
              <a:srgbClr val="34C09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C5D2B-535A-FE4C-94C5-F745E8759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7345" y="2441448"/>
            <a:ext cx="7531607" cy="34838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000" dirty="0">
                <a:effectLst/>
                <a:latin typeface="The Hand" panose="03070502030502020204" pitchFamily="66" charset="0"/>
              </a:rPr>
              <a:t>Definitions across philosophy, law, medical, and social science</a:t>
            </a:r>
          </a:p>
          <a:p>
            <a:pPr lvl="1">
              <a:lnSpc>
                <a:spcPct val="100000"/>
              </a:lnSpc>
            </a:pPr>
            <a:r>
              <a:rPr lang="en-GB" sz="2000" dirty="0">
                <a:latin typeface="The Hand" panose="03070502030502020204" pitchFamily="66" charset="0"/>
              </a:rPr>
              <a:t>Unfairness</a:t>
            </a:r>
            <a:r>
              <a:rPr lang="en-GB" sz="2000" dirty="0">
                <a:effectLst/>
                <a:latin typeface="The Hand" panose="03070502030502020204" pitchFamily="66" charset="0"/>
              </a:rPr>
              <a:t> is not a new issue:</a:t>
            </a:r>
            <a:r>
              <a:rPr lang="en-GB" sz="2000" dirty="0">
                <a:latin typeface="The Hand" panose="03070502030502020204" pitchFamily="66" charset="0"/>
              </a:rPr>
              <a:t> unequal society; biased humans, discriminatory decisions (automated or not)</a:t>
            </a:r>
            <a:endParaRPr lang="en-GB" sz="2000" dirty="0">
              <a:effectLst/>
              <a:latin typeface="The Hand" panose="03070502030502020204" pitchFamily="66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effectLst/>
                <a:latin typeface="The Hand" panose="03070502030502020204" pitchFamily="66" charset="0"/>
              </a:rPr>
              <a:t>Imperative issues are not perpetuated by algorithms 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latin typeface="The Hand" panose="03070502030502020204" pitchFamily="66" charset="0"/>
              </a:rPr>
              <a:t>Discriminatory behaviour discovered in algorithms spawned fairness research in computer science </a:t>
            </a:r>
          </a:p>
          <a:p>
            <a:pPr lvl="1">
              <a:lnSpc>
                <a:spcPct val="100000"/>
              </a:lnSpc>
            </a:pPr>
            <a:r>
              <a:rPr lang="en-GB" sz="2000" dirty="0">
                <a:effectLst/>
                <a:latin typeface="The Hand" panose="03070502030502020204" pitchFamily="66" charset="0"/>
              </a:rPr>
              <a:t>Ensuring a tool does not benefit some at the expense of others</a:t>
            </a:r>
            <a:endParaRPr lang="en-GB" sz="2000" dirty="0">
              <a:latin typeface="The Hand" panose="03070502030502020204" pitchFamily="66" charset="0"/>
            </a:endParaRPr>
          </a:p>
          <a:p>
            <a:pPr lvl="1">
              <a:lnSpc>
                <a:spcPct val="100000"/>
              </a:lnSpc>
            </a:pPr>
            <a:r>
              <a:rPr lang="en-GB" sz="2000" dirty="0">
                <a:latin typeface="The Hand" panose="03070502030502020204" pitchFamily="66" charset="0"/>
              </a:rPr>
              <a:t>Many mathematical fairness criteria have emerged</a:t>
            </a:r>
          </a:p>
          <a:p>
            <a:pPr lvl="1">
              <a:lnSpc>
                <a:spcPct val="100000"/>
              </a:lnSpc>
            </a:pPr>
            <a:r>
              <a:rPr lang="en-GB" sz="2000" dirty="0">
                <a:latin typeface="The Hand" panose="03070502030502020204" pitchFamily="66" charset="0"/>
              </a:rPr>
              <a:t>Attempt to define, quantify, and mitigate discriminatory behaviour in algorithms </a:t>
            </a:r>
          </a:p>
          <a:p>
            <a:pPr lvl="1">
              <a:lnSpc>
                <a:spcPct val="100000"/>
              </a:lnSpc>
            </a:pPr>
            <a:r>
              <a:rPr lang="en-GB" sz="2000" dirty="0">
                <a:latin typeface="The Hand" panose="03070502030502020204" pitchFamily="66" charset="0"/>
              </a:rPr>
              <a:t>But criteria are conflicting, hard to define and </a:t>
            </a:r>
            <a:r>
              <a:rPr lang="en-GB" sz="2000" b="0" i="0" u="none" strike="noStrike" dirty="0">
                <a:effectLst/>
                <a:latin typeface="The Hand" panose="03070502030502020204" pitchFamily="66" charset="0"/>
              </a:rPr>
              <a:t>adapt to real-world applications, and impossible to satisfy all at once</a:t>
            </a:r>
          </a:p>
          <a:p>
            <a:pPr>
              <a:lnSpc>
                <a:spcPct val="100000"/>
              </a:lnSpc>
            </a:pPr>
            <a:r>
              <a:rPr lang="en-GB" sz="2000" b="1" dirty="0">
                <a:latin typeface="The Hand" panose="03070502030502020204" pitchFamily="66" charset="0"/>
              </a:rPr>
              <a:t>Defining, quantifying, and enforcing fairness is not straightforward!</a:t>
            </a:r>
          </a:p>
        </p:txBody>
      </p:sp>
      <p:pic>
        <p:nvPicPr>
          <p:cNvPr id="7" name="Picture 6" descr="Cloudy oil paint art">
            <a:extLst>
              <a:ext uri="{FF2B5EF4-FFF2-40B4-BE49-F238E27FC236}">
                <a16:creationId xmlns:a16="http://schemas.microsoft.com/office/drawing/2014/main" id="{DA85F6D5-6C54-8F4D-BA13-3EE7C6B7C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66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4015895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3100</TotalTime>
  <Words>3312</Words>
  <Application>Microsoft Macintosh PowerPoint</Application>
  <PresentationFormat>Widescreen</PresentationFormat>
  <Paragraphs>282</Paragraphs>
  <Slides>45</Slides>
  <Notes>8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Modern Love</vt:lpstr>
      <vt:lpstr>Roboto</vt:lpstr>
      <vt:lpstr>The Hand</vt:lpstr>
      <vt:lpstr>SketchyVTI</vt:lpstr>
      <vt:lpstr>Algorithmic fairness in cardiovascular disease risk prediction</vt:lpstr>
      <vt:lpstr>This talk’s agenda</vt:lpstr>
      <vt:lpstr>Motivation</vt:lpstr>
      <vt:lpstr>Motivation</vt:lpstr>
      <vt:lpstr>Summary of my work so far</vt:lpstr>
      <vt:lpstr>Fairness in prediction models requires ensuring a tool does not benefit some individuals at the expense of others</vt:lpstr>
      <vt:lpstr>What causes an algorithm to be unfair?</vt:lpstr>
      <vt:lpstr>What causes an algorithm to be unfair?</vt:lpstr>
      <vt:lpstr>What is algorithmic fairness?</vt:lpstr>
      <vt:lpstr>Mathematical fairnesss</vt:lpstr>
      <vt:lpstr>Group, subgroup, or individual fairness?</vt:lpstr>
      <vt:lpstr>Group fairness in classification</vt:lpstr>
      <vt:lpstr>Conflicting definitions </vt:lpstr>
      <vt:lpstr>Subgroup and individual fairness</vt:lpstr>
      <vt:lpstr>Fairness in medical applications</vt:lpstr>
      <vt:lpstr>Fairness in CVD prediction</vt:lpstr>
      <vt:lpstr>Mitigating unfairness</vt:lpstr>
      <vt:lpstr>Quantifying algorithmic fairness in cardiovascular disease risk prediction tools</vt:lpstr>
      <vt:lpstr>Project goals</vt:lpstr>
      <vt:lpstr>UK Biobank</vt:lpstr>
      <vt:lpstr>Method details</vt:lpstr>
      <vt:lpstr>CVD prediction models</vt:lpstr>
      <vt:lpstr>CVD prediction models</vt:lpstr>
      <vt:lpstr>Scores to binary predictions</vt:lpstr>
      <vt:lpstr>Quantifying fairness</vt:lpstr>
      <vt:lpstr>Quantifying fairness</vt:lpstr>
      <vt:lpstr>Fairness quantification metrics</vt:lpstr>
      <vt:lpstr>Protected characteristics and fairness groupings</vt:lpstr>
      <vt:lpstr>Survival function</vt:lpstr>
      <vt:lpstr>Calibration curves</vt:lpstr>
      <vt:lpstr>Improving fairness using recalibration</vt:lpstr>
      <vt:lpstr>The moment you have all been waiting for: results!</vt:lpstr>
      <vt:lpstr>UKB data summary </vt:lpstr>
      <vt:lpstr>Population-wide predictions</vt:lpstr>
      <vt:lpstr>Population-wide predictions</vt:lpstr>
      <vt:lpstr>Group predictions</vt:lpstr>
      <vt:lpstr>Ethnicity predictions</vt:lpstr>
      <vt:lpstr>Ethnicity predictions</vt:lpstr>
      <vt:lpstr>Finally… fairness quantification</vt:lpstr>
      <vt:lpstr>Finally… fairness quantification</vt:lpstr>
      <vt:lpstr>Fairness quantification</vt:lpstr>
      <vt:lpstr>Discussion</vt:lpstr>
      <vt:lpstr>Future work </vt:lpstr>
      <vt:lpstr>Future work </vt:lpstr>
      <vt:lpstr>Twitter: claireicoffey Email: cic31@cam.ac.uk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 fairness in cardiovascular disease risk prediction</dc:title>
  <dc:creator>Claire Coffey</dc:creator>
  <cp:lastModifiedBy>Claire Coffey</cp:lastModifiedBy>
  <cp:revision>36</cp:revision>
  <dcterms:created xsi:type="dcterms:W3CDTF">2022-11-07T12:29:05Z</dcterms:created>
  <dcterms:modified xsi:type="dcterms:W3CDTF">2022-11-09T16:09:32Z</dcterms:modified>
</cp:coreProperties>
</file>