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4"/>
  </p:notesMasterIdLst>
  <p:sldIdLst>
    <p:sldId id="256" r:id="rId2"/>
    <p:sldId id="286" r:id="rId3"/>
    <p:sldId id="289" r:id="rId4"/>
    <p:sldId id="288" r:id="rId5"/>
    <p:sldId id="258" r:id="rId6"/>
    <p:sldId id="267" r:id="rId7"/>
    <p:sldId id="259" r:id="rId8"/>
    <p:sldId id="268" r:id="rId9"/>
    <p:sldId id="260" r:id="rId10"/>
    <p:sldId id="270" r:id="rId11"/>
    <p:sldId id="261" r:id="rId12"/>
    <p:sldId id="271" r:id="rId13"/>
    <p:sldId id="272" r:id="rId14"/>
    <p:sldId id="273" r:id="rId15"/>
    <p:sldId id="276" r:id="rId16"/>
    <p:sldId id="262" r:id="rId17"/>
    <p:sldId id="291" r:id="rId18"/>
    <p:sldId id="274" r:id="rId19"/>
    <p:sldId id="264" r:id="rId20"/>
    <p:sldId id="290" r:id="rId21"/>
    <p:sldId id="293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51"/>
    <p:restoredTop sz="96208"/>
  </p:normalViewPr>
  <p:slideViewPr>
    <p:cSldViewPr snapToGrid="0" snapToObjects="1">
      <p:cViewPr>
        <p:scale>
          <a:sx n="85" d="100"/>
          <a:sy n="85" d="100"/>
        </p:scale>
        <p:origin x="14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D274A-E32A-5146-8B6F-624CA21EA2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3FFB0-9091-DA4E-A911-7B909BBF9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3FFB0-9091-DA4E-A911-7B909BBF9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70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40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478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3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0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5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2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14" r:id="rId7"/>
    <p:sldLayoutId id="2147483715" r:id="rId8"/>
    <p:sldLayoutId id="2147483716" r:id="rId9"/>
    <p:sldLayoutId id="2147483717" r:id="rId10"/>
    <p:sldLayoutId id="214748372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A mosaic of colourful geometric shapes">
            <a:extLst>
              <a:ext uri="{FF2B5EF4-FFF2-40B4-BE49-F238E27FC236}">
                <a16:creationId xmlns:a16="http://schemas.microsoft.com/office/drawing/2014/main" id="{1CE245DA-D107-4860-99DB-B8DC806EA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023" b="33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Oval 10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993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03BA6-51B1-614E-8369-7D88D8441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626" y="1981199"/>
            <a:ext cx="4192348" cy="2006601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Quantifying Algorithmic Fairness in disease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28201-D1D6-6244-9563-BCCF8A9D5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512" y="4262120"/>
            <a:ext cx="3231472" cy="90789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Inouye Lab meeting 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17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 July 2023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Claire Coffey</a:t>
            </a:r>
          </a:p>
        </p:txBody>
      </p:sp>
    </p:spTree>
    <p:extLst>
      <p:ext uri="{BB962C8B-B14F-4D97-AF65-F5344CB8AC3E}">
        <p14:creationId xmlns:p14="http://schemas.microsoft.com/office/powerpoint/2010/main" val="360461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FD0F-78F9-5348-A9AA-ED061743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CVD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2F8D-9318-DE40-875C-66FF6D38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3" y="2019299"/>
            <a:ext cx="6262796" cy="4612995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UK-based </a:t>
            </a:r>
            <a:r>
              <a:rPr lang="en-GB" b="1" i="0" dirty="0">
                <a:effectLst/>
                <a:latin typeface="Avenir Book" panose="02000503020000020003" pitchFamily="2" charset="0"/>
              </a:rPr>
              <a:t>QRISK2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 and US-based </a:t>
            </a:r>
            <a:r>
              <a:rPr lang="en-GB" b="1" i="0" dirty="0">
                <a:effectLst/>
                <a:latin typeface="Avenir Book" panose="02000503020000020003" pitchFamily="2" charset="0"/>
              </a:rPr>
              <a:t>Pooled Cohort Equations 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(PCE) from 2013 and 2018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QRISK2 and PCE are widely used in clinics and have global influence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PCE is not designed for use in the UK, but it is common practice to re-calibrate models from one population and use them for predictions in another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QRISK2 scores calculated using a re-implementation of the original open-source code in 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PCE (both 2013 and 2018 versions) were calculated using the PCE package in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6BA48-0704-964F-84BC-C0D71E503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8" t="2585" r="2336"/>
          <a:stretch/>
        </p:blipFill>
        <p:spPr>
          <a:xfrm>
            <a:off x="7071459" y="2065383"/>
            <a:ext cx="5120541" cy="4821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3E2208-9D69-CB48-BD76-6A9B40C7653E}"/>
              </a:ext>
            </a:extLst>
          </p:cNvPr>
          <p:cNvSpPr txBox="1"/>
          <p:nvPr/>
        </p:nvSpPr>
        <p:spPr>
          <a:xfrm>
            <a:off x="6971000" y="1684872"/>
            <a:ext cx="53214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600" b="1" dirty="0">
                <a:solidFill>
                  <a:schemeClr val="accent2"/>
                </a:solidFill>
                <a:latin typeface="Avenir Book" panose="02000503020000020003" pitchFamily="2" charset="0"/>
              </a:rPr>
              <a:t>Predictors</a:t>
            </a:r>
          </a:p>
        </p:txBody>
      </p:sp>
    </p:spTree>
    <p:extLst>
      <p:ext uri="{BB962C8B-B14F-4D97-AF65-F5344CB8AC3E}">
        <p14:creationId xmlns:p14="http://schemas.microsoft.com/office/powerpoint/2010/main" val="175332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1399-98EF-8A43-A9D5-7BC67E58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CVD risk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0DA5-B15F-634E-A5E0-22C8735A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2019299"/>
            <a:ext cx="10694225" cy="41148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The 10-year risk of a CVD event calculated using QRISK2, PCE 2013, and PCE 2018 on the UKB data at baseline</a:t>
            </a:r>
          </a:p>
          <a:p>
            <a:pPr marL="0" indent="0" algn="l">
              <a:buNone/>
            </a:pPr>
            <a:r>
              <a:rPr lang="en-GB" b="1" i="0" dirty="0">
                <a:solidFill>
                  <a:schemeClr val="accent2"/>
                </a:solidFill>
                <a:effectLst/>
                <a:latin typeface="Avenir Book" panose="02000503020000020003" pitchFamily="2" charset="0"/>
              </a:rPr>
              <a:t>Classifying into binary predictions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Using </a:t>
            </a:r>
            <a:r>
              <a:rPr lang="en-GB" dirty="0">
                <a:latin typeface="Avenir Book" panose="02000503020000020003" pitchFamily="2" charset="0"/>
              </a:rPr>
              <a:t>NICE guidelines thresholds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Those with a risk ≥ 10% were labelled as predicted to have a CVD event within 10 years (1)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Individuals below threshold were labelled as not predicted to have a CVD event within 10 years (0)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48EFF-2765-7E45-8363-F1B314A87A40}"/>
              </a:ext>
            </a:extLst>
          </p:cNvPr>
          <p:cNvSpPr/>
          <p:nvPr/>
        </p:nvSpPr>
        <p:spPr>
          <a:xfrm>
            <a:off x="1630017" y="4863548"/>
            <a:ext cx="8044070" cy="29154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2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10% 		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CAD36-AFC5-4042-A97A-3302EEFE79DC}"/>
              </a:ext>
            </a:extLst>
          </p:cNvPr>
          <p:cNvSpPr txBox="1"/>
          <p:nvPr/>
        </p:nvSpPr>
        <p:spPr>
          <a:xfrm>
            <a:off x="3697357" y="5232040"/>
            <a:ext cx="59767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b="0" i="0" dirty="0">
              <a:effectLst/>
              <a:latin typeface="Avenir Book" panose="02000503020000020003" pitchFamily="2" charset="0"/>
            </a:endParaRPr>
          </a:p>
          <a:p>
            <a:r>
              <a:rPr lang="en-GB" sz="1400" b="0" i="0" dirty="0">
                <a:effectLst/>
                <a:latin typeface="Avenir Book" panose="02000503020000020003" pitchFamily="2" charset="0"/>
              </a:rPr>
              <a:t>risk ≥ 10% labelled as predicted to have a CVD event within 10 years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CE231D-684A-C34F-A499-033BD85D58D3}"/>
              </a:ext>
            </a:extLst>
          </p:cNvPr>
          <p:cNvCxnSpPr>
            <a:cxnSpLocks/>
          </p:cNvCxnSpPr>
          <p:nvPr/>
        </p:nvCxnSpPr>
        <p:spPr>
          <a:xfrm>
            <a:off x="3525079" y="5155096"/>
            <a:ext cx="0" cy="9790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A1FD3D-55AB-F148-ABF1-59127E644508}"/>
              </a:ext>
            </a:extLst>
          </p:cNvPr>
          <p:cNvSpPr txBox="1"/>
          <p:nvPr/>
        </p:nvSpPr>
        <p:spPr>
          <a:xfrm>
            <a:off x="1557269" y="5155096"/>
            <a:ext cx="19678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Avenir Book" panose="02000503020000020003" pitchFamily="2" charset="0"/>
              </a:rPr>
              <a:t>r</a:t>
            </a:r>
            <a:r>
              <a:rPr lang="en-GB" sz="1400" b="0" i="0" dirty="0">
                <a:effectLst/>
                <a:latin typeface="Avenir Book" panose="02000503020000020003" pitchFamily="2" charset="0"/>
              </a:rPr>
              <a:t>isk &lt;10% labelled as not predicted to have a CVD event within 10 years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670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11E4-67AE-3441-A218-B1D968DC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Analysing</a:t>
            </a:r>
            <a:r>
              <a:rPr lang="en-US" dirty="0"/>
              <a:t> models with group fairness 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E16C-EE29-AD42-8ECF-355C3744B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5527944" cy="48387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QRISK, PCE 2013 and PCE 2018 predictions evaluated using a variety of fairness quantification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10-year observed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 outcomes (whether the patient experiences a CVD event within 10 years) are compared with the binary predictions for defined subgroups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F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airness quantification metrics are applied to predictions from QRISK2, PCE 2013, and PCE 2018, and the re-calibrated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F3653-7BFB-C64D-BFC1-0ADD797E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2" y="1107540"/>
            <a:ext cx="5963478" cy="57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4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0D07-48BD-0846-8429-2D983798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fairness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B81C-329A-484A-9BAB-E2E4DC8A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4398443"/>
            <a:ext cx="10357666" cy="2031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Avenir Book" panose="02000503020000020003" pitchFamily="2" charset="0"/>
              </a:rPr>
              <a:t>Intersectional groups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venir Book" panose="02000503020000020003" pitchFamily="2" charset="0"/>
              </a:rPr>
              <a:t>Health outcomes differ for intersectional groups, but this has not been explored in algorithmic fairness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Avenir Book" panose="02000503020000020003" pitchFamily="2" charset="0"/>
              </a:rPr>
              <a:t>Also analysed fairness of predictions for </a:t>
            </a:r>
            <a:r>
              <a:rPr lang="en-GB" sz="1600" b="1" dirty="0">
                <a:latin typeface="Avenir Book" panose="02000503020000020003" pitchFamily="2" charset="0"/>
              </a:rPr>
              <a:t>intersectional ethnicity and deprivation </a:t>
            </a:r>
            <a:r>
              <a:rPr lang="en-GB" sz="1600" dirty="0">
                <a:latin typeface="Avenir Book" panose="02000503020000020003" pitchFamily="2" charset="0"/>
              </a:rPr>
              <a:t>and </a:t>
            </a:r>
            <a:r>
              <a:rPr lang="en-GB" sz="1600" b="1" dirty="0">
                <a:latin typeface="Avenir Book" panose="02000503020000020003" pitchFamily="2" charset="0"/>
              </a:rPr>
              <a:t>intersectional ethnicity and sex </a:t>
            </a:r>
            <a:r>
              <a:rPr lang="en-GB" sz="1600" dirty="0">
                <a:latin typeface="Avenir Book" panose="02000503020000020003" pitchFamily="2" charset="0"/>
              </a:rPr>
              <a:t>groups</a:t>
            </a:r>
            <a:endParaRPr lang="en-GB" sz="1600" b="1" dirty="0">
              <a:latin typeface="Avenir Book" panose="02000503020000020003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F2D9D6-D4E6-794D-8A0F-75DA1988B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648415"/>
              </p:ext>
            </p:extLst>
          </p:nvPr>
        </p:nvGraphicFramePr>
        <p:xfrm>
          <a:off x="808661" y="2041829"/>
          <a:ext cx="7394576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512">
                  <a:extLst>
                    <a:ext uri="{9D8B030D-6E8A-4147-A177-3AD203B41FA5}">
                      <a16:colId xmlns:a16="http://schemas.microsoft.com/office/drawing/2014/main" val="1174379077"/>
                    </a:ext>
                  </a:extLst>
                </a:gridCol>
                <a:gridCol w="5030064">
                  <a:extLst>
                    <a:ext uri="{9D8B030D-6E8A-4147-A177-3AD203B41FA5}">
                      <a16:colId xmlns:a16="http://schemas.microsoft.com/office/drawing/2014/main" val="1369245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Group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1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Male,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5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40-50, 50-60, 60-70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8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White, South Asian, Black, East Asian,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6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of Multiple Deprivation (IMD)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D1, D2, D3, D4, D5, D6, D7, D8, D9, D10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134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6E04C8-B616-F34C-8E32-E3E2D11F8D00}"/>
              </a:ext>
            </a:extLst>
          </p:cNvPr>
          <p:cNvSpPr txBox="1"/>
          <p:nvPr/>
        </p:nvSpPr>
        <p:spPr>
          <a:xfrm>
            <a:off x="8203236" y="2041829"/>
            <a:ext cx="34056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venir Book" panose="02000503020000020003" pitchFamily="2" charset="0"/>
              </a:rPr>
              <a:t>Ethnicity groups chosen based on those used in QRISK2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venir Book" panose="02000503020000020003" pitchFamily="2" charset="0"/>
              </a:rPr>
              <a:t>IMD: complex measure of deprivation calculated using postcode, split into UKB deciles</a:t>
            </a:r>
          </a:p>
        </p:txBody>
      </p:sp>
    </p:spTree>
    <p:extLst>
      <p:ext uri="{BB962C8B-B14F-4D97-AF65-F5344CB8AC3E}">
        <p14:creationId xmlns:p14="http://schemas.microsoft.com/office/powerpoint/2010/main" val="86487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7228-3D49-9C4C-A4E6-9BF74EC3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AA111-2285-6E4A-B9A6-5D58FE23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S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urvival function calculated to reduce potential bias caused by including only individuals who remained in the UKB study for the entire 10-year follow-up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The process involved dividing the population into deciles based on the predicted risk from each algorithm.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For each decile, a Kaplan-Meier (K-M) survival estimator curve was fitted.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The 10-year observed risk (survival at 10 years) was recorded according to the K-M curve (1 minus the value for survival at 10 years).</a:t>
            </a:r>
          </a:p>
        </p:txBody>
      </p:sp>
    </p:spTree>
    <p:extLst>
      <p:ext uri="{BB962C8B-B14F-4D97-AF65-F5344CB8AC3E}">
        <p14:creationId xmlns:p14="http://schemas.microsoft.com/office/powerpoint/2010/main" val="236298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575A-6F3B-2842-98C3-784A927A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Censoring in fairness metric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03AF-2EA9-6343-A76A-36B6672E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13,953 individuals censored before 10 years (3.18% of cohort)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Applied </a:t>
            </a:r>
            <a:r>
              <a:rPr lang="en-GB" i="0" dirty="0">
                <a:effectLst/>
                <a:latin typeface="Avenir Book" panose="02000503020000020003" pitchFamily="2" charset="0"/>
              </a:rPr>
              <a:t>inverse probability censoring weighting 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to </a:t>
            </a:r>
            <a:r>
              <a:rPr lang="en-GB" dirty="0">
                <a:latin typeface="Avenir Book" panose="02000503020000020003" pitchFamily="2" charset="0"/>
              </a:rPr>
              <a:t>down-weight censored individuals by 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generating weighted fairness metrics: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Kaplan-Meier tim</a:t>
            </a:r>
            <a:r>
              <a:rPr lang="en-GB" dirty="0">
                <a:latin typeface="Avenir Book" panose="02000503020000020003" pitchFamily="2" charset="0"/>
              </a:rPr>
              <a:t>e-to-event 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estimator curves fitted on the population:</a:t>
            </a:r>
          </a:p>
          <a:p>
            <a:pPr lvl="2"/>
            <a:r>
              <a:rPr lang="en-GB" b="0" i="0" dirty="0">
                <a:effectLst/>
                <a:latin typeface="Avenir Book" panose="02000503020000020003" pitchFamily="2" charset="0"/>
              </a:rPr>
              <a:t>"E”: whether an individual is censored before 10 years (E=1 for all censored individuals)</a:t>
            </a:r>
          </a:p>
          <a:p>
            <a:pPr lvl="2"/>
            <a:r>
              <a:rPr lang="en-GB" b="0" i="0" dirty="0">
                <a:effectLst/>
                <a:latin typeface="Avenir Book" panose="02000503020000020003" pitchFamily="2" charset="0"/>
              </a:rPr>
              <a:t>"T"</a:t>
            </a:r>
            <a:r>
              <a:rPr lang="en-GB" dirty="0">
                <a:latin typeface="Avenir Book" panose="02000503020000020003" pitchFamily="2" charset="0"/>
              </a:rPr>
              <a:t>: 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time to censoring (T=10 for all who remain uncensored)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Each individual then assigned a weight: the </a:t>
            </a:r>
            <a:r>
              <a:rPr lang="en-GB" b="1" i="0" dirty="0">
                <a:effectLst/>
                <a:latin typeface="Avenir Book" panose="02000503020000020003" pitchFamily="2" charset="0"/>
              </a:rPr>
              <a:t>inverse 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of the Kaplan-Meier estimator result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Weights used to calculate a weighted confusion matrix</a:t>
            </a:r>
          </a:p>
          <a:p>
            <a:pPr lvl="2"/>
            <a:r>
              <a:rPr lang="en-GB" b="0" i="0" dirty="0">
                <a:effectLst/>
                <a:latin typeface="Avenir Book" panose="02000503020000020003" pitchFamily="2" charset="0"/>
              </a:rPr>
              <a:t>weighted fairness metrics calculated from this 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0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15A3-9ACC-AD49-A23D-D6ABA703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3" y="139524"/>
            <a:ext cx="9952608" cy="508176"/>
          </a:xfrm>
        </p:spPr>
        <p:txBody>
          <a:bodyPr>
            <a:noAutofit/>
          </a:bodyPr>
          <a:lstStyle/>
          <a:p>
            <a:r>
              <a:rPr lang="en-US" sz="2600" dirty="0"/>
              <a:t>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586D-02AE-384E-B0FA-3CC3037D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3" y="647700"/>
            <a:ext cx="4314459" cy="4114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Avenir Book" panose="02000503020000020003" pitchFamily="2" charset="0"/>
              </a:rPr>
              <a:t>Original prediction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venir Book" panose="02000503020000020003" pitchFamily="2" charset="0"/>
              </a:rPr>
              <a:t>QRISK2, designed for UK population, does not necessarily show higher fairness compared to US-based PCE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Avenir Book" panose="02000503020000020003" pitchFamily="2" charset="0"/>
              </a:rPr>
              <a:t>QRISK2 has significantly more unfairness in accuracy equality difference for age and ethnicity, and in conditional use accuracy equality difference for sex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venir Book" panose="02000503020000020003" pitchFamily="2" charset="0"/>
              </a:rPr>
              <a:t>Treatment equality difference suggests QRISK2 is fairer across all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venir Book" panose="02000503020000020003" pitchFamily="2" charset="0"/>
              </a:rPr>
              <a:t>PCE versions display more unfairness in other metrics and groups, with no consistent pattern across all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venir Book" panose="02000503020000020003" pitchFamily="2" charset="0"/>
              </a:rPr>
              <a:t>Bootstrap sampling with replacement was performed 1,000 times to calculate 95% confidence intervals for the fairness metric quantifications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BDCB9-011E-6343-9DCA-DC676E2F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374" y="0"/>
            <a:ext cx="673233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FAD8A-5304-9F4C-8C3F-62C7024BF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09" t="43560" b="44073"/>
          <a:stretch/>
        </p:blipFill>
        <p:spPr>
          <a:xfrm>
            <a:off x="10410449" y="293661"/>
            <a:ext cx="1012925" cy="9320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36191-2947-9E45-A142-9FCC5B2C2DE7}"/>
              </a:ext>
            </a:extLst>
          </p:cNvPr>
          <p:cNvSpPr txBox="1"/>
          <p:nvPr/>
        </p:nvSpPr>
        <p:spPr>
          <a:xfrm>
            <a:off x="10410449" y="1225689"/>
            <a:ext cx="1829026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Accuracy equality difference: </a:t>
            </a:r>
          </a:p>
          <a:p>
            <a:r>
              <a:rPr lang="en-US" sz="1300" dirty="0"/>
              <a:t>Greatest difference in accuracy between two groups </a:t>
            </a:r>
          </a:p>
          <a:p>
            <a:r>
              <a:rPr lang="en-US" sz="1400" b="1" dirty="0"/>
              <a:t>Conditional use accuracy equality difference:</a:t>
            </a:r>
          </a:p>
          <a:p>
            <a:r>
              <a:rPr lang="en-US" sz="1300" dirty="0"/>
              <a:t>Greatest difference between positive predictive value or negative predictive value; whichever is greater</a:t>
            </a:r>
          </a:p>
          <a:p>
            <a:r>
              <a:rPr lang="en-US" sz="1400" b="1" dirty="0"/>
              <a:t>Equal opportunity difference: </a:t>
            </a:r>
          </a:p>
          <a:p>
            <a:r>
              <a:rPr lang="en-US" sz="1300" dirty="0"/>
              <a:t>Greatest difference between false negative rates of two groups</a:t>
            </a:r>
          </a:p>
          <a:p>
            <a:r>
              <a:rPr lang="en-US" sz="1400" b="1" dirty="0"/>
              <a:t>Treatment equality difference:</a:t>
            </a:r>
          </a:p>
          <a:p>
            <a:r>
              <a:rPr lang="en-US" sz="1300" dirty="0"/>
              <a:t>Greatest difference between the false negative rate to false positive rate ratio of two groups </a:t>
            </a:r>
          </a:p>
        </p:txBody>
      </p:sp>
    </p:spTree>
    <p:extLst>
      <p:ext uri="{BB962C8B-B14F-4D97-AF65-F5344CB8AC3E}">
        <p14:creationId xmlns:p14="http://schemas.microsoft.com/office/powerpoint/2010/main" val="166510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68EA-100D-D24D-984C-C025E35A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913" y="0"/>
            <a:ext cx="9634052" cy="690392"/>
          </a:xfrm>
        </p:spPr>
        <p:txBody>
          <a:bodyPr/>
          <a:lstStyle/>
          <a:p>
            <a:r>
              <a:rPr lang="en-US" dirty="0"/>
              <a:t>Results: intersectionality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EEF0-0559-F042-90AA-1EDD66B9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584375"/>
            <a:ext cx="5353878" cy="594894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600" b="1" i="0" dirty="0">
                <a:solidFill>
                  <a:schemeClr val="accent2"/>
                </a:solidFill>
                <a:effectLst/>
                <a:latin typeface="Avenir Book" panose="02000503020000020003" pitchFamily="2" charset="0"/>
              </a:rPr>
              <a:t>Summary</a:t>
            </a:r>
            <a:r>
              <a:rPr lang="en-GB" sz="1600" b="0" i="0" dirty="0">
                <a:effectLst/>
                <a:latin typeface="Avenir Book" panose="02000503020000020003" pitchFamily="2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venir Book" panose="02000503020000020003" pitchFamily="2" charset="0"/>
              </a:rPr>
              <a:t>Fewer disparities in fairness between models </a:t>
            </a:r>
            <a:r>
              <a:rPr lang="en-GB" sz="1600" dirty="0">
                <a:latin typeface="Avenir Book" panose="02000503020000020003" pitchFamily="2" charset="0"/>
              </a:rPr>
              <a:t>in </a:t>
            </a:r>
            <a:r>
              <a:rPr lang="en-GB" sz="1600" b="0" i="0" dirty="0">
                <a:effectLst/>
                <a:latin typeface="Avenir Book" panose="02000503020000020003" pitchFamily="2" charset="0"/>
              </a:rPr>
              <a:t>intersectional groups compared to single groups, but higher levels of unfairness in most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venir Book" panose="02000503020000020003" pitchFamily="2" charset="0"/>
              </a:rPr>
              <a:t>Highlights the need to consider intersectional groups, as their fairness differs from that of their comprising groups </a:t>
            </a:r>
          </a:p>
          <a:p>
            <a:pPr marL="0" indent="0" algn="l">
              <a:buNone/>
            </a:pPr>
            <a:r>
              <a:rPr lang="en-GB" sz="1600" b="1" dirty="0">
                <a:solidFill>
                  <a:schemeClr val="accent2"/>
                </a:solidFill>
                <a:latin typeface="Avenir Book" panose="02000503020000020003" pitchFamily="2" charset="0"/>
              </a:rPr>
              <a:t>Results d</a:t>
            </a:r>
            <a:r>
              <a:rPr lang="en-GB" sz="1600" b="1" i="0" dirty="0">
                <a:solidFill>
                  <a:schemeClr val="accent2"/>
                </a:solidFill>
                <a:effectLst/>
                <a:latin typeface="Avenir Book" panose="02000503020000020003" pitchFamily="2" charset="0"/>
              </a:rPr>
              <a:t>iscussion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venir Book" panose="02000503020000020003" pitchFamily="2" charset="0"/>
              </a:rPr>
              <a:t>Previous work on fairness in CVD rarely explores intersectional fairness, but models optimised for overall population may perform worse for smaller subgroups that deviate from the mean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venir Book" panose="02000503020000020003" pitchFamily="2" charset="0"/>
              </a:rPr>
              <a:t>Prioritizing intersectional analysis is essential to ensure minority groups are represented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venir Book" panose="02000503020000020003" pitchFamily="2" charset="0"/>
              </a:rPr>
              <a:t>Specific models may be necessary instead of a one-size-fits-all approach to capture diversity of society and represent patients appropriately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venir Book" panose="02000503020000020003" pitchFamily="2" charset="0"/>
              </a:rPr>
              <a:t>Wider exploration of intersectional groups, if data allows, would be ideal to identify potential discrimination in more nuanced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6434D-F382-BB4A-975F-A12CAC8B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643" y="690392"/>
            <a:ext cx="6541255" cy="4401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3B541-E718-C644-9C02-E6E94AA913CE}"/>
              </a:ext>
            </a:extLst>
          </p:cNvPr>
          <p:cNvSpPr txBox="1"/>
          <p:nvPr/>
        </p:nvSpPr>
        <p:spPr>
          <a:xfrm>
            <a:off x="5552939" y="514846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GB" b="1" dirty="0">
                <a:solidFill>
                  <a:schemeClr val="accent2"/>
                </a:solidFill>
                <a:latin typeface="Avenir Book" panose="02000503020000020003" pitchFamily="2" charset="0"/>
              </a:rPr>
              <a:t>Further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latin typeface="Avenir Book" panose="02000503020000020003" pitchFamily="2" charset="0"/>
              </a:rPr>
              <a:t> Explore which intersectional groups are most unfairly predicted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 To determine if these are already 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disadvantaged groups in society, which would raise concerns about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55101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6BF8-5BEF-8E43-9A10-FC532F1F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9C3A-E31A-B349-BC75-9BAFCEA16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chemeClr val="accent2"/>
                </a:solidFill>
                <a:effectLst/>
                <a:latin typeface="Avenir Book" panose="02000503020000020003" pitchFamily="2" charset="0"/>
              </a:rPr>
              <a:t>Does recalibration improve model fairness?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Recalibration/rescaling was applied to the models' predictions to ensure they are applicable to the target population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Used sex-specific incidence rates observed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1. CPRD (UK population primary care data in England)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2. UK Biobank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Incidence rates used: no history of CVD; 5-year age group bins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Quantified fairness for new, recalibrated models to compare to out-of-the-box predictions</a:t>
            </a:r>
            <a:endParaRPr lang="en-GB" b="0" i="0" dirty="0"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683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38D4-9926-9546-BDB9-7AA733DA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945"/>
            <a:ext cx="10357666" cy="1438450"/>
          </a:xfrm>
        </p:spPr>
        <p:txBody>
          <a:bodyPr/>
          <a:lstStyle/>
          <a:p>
            <a:r>
              <a:rPr lang="en-US" dirty="0"/>
              <a:t>Results: </a:t>
            </a:r>
            <a:br>
              <a:rPr lang="en-US" dirty="0"/>
            </a:br>
            <a:r>
              <a:rPr lang="en-US" dirty="0"/>
              <a:t>recalibration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0B42-3C4A-B14B-90C1-29F8F25D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504"/>
            <a:ext cx="5402013" cy="577383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GB" b="1" dirty="0">
                <a:solidFill>
                  <a:schemeClr val="accent2"/>
                </a:solidFill>
                <a:latin typeface="Avenir Book" panose="02000503020000020003" pitchFamily="2" charset="0"/>
              </a:rPr>
              <a:t>Recalibration (</a:t>
            </a:r>
            <a:r>
              <a:rPr lang="en-GB" b="1" i="0" dirty="0">
                <a:solidFill>
                  <a:schemeClr val="accent2"/>
                </a:solidFill>
                <a:effectLst/>
                <a:latin typeface="Avenir Book" panose="02000503020000020003" pitchFamily="2" charset="0"/>
              </a:rPr>
              <a:t>using sex and age incidence rates</a:t>
            </a:r>
            <a:r>
              <a:rPr lang="en-GB" b="1" dirty="0">
                <a:solidFill>
                  <a:schemeClr val="accent2"/>
                </a:solidFill>
                <a:latin typeface="Avenir Book" panose="02000503020000020003" pitchFamily="2" charset="0"/>
              </a:rPr>
              <a:t>) does not improve fairness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For ethnicity, rescaling reduced fairness in most metrics, with only Accuracy equality difference showing improvements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For sex, QRISK2 showed a significant reduction in fairness in most metrics after rescaling, and both PCEs were also significantly less fair in Treatment equality difference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For age, high levels of unfairness were observed, with rescaling increasing unfairness in most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For IMD, rescaling slightly worsened fairness in most tools, except for PCE New rescaled with UKB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Ethnicity &amp; IMD intersectional group showed lower values with smaller confidence intervals before rescaling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O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riginal versions were most fair according to conditional use accuracy equality for almost all</a:t>
            </a:r>
          </a:p>
          <a:p>
            <a:pPr marL="0" indent="0" algn="l">
              <a:buNone/>
            </a:pPr>
            <a:r>
              <a:rPr lang="en-GB" b="1" dirty="0">
                <a:solidFill>
                  <a:schemeClr val="accent2"/>
                </a:solidFill>
                <a:latin typeface="Avenir Book" panose="02000503020000020003" pitchFamily="2" charset="0"/>
              </a:rPr>
              <a:t>Discussion</a:t>
            </a:r>
          </a:p>
          <a:p>
            <a:r>
              <a:rPr lang="en-GB" b="0" i="0" dirty="0">
                <a:effectLst/>
                <a:latin typeface="Avenir Book" panose="02000503020000020003" pitchFamily="2" charset="0"/>
              </a:rPr>
              <a:t>Calibration is mathematically incompatible with other fairness metrics; multiple definitions should be explored</a:t>
            </a:r>
          </a:p>
          <a:p>
            <a:r>
              <a:rPr lang="en-GB" dirty="0">
                <a:latin typeface="Avenir Book" panose="02000503020000020003" pitchFamily="2" charset="0"/>
              </a:rPr>
              <a:t>Can we improve recalibration by including ethnicity (not usually done)? </a:t>
            </a:r>
            <a:endParaRPr lang="en-GB" b="0" i="0" dirty="0">
              <a:effectLst/>
              <a:latin typeface="Avenir Book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D6B2A-4E11-224F-BB95-93C3BCC0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013" y="0"/>
            <a:ext cx="6789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8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F234-6C46-914A-92B5-148CFA46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Quantifying Algorithmic Fairness in disease risk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936F-265A-A942-B447-269F524C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2019299"/>
            <a:ext cx="10629651" cy="4473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dirty="0">
                <a:solidFill>
                  <a:schemeClr val="accent2"/>
                </a:solidFill>
                <a:latin typeface="Avenir Book" panose="02000503020000020003" pitchFamily="2" charset="0"/>
              </a:rPr>
              <a:t>Motivation</a:t>
            </a:r>
          </a:p>
          <a:p>
            <a:r>
              <a:rPr lang="en-GB" dirty="0">
                <a:latin typeface="Avenir Book" panose="02000503020000020003" pitchFamily="2" charset="0"/>
              </a:rPr>
              <a:t>Many high-stakes algorithms have been shown to underperform for some population groups, and unfairness in medical technology exists (e.g. oximeters)</a:t>
            </a:r>
          </a:p>
          <a:p>
            <a:r>
              <a:rPr lang="en-GB" dirty="0">
                <a:latin typeface="Avenir Book" panose="02000503020000020003" pitchFamily="2" charset="0"/>
              </a:rPr>
              <a:t>Yet most medical risk prediction algorithms have not been assessed for fairness</a:t>
            </a:r>
          </a:p>
          <a:p>
            <a:r>
              <a:rPr lang="en-GB" dirty="0">
                <a:latin typeface="Avenir Book" panose="02000503020000020003" pitchFamily="2" charset="0"/>
              </a:rPr>
              <a:t>Essential to explore fairness of these algorithms as it is 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crucial for medical prediction algorithms to offer optimal predictions for all</a:t>
            </a:r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BEAA-BBA0-4240-B8A6-81B03EC2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29" y="-565317"/>
            <a:ext cx="10357666" cy="1438450"/>
          </a:xfrm>
        </p:spPr>
        <p:txBody>
          <a:bodyPr/>
          <a:lstStyle/>
          <a:p>
            <a:r>
              <a:rPr lang="en-US" dirty="0"/>
              <a:t>Results: ethnicity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E320-CFF8-474E-94B3-369BED846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29" y="873133"/>
            <a:ext cx="5832771" cy="6714783"/>
          </a:xfrm>
        </p:spPr>
        <p:txBody>
          <a:bodyPr>
            <a:noAutofit/>
          </a:bodyPr>
          <a:lstStyle/>
          <a:p>
            <a:pPr marL="228600" lvl="1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Summary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Previous analyses often analyse for race as a binar</a:t>
            </a:r>
            <a:r>
              <a:rPr lang="en-GB" dirty="0">
                <a:latin typeface="Avenir Book" panose="02000503020000020003" pitchFamily="2" charset="0"/>
              </a:rPr>
              <a:t>y variable and not 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for ethnicity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Exploring ethnicity as a quinary variable revealed significant differences in the models' predictions for each ethnicity subgroup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Calibration plots show different calibration slope and calibration difference for subgroups, leading to high unfairness in calibration difference: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venir Book" panose="02000503020000020003" pitchFamily="2" charset="0"/>
              </a:rPr>
              <a:t>East Asian: risk overestimation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venir Book" panose="02000503020000020003" pitchFamily="2" charset="0"/>
              </a:rPr>
              <a:t>South Asian: risk underestimation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4FDF4-B9E3-A649-A196-66DA5CB7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134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91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BEAA-BBA0-4240-B8A6-81B03EC2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29" y="-565317"/>
            <a:ext cx="10357666" cy="1438450"/>
          </a:xfrm>
        </p:spPr>
        <p:txBody>
          <a:bodyPr/>
          <a:lstStyle/>
          <a:p>
            <a:r>
              <a:rPr lang="en-US" dirty="0"/>
              <a:t>Results: ethnicity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E320-CFF8-474E-94B3-369BED846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29" y="873133"/>
            <a:ext cx="5832771" cy="6714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Discussion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Models do not appropriately consider differences in CVD risk among various ethnicity groupings, potentially leading to mistreatment of some groups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QRISK2 includes ethnicity as a predictor yet shows surprising disparities in predictions, resulting in significant unfairness in multiple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Coarseness of groups is important: treating ethnicity as a binary variable or considering only race may hide prediction disparities, e.g. South Asian and East Asian grouped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4FDF4-B9E3-A649-A196-66DA5CB7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134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28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0253-5A06-4644-8C34-DD8BB680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5F49E-F58B-1144-9A3A-BA1E849A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9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F234-6C46-914A-92B5-148CFA46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Quantifying Algorithmic Fairness in disease risk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936F-265A-A942-B447-269F524C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2019299"/>
            <a:ext cx="10629651" cy="4473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dirty="0">
                <a:solidFill>
                  <a:schemeClr val="accent2"/>
                </a:solidFill>
                <a:latin typeface="Avenir Book" panose="02000503020000020003" pitchFamily="2" charset="0"/>
              </a:rPr>
              <a:t>Project outline</a:t>
            </a:r>
            <a:endParaRPr lang="en-GB" sz="2600" b="1" i="0" dirty="0">
              <a:solidFill>
                <a:schemeClr val="accent2"/>
              </a:solidFill>
              <a:effectLst/>
              <a:latin typeface="Avenir Book" panose="02000503020000020003" pitchFamily="2" charset="0"/>
            </a:endParaRPr>
          </a:p>
          <a:p>
            <a:r>
              <a:rPr lang="en-GB" sz="2000" b="0" i="0" dirty="0">
                <a:effectLst/>
                <a:latin typeface="Avenir Book" panose="02000503020000020003" pitchFamily="2" charset="0"/>
              </a:rPr>
              <a:t>Some algorithms may underperform for specific population groups, and many have not been analysed for fairness</a:t>
            </a:r>
            <a:endParaRPr lang="en-GB" sz="2000" dirty="0">
              <a:latin typeface="Avenir Book" panose="02000503020000020003" pitchFamily="2" charset="0"/>
            </a:endParaRPr>
          </a:p>
          <a:p>
            <a:r>
              <a:rPr lang="en-GB" sz="2000" dirty="0">
                <a:latin typeface="Avenir Book" panose="02000503020000020003" pitchFamily="2" charset="0"/>
              </a:rPr>
              <a:t>Developed</a:t>
            </a:r>
            <a:r>
              <a:rPr lang="en-GB" sz="2000" b="0" i="0" dirty="0">
                <a:effectLst/>
                <a:latin typeface="Avenir Book" panose="02000503020000020003" pitchFamily="2" charset="0"/>
              </a:rPr>
              <a:t> a framework to quantify algorithmic fairness in medical prediction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venir Book" panose="02000503020000020003" pitchFamily="2" charset="0"/>
              </a:rPr>
              <a:t>Applied to CVD: assessing fairness across various demographic groups for different CVD risk prediction models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Avenir Book" panose="02000503020000020003" pitchFamily="2" charset="0"/>
              </a:rPr>
              <a:t>Using </a:t>
            </a:r>
            <a:r>
              <a:rPr lang="en-GB" sz="2000" b="0" i="0" dirty="0">
                <a:effectLst/>
                <a:latin typeface="Avenir Book" panose="02000503020000020003" pitchFamily="2" charset="0"/>
              </a:rPr>
              <a:t>UK Biobank data to assess fairness in predictions for age, sex, ethnicity, and deprivation groups, and their intersections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F</a:t>
            </a:r>
            <a:r>
              <a:rPr lang="en-GB" sz="2000" b="0" i="0" dirty="0">
                <a:effectLst/>
                <a:latin typeface="Avenir Book" panose="02000503020000020003" pitchFamily="2" charset="0"/>
              </a:rPr>
              <a:t>ramework </a:t>
            </a:r>
            <a:r>
              <a:rPr lang="en-GB" sz="2000" dirty="0">
                <a:latin typeface="Avenir Book" panose="02000503020000020003" pitchFamily="2" charset="0"/>
              </a:rPr>
              <a:t>can be used </a:t>
            </a:r>
            <a:r>
              <a:rPr lang="en-GB" sz="2000" b="0" i="0" dirty="0">
                <a:effectLst/>
                <a:latin typeface="Avenir Book" panose="02000503020000020003" pitchFamily="2" charset="0"/>
              </a:rPr>
              <a:t>to assess algorithmic fairness </a:t>
            </a:r>
            <a:r>
              <a:rPr lang="en-GB" sz="2000" dirty="0">
                <a:latin typeface="Avenir Book" panose="02000503020000020003" pitchFamily="2" charset="0"/>
              </a:rPr>
              <a:t>in any risk prediction </a:t>
            </a:r>
            <a:r>
              <a:rPr lang="en-GB" sz="2000" b="0" i="0" dirty="0">
                <a:effectLst/>
                <a:latin typeface="Avenir Book" panose="02000503020000020003" pitchFamily="2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1458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F234-6C46-914A-92B5-148CFA46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Quantifying Algorithmic Fairness in disease risk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936F-265A-A942-B447-269F524C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2019299"/>
            <a:ext cx="10629651" cy="447357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2600" b="1" i="0" dirty="0">
                <a:solidFill>
                  <a:schemeClr val="accent2"/>
                </a:solidFill>
                <a:effectLst/>
                <a:latin typeface="Avenir Book" panose="02000503020000020003" pitchFamily="2" charset="0"/>
              </a:rPr>
              <a:t>Findings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Intersectional analysis reveals disparities in fairness for intersectional groups compared to individual comprising groups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Disparities in predictions for multiple ethnicity groups ar</a:t>
            </a:r>
            <a:r>
              <a:rPr lang="en-GB" dirty="0">
                <a:latin typeface="Avenir Book" panose="02000503020000020003" pitchFamily="2" charset="0"/>
              </a:rPr>
              <a:t>e seen, 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suggesting potential unfairness and importance of exploring less coarse ethnicity </a:t>
            </a:r>
            <a:r>
              <a:rPr lang="en-GB" dirty="0">
                <a:latin typeface="Avenir Book" panose="02000503020000020003" pitchFamily="2" charset="0"/>
              </a:rPr>
              <a:t>groups</a:t>
            </a:r>
            <a:endParaRPr lang="en-GB" b="0" i="0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Recalibrating an algorithm does not ensure group fairness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Fairness metrics are incompatible and highlight different levels of unfairness, so a range should be explored</a:t>
            </a:r>
            <a:endParaRPr lang="en-GB" b="0" i="0" dirty="0"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7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8777-1D09-F24B-AC65-BA21C5FB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A449-240B-0549-A9E5-6C2A044E8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2019299"/>
            <a:ext cx="10908721" cy="41148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“Fair” predictions can </a:t>
            </a:r>
            <a:r>
              <a:rPr lang="en-GB" dirty="0">
                <a:latin typeface="Avenir Book" panose="02000503020000020003" pitchFamily="2" charset="0"/>
              </a:rPr>
              <a:t>be enforced by 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satisfying mathematical criteria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Has been a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pplied in high-stakes domains, e.g. medical technology and risk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Unfairness arises due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Data issues: historical biases, data collection inequalities, small sample sizes for minority groups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Model issues: </a:t>
            </a:r>
            <a:r>
              <a:rPr lang="en-GB" dirty="0">
                <a:latin typeface="Avenir Book" panose="02000503020000020003" pitchFamily="2" charset="0"/>
              </a:rPr>
              <a:t>o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ptimization for overall accuracy, ignoring equitable predictions in different subgroups (e.g., linear regression)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Some frameworks and techniques have been developed to identify and remove potentially discriminatory behaviour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52799E-5C12-C546-92C7-05CA82FCE67D}"/>
              </a:ext>
            </a:extLst>
          </p:cNvPr>
          <p:cNvSpPr/>
          <p:nvPr/>
        </p:nvSpPr>
        <p:spPr>
          <a:xfrm>
            <a:off x="808661" y="5735235"/>
            <a:ext cx="4556760" cy="614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0" dirty="0">
                <a:effectLst/>
                <a:latin typeface="Avenir Book" panose="02000503020000020003" pitchFamily="2" charset="0"/>
              </a:rPr>
              <a:t>Fairness Definitions: 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Statistical notions determining model fairness.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8857CF-8C0C-C942-9A95-A0B3DB4BE80B}"/>
              </a:ext>
            </a:extLst>
          </p:cNvPr>
          <p:cNvSpPr/>
          <p:nvPr/>
        </p:nvSpPr>
        <p:spPr>
          <a:xfrm>
            <a:off x="5532442" y="5585329"/>
            <a:ext cx="601791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None/>
            </a:pPr>
            <a:r>
              <a:rPr lang="en-GB" b="1" i="0" dirty="0">
                <a:effectLst/>
                <a:latin typeface="Avenir Book" panose="02000503020000020003" pitchFamily="2" charset="0"/>
              </a:rPr>
              <a:t>Fairness Quantification Metrics: 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Adaptations of fairness definitions to quantify or measure fairness in model predictions.</a:t>
            </a:r>
          </a:p>
        </p:txBody>
      </p:sp>
    </p:spTree>
    <p:extLst>
      <p:ext uri="{BB962C8B-B14F-4D97-AF65-F5344CB8AC3E}">
        <p14:creationId xmlns:p14="http://schemas.microsoft.com/office/powerpoint/2010/main" val="301327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9521-62CB-CF49-AB38-7DFD3B39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73" y="554981"/>
            <a:ext cx="6383684" cy="1611750"/>
          </a:xfrm>
        </p:spPr>
        <p:txBody>
          <a:bodyPr>
            <a:normAutofit/>
          </a:bodyPr>
          <a:lstStyle/>
          <a:p>
            <a:r>
              <a:rPr lang="en-US" dirty="0"/>
              <a:t>Group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D3C6-F8C9-EA4D-864C-2B57BE58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872" y="2597426"/>
            <a:ext cx="5928596" cy="353667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300" b="0" i="0" dirty="0">
                <a:effectLst/>
                <a:latin typeface="Avenir Book" panose="02000503020000020003" pitchFamily="2" charset="0"/>
              </a:rPr>
              <a:t>Algorithmic fairness can be categorized into group fairness, subgroup fairness, and individual fairness.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300" b="0" i="0" dirty="0">
                <a:effectLst/>
                <a:latin typeface="Avenir Book" panose="02000503020000020003" pitchFamily="2" charset="0"/>
              </a:rPr>
              <a:t>Group fairness is used to assess fairness of predictions across different pre-defined groups (e.g., sex or age).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300" b="0" i="0" dirty="0">
                <a:effectLst/>
                <a:latin typeface="Avenir Book" panose="02000503020000020003" pitchFamily="2" charset="0"/>
              </a:rPr>
              <a:t>Group fairness quantification metrics are calculated by comparing predictions for each group using statistical measurements for binary classification.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300" b="0" i="0" dirty="0">
                <a:effectLst/>
                <a:latin typeface="Avenir Book" panose="02000503020000020003" pitchFamily="2" charset="0"/>
              </a:rPr>
              <a:t>Metrics used include Accuracy, True Positive Rate (TPR), True Negative Rate (TNR), False Positive Rate (FPR), False Negative Rate (FNR), Positive Predictive Value (PPV), and Negative Predictive Value (NPV).</a:t>
            </a:r>
          </a:p>
          <a:p>
            <a:pPr marL="0" indent="0" algn="l">
              <a:buNone/>
            </a:pPr>
            <a:r>
              <a:rPr lang="en-GB" sz="1200" b="0" i="0" dirty="0">
                <a:effectLst/>
                <a:latin typeface="Avenir Book" panose="02000503020000020003" pitchFamily="2" charset="0"/>
              </a:rPr>
              <a:t>- Group fairness has various definitions, and the best choice depends on the context.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Avenir Book" panose="02000503020000020003" pitchFamily="2" charset="0"/>
              </a:rPr>
              <a:t>The selected definitions are popular and relevant to the problem at hand.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Avenir Book" panose="02000503020000020003" pitchFamily="2" charset="0"/>
              </a:rPr>
              <a:t>It's challenging to satisfy all fairness definitions simultaneously.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Avenir Book" panose="02000503020000020003" pitchFamily="2" charset="0"/>
              </a:rPr>
              <a:t>Exploring multiple definitions is necessary for a comprehensive fairness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Avenir Book" panose="02000503020000020003" pitchFamily="2" charset="0"/>
              </a:rPr>
              <a:t>Group fairness definitions, along with a one-model-fits-all approach, may not optimize for all subgroups effectively.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1300" b="0" i="0" dirty="0">
              <a:effectLst/>
              <a:latin typeface="Avenir Book" panose="02000503020000020003" pitchFamily="2" charset="0"/>
            </a:endParaRPr>
          </a:p>
        </p:txBody>
      </p:sp>
      <p:pic>
        <p:nvPicPr>
          <p:cNvPr id="4" name="Picture 3" descr="A table of a table with text&#10;&#10;Description automatically generated">
            <a:extLst>
              <a:ext uri="{FF2B5EF4-FFF2-40B4-BE49-F238E27FC236}">
                <a16:creationId xmlns:a16="http://schemas.microsoft.com/office/drawing/2014/main" id="{27B8A36B-5998-5A49-A874-795FBCA3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68" y="1360856"/>
            <a:ext cx="5048450" cy="4909616"/>
          </a:xfrm>
          <a:prstGeom prst="rect">
            <a:avLst/>
          </a:prstGeom>
          <a:noFill/>
        </p:spPr>
      </p:pic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DB25F3CA-ED6C-43F4-8781-642CC38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10E06C5-0D82-4090-A055-E06BA2AA5E98}" type="datetime1">
              <a:rPr lang="en-US" smtClean="0"/>
              <a:pPr>
                <a:spcAft>
                  <a:spcPts val="600"/>
                </a:spcAft>
              </a:pPr>
              <a:t>7/17/23</a:t>
            </a:fld>
            <a:endParaRPr lang="en-US"/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E105F10E-684A-4498-9801-E3A6CE5C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2244" y="6342042"/>
            <a:ext cx="4254084" cy="51595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sz="1000" b="0" i="0" dirty="0">
                <a:effectLst/>
              </a:rPr>
              <a:t>specified fairness definitions and metrics summarised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45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A776-7D9E-A44D-A211-CEF98440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in medical risk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7896-5717-5F49-9607-526BB02B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Fairness in medical risk prediction is an underexplored area, despite the potential for perpetuating healthcare and societal inequalities.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Sex- and age-disaggregated models are commonly used to address biases and mitigate discrimination.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Avenir Book" panose="02000503020000020003" pitchFamily="2" charset="0"/>
              </a:rPr>
              <a:t>Wastvedt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 et al.'s framework for counterfactual intersectional fairness in risk prediction is being assessed with simulated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Risk prediction models are evaluated for predictive and discriminative ability in different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Generalisability is assessed through external validation and validation in trials.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The c-statistic is commonly used to measure model discrimination, but it has received some criticism.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Assessments are often done population-wide, which may miss unfairness against specific subgroups (though sex-specific assessments are relatively common).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External validation is essential but often neglected, leading to potential overestimation of model performance in clinical practice.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Avenir Book" panose="02000503020000020003" pitchFamily="2" charset="0"/>
              </a:rPr>
              <a:t>Siontis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 et al. found that only a small percentage of risk prediction models undergo external validation, with later validations showing worse predictive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External validation is crucial for accurate assessment and validation of risk prediction models.</a:t>
            </a:r>
          </a:p>
        </p:txBody>
      </p:sp>
    </p:spTree>
    <p:extLst>
      <p:ext uri="{BB962C8B-B14F-4D97-AF65-F5344CB8AC3E}">
        <p14:creationId xmlns:p14="http://schemas.microsoft.com/office/powerpoint/2010/main" val="31868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60C0-E0D7-4949-9F4B-C2646989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in CVD risk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7DB5-1B73-FC43-8CE9-8C9A73EB8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Cardiovascular disease (CVD) risk prediction models are used to assess patients' risk of CVD events (e.g., stroke, heart attack) and impact patient screening, diagnosis, and treatment.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Concerns exist over the effectiveness of these tools for different populations.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Algorithmic fairness analysis focuses on CVD risk prediction tools as an illustrative example.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Few studies have connected the CVD risk prediction and algorithmic fairness research communities.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Avenir Book" panose="02000503020000020003" pitchFamily="2" charset="0"/>
              </a:rPr>
              <a:t>Pfohl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 et al. propose a fair CVD risk prediction algorithm using machine learning, but they focus on specific fairness criteria (equalised odds) and create a new tool rather than assessing existing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Avenir Book" panose="02000503020000020003" pitchFamily="2" charset="0"/>
              </a:rPr>
              <a:t>Foryciarz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 et al. assess the fairness of the Pooled Cohort Equations (PCE) used in the US, but their study is limited to one prediction model and two fairness definitions, with a focus on clinical guidelines.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Another recent publication aims to quantify the accuracy and fairness of existing CVD prediction tools but uses inappropriate fairness metrics and problematic racial categories.</a:t>
            </a:r>
          </a:p>
        </p:txBody>
      </p:sp>
    </p:spTree>
    <p:extLst>
      <p:ext uri="{BB962C8B-B14F-4D97-AF65-F5344CB8AC3E}">
        <p14:creationId xmlns:p14="http://schemas.microsoft.com/office/powerpoint/2010/main" val="39714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99A5-F52D-5B43-BCFF-2E336A71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UK biobank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F290-4286-3547-AD5C-E20A2540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8"/>
            <a:ext cx="6599135" cy="486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2"/>
                </a:solidFill>
                <a:latin typeface="Avenir Book" panose="02000503020000020003" pitchFamily="2" charset="0"/>
              </a:rPr>
              <a:t>Study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venir Book" panose="02000503020000020003" pitchFamily="2" charset="0"/>
              </a:rPr>
              <a:t>Individuals with pre-existing CVD excluded, leaving </a:t>
            </a:r>
            <a:r>
              <a:rPr lang="en-GB" b="1" i="0" dirty="0">
                <a:effectLst/>
                <a:latin typeface="Avenir Book" panose="02000503020000020003" pitchFamily="2" charset="0"/>
              </a:rPr>
              <a:t>464,063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 participants for analysis</a:t>
            </a:r>
          </a:p>
          <a:p>
            <a:r>
              <a:rPr lang="en-GB" b="0" i="0" dirty="0">
                <a:effectLst/>
                <a:latin typeface="Avenir Book" panose="02000503020000020003" pitchFamily="2" charset="0"/>
              </a:rPr>
              <a:t>CVD events identified using self-reported disease history and ICD-9, ICD-10, OPCS-4 codes in linked hospital records or death certificates</a:t>
            </a:r>
          </a:p>
          <a:p>
            <a:r>
              <a:rPr lang="en-GB" b="0" i="0" dirty="0">
                <a:effectLst/>
                <a:latin typeface="Avenir Book" panose="02000503020000020003" pitchFamily="2" charset="0"/>
              </a:rPr>
              <a:t>After excluding individuals with age &gt;70 and those missing key predictor and analysis data, </a:t>
            </a:r>
            <a:r>
              <a:rPr lang="en-GB" b="1" i="0" dirty="0">
                <a:effectLst/>
                <a:latin typeface="Avenir Book" panose="02000503020000020003" pitchFamily="2" charset="0"/>
              </a:rPr>
              <a:t>439,049</a:t>
            </a:r>
            <a:r>
              <a:rPr lang="en-GB" b="0" i="0" dirty="0">
                <a:effectLst/>
                <a:latin typeface="Avenir Book" panose="02000503020000020003" pitchFamily="2" charset="0"/>
              </a:rPr>
              <a:t> participants remained for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1C2D0-7D04-B94F-AA81-A843233AB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97" y="-1"/>
            <a:ext cx="4784203" cy="68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23246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7881</TotalTime>
  <Words>2206</Words>
  <Application>Microsoft Macintosh PowerPoint</Application>
  <PresentationFormat>Widescreen</PresentationFormat>
  <Paragraphs>179</Paragraphs>
  <Slides>22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Book</vt:lpstr>
      <vt:lpstr>Avenir Next LT Pro</vt:lpstr>
      <vt:lpstr>Avenir Next LT Pro Light</vt:lpstr>
      <vt:lpstr>Calibri</vt:lpstr>
      <vt:lpstr>VeniceBeachVTI</vt:lpstr>
      <vt:lpstr>Quantifying Algorithmic Fairness in disease risk prediction</vt:lpstr>
      <vt:lpstr>Quantifying Algorithmic Fairness in disease risk prediction</vt:lpstr>
      <vt:lpstr>Quantifying Algorithmic Fairness in disease risk prediction</vt:lpstr>
      <vt:lpstr>Quantifying Algorithmic Fairness in disease risk prediction</vt:lpstr>
      <vt:lpstr>algorithmic fairness</vt:lpstr>
      <vt:lpstr>Group fairness</vt:lpstr>
      <vt:lpstr>Fairness in medical risk prediction</vt:lpstr>
      <vt:lpstr>Fairness in CVD risk prediction</vt:lpstr>
      <vt:lpstr>Data UK biobank </vt:lpstr>
      <vt:lpstr>Analysis of CVD Tools</vt:lpstr>
      <vt:lpstr>calculating CVD risk scores</vt:lpstr>
      <vt:lpstr>Analysing models with group fairness metrics </vt:lpstr>
      <vt:lpstr>Group fairness analysis</vt:lpstr>
      <vt:lpstr>Survival function </vt:lpstr>
      <vt:lpstr>Handling Censoring in fairness metric calculations</vt:lpstr>
      <vt:lpstr>Results summary</vt:lpstr>
      <vt:lpstr>Results: intersectionality</vt:lpstr>
      <vt:lpstr>Recalibration</vt:lpstr>
      <vt:lpstr>Results:  recalibration</vt:lpstr>
      <vt:lpstr>Results: ethnicity</vt:lpstr>
      <vt:lpstr>Results: ethnicity</vt:lpstr>
      <vt:lpstr>Next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Algorithmic Fairness in disease risk prediction</dc:title>
  <dc:creator>Claire Coffey</dc:creator>
  <cp:lastModifiedBy>Claire Coffey</cp:lastModifiedBy>
  <cp:revision>6</cp:revision>
  <dcterms:created xsi:type="dcterms:W3CDTF">2023-07-13T10:06:42Z</dcterms:created>
  <dcterms:modified xsi:type="dcterms:W3CDTF">2023-07-18T21:28:21Z</dcterms:modified>
</cp:coreProperties>
</file>