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1.xml" ContentType="application/inkml+xml"/>
  <Override PartName="/ppt/ink/ink2.xml" ContentType="application/inkml+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26"/>
  </p:notesMasterIdLst>
  <p:handoutMasterIdLst>
    <p:handoutMasterId r:id="rId27"/>
  </p:handoutMasterIdLst>
  <p:sldIdLst>
    <p:sldId id="256" r:id="rId5"/>
    <p:sldId id="262" r:id="rId6"/>
    <p:sldId id="272" r:id="rId7"/>
    <p:sldId id="273" r:id="rId8"/>
    <p:sldId id="274" r:id="rId9"/>
    <p:sldId id="278" r:id="rId10"/>
    <p:sldId id="279" r:id="rId11"/>
    <p:sldId id="281" r:id="rId12"/>
    <p:sldId id="282" r:id="rId13"/>
    <p:sldId id="283" r:id="rId14"/>
    <p:sldId id="277" r:id="rId15"/>
    <p:sldId id="285" r:id="rId16"/>
    <p:sldId id="284" r:id="rId17"/>
    <p:sldId id="286" r:id="rId18"/>
    <p:sldId id="290" r:id="rId19"/>
    <p:sldId id="293" r:id="rId20"/>
    <p:sldId id="289" r:id="rId21"/>
    <p:sldId id="291" r:id="rId22"/>
    <p:sldId id="292" r:id="rId23"/>
    <p:sldId id="288" r:id="rId24"/>
    <p:sldId id="27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2093"/>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329"/>
    <p:restoredTop sz="81596" autoAdjust="0"/>
  </p:normalViewPr>
  <p:slideViewPr>
    <p:cSldViewPr snapToGrid="0">
      <p:cViewPr>
        <p:scale>
          <a:sx n="80" d="100"/>
          <a:sy n="80" d="100"/>
        </p:scale>
        <p:origin x="1128" y="19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3/23/23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4T17:55:25.611"/>
    </inkml:context>
    <inkml:brush xml:id="br0">
      <inkml:brushProperty name="width" value="0.1" units="cm"/>
      <inkml:brushProperty name="height" value="0.1" units="cm"/>
      <inkml:brushProperty name="color" value="#942093"/>
    </inkml:brush>
  </inkml:definitions>
  <inkml:trace contextRef="#ctx0" brushRef="#br0">985 0 24575,'-28'0'0,"9"0"0,-13 3 0,13 1 0,-12 5 0,9-5 0,0 4 0,5-5 0,10 0 0,-4 0 0,5-1 0,-6-1 0,1 2 0,-1-1 0,3-1 0,1 2 0,-2-1 0,1-1 0,-4 2 0,1-1 0,-3-1 0,4 1 0,2 1 0,4-3 0,-1 3 0,1-3 0,-1 0 0,-2 2 0,2-1 0,-2 2 0,2-1 0,-2-1 0,1 4 0,-1-4 0,2 1 0,-3 1 0,3-2 0,-2 1 0,2 1 0,0-2 0,0 4 0,1-5 0,-1 5 0,-3-4 0,-2 7 0,1-7 0,-1 4 0,5-2 0,-3 0 0,3 1 0,-6 1 0,3-2 0,0 0 0,1 3 0,2-6 0,0 3 0,-3 0 0,3-3 0,-3 5 0,3-4 0,0 4 0,-3-4 0,2 4 0,-5-1 0,2-1 0,0 2 0,1-4 0,-5 7 0,6-5 0,-11 8 0,12-4 0,-4 1 0,5-5 0,0 3 0,1-3 0,-1 3 0,0 0 0,0-1 0,0 4 0,1-5 0,1 3 0,-1-6 0,4 4 0,-4-1 0,2 1 0,0 1 0,-2-1 0,2-2 0,-1 3 0,2-3 0,-1 5 0,-3 6 0,0-4 0,0 4 0,1-9 0,4 1 0,-4 0 0,2 2 0,0-2 0,-3 2 0,3-2 0,0 2 0,-2-1 0,5 1 0,-6-5 0,6 3 0,-6-3 0,3 8 0,0-4 0,-2 9 0,4-9 0,-4 4 0,4-5 0,-4 0 0,2 5 0,-3-3 0,2 3 0,-3 2 0,5-5 0,-8 13 0,9-13 0,-7 5 0,7-5 0,-1-1 0,-1 1 0,3 3 0,-3-4 0,1 6 0,1-7 0,-1 3 0,2-4 0,-3 4 0,2-3 0,-1 3 0,-1-3 0,2 0 0,-1 0 0,2 0 0,0-1 0,0 1 0,0 4 0,0-3 0,0 2 0,0 1 0,0-3 0,0 2 0,0-3 0,0 4 0,0-4 0,0 4 0,0-4 0,0 0 0,0 0 0,0-1 0,-3 1 0,2 0 0,-1 0 0,2 0 0,0 0 0,0 0 0,0 2 0,0-1 0,0 1 0,0-2 0,0 0 0,0 0 0,0 0 0,0 0 0,0 2 0,0 3 0,0-2 0,0 1 0,0-4 0,0-1 0,0 1 0,0 0 0,0 0 0,0 3 0,0-3 0,0 3 0,0-3 0,0-1 0,0 4 0,0-3 0,0 3 0,0-3 0,0 0 0,0 0 0,0 0 0,0 3 0,0-2 0,0 2 0,0-3 0,0 0 0,0 0 0,0 0 0,0 3 0,0-3 0,0 3 0,0-3 0,0-1 0,0 1 0,0 0 0,0 0 0,0 0 0,0 0 0,0 0 0,2 0 0,-1 0 0,4 0 0,-1-1 0,2 1 0,2 3 0,-1-3 0,-1 3 0,-1-3 0,-2 0 0,3 0 0,-3-1 0,2 1 0,-1 0 0,2 0 0,0 0 0,-1 0 0,1 0 0,-2 0 0,1 0 0,1 2 0,0-1 0,0 1 0,-1-2 0,-1 0 0,-1 0 0,2 0 0,-1 0 0,-1 0 0,2-3 0,-2 2 0,3-2 0,-3 3 0,3-2 0,-3 1 0,0-2 0,5 3 0,-4 0 0,4-3 0,-5 2 0,3-4 0,-3 4 0,2-2 0,1 0 0,-1-1 0,-2 1 0,2-3 0,-1 3 0,1-3 0,1 0 0,0 0 0,-1 0 0,1 0 0,0 0 0,0 2 0,0-1 0,0 2 0,0-3 0,-1 0 0,1 0 0,0 0 0,0 0 0,0 0 0,4 0 0,-4 0 0,7 2 0,-7-1 0,3 2 0,-3-1 0,-1-1 0,12 4 0,-9-4 0,9 4 0,-11-4 0,2 1 0,-2-2 0,3 0 0,-3 3 0,-1-2 0,1 1 0,0-2 0,0 0 0,0 0 0,-1 0 0,1 0 0,0 0 0,0 0 0,-1 0 0,1 0 0,0 0 0,0 0 0,-1 0 0,1 0 0,0 0 0,0 0 0,-1 0 0,1 0 0,-1 0 0,1 0 0,-1 0 0,1 0 0,0 0 0,-1 0 0,1 0 0,-1 0 0,1 0 0,-1 0 0,1 0 0,0 0 0,-1-2 0,1 1 0,0-2 0,-3 1 0,2 1 0,-2-2 0,3 1 0,0 1 0,-1-1 0,-2-1 0,2 3 0,-2-3 0,3 1 0,0-2 0,-1 1 0,1-1 0,0 3 0,-3-4 0,2 4 0,-2-1 0,3-1 0,0 3 0,-3-5 0,2 4 0,-5-4 0,5 4 0,-2-4 0,3 5 0,-3-5 0,2 4 0,-4-4 0,4 4 0,-4-4 0,4 4 0,-5-4 0,5 4 0,-2-1 0,0 0 0,2 1 0,-2-1 0,3-1 0,-1 3 0,1-5 0,-1 2 0,0 0 0,0 1 0,-2 0 0,2 1 0,-2-1 0,1-1 0,0 2 0,-1-3 0,2 1 0,-2-2 0,2 2 0,-4-2 0,4 5 0,-4-5 0,4 4 0,-2-3 0,0 1 0,2 0 0,-4-2 0,4 5 0,-5-5 0,5 4 0,-5-3 0,5 3 0,-2-4 0,1 2 0,0 1 0,-3-3 0,1 2 0,0 0 0,-1-2 0,1 2 0,-2-2 0,3 2 0,-2-2 0,1 2 0,-2-2 0,0 0 0,0-1 0,3 3 0,-3-2 0,3 2 0,-3-2 0,0 0 0,2 0 0,-1-1 0,1 1 0,-2 0 0,0 0 0,0-1 0,0 1 0,3 0 0,-2-1 0,1 1 0,-2-1 0,0 0 0,3 3 0,-2-2 0,1 2 0,1 0 0,-2-2 0,1 2 0,-2-3 0,3 1 0,-3-1 0,2 0 0,-2 1 0,0-1 0,0 0 0,3 1 0,-2-1 0,1 0 0,-2 0 0,3 1 0,-3-1 0,3 0 0,-3 1 0,0-1 0,0 1 0,0-1 0,0 1 0,0-1 0,2 1 0,-1-1 0,2 1 0,-3-1 0,0 1 0,0-1 0,0 0 0,0 1 0,0-1 0,0 1 0,0-1 0,0 1 0,0-1 0,0 1 0,0-1 0,0 1 0,0-1 0,0 1 0,2 2 0,-1-2 0,2 2 0,-3-3 0,0 1 0,0 0 0,0-1 0,0 1 0,0 0 0,0-1 0,0 1 0,0 0 0,0-1 0,0 1 0,0-1 0,0 1 0,0-1 0,0 1 0,0-1 0,0 1 0,0-1 0,0 0 0,0 1 0,0-1 0,0 0 0,0 1 0,0-1 0,0 1 0,0-1 0,0 0 0,0 1 0,0-4 0,0 3 0,0-3 0,0 4 0,0-1 0,0 0 0,0 0 0,0 1 0,0-1 0,0 0 0,0 0 0,0 1 0,0-1 0,0 1 0,0-1 0,0 0 0,-3 1 0,3-1 0,-3 1 0,3-1 0,0 0 0,-2 0 0,1 1 0,-4-1 0,4 0 0,-1 0 0,2 0 0,-3 1 0,3-1 0,-6 0 0,3 0 0,0 0 0,0 0 0,1 0 0,1 0 0,-4 0 0,4 1 0,-4-1 0,4 0 0,-4 0 0,4 0 0,-4 0 0,2 0 0,0 1 0,-2-1 0,2 0 0,-3-2 0,3 2 0,1-2 0,-1 2 0,3 1 0,-3-1 0,3 1 0,0-1 0,-2 3 0,1-2 0,-1 2 0,-1 0 0,2-2 0,-1 2 0,2-3 0,-3 4 0,2-3 0,-1 2 0,-1 0 0,2-2 0,-1 2 0,-1 0 0,3-2 0,-5 2 0,4-2 0,-1-1 0,-1 1 0,3-1 0,-3 1 0,1 2 0,1-2 0,-4 1 0,5-1 0,-3 0 0,1 2 0,1-2 0,-4 4 0,4-4 0,-4 5 0,4-6 0,-1 3 0,-1 0 0,3-2 0,-3 2 0,1 0 0,-1-2 0,-3 2 0,1-2 0,0 2 0,2-2 0,-2 5 0,5-5 0,-5 4 0,2-1 0,-3 2 0,1 0 0,1 0 0,1-6 0,-1 4 0,1-4 0,0 3 0,1 3 0,2-3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4T17:55:28.405"/>
    </inkml:context>
    <inkml:brush xml:id="br0">
      <inkml:brushProperty name="width" value="0.1" units="cm"/>
      <inkml:brushProperty name="height" value="0.1" units="cm"/>
      <inkml:brushProperty name="color" value="#942093"/>
    </inkml:brush>
  </inkml:definitions>
  <inkml:trace contextRef="#ctx0" brushRef="#br0">165 80 24575,'-12'-6'0,"1"3"0,-1-3 0,4 3 0,-4-1 0,6-1 0,1 2 0,-1-1 0,0-1 0,0 5 0,1-5 0,-1 4 0,0-4 0,1 5 0,0-5 0,-1 4 0,1-3 0,0 3 0,2-4 0,-2 4 0,2-4 0,-3 5 0,1-5 0,0 5 0,0-3 0,2 3 0,1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3/23/23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Introduce</a:t>
            </a:r>
          </a:p>
          <a:p>
            <a:pPr marL="171450" indent="-171450">
              <a:buFont typeface="Arial" panose="020B0604020202020204" pitchFamily="34" charset="0"/>
              <a:buChar char="•"/>
            </a:pPr>
            <a:r>
              <a:rPr lang="en-US" dirty="0"/>
              <a:t>Interests: methodology, policy, equity – secondary/postsecondary outcomes</a:t>
            </a:r>
          </a:p>
          <a:p>
            <a:pPr marL="171450" indent="-171450">
              <a:buFont typeface="Arial" panose="020B0604020202020204" pitchFamily="34" charset="0"/>
              <a:buChar char="•"/>
            </a:pPr>
            <a:r>
              <a:rPr lang="en-US" dirty="0"/>
              <a:t>Introduce paper</a:t>
            </a:r>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24676470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 &lt;- individual student level (e.g. own income)</a:t>
            </a:r>
          </a:p>
          <a:p>
            <a:r>
              <a:rPr lang="en-US" dirty="0"/>
              <a:t>H &lt;- baseline homeroom level student chars (e.g. average income): Mean</a:t>
            </a:r>
          </a:p>
          <a:p>
            <a:pPr lvl="1"/>
            <a:r>
              <a:rPr lang="en-US" dirty="0"/>
              <a:t>Robustness check, accounts for peer effects within homerooms; environmental factors</a:t>
            </a:r>
          </a:p>
          <a:p>
            <a:r>
              <a:rPr lang="en-US" dirty="0"/>
              <a:t>T &lt;- teacher chars (age, teaching exp, </a:t>
            </a:r>
            <a:r>
              <a:rPr lang="en-US" dirty="0" err="1"/>
              <a:t>etc</a:t>
            </a:r>
            <a:r>
              <a:rPr lang="en-US" dirty="0"/>
              <a:t>)</a:t>
            </a:r>
          </a:p>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13</a:t>
            </a:fld>
            <a:endParaRPr lang="en-US" dirty="0"/>
          </a:p>
        </p:txBody>
      </p:sp>
    </p:spTree>
    <p:extLst>
      <p:ext uri="{BB962C8B-B14F-4D97-AF65-F5344CB8AC3E}">
        <p14:creationId xmlns:p14="http://schemas.microsoft.com/office/powerpoint/2010/main" val="8849797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Second mechanism we need to understand in gender match effects is the impact of teacher gender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Bangla Sangam MN" panose="02000000000000000000" pitchFamily="2" charset="0"/>
              </a:rPr>
              <a:t>Paredes (2014) in that teacher gender may affect students in a variety of ways: by acting as role models, reinforcing stereotype threats, and through teacher biases that are correlated with gender (Paredes, 2014; </a:t>
            </a:r>
            <a:r>
              <a:rPr lang="en-US" sz="1200" dirty="0" err="1">
                <a:effectLst/>
                <a:latin typeface="Bangla Sangam MN" panose="02000000000000000000" pitchFamily="2" charset="0"/>
              </a:rPr>
              <a:t>Lavy</a:t>
            </a:r>
            <a:r>
              <a:rPr lang="en-US" sz="1200" dirty="0">
                <a:effectLst/>
                <a:latin typeface="Bangla Sangam MN" panose="02000000000000000000" pitchFamily="2" charset="0"/>
              </a:rPr>
              <a:t>, 2008). </a:t>
            </a:r>
          </a:p>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20</a:t>
            </a:fld>
            <a:endParaRPr lang="en-US" dirty="0"/>
          </a:p>
        </p:txBody>
      </p:sp>
    </p:spTree>
    <p:extLst>
      <p:ext uri="{BB962C8B-B14F-4D97-AF65-F5344CB8AC3E}">
        <p14:creationId xmlns:p14="http://schemas.microsoft.com/office/powerpoint/2010/main" val="2245651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know this is well saturated, perpetuates gender binary, but there are also real impacts previous literature has </a:t>
            </a:r>
            <a:r>
              <a:rPr lang="en-US" dirty="0" err="1"/>
              <a:t>found,even</a:t>
            </a:r>
            <a:r>
              <a:rPr lang="en-US" dirty="0"/>
              <a:t> in demographic math literature more broadly, especially for groups at risk/marginalized in traditional ed systems</a:t>
            </a:r>
          </a:p>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1879765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given the student gender gap in some form does exist, </a:t>
            </a:r>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844740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Second mechanism we need to understand in gender match effects is the impact of teacher gender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Bangla Sangam MN" panose="02000000000000000000" pitchFamily="2" charset="0"/>
              </a:rPr>
              <a:t>Paredes (2014) in that teacher gender may affect students in a variety of ways: by acting as role models, reinforcing stereotype threats, and through teacher biases that are correlated with gender (Paredes, 2014; </a:t>
            </a:r>
            <a:r>
              <a:rPr lang="en-US" sz="1200" dirty="0" err="1">
                <a:effectLst/>
                <a:latin typeface="Bangla Sangam MN" panose="02000000000000000000" pitchFamily="2" charset="0"/>
              </a:rPr>
              <a:t>Lavy</a:t>
            </a:r>
            <a:r>
              <a:rPr lang="en-US" sz="1200" dirty="0">
                <a:effectLst/>
                <a:latin typeface="Bangla Sangam MN" panose="02000000000000000000" pitchFamily="2" charset="0"/>
              </a:rPr>
              <a:t>, 2008). </a:t>
            </a:r>
          </a:p>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42499791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pull these two frameworks and foundations to better understand gender match effects, the third and final piece of this mechanism</a:t>
            </a:r>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16018312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brings us to our study:</a:t>
            </a:r>
          </a:p>
          <a:p>
            <a:pPr marL="285750" indent="-285750">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We are interested in the mechanisms and impacts of gender match effects specifically in China, particularly for its student- and teacher- random assignment policy.</a:t>
            </a:r>
          </a:p>
          <a:p>
            <a:pPr marL="171450" indent="-171450">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We examine gender match effects by examining outcomes of Chinese, English, and math score – both test score and self-reported confidence in the subject</a:t>
            </a:r>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6642020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do this </a:t>
            </a:r>
            <a:r>
              <a:rPr lang="en-US" dirty="0" err="1"/>
              <a:t>bc</a:t>
            </a:r>
            <a:r>
              <a:rPr lang="en-US" dirty="0"/>
              <a:t> of Compulsory Education Law</a:t>
            </a:r>
          </a:p>
          <a:p>
            <a:pPr marL="171450" indent="-171450">
              <a:buFont typeface="Arial" panose="020B0604020202020204" pitchFamily="34" charset="0"/>
              <a:buChar char="•"/>
            </a:pPr>
            <a:r>
              <a:rPr lang="en-US" b="1" dirty="0"/>
              <a:t>Second bullet: </a:t>
            </a:r>
            <a:r>
              <a:rPr lang="en-US" dirty="0"/>
              <a:t>important to note here that </a:t>
            </a:r>
            <a:r>
              <a:rPr lang="en-US" sz="1200" dirty="0">
                <a:effectLst/>
                <a:latin typeface="Bangla Sangam MN" panose="02000000000000000000" pitchFamily="2" charset="0"/>
              </a:rPr>
              <a:t>unlike the US, China uses a homeroom-based school system where teachers rotate to student groups rather than the other way around (minimizing differential peer effects and allows us to methodologically isolate the teacher-student relationship from other observed and unobserved confounding factors unbiasedly)</a:t>
            </a:r>
          </a:p>
          <a:p>
            <a:pPr marL="171450" indent="-171450">
              <a:buFont typeface="Arial" panose="020B0604020202020204" pitchFamily="34" charset="0"/>
              <a:buChar char="•"/>
            </a:pPr>
            <a:r>
              <a:rPr lang="en-US" sz="1200" dirty="0">
                <a:effectLst/>
                <a:latin typeface="Bangla Sangam MN" panose="02000000000000000000" pitchFamily="2" charset="0"/>
              </a:rPr>
              <a:t>Which started collecting data in 2013 and has been used already by researchers to overcome selection bias and ask causal questions</a:t>
            </a:r>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1673798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given the student gender gap in some form does exist, </a:t>
            </a:r>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3585620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True for US (STEM)</a:t>
            </a:r>
          </a:p>
        </p:txBody>
      </p:sp>
      <p:sp>
        <p:nvSpPr>
          <p:cNvPr id="4" name="Slide Number Placeholder 3"/>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15280738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GENDER MATCH EFFECTS</a:t>
            </a:r>
            <a:endParaRPr lang="en-US" dirty="0"/>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a:t>20XX</a:t>
            </a:r>
            <a:endParaRPr lang="en-US" dirty="0"/>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a:t>GENDER MATCH EFFECTS</a:t>
            </a:r>
            <a:endParaRPr lang="en-US" dirty="0"/>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GENDER MATCH EFFECTS</a:t>
            </a:r>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GENDER MATCH EFFECTS</a:t>
            </a:r>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endParaRPr lang="en-US" dirty="0"/>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a:t>GENDER MATCH EFFECTS</a:t>
            </a:r>
            <a:endParaRPr lang="en-US" dirty="0"/>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a:t>20XX</a:t>
            </a:r>
            <a:endParaRPr lang="en-US" dirty="0"/>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a:t>GENDER MATCH EFFECTS</a:t>
            </a:r>
            <a:endParaRPr lang="en-US" dirty="0"/>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a:t>20XX</a:t>
            </a:r>
            <a:endParaRPr lang="en-US" dirty="0"/>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a:t>GENDER MATCH EFFECTS</a:t>
            </a:r>
            <a:endParaRPr lang="en-US" dirty="0"/>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a:t>20XX</a:t>
            </a:r>
            <a:endParaRPr lang="en-US" dirty="0"/>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a:t>GENDER MATCH EFFECTS</a:t>
            </a:r>
            <a:endParaRPr lang="en-US" dirty="0"/>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GENDER MATCH EFFECTS</a:t>
            </a:r>
            <a:endParaRPr lang="en-US" dirty="0"/>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GENDER MATCH EFFECTS</a:t>
            </a:r>
            <a:endParaRPr lang="en-US" dirty="0"/>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a:t>20XX</a:t>
            </a:r>
            <a:endParaRPr lang="en-US" dirty="0"/>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a:t>GENDER MATCH EFFECTS</a:t>
            </a:r>
            <a:endParaRPr lang="en-US" dirty="0"/>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GENDER MATCH EFFECTS</a:t>
            </a:r>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a:t>GENDER MATCH EFFECTS</a:t>
            </a:r>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GENDER MATCH EFFECTS</a:t>
            </a:r>
            <a:endParaRPr lang="en-US" dirty="0"/>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customXml" Target="../ink/ink2.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510988" y="3146612"/>
            <a:ext cx="10846823" cy="2410430"/>
          </a:xfrm>
        </p:spPr>
        <p:txBody>
          <a:bodyPr/>
          <a:lstStyle/>
          <a:p>
            <a:pPr algn="r"/>
            <a:r>
              <a:rPr lang="en-US" dirty="0"/>
              <a:t>Investigating the </a:t>
            </a:r>
            <a:br>
              <a:rPr lang="en-US" dirty="0"/>
            </a:br>
            <a:r>
              <a:rPr lang="en-US" dirty="0"/>
              <a:t>Causal Impact of </a:t>
            </a:r>
            <a:r>
              <a:rPr lang="en-US" dirty="0">
                <a:solidFill>
                  <a:srgbClr val="942093"/>
                </a:solidFill>
              </a:rPr>
              <a:t>Teacher </a:t>
            </a:r>
            <a:br>
              <a:rPr lang="en-US" dirty="0">
                <a:solidFill>
                  <a:srgbClr val="942093"/>
                </a:solidFill>
              </a:rPr>
            </a:br>
            <a:r>
              <a:rPr lang="en-US" dirty="0">
                <a:solidFill>
                  <a:srgbClr val="942093"/>
                </a:solidFill>
              </a:rPr>
              <a:t>Gender Match </a:t>
            </a:r>
            <a:r>
              <a:rPr lang="en-US" dirty="0"/>
              <a:t>on Student Learning </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4817327" y="5586890"/>
            <a:ext cx="6540484" cy="813910"/>
          </a:xfrm>
        </p:spPr>
        <p:txBody>
          <a:bodyPr>
            <a:normAutofit/>
          </a:bodyPr>
          <a:lstStyle/>
          <a:p>
            <a:pPr algn="r"/>
            <a:r>
              <a:rPr lang="en-US" sz="2000" dirty="0" err="1"/>
              <a:t>Congli</a:t>
            </a:r>
            <a:r>
              <a:rPr lang="en-US" sz="2000" dirty="0"/>
              <a:t> Zhang and </a:t>
            </a:r>
            <a:r>
              <a:rPr lang="en-US" sz="2000" dirty="0">
                <a:solidFill>
                  <a:srgbClr val="942093"/>
                </a:solidFill>
              </a:rPr>
              <a:t>Anwesha Guha</a:t>
            </a:r>
          </a:p>
          <a:p>
            <a:pPr algn="r"/>
            <a:r>
              <a:rPr lang="en-US" sz="2000" dirty="0"/>
              <a:t>University of Oregon | Presented at AEFP 2023</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B7CBB1E4-5BBD-2504-0D94-FB463A0BF47A}"/>
              </a:ext>
            </a:extLst>
          </p:cNvPr>
          <p:cNvSpPr>
            <a:spLocks noGrp="1"/>
          </p:cNvSpPr>
          <p:nvPr>
            <p:ph type="ftr" sz="quarter" idx="11"/>
          </p:nvPr>
        </p:nvSpPr>
        <p:spPr/>
        <p:txBody>
          <a:bodyPr/>
          <a:lstStyle/>
          <a:p>
            <a:r>
              <a:rPr lang="en-US" dirty="0"/>
              <a:t>GENDER MATCH EFFECTS</a:t>
            </a:r>
          </a:p>
        </p:txBody>
      </p:sp>
      <p:sp>
        <p:nvSpPr>
          <p:cNvPr id="8" name="Slide Number Placeholder 7">
            <a:extLst>
              <a:ext uri="{FF2B5EF4-FFF2-40B4-BE49-F238E27FC236}">
                <a16:creationId xmlns:a16="http://schemas.microsoft.com/office/drawing/2014/main" id="{35F9EF68-5083-3659-3632-8341A8481E54}"/>
              </a:ext>
            </a:extLst>
          </p:cNvPr>
          <p:cNvSpPr>
            <a:spLocks noGrp="1"/>
          </p:cNvSpPr>
          <p:nvPr>
            <p:ph type="sldNum" sz="quarter" idx="12"/>
          </p:nvPr>
        </p:nvSpPr>
        <p:spPr/>
        <p:txBody>
          <a:bodyPr/>
          <a:lstStyle/>
          <a:p>
            <a:fld id="{A49DFD55-3C28-40EF-9E31-A92D2E4017FF}" type="slidenum">
              <a:rPr lang="en-US" smtClean="0"/>
              <a:pPr/>
              <a:t>10</a:t>
            </a:fld>
            <a:endParaRPr lang="en-US" dirty="0"/>
          </a:p>
        </p:txBody>
      </p:sp>
      <p:graphicFrame>
        <p:nvGraphicFramePr>
          <p:cNvPr id="3" name="Table 2">
            <a:extLst>
              <a:ext uri="{FF2B5EF4-FFF2-40B4-BE49-F238E27FC236}">
                <a16:creationId xmlns:a16="http://schemas.microsoft.com/office/drawing/2014/main" id="{31356D50-BE9C-FC53-6C14-F1D2D54FF0E6}"/>
              </a:ext>
            </a:extLst>
          </p:cNvPr>
          <p:cNvGraphicFramePr>
            <a:graphicFrameLocks noGrp="1"/>
          </p:cNvGraphicFramePr>
          <p:nvPr>
            <p:extLst>
              <p:ext uri="{D42A27DB-BD31-4B8C-83A1-F6EECF244321}">
                <p14:modId xmlns:p14="http://schemas.microsoft.com/office/powerpoint/2010/main" val="1866101761"/>
              </p:ext>
            </p:extLst>
          </p:nvPr>
        </p:nvGraphicFramePr>
        <p:xfrm>
          <a:off x="2151681" y="136525"/>
          <a:ext cx="7888637" cy="6655720"/>
        </p:xfrm>
        <a:graphic>
          <a:graphicData uri="http://schemas.openxmlformats.org/drawingml/2006/table">
            <a:tbl>
              <a:tblPr/>
              <a:tblGrid>
                <a:gridCol w="1820454">
                  <a:extLst>
                    <a:ext uri="{9D8B030D-6E8A-4147-A177-3AD203B41FA5}">
                      <a16:colId xmlns:a16="http://schemas.microsoft.com/office/drawing/2014/main" val="2552109486"/>
                    </a:ext>
                  </a:extLst>
                </a:gridCol>
                <a:gridCol w="3147869">
                  <a:extLst>
                    <a:ext uri="{9D8B030D-6E8A-4147-A177-3AD203B41FA5}">
                      <a16:colId xmlns:a16="http://schemas.microsoft.com/office/drawing/2014/main" val="2541715016"/>
                    </a:ext>
                  </a:extLst>
                </a:gridCol>
                <a:gridCol w="2920314">
                  <a:extLst>
                    <a:ext uri="{9D8B030D-6E8A-4147-A177-3AD203B41FA5}">
                      <a16:colId xmlns:a16="http://schemas.microsoft.com/office/drawing/2014/main" val="2623974015"/>
                    </a:ext>
                  </a:extLst>
                </a:gridCol>
              </a:tblGrid>
              <a:tr h="206240">
                <a:tc gridSpan="3">
                  <a:txBody>
                    <a:bodyPr/>
                    <a:lstStyle/>
                    <a:p>
                      <a:pPr rtl="0" fontAlgn="t">
                        <a:spcBef>
                          <a:spcPts val="0"/>
                        </a:spcBef>
                        <a:spcAft>
                          <a:spcPts val="0"/>
                        </a:spcAft>
                      </a:pPr>
                      <a:r>
                        <a:rPr lang="en-US" sz="1800" b="0" i="0" u="none" strike="noStrike" dirty="0">
                          <a:solidFill>
                            <a:srgbClr val="000000"/>
                          </a:solidFill>
                          <a:effectLst/>
                          <a:latin typeface="+mn-lt"/>
                        </a:rPr>
                        <a:t>Panel A. Chinese sample</a:t>
                      </a:r>
                      <a:endParaRPr lang="en-US" sz="1800" dirty="0">
                        <a:effectLst/>
                        <a:latin typeface="+mn-lt"/>
                      </a:endParaRPr>
                    </a:p>
                  </a:txBody>
                  <a:tcPr marL="29233" marR="29233" marT="29233" marB="29233">
                    <a:lnL>
                      <a:noFill/>
                    </a:lnL>
                    <a:lnR>
                      <a:noFill/>
                    </a:lnR>
                    <a:lnT>
                      <a:noFill/>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76258908"/>
                  </a:ext>
                </a:extLst>
              </a:tr>
              <a:tr h="206240">
                <a:tc>
                  <a:txBody>
                    <a:bodyPr/>
                    <a:lstStyle/>
                    <a:p>
                      <a:pPr rtl="0" fontAlgn="t">
                        <a:spcBef>
                          <a:spcPts val="0"/>
                        </a:spcBef>
                        <a:spcAft>
                          <a:spcPts val="0"/>
                        </a:spcAft>
                      </a:pPr>
                      <a:r>
                        <a:rPr lang="en-US" sz="1800" b="0" i="0" u="none" strike="noStrike">
                          <a:solidFill>
                            <a:srgbClr val="333333"/>
                          </a:solidFill>
                          <a:effectLst/>
                          <a:latin typeface="+mn-lt"/>
                        </a:rPr>
                        <a:t> </a:t>
                      </a:r>
                      <a:endParaRPr lang="en-US" sz="1800">
                        <a:effectLst/>
                        <a:latin typeface="+mn-lt"/>
                      </a:endParaRPr>
                    </a:p>
                  </a:txBody>
                  <a:tcPr marL="29233" marR="29233" marT="29233" marB="29233">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800" b="0" i="0" u="none" strike="noStrike">
                          <a:solidFill>
                            <a:srgbClr val="333333"/>
                          </a:solidFill>
                          <a:effectLst/>
                          <a:latin typeface="+mn-lt"/>
                        </a:rPr>
                        <a:t>Female students, N = 2,464</a:t>
                      </a:r>
                      <a:endParaRPr lang="en-US" sz="1800">
                        <a:effectLst/>
                        <a:latin typeface="+mn-lt"/>
                      </a:endParaRPr>
                    </a:p>
                  </a:txBody>
                  <a:tcPr marL="29233" marR="29233" marT="29233" marB="29233">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800" b="0" i="0" u="none" strike="noStrike">
                          <a:solidFill>
                            <a:srgbClr val="333333"/>
                          </a:solidFill>
                          <a:effectLst/>
                          <a:latin typeface="+mn-lt"/>
                        </a:rPr>
                        <a:t>Male students, N = 2,481</a:t>
                      </a:r>
                      <a:endParaRPr lang="en-US" sz="1800">
                        <a:effectLst/>
                        <a:latin typeface="+mn-lt"/>
                      </a:endParaRPr>
                    </a:p>
                  </a:txBody>
                  <a:tcPr marL="29233" marR="29233" marT="29233" marB="29233">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33603304"/>
                  </a:ext>
                </a:extLst>
              </a:tr>
              <a:tr h="206240">
                <a:tc>
                  <a:txBody>
                    <a:bodyPr/>
                    <a:lstStyle/>
                    <a:p>
                      <a:pPr rtl="0" fontAlgn="t">
                        <a:spcBef>
                          <a:spcPts val="0"/>
                        </a:spcBef>
                        <a:spcAft>
                          <a:spcPts val="0"/>
                        </a:spcAft>
                      </a:pPr>
                      <a:r>
                        <a:rPr lang="en-US" sz="1800" b="0" i="0" u="none" strike="noStrike" dirty="0">
                          <a:solidFill>
                            <a:srgbClr val="333333"/>
                          </a:solidFill>
                          <a:effectLst/>
                          <a:highlight>
                            <a:srgbClr val="FFFF00"/>
                          </a:highlight>
                          <a:latin typeface="+mn-lt"/>
                        </a:rPr>
                        <a:t>Match</a:t>
                      </a:r>
                      <a:endParaRPr lang="en-US" sz="1800" dirty="0">
                        <a:effectLst/>
                        <a:highlight>
                          <a:srgbClr val="FFFF00"/>
                        </a:highlight>
                        <a:latin typeface="+mn-lt"/>
                      </a:endParaRPr>
                    </a:p>
                  </a:txBody>
                  <a:tcPr marL="29233" marR="29233" marT="29233" marB="29233">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rtl="0" fontAlgn="t">
                        <a:spcBef>
                          <a:spcPts val="0"/>
                        </a:spcBef>
                        <a:spcAft>
                          <a:spcPts val="0"/>
                        </a:spcAft>
                      </a:pPr>
                      <a:r>
                        <a:rPr lang="en-US" sz="1800" b="0" i="0" u="none" strike="noStrike" dirty="0">
                          <a:solidFill>
                            <a:srgbClr val="333333"/>
                          </a:solidFill>
                          <a:effectLst/>
                          <a:highlight>
                            <a:srgbClr val="FFFF00"/>
                          </a:highlight>
                          <a:latin typeface="+mn-lt"/>
                        </a:rPr>
                        <a:t>80.03%</a:t>
                      </a:r>
                      <a:endParaRPr lang="en-US" sz="1800" dirty="0">
                        <a:effectLst/>
                        <a:highlight>
                          <a:srgbClr val="FFFF00"/>
                        </a:highlight>
                        <a:latin typeface="+mn-lt"/>
                      </a:endParaRPr>
                    </a:p>
                  </a:txBody>
                  <a:tcPr marL="29233" marR="29233" marT="29233" marB="29233">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rtl="0" fontAlgn="t">
                        <a:spcBef>
                          <a:spcPts val="0"/>
                        </a:spcBef>
                        <a:spcAft>
                          <a:spcPts val="0"/>
                        </a:spcAft>
                      </a:pPr>
                      <a:r>
                        <a:rPr lang="en-US" sz="1800" b="0" i="0" u="none" strike="noStrike" dirty="0">
                          <a:solidFill>
                            <a:srgbClr val="333333"/>
                          </a:solidFill>
                          <a:effectLst/>
                          <a:highlight>
                            <a:srgbClr val="FFFF00"/>
                          </a:highlight>
                          <a:latin typeface="+mn-lt"/>
                        </a:rPr>
                        <a:t>19.59%</a:t>
                      </a:r>
                      <a:endParaRPr lang="en-US" sz="1800" dirty="0">
                        <a:effectLst/>
                        <a:highlight>
                          <a:srgbClr val="FFFF00"/>
                        </a:highlight>
                        <a:latin typeface="+mn-lt"/>
                      </a:endParaRPr>
                    </a:p>
                  </a:txBody>
                  <a:tcPr marL="29233" marR="29233" marT="29233" marB="29233">
                    <a:lnL>
                      <a:noFill/>
                    </a:lnL>
                    <a:lnR>
                      <a:noFill/>
                    </a:lnR>
                    <a:lnT w="12700" cap="flat" cmpd="sng"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899938740"/>
                  </a:ext>
                </a:extLst>
              </a:tr>
              <a:tr h="206240">
                <a:tc>
                  <a:txBody>
                    <a:bodyPr/>
                    <a:lstStyle/>
                    <a:p>
                      <a:pPr rtl="0" fontAlgn="t">
                        <a:spcBef>
                          <a:spcPts val="0"/>
                        </a:spcBef>
                        <a:spcAft>
                          <a:spcPts val="0"/>
                        </a:spcAft>
                      </a:pPr>
                      <a:r>
                        <a:rPr lang="en-US" sz="1800" b="0" i="0" u="none" strike="noStrike" dirty="0">
                          <a:solidFill>
                            <a:srgbClr val="333333"/>
                          </a:solidFill>
                          <a:effectLst/>
                          <a:latin typeface="+mn-lt"/>
                        </a:rPr>
                        <a:t>Female teacher</a:t>
                      </a:r>
                      <a:endParaRPr lang="en-US" sz="1800" dirty="0">
                        <a:effectLst/>
                        <a:latin typeface="+mn-lt"/>
                      </a:endParaRPr>
                    </a:p>
                  </a:txBody>
                  <a:tcPr marL="29233" marR="29233" marT="29233" marB="29233">
                    <a:lnL>
                      <a:noFill/>
                    </a:lnL>
                    <a:lnR>
                      <a:noFill/>
                    </a:lnR>
                    <a:lnT>
                      <a:noFill/>
                    </a:lnT>
                    <a:lnB>
                      <a:noFill/>
                    </a:lnB>
                    <a:solidFill>
                      <a:schemeClr val="bg1"/>
                    </a:solidFill>
                  </a:tcPr>
                </a:tc>
                <a:tc>
                  <a:txBody>
                    <a:bodyPr/>
                    <a:lstStyle/>
                    <a:p>
                      <a:pPr rtl="0" fontAlgn="t">
                        <a:spcBef>
                          <a:spcPts val="0"/>
                        </a:spcBef>
                        <a:spcAft>
                          <a:spcPts val="0"/>
                        </a:spcAft>
                      </a:pPr>
                      <a:r>
                        <a:rPr lang="en-US" sz="1800" b="0" i="0" u="none" strike="noStrike" dirty="0">
                          <a:solidFill>
                            <a:srgbClr val="333333"/>
                          </a:solidFill>
                          <a:effectLst/>
                          <a:latin typeface="+mn-lt"/>
                        </a:rPr>
                        <a:t>80.03%</a:t>
                      </a:r>
                      <a:endParaRPr lang="en-US" sz="1800" dirty="0">
                        <a:effectLst/>
                        <a:latin typeface="+mn-lt"/>
                      </a:endParaRPr>
                    </a:p>
                  </a:txBody>
                  <a:tcPr marL="29233" marR="29233" marT="29233" marB="29233">
                    <a:lnL>
                      <a:noFill/>
                    </a:lnL>
                    <a:lnR>
                      <a:noFill/>
                    </a:lnR>
                    <a:lnT>
                      <a:noFill/>
                    </a:lnT>
                    <a:lnB>
                      <a:noFill/>
                    </a:lnB>
                    <a:solidFill>
                      <a:schemeClr val="bg1"/>
                    </a:solidFill>
                  </a:tcPr>
                </a:tc>
                <a:tc>
                  <a:txBody>
                    <a:bodyPr/>
                    <a:lstStyle/>
                    <a:p>
                      <a:pPr rtl="0" fontAlgn="t">
                        <a:spcBef>
                          <a:spcPts val="0"/>
                        </a:spcBef>
                        <a:spcAft>
                          <a:spcPts val="0"/>
                        </a:spcAft>
                      </a:pPr>
                      <a:r>
                        <a:rPr lang="en-US" sz="1800" b="0" i="0" u="none" strike="noStrike">
                          <a:solidFill>
                            <a:srgbClr val="333333"/>
                          </a:solidFill>
                          <a:effectLst/>
                          <a:latin typeface="+mn-lt"/>
                        </a:rPr>
                        <a:t>80.41%</a:t>
                      </a:r>
                      <a:endParaRPr lang="en-US" sz="1800">
                        <a:effectLst/>
                        <a:latin typeface="+mn-lt"/>
                      </a:endParaRPr>
                    </a:p>
                  </a:txBody>
                  <a:tcPr marL="29233" marR="29233" marT="29233" marB="29233">
                    <a:lnL>
                      <a:noFill/>
                    </a:lnL>
                    <a:lnR>
                      <a:noFill/>
                    </a:lnR>
                    <a:lnT>
                      <a:noFill/>
                    </a:lnT>
                    <a:lnB>
                      <a:noFill/>
                    </a:lnB>
                    <a:solidFill>
                      <a:schemeClr val="bg1"/>
                    </a:solidFill>
                  </a:tcPr>
                </a:tc>
                <a:extLst>
                  <a:ext uri="{0D108BD9-81ED-4DB2-BD59-A6C34878D82A}">
                    <a16:rowId xmlns:a16="http://schemas.microsoft.com/office/drawing/2014/main" val="2941490703"/>
                  </a:ext>
                </a:extLst>
              </a:tr>
              <a:tr h="206240">
                <a:tc>
                  <a:txBody>
                    <a:bodyPr/>
                    <a:lstStyle/>
                    <a:p>
                      <a:pPr rtl="0" fontAlgn="t">
                        <a:spcBef>
                          <a:spcPts val="0"/>
                        </a:spcBef>
                        <a:spcAft>
                          <a:spcPts val="0"/>
                        </a:spcAft>
                      </a:pPr>
                      <a:r>
                        <a:rPr lang="en-US" sz="1800" b="0" i="0" u="none" strike="noStrike" dirty="0">
                          <a:solidFill>
                            <a:srgbClr val="333333"/>
                          </a:solidFill>
                          <a:effectLst/>
                          <a:latin typeface="+mn-lt"/>
                        </a:rPr>
                        <a:t>Score</a:t>
                      </a:r>
                      <a:endParaRPr lang="en-US" sz="1800" dirty="0">
                        <a:effectLst/>
                        <a:latin typeface="+mn-lt"/>
                      </a:endParaRPr>
                    </a:p>
                  </a:txBody>
                  <a:tcPr marL="29233" marR="29233" marT="29233" marB="29233">
                    <a:lnL>
                      <a:noFill/>
                    </a:lnL>
                    <a:lnR>
                      <a:noFill/>
                    </a:lnR>
                    <a:lnT>
                      <a:noFill/>
                    </a:lnT>
                    <a:lnB>
                      <a:noFill/>
                    </a:lnB>
                    <a:solidFill>
                      <a:schemeClr val="bg1"/>
                    </a:solidFill>
                  </a:tcPr>
                </a:tc>
                <a:tc>
                  <a:txBody>
                    <a:bodyPr/>
                    <a:lstStyle/>
                    <a:p>
                      <a:pPr rtl="0" fontAlgn="t">
                        <a:spcBef>
                          <a:spcPts val="0"/>
                        </a:spcBef>
                        <a:spcAft>
                          <a:spcPts val="0"/>
                        </a:spcAft>
                      </a:pPr>
                      <a:r>
                        <a:rPr lang="en-US" sz="1800" b="0" i="0" u="none" strike="noStrike" dirty="0">
                          <a:solidFill>
                            <a:srgbClr val="333333"/>
                          </a:solidFill>
                          <a:effectLst/>
                          <a:latin typeface="+mn-lt"/>
                        </a:rPr>
                        <a:t>0.305 (0.814)</a:t>
                      </a:r>
                      <a:endParaRPr lang="en-US" sz="1800" dirty="0">
                        <a:effectLst/>
                        <a:latin typeface="+mn-lt"/>
                      </a:endParaRPr>
                    </a:p>
                  </a:txBody>
                  <a:tcPr marL="29233" marR="29233" marT="29233" marB="29233">
                    <a:lnL>
                      <a:noFill/>
                    </a:lnL>
                    <a:lnR>
                      <a:noFill/>
                    </a:lnR>
                    <a:lnT>
                      <a:noFill/>
                    </a:lnT>
                    <a:lnB>
                      <a:noFill/>
                    </a:lnB>
                    <a:solidFill>
                      <a:schemeClr val="bg1"/>
                    </a:solidFill>
                  </a:tcPr>
                </a:tc>
                <a:tc>
                  <a:txBody>
                    <a:bodyPr/>
                    <a:lstStyle/>
                    <a:p>
                      <a:pPr rtl="0" fontAlgn="t">
                        <a:spcBef>
                          <a:spcPts val="0"/>
                        </a:spcBef>
                        <a:spcAft>
                          <a:spcPts val="0"/>
                        </a:spcAft>
                      </a:pPr>
                      <a:r>
                        <a:rPr lang="en-US" sz="1800" b="0" i="0" u="none" strike="noStrike">
                          <a:solidFill>
                            <a:srgbClr val="333333"/>
                          </a:solidFill>
                          <a:effectLst/>
                          <a:latin typeface="+mn-lt"/>
                        </a:rPr>
                        <a:t>-0.273 (1.045)</a:t>
                      </a:r>
                      <a:endParaRPr lang="en-US" sz="1800">
                        <a:effectLst/>
                        <a:latin typeface="+mn-lt"/>
                      </a:endParaRPr>
                    </a:p>
                  </a:txBody>
                  <a:tcPr marL="29233" marR="29233" marT="29233" marB="29233">
                    <a:lnL>
                      <a:noFill/>
                    </a:lnL>
                    <a:lnR>
                      <a:noFill/>
                    </a:lnR>
                    <a:lnT>
                      <a:noFill/>
                    </a:lnT>
                    <a:lnB>
                      <a:noFill/>
                    </a:lnB>
                    <a:solidFill>
                      <a:schemeClr val="bg1"/>
                    </a:solidFill>
                  </a:tcPr>
                </a:tc>
                <a:extLst>
                  <a:ext uri="{0D108BD9-81ED-4DB2-BD59-A6C34878D82A}">
                    <a16:rowId xmlns:a16="http://schemas.microsoft.com/office/drawing/2014/main" val="2844228854"/>
                  </a:ext>
                </a:extLst>
              </a:tr>
              <a:tr h="206240">
                <a:tc>
                  <a:txBody>
                    <a:bodyPr/>
                    <a:lstStyle/>
                    <a:p>
                      <a:pPr rtl="0" fontAlgn="t">
                        <a:spcBef>
                          <a:spcPts val="0"/>
                        </a:spcBef>
                        <a:spcAft>
                          <a:spcPts val="0"/>
                        </a:spcAft>
                      </a:pPr>
                      <a:r>
                        <a:rPr lang="en-US" sz="1800" b="0" i="0" u="none" strike="noStrike">
                          <a:solidFill>
                            <a:srgbClr val="333333"/>
                          </a:solidFill>
                          <a:effectLst/>
                          <a:latin typeface="+mn-lt"/>
                        </a:rPr>
                        <a:t>Self-concept</a:t>
                      </a:r>
                      <a:endParaRPr lang="en-US" sz="1800">
                        <a:effectLst/>
                        <a:latin typeface="+mn-lt"/>
                      </a:endParaRPr>
                    </a:p>
                  </a:txBody>
                  <a:tcPr marL="29233" marR="29233" marT="29233" marB="29233">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800" b="0" i="0" u="none" strike="noStrike">
                          <a:solidFill>
                            <a:srgbClr val="333333"/>
                          </a:solidFill>
                          <a:effectLst/>
                          <a:latin typeface="+mn-lt"/>
                        </a:rPr>
                        <a:t>0.150 (0.921)</a:t>
                      </a:r>
                      <a:endParaRPr lang="en-US" sz="1800">
                        <a:effectLst/>
                        <a:latin typeface="+mn-lt"/>
                      </a:endParaRPr>
                    </a:p>
                  </a:txBody>
                  <a:tcPr marL="29233" marR="29233" marT="29233" marB="29233">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800" b="0" i="0" u="none" strike="noStrike">
                          <a:solidFill>
                            <a:srgbClr val="333333"/>
                          </a:solidFill>
                          <a:effectLst/>
                          <a:latin typeface="+mn-lt"/>
                        </a:rPr>
                        <a:t>-0.140 (1.036)</a:t>
                      </a:r>
                      <a:endParaRPr lang="en-US" sz="1800">
                        <a:effectLst/>
                        <a:latin typeface="+mn-lt"/>
                      </a:endParaRPr>
                    </a:p>
                  </a:txBody>
                  <a:tcPr marL="29233" marR="29233" marT="29233" marB="29233">
                    <a:lnL>
                      <a:noFill/>
                    </a:lnL>
                    <a:lnR>
                      <a:noFill/>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983070192"/>
                  </a:ext>
                </a:extLst>
              </a:tr>
              <a:tr h="0">
                <a:tc>
                  <a:txBody>
                    <a:bodyPr/>
                    <a:lstStyle/>
                    <a:p>
                      <a:pPr fontAlgn="t"/>
                      <a:endParaRPr lang="en-US" sz="1800" dirty="0">
                        <a:effectLst/>
                        <a:latin typeface="+mn-lt"/>
                      </a:endParaRPr>
                    </a:p>
                  </a:txBody>
                  <a:tcPr marL="29233" marR="29233" marT="29233" marB="29233">
                    <a:lnL>
                      <a:noFill/>
                    </a:lnL>
                    <a:lnR>
                      <a:noFill/>
                    </a:lnR>
                    <a:lnT w="12700" cap="flat" cmpd="sng" algn="ctr">
                      <a:solidFill>
                        <a:srgbClr val="000000"/>
                      </a:solidFill>
                      <a:prstDash val="solid"/>
                      <a:round/>
                      <a:headEnd type="none" w="med" len="med"/>
                      <a:tailEnd type="none" w="med" len="med"/>
                    </a:lnT>
                    <a:lnB>
                      <a:noFill/>
                    </a:lnB>
                    <a:noFill/>
                  </a:tcPr>
                </a:tc>
                <a:tc>
                  <a:txBody>
                    <a:bodyPr/>
                    <a:lstStyle/>
                    <a:p>
                      <a:pPr fontAlgn="t"/>
                      <a:endParaRPr lang="en-US" sz="1800" dirty="0">
                        <a:effectLst/>
                        <a:latin typeface="+mn-lt"/>
                      </a:endParaRPr>
                    </a:p>
                  </a:txBody>
                  <a:tcPr marL="29233" marR="29233" marT="29233" marB="29233">
                    <a:lnL>
                      <a:noFill/>
                    </a:lnL>
                    <a:lnR>
                      <a:noFill/>
                    </a:lnR>
                    <a:lnT w="12700" cap="flat" cmpd="sng" algn="ctr">
                      <a:solidFill>
                        <a:srgbClr val="000000"/>
                      </a:solidFill>
                      <a:prstDash val="solid"/>
                      <a:round/>
                      <a:headEnd type="none" w="med" len="med"/>
                      <a:tailEnd type="none" w="med" len="med"/>
                    </a:lnT>
                    <a:lnB>
                      <a:noFill/>
                    </a:lnB>
                    <a:noFill/>
                  </a:tcPr>
                </a:tc>
                <a:tc>
                  <a:txBody>
                    <a:bodyPr/>
                    <a:lstStyle/>
                    <a:p>
                      <a:pPr fontAlgn="t"/>
                      <a:endParaRPr lang="en-US" sz="1800" dirty="0">
                        <a:effectLst/>
                        <a:latin typeface="+mn-lt"/>
                      </a:endParaRPr>
                    </a:p>
                  </a:txBody>
                  <a:tcPr marL="29233" marR="29233" marT="29233" marB="29233">
                    <a:lnL>
                      <a:noFill/>
                    </a:lnL>
                    <a:lnR>
                      <a:noFill/>
                    </a:lnR>
                    <a:lnT w="1270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526460980"/>
                  </a:ext>
                </a:extLst>
              </a:tr>
              <a:tr h="206240">
                <a:tc gridSpan="3">
                  <a:txBody>
                    <a:bodyPr/>
                    <a:lstStyle/>
                    <a:p>
                      <a:pPr rtl="0" fontAlgn="t">
                        <a:spcBef>
                          <a:spcPts val="0"/>
                        </a:spcBef>
                        <a:spcAft>
                          <a:spcPts val="0"/>
                        </a:spcAft>
                      </a:pPr>
                      <a:r>
                        <a:rPr lang="en-US" sz="1800" b="0" i="0" u="none" strike="noStrike">
                          <a:solidFill>
                            <a:srgbClr val="000000"/>
                          </a:solidFill>
                          <a:effectLst/>
                          <a:latin typeface="+mn-lt"/>
                        </a:rPr>
                        <a:t>Panel B. English sample</a:t>
                      </a:r>
                      <a:endParaRPr lang="en-US" sz="1800">
                        <a:effectLst/>
                        <a:latin typeface="+mn-lt"/>
                      </a:endParaRPr>
                    </a:p>
                  </a:txBody>
                  <a:tcPr marL="29233" marR="29233" marT="29233" marB="29233">
                    <a:lnL>
                      <a:noFill/>
                    </a:lnL>
                    <a:lnR>
                      <a:noFill/>
                    </a:lnR>
                    <a:lnT>
                      <a:noFill/>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768009974"/>
                  </a:ext>
                </a:extLst>
              </a:tr>
              <a:tr h="206240">
                <a:tc>
                  <a:txBody>
                    <a:bodyPr/>
                    <a:lstStyle/>
                    <a:p>
                      <a:pPr rtl="0" fontAlgn="t">
                        <a:spcBef>
                          <a:spcPts val="0"/>
                        </a:spcBef>
                        <a:spcAft>
                          <a:spcPts val="0"/>
                        </a:spcAft>
                      </a:pPr>
                      <a:r>
                        <a:rPr lang="en-US" sz="1800" b="0" i="0" u="none" strike="noStrike">
                          <a:solidFill>
                            <a:srgbClr val="333333"/>
                          </a:solidFill>
                          <a:effectLst/>
                          <a:latin typeface="+mn-lt"/>
                        </a:rPr>
                        <a:t> </a:t>
                      </a:r>
                      <a:endParaRPr lang="en-US" sz="1800">
                        <a:effectLst/>
                        <a:latin typeface="+mn-lt"/>
                      </a:endParaRPr>
                    </a:p>
                  </a:txBody>
                  <a:tcPr marL="29233" marR="29233" marT="29233" marB="29233">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800" b="0" i="0" u="none" strike="noStrike">
                          <a:solidFill>
                            <a:srgbClr val="333333"/>
                          </a:solidFill>
                          <a:effectLst/>
                          <a:latin typeface="+mn-lt"/>
                        </a:rPr>
                        <a:t>Female students, N = 2,473</a:t>
                      </a:r>
                      <a:endParaRPr lang="en-US" sz="1800">
                        <a:effectLst/>
                        <a:latin typeface="+mn-lt"/>
                      </a:endParaRPr>
                    </a:p>
                  </a:txBody>
                  <a:tcPr marL="29233" marR="29233" marT="29233" marB="29233">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800" b="0" i="0" u="none" strike="noStrike">
                          <a:solidFill>
                            <a:srgbClr val="333333"/>
                          </a:solidFill>
                          <a:effectLst/>
                          <a:latin typeface="+mn-lt"/>
                        </a:rPr>
                        <a:t>Male students, N = 2,489</a:t>
                      </a:r>
                      <a:endParaRPr lang="en-US" sz="1800">
                        <a:effectLst/>
                        <a:latin typeface="+mn-lt"/>
                      </a:endParaRPr>
                    </a:p>
                  </a:txBody>
                  <a:tcPr marL="29233" marR="29233" marT="29233" marB="29233">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570718925"/>
                  </a:ext>
                </a:extLst>
              </a:tr>
              <a:tr h="206240">
                <a:tc>
                  <a:txBody>
                    <a:bodyPr/>
                    <a:lstStyle/>
                    <a:p>
                      <a:pPr rtl="0" fontAlgn="t">
                        <a:spcBef>
                          <a:spcPts val="0"/>
                        </a:spcBef>
                        <a:spcAft>
                          <a:spcPts val="0"/>
                        </a:spcAft>
                      </a:pPr>
                      <a:r>
                        <a:rPr lang="en-US" sz="1800" b="0" i="0" u="none" strike="noStrike">
                          <a:solidFill>
                            <a:srgbClr val="333333"/>
                          </a:solidFill>
                          <a:effectLst/>
                          <a:highlight>
                            <a:srgbClr val="FFFF00"/>
                          </a:highlight>
                          <a:latin typeface="+mn-lt"/>
                        </a:rPr>
                        <a:t>Match</a:t>
                      </a:r>
                      <a:endParaRPr lang="en-US" sz="1800">
                        <a:effectLst/>
                        <a:highlight>
                          <a:srgbClr val="FFFF00"/>
                        </a:highlight>
                        <a:latin typeface="+mn-lt"/>
                      </a:endParaRPr>
                    </a:p>
                  </a:txBody>
                  <a:tcPr marL="29233" marR="29233" marT="29233" marB="29233">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rtl="0" fontAlgn="t">
                        <a:spcBef>
                          <a:spcPts val="0"/>
                        </a:spcBef>
                        <a:spcAft>
                          <a:spcPts val="0"/>
                        </a:spcAft>
                      </a:pPr>
                      <a:r>
                        <a:rPr lang="en-US" sz="1800" b="0" i="0" u="none" strike="noStrike">
                          <a:solidFill>
                            <a:srgbClr val="333333"/>
                          </a:solidFill>
                          <a:effectLst/>
                          <a:highlight>
                            <a:srgbClr val="FFFF00"/>
                          </a:highlight>
                          <a:latin typeface="+mn-lt"/>
                        </a:rPr>
                        <a:t>89.77%</a:t>
                      </a:r>
                      <a:endParaRPr lang="en-US" sz="1800">
                        <a:effectLst/>
                        <a:highlight>
                          <a:srgbClr val="FFFF00"/>
                        </a:highlight>
                        <a:latin typeface="+mn-lt"/>
                      </a:endParaRPr>
                    </a:p>
                  </a:txBody>
                  <a:tcPr marL="29233" marR="29233" marT="29233" marB="29233">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rtl="0" fontAlgn="t">
                        <a:spcBef>
                          <a:spcPts val="0"/>
                        </a:spcBef>
                        <a:spcAft>
                          <a:spcPts val="0"/>
                        </a:spcAft>
                      </a:pPr>
                      <a:r>
                        <a:rPr lang="en-US" sz="1800" b="0" i="0" u="none" strike="noStrike" dirty="0">
                          <a:solidFill>
                            <a:srgbClr val="333333"/>
                          </a:solidFill>
                          <a:effectLst/>
                          <a:highlight>
                            <a:srgbClr val="FFFF00"/>
                          </a:highlight>
                          <a:latin typeface="+mn-lt"/>
                        </a:rPr>
                        <a:t>10.85%</a:t>
                      </a:r>
                      <a:endParaRPr lang="en-US" sz="1800" dirty="0">
                        <a:effectLst/>
                        <a:highlight>
                          <a:srgbClr val="FFFF00"/>
                        </a:highlight>
                        <a:latin typeface="+mn-lt"/>
                      </a:endParaRPr>
                    </a:p>
                  </a:txBody>
                  <a:tcPr marL="29233" marR="29233" marT="29233" marB="29233">
                    <a:lnL>
                      <a:noFill/>
                    </a:lnL>
                    <a:lnR>
                      <a:noFill/>
                    </a:lnR>
                    <a:lnT w="12700" cap="flat" cmpd="sng"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2788034685"/>
                  </a:ext>
                </a:extLst>
              </a:tr>
              <a:tr h="206240">
                <a:tc>
                  <a:txBody>
                    <a:bodyPr/>
                    <a:lstStyle/>
                    <a:p>
                      <a:pPr rtl="0" fontAlgn="t">
                        <a:spcBef>
                          <a:spcPts val="0"/>
                        </a:spcBef>
                        <a:spcAft>
                          <a:spcPts val="0"/>
                        </a:spcAft>
                      </a:pPr>
                      <a:r>
                        <a:rPr lang="en-US" sz="1800" b="0" i="0" u="none" strike="noStrike">
                          <a:solidFill>
                            <a:srgbClr val="333333"/>
                          </a:solidFill>
                          <a:effectLst/>
                          <a:latin typeface="+mn-lt"/>
                        </a:rPr>
                        <a:t>Female teacher</a:t>
                      </a:r>
                      <a:endParaRPr lang="en-US" sz="1800">
                        <a:effectLst/>
                        <a:latin typeface="+mn-lt"/>
                      </a:endParaRPr>
                    </a:p>
                  </a:txBody>
                  <a:tcPr marL="29233" marR="29233" marT="29233" marB="29233">
                    <a:lnL>
                      <a:noFill/>
                    </a:lnL>
                    <a:lnR>
                      <a:noFill/>
                    </a:lnR>
                    <a:lnT>
                      <a:noFill/>
                    </a:lnT>
                    <a:lnB>
                      <a:noFill/>
                    </a:lnB>
                    <a:solidFill>
                      <a:schemeClr val="bg1"/>
                    </a:solidFill>
                  </a:tcPr>
                </a:tc>
                <a:tc>
                  <a:txBody>
                    <a:bodyPr/>
                    <a:lstStyle/>
                    <a:p>
                      <a:pPr rtl="0" fontAlgn="t">
                        <a:spcBef>
                          <a:spcPts val="0"/>
                        </a:spcBef>
                        <a:spcAft>
                          <a:spcPts val="0"/>
                        </a:spcAft>
                      </a:pPr>
                      <a:r>
                        <a:rPr lang="en-US" sz="1800" b="0" i="0" u="none" strike="noStrike">
                          <a:solidFill>
                            <a:srgbClr val="333333"/>
                          </a:solidFill>
                          <a:effectLst/>
                          <a:latin typeface="+mn-lt"/>
                        </a:rPr>
                        <a:t>89.77%</a:t>
                      </a:r>
                      <a:endParaRPr lang="en-US" sz="1800">
                        <a:effectLst/>
                        <a:latin typeface="+mn-lt"/>
                      </a:endParaRPr>
                    </a:p>
                  </a:txBody>
                  <a:tcPr marL="29233" marR="29233" marT="29233" marB="29233">
                    <a:lnL>
                      <a:noFill/>
                    </a:lnL>
                    <a:lnR>
                      <a:noFill/>
                    </a:lnR>
                    <a:lnT>
                      <a:noFill/>
                    </a:lnT>
                    <a:lnB>
                      <a:noFill/>
                    </a:lnB>
                    <a:solidFill>
                      <a:schemeClr val="bg1"/>
                    </a:solidFill>
                  </a:tcPr>
                </a:tc>
                <a:tc>
                  <a:txBody>
                    <a:bodyPr/>
                    <a:lstStyle/>
                    <a:p>
                      <a:pPr rtl="0" fontAlgn="t">
                        <a:spcBef>
                          <a:spcPts val="0"/>
                        </a:spcBef>
                        <a:spcAft>
                          <a:spcPts val="0"/>
                        </a:spcAft>
                      </a:pPr>
                      <a:r>
                        <a:rPr lang="en-US" sz="1800" b="0" i="0" u="none" strike="noStrike" dirty="0">
                          <a:solidFill>
                            <a:srgbClr val="333333"/>
                          </a:solidFill>
                          <a:effectLst/>
                          <a:latin typeface="+mn-lt"/>
                        </a:rPr>
                        <a:t>89.15%</a:t>
                      </a:r>
                      <a:endParaRPr lang="en-US" sz="1800" dirty="0">
                        <a:effectLst/>
                        <a:latin typeface="+mn-lt"/>
                      </a:endParaRPr>
                    </a:p>
                  </a:txBody>
                  <a:tcPr marL="29233" marR="29233" marT="29233" marB="29233">
                    <a:lnL>
                      <a:noFill/>
                    </a:lnL>
                    <a:lnR>
                      <a:noFill/>
                    </a:lnR>
                    <a:lnT>
                      <a:noFill/>
                    </a:lnT>
                    <a:lnB>
                      <a:noFill/>
                    </a:lnB>
                    <a:solidFill>
                      <a:schemeClr val="bg1"/>
                    </a:solidFill>
                  </a:tcPr>
                </a:tc>
                <a:extLst>
                  <a:ext uri="{0D108BD9-81ED-4DB2-BD59-A6C34878D82A}">
                    <a16:rowId xmlns:a16="http://schemas.microsoft.com/office/drawing/2014/main" val="561643305"/>
                  </a:ext>
                </a:extLst>
              </a:tr>
              <a:tr h="206240">
                <a:tc>
                  <a:txBody>
                    <a:bodyPr/>
                    <a:lstStyle/>
                    <a:p>
                      <a:pPr rtl="0" fontAlgn="t">
                        <a:spcBef>
                          <a:spcPts val="0"/>
                        </a:spcBef>
                        <a:spcAft>
                          <a:spcPts val="0"/>
                        </a:spcAft>
                      </a:pPr>
                      <a:r>
                        <a:rPr lang="en-US" sz="1800" b="0" i="0" u="none" strike="noStrike">
                          <a:solidFill>
                            <a:srgbClr val="333333"/>
                          </a:solidFill>
                          <a:effectLst/>
                          <a:latin typeface="+mn-lt"/>
                        </a:rPr>
                        <a:t>Score</a:t>
                      </a:r>
                      <a:endParaRPr lang="en-US" sz="1800">
                        <a:effectLst/>
                        <a:latin typeface="+mn-lt"/>
                      </a:endParaRPr>
                    </a:p>
                  </a:txBody>
                  <a:tcPr marL="29233" marR="29233" marT="29233" marB="29233">
                    <a:lnL>
                      <a:noFill/>
                    </a:lnL>
                    <a:lnR>
                      <a:noFill/>
                    </a:lnR>
                    <a:lnT>
                      <a:noFill/>
                    </a:lnT>
                    <a:lnB>
                      <a:noFill/>
                    </a:lnB>
                    <a:solidFill>
                      <a:schemeClr val="bg1"/>
                    </a:solidFill>
                  </a:tcPr>
                </a:tc>
                <a:tc>
                  <a:txBody>
                    <a:bodyPr/>
                    <a:lstStyle/>
                    <a:p>
                      <a:pPr rtl="0" fontAlgn="t">
                        <a:spcBef>
                          <a:spcPts val="0"/>
                        </a:spcBef>
                        <a:spcAft>
                          <a:spcPts val="0"/>
                        </a:spcAft>
                      </a:pPr>
                      <a:r>
                        <a:rPr lang="en-US" sz="1800" b="0" i="0" u="none" strike="noStrike">
                          <a:solidFill>
                            <a:srgbClr val="333333"/>
                          </a:solidFill>
                          <a:effectLst/>
                          <a:latin typeface="+mn-lt"/>
                        </a:rPr>
                        <a:t>0.276 (0.858)</a:t>
                      </a:r>
                      <a:endParaRPr lang="en-US" sz="1800">
                        <a:effectLst/>
                        <a:latin typeface="+mn-lt"/>
                      </a:endParaRPr>
                    </a:p>
                  </a:txBody>
                  <a:tcPr marL="29233" marR="29233" marT="29233" marB="29233">
                    <a:lnL>
                      <a:noFill/>
                    </a:lnL>
                    <a:lnR>
                      <a:noFill/>
                    </a:lnR>
                    <a:lnT>
                      <a:noFill/>
                    </a:lnT>
                    <a:lnB>
                      <a:noFill/>
                    </a:lnB>
                    <a:solidFill>
                      <a:schemeClr val="bg1"/>
                    </a:solidFill>
                  </a:tcPr>
                </a:tc>
                <a:tc>
                  <a:txBody>
                    <a:bodyPr/>
                    <a:lstStyle/>
                    <a:p>
                      <a:pPr rtl="0" fontAlgn="t">
                        <a:spcBef>
                          <a:spcPts val="0"/>
                        </a:spcBef>
                        <a:spcAft>
                          <a:spcPts val="0"/>
                        </a:spcAft>
                      </a:pPr>
                      <a:r>
                        <a:rPr lang="en-US" sz="1800" b="0" i="0" u="none" strike="noStrike">
                          <a:solidFill>
                            <a:srgbClr val="333333"/>
                          </a:solidFill>
                          <a:effectLst/>
                          <a:latin typeface="+mn-lt"/>
                        </a:rPr>
                        <a:t>-0.252 (1.044)</a:t>
                      </a:r>
                      <a:endParaRPr lang="en-US" sz="1800">
                        <a:effectLst/>
                        <a:latin typeface="+mn-lt"/>
                      </a:endParaRPr>
                    </a:p>
                  </a:txBody>
                  <a:tcPr marL="29233" marR="29233" marT="29233" marB="29233">
                    <a:lnL>
                      <a:noFill/>
                    </a:lnL>
                    <a:lnR>
                      <a:noFill/>
                    </a:lnR>
                    <a:lnT>
                      <a:noFill/>
                    </a:lnT>
                    <a:lnB>
                      <a:noFill/>
                    </a:lnB>
                    <a:solidFill>
                      <a:schemeClr val="bg1"/>
                    </a:solidFill>
                  </a:tcPr>
                </a:tc>
                <a:extLst>
                  <a:ext uri="{0D108BD9-81ED-4DB2-BD59-A6C34878D82A}">
                    <a16:rowId xmlns:a16="http://schemas.microsoft.com/office/drawing/2014/main" val="1626961701"/>
                  </a:ext>
                </a:extLst>
              </a:tr>
              <a:tr h="206240">
                <a:tc>
                  <a:txBody>
                    <a:bodyPr/>
                    <a:lstStyle/>
                    <a:p>
                      <a:pPr rtl="0" fontAlgn="t">
                        <a:spcBef>
                          <a:spcPts val="0"/>
                        </a:spcBef>
                        <a:spcAft>
                          <a:spcPts val="0"/>
                        </a:spcAft>
                      </a:pPr>
                      <a:r>
                        <a:rPr lang="en-US" sz="1800" b="0" i="0" u="none" strike="noStrike">
                          <a:solidFill>
                            <a:srgbClr val="333333"/>
                          </a:solidFill>
                          <a:effectLst/>
                          <a:latin typeface="+mn-lt"/>
                        </a:rPr>
                        <a:t>Self-concept</a:t>
                      </a:r>
                      <a:endParaRPr lang="en-US" sz="1800">
                        <a:effectLst/>
                        <a:latin typeface="+mn-lt"/>
                      </a:endParaRPr>
                    </a:p>
                  </a:txBody>
                  <a:tcPr marL="29233" marR="29233" marT="29233" marB="29233">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800" b="0" i="0" u="none" strike="noStrike">
                          <a:solidFill>
                            <a:srgbClr val="333333"/>
                          </a:solidFill>
                          <a:effectLst/>
                          <a:latin typeface="+mn-lt"/>
                        </a:rPr>
                        <a:t>0.217 (0.935)</a:t>
                      </a:r>
                      <a:endParaRPr lang="en-US" sz="1800">
                        <a:effectLst/>
                        <a:latin typeface="+mn-lt"/>
                      </a:endParaRPr>
                    </a:p>
                  </a:txBody>
                  <a:tcPr marL="29233" marR="29233" marT="29233" marB="29233">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800" b="0" i="0" u="none" strike="noStrike">
                          <a:solidFill>
                            <a:srgbClr val="333333"/>
                          </a:solidFill>
                          <a:effectLst/>
                          <a:latin typeface="+mn-lt"/>
                        </a:rPr>
                        <a:t>-0.208 (1.003)</a:t>
                      </a:r>
                      <a:endParaRPr lang="en-US" sz="1800">
                        <a:effectLst/>
                        <a:latin typeface="+mn-lt"/>
                      </a:endParaRPr>
                    </a:p>
                  </a:txBody>
                  <a:tcPr marL="29233" marR="29233" marT="29233" marB="29233">
                    <a:lnL>
                      <a:noFill/>
                    </a:lnL>
                    <a:lnR>
                      <a:noFill/>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734325201"/>
                  </a:ext>
                </a:extLst>
              </a:tr>
              <a:tr h="192313">
                <a:tc>
                  <a:txBody>
                    <a:bodyPr/>
                    <a:lstStyle/>
                    <a:p>
                      <a:pPr fontAlgn="t"/>
                      <a:endParaRPr lang="en-US" sz="1800" dirty="0">
                        <a:effectLst/>
                        <a:latin typeface="+mn-lt"/>
                      </a:endParaRPr>
                    </a:p>
                  </a:txBody>
                  <a:tcPr marL="29233" marR="29233" marT="29233" marB="29233">
                    <a:lnL>
                      <a:noFill/>
                    </a:lnL>
                    <a:lnR>
                      <a:noFill/>
                    </a:lnR>
                    <a:lnT w="12700" cap="flat" cmpd="sng" algn="ctr">
                      <a:solidFill>
                        <a:srgbClr val="000000"/>
                      </a:solidFill>
                      <a:prstDash val="solid"/>
                      <a:round/>
                      <a:headEnd type="none" w="med" len="med"/>
                      <a:tailEnd type="none" w="med" len="med"/>
                    </a:lnT>
                    <a:lnB>
                      <a:noFill/>
                    </a:lnB>
                    <a:noFill/>
                  </a:tcPr>
                </a:tc>
                <a:tc>
                  <a:txBody>
                    <a:bodyPr/>
                    <a:lstStyle/>
                    <a:p>
                      <a:pPr fontAlgn="t"/>
                      <a:endParaRPr lang="en-US" sz="1800" dirty="0">
                        <a:effectLst/>
                        <a:latin typeface="+mn-lt"/>
                      </a:endParaRPr>
                    </a:p>
                  </a:txBody>
                  <a:tcPr marL="29233" marR="29233" marT="29233" marB="29233">
                    <a:lnL>
                      <a:noFill/>
                    </a:lnL>
                    <a:lnR>
                      <a:noFill/>
                    </a:lnR>
                    <a:lnT w="12700" cap="flat" cmpd="sng" algn="ctr">
                      <a:solidFill>
                        <a:srgbClr val="000000"/>
                      </a:solidFill>
                      <a:prstDash val="solid"/>
                      <a:round/>
                      <a:headEnd type="none" w="med" len="med"/>
                      <a:tailEnd type="none" w="med" len="med"/>
                    </a:lnT>
                    <a:lnB>
                      <a:noFill/>
                    </a:lnB>
                    <a:noFill/>
                  </a:tcPr>
                </a:tc>
                <a:tc>
                  <a:txBody>
                    <a:bodyPr/>
                    <a:lstStyle/>
                    <a:p>
                      <a:pPr fontAlgn="t"/>
                      <a:endParaRPr lang="en-US" sz="1800" dirty="0">
                        <a:effectLst/>
                        <a:latin typeface="+mn-lt"/>
                      </a:endParaRPr>
                    </a:p>
                  </a:txBody>
                  <a:tcPr marL="29233" marR="29233" marT="29233" marB="29233">
                    <a:lnL>
                      <a:noFill/>
                    </a:lnL>
                    <a:lnR>
                      <a:noFill/>
                    </a:lnR>
                    <a:lnT w="1270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4128583291"/>
                  </a:ext>
                </a:extLst>
              </a:tr>
              <a:tr h="206240">
                <a:tc gridSpan="3">
                  <a:txBody>
                    <a:bodyPr/>
                    <a:lstStyle/>
                    <a:p>
                      <a:pPr rtl="0" fontAlgn="t">
                        <a:spcBef>
                          <a:spcPts val="0"/>
                        </a:spcBef>
                        <a:spcAft>
                          <a:spcPts val="0"/>
                        </a:spcAft>
                      </a:pPr>
                      <a:r>
                        <a:rPr lang="en-US" sz="1800" b="0" i="0" u="none" strike="noStrike" dirty="0">
                          <a:solidFill>
                            <a:srgbClr val="000000"/>
                          </a:solidFill>
                          <a:effectLst/>
                          <a:latin typeface="+mn-lt"/>
                        </a:rPr>
                        <a:t>Panel C. Math sample</a:t>
                      </a:r>
                      <a:endParaRPr lang="en-US" sz="1800" dirty="0">
                        <a:effectLst/>
                        <a:latin typeface="+mn-lt"/>
                      </a:endParaRPr>
                    </a:p>
                  </a:txBody>
                  <a:tcPr marL="29233" marR="29233" marT="29233" marB="29233">
                    <a:lnL>
                      <a:noFill/>
                    </a:lnL>
                    <a:lnR>
                      <a:noFill/>
                    </a:lnR>
                    <a:lnT>
                      <a:noFill/>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98901518"/>
                  </a:ext>
                </a:extLst>
              </a:tr>
              <a:tr h="206240">
                <a:tc>
                  <a:txBody>
                    <a:bodyPr/>
                    <a:lstStyle/>
                    <a:p>
                      <a:pPr rtl="0" fontAlgn="t">
                        <a:spcBef>
                          <a:spcPts val="0"/>
                        </a:spcBef>
                        <a:spcAft>
                          <a:spcPts val="0"/>
                        </a:spcAft>
                      </a:pPr>
                      <a:r>
                        <a:rPr lang="en-US" sz="1800" b="0" i="0" u="none" strike="noStrike">
                          <a:solidFill>
                            <a:srgbClr val="333333"/>
                          </a:solidFill>
                          <a:effectLst/>
                          <a:latin typeface="+mn-lt"/>
                        </a:rPr>
                        <a:t> </a:t>
                      </a:r>
                      <a:endParaRPr lang="en-US" sz="1800">
                        <a:effectLst/>
                        <a:latin typeface="+mn-lt"/>
                      </a:endParaRPr>
                    </a:p>
                  </a:txBody>
                  <a:tcPr marL="29233" marR="29233" marT="29233" marB="29233">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800" b="0" i="0" u="none" strike="noStrike">
                          <a:solidFill>
                            <a:srgbClr val="333333"/>
                          </a:solidFill>
                          <a:effectLst/>
                          <a:latin typeface="+mn-lt"/>
                        </a:rPr>
                        <a:t>Female students, N = 2,498</a:t>
                      </a:r>
                      <a:endParaRPr lang="en-US" sz="1800">
                        <a:effectLst/>
                        <a:latin typeface="+mn-lt"/>
                      </a:endParaRPr>
                    </a:p>
                  </a:txBody>
                  <a:tcPr marL="29233" marR="29233" marT="29233" marB="29233">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800" b="0" i="0" u="none" strike="noStrike">
                          <a:solidFill>
                            <a:srgbClr val="333333"/>
                          </a:solidFill>
                          <a:effectLst/>
                          <a:latin typeface="+mn-lt"/>
                        </a:rPr>
                        <a:t>Male students, N = 2,518</a:t>
                      </a:r>
                      <a:endParaRPr lang="en-US" sz="1800">
                        <a:effectLst/>
                        <a:latin typeface="+mn-lt"/>
                      </a:endParaRPr>
                    </a:p>
                  </a:txBody>
                  <a:tcPr marL="29233" marR="29233" marT="29233" marB="29233">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589188976"/>
                  </a:ext>
                </a:extLst>
              </a:tr>
              <a:tr h="206240">
                <a:tc>
                  <a:txBody>
                    <a:bodyPr/>
                    <a:lstStyle/>
                    <a:p>
                      <a:pPr rtl="0" fontAlgn="t">
                        <a:spcBef>
                          <a:spcPts val="0"/>
                        </a:spcBef>
                        <a:spcAft>
                          <a:spcPts val="0"/>
                        </a:spcAft>
                      </a:pPr>
                      <a:r>
                        <a:rPr lang="en-US" sz="1800" b="0" i="0" u="none" strike="noStrike">
                          <a:solidFill>
                            <a:srgbClr val="333333"/>
                          </a:solidFill>
                          <a:effectLst/>
                          <a:highlight>
                            <a:srgbClr val="FFFF00"/>
                          </a:highlight>
                          <a:latin typeface="+mn-lt"/>
                        </a:rPr>
                        <a:t>Match</a:t>
                      </a:r>
                      <a:endParaRPr lang="en-US" sz="1800">
                        <a:effectLst/>
                        <a:highlight>
                          <a:srgbClr val="FFFF00"/>
                        </a:highlight>
                        <a:latin typeface="+mn-lt"/>
                      </a:endParaRPr>
                    </a:p>
                  </a:txBody>
                  <a:tcPr marL="29233" marR="29233" marT="29233" marB="29233">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rtl="0" fontAlgn="t">
                        <a:spcBef>
                          <a:spcPts val="0"/>
                        </a:spcBef>
                        <a:spcAft>
                          <a:spcPts val="0"/>
                        </a:spcAft>
                      </a:pPr>
                      <a:r>
                        <a:rPr lang="en-US" sz="1800" b="0" i="0" u="none" strike="noStrike">
                          <a:solidFill>
                            <a:srgbClr val="333333"/>
                          </a:solidFill>
                          <a:effectLst/>
                          <a:highlight>
                            <a:srgbClr val="FFFF00"/>
                          </a:highlight>
                          <a:latin typeface="+mn-lt"/>
                        </a:rPr>
                        <a:t>58.61%</a:t>
                      </a:r>
                      <a:endParaRPr lang="en-US" sz="1800">
                        <a:effectLst/>
                        <a:highlight>
                          <a:srgbClr val="FFFF00"/>
                        </a:highlight>
                        <a:latin typeface="+mn-lt"/>
                      </a:endParaRPr>
                    </a:p>
                  </a:txBody>
                  <a:tcPr marL="29233" marR="29233" marT="29233" marB="29233">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rtl="0" fontAlgn="t">
                        <a:spcBef>
                          <a:spcPts val="0"/>
                        </a:spcBef>
                        <a:spcAft>
                          <a:spcPts val="0"/>
                        </a:spcAft>
                      </a:pPr>
                      <a:r>
                        <a:rPr lang="en-US" sz="1800" b="0" i="0" u="none" strike="noStrike" dirty="0">
                          <a:solidFill>
                            <a:srgbClr val="333333"/>
                          </a:solidFill>
                          <a:effectLst/>
                          <a:highlight>
                            <a:srgbClr val="FFFF00"/>
                          </a:highlight>
                          <a:latin typeface="+mn-lt"/>
                        </a:rPr>
                        <a:t>40.87%</a:t>
                      </a:r>
                      <a:endParaRPr lang="en-US" sz="1800" dirty="0">
                        <a:effectLst/>
                        <a:highlight>
                          <a:srgbClr val="FFFF00"/>
                        </a:highlight>
                        <a:latin typeface="+mn-lt"/>
                      </a:endParaRPr>
                    </a:p>
                  </a:txBody>
                  <a:tcPr marL="29233" marR="29233" marT="29233" marB="29233">
                    <a:lnL>
                      <a:noFill/>
                    </a:lnL>
                    <a:lnR>
                      <a:noFill/>
                    </a:lnR>
                    <a:lnT w="12700" cap="flat" cmpd="sng"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1477994403"/>
                  </a:ext>
                </a:extLst>
              </a:tr>
              <a:tr h="206240">
                <a:tc>
                  <a:txBody>
                    <a:bodyPr/>
                    <a:lstStyle/>
                    <a:p>
                      <a:pPr rtl="0" fontAlgn="t">
                        <a:spcBef>
                          <a:spcPts val="0"/>
                        </a:spcBef>
                        <a:spcAft>
                          <a:spcPts val="0"/>
                        </a:spcAft>
                      </a:pPr>
                      <a:r>
                        <a:rPr lang="en-US" sz="1800" b="0" i="0" u="none" strike="noStrike">
                          <a:solidFill>
                            <a:srgbClr val="333333"/>
                          </a:solidFill>
                          <a:effectLst/>
                          <a:latin typeface="+mn-lt"/>
                        </a:rPr>
                        <a:t>Female teacher</a:t>
                      </a:r>
                      <a:endParaRPr lang="en-US" sz="1800">
                        <a:effectLst/>
                        <a:latin typeface="+mn-lt"/>
                      </a:endParaRPr>
                    </a:p>
                  </a:txBody>
                  <a:tcPr marL="29233" marR="29233" marT="29233" marB="29233">
                    <a:lnL>
                      <a:noFill/>
                    </a:lnL>
                    <a:lnR>
                      <a:noFill/>
                    </a:lnR>
                    <a:lnT>
                      <a:noFill/>
                    </a:lnT>
                    <a:lnB>
                      <a:noFill/>
                    </a:lnB>
                    <a:solidFill>
                      <a:schemeClr val="bg1"/>
                    </a:solidFill>
                  </a:tcPr>
                </a:tc>
                <a:tc>
                  <a:txBody>
                    <a:bodyPr/>
                    <a:lstStyle/>
                    <a:p>
                      <a:pPr rtl="0" fontAlgn="t">
                        <a:spcBef>
                          <a:spcPts val="0"/>
                        </a:spcBef>
                        <a:spcAft>
                          <a:spcPts val="0"/>
                        </a:spcAft>
                      </a:pPr>
                      <a:r>
                        <a:rPr lang="en-US" sz="1800" b="0" i="0" u="none" strike="noStrike">
                          <a:solidFill>
                            <a:srgbClr val="333333"/>
                          </a:solidFill>
                          <a:effectLst/>
                          <a:latin typeface="+mn-lt"/>
                        </a:rPr>
                        <a:t>58.61%</a:t>
                      </a:r>
                      <a:endParaRPr lang="en-US" sz="1800">
                        <a:effectLst/>
                        <a:latin typeface="+mn-lt"/>
                      </a:endParaRPr>
                    </a:p>
                  </a:txBody>
                  <a:tcPr marL="29233" marR="29233" marT="29233" marB="29233">
                    <a:lnL>
                      <a:noFill/>
                    </a:lnL>
                    <a:lnR>
                      <a:noFill/>
                    </a:lnR>
                    <a:lnT>
                      <a:noFill/>
                    </a:lnT>
                    <a:lnB>
                      <a:noFill/>
                    </a:lnB>
                    <a:solidFill>
                      <a:schemeClr val="bg1"/>
                    </a:solidFill>
                  </a:tcPr>
                </a:tc>
                <a:tc>
                  <a:txBody>
                    <a:bodyPr/>
                    <a:lstStyle/>
                    <a:p>
                      <a:pPr rtl="0" fontAlgn="t">
                        <a:spcBef>
                          <a:spcPts val="0"/>
                        </a:spcBef>
                        <a:spcAft>
                          <a:spcPts val="0"/>
                        </a:spcAft>
                      </a:pPr>
                      <a:r>
                        <a:rPr lang="en-US" sz="1800" b="0" i="0" u="none" strike="noStrike" dirty="0">
                          <a:solidFill>
                            <a:srgbClr val="333333"/>
                          </a:solidFill>
                          <a:effectLst/>
                          <a:latin typeface="+mn-lt"/>
                        </a:rPr>
                        <a:t>59.13%</a:t>
                      </a:r>
                      <a:endParaRPr lang="en-US" sz="1800" dirty="0">
                        <a:effectLst/>
                        <a:latin typeface="+mn-lt"/>
                      </a:endParaRPr>
                    </a:p>
                  </a:txBody>
                  <a:tcPr marL="29233" marR="29233" marT="29233" marB="29233">
                    <a:lnL>
                      <a:noFill/>
                    </a:lnL>
                    <a:lnR>
                      <a:noFill/>
                    </a:lnR>
                    <a:lnT>
                      <a:noFill/>
                    </a:lnT>
                    <a:lnB>
                      <a:noFill/>
                    </a:lnB>
                    <a:solidFill>
                      <a:schemeClr val="bg1"/>
                    </a:solidFill>
                  </a:tcPr>
                </a:tc>
                <a:extLst>
                  <a:ext uri="{0D108BD9-81ED-4DB2-BD59-A6C34878D82A}">
                    <a16:rowId xmlns:a16="http://schemas.microsoft.com/office/drawing/2014/main" val="2291997067"/>
                  </a:ext>
                </a:extLst>
              </a:tr>
              <a:tr h="206240">
                <a:tc>
                  <a:txBody>
                    <a:bodyPr/>
                    <a:lstStyle/>
                    <a:p>
                      <a:pPr rtl="0" fontAlgn="t">
                        <a:spcBef>
                          <a:spcPts val="0"/>
                        </a:spcBef>
                        <a:spcAft>
                          <a:spcPts val="0"/>
                        </a:spcAft>
                      </a:pPr>
                      <a:r>
                        <a:rPr lang="en-US" sz="1800" b="0" i="0" u="none" strike="noStrike">
                          <a:solidFill>
                            <a:srgbClr val="333333"/>
                          </a:solidFill>
                          <a:effectLst/>
                          <a:latin typeface="+mn-lt"/>
                        </a:rPr>
                        <a:t>Score</a:t>
                      </a:r>
                      <a:endParaRPr lang="en-US" sz="1800">
                        <a:effectLst/>
                        <a:latin typeface="+mn-lt"/>
                      </a:endParaRPr>
                    </a:p>
                  </a:txBody>
                  <a:tcPr marL="29233" marR="29233" marT="29233" marB="29233">
                    <a:lnL>
                      <a:noFill/>
                    </a:lnL>
                    <a:lnR>
                      <a:noFill/>
                    </a:lnR>
                    <a:lnT>
                      <a:noFill/>
                    </a:lnT>
                    <a:lnB>
                      <a:noFill/>
                    </a:lnB>
                    <a:solidFill>
                      <a:schemeClr val="bg1"/>
                    </a:solidFill>
                  </a:tcPr>
                </a:tc>
                <a:tc>
                  <a:txBody>
                    <a:bodyPr/>
                    <a:lstStyle/>
                    <a:p>
                      <a:pPr rtl="0" fontAlgn="t">
                        <a:spcBef>
                          <a:spcPts val="0"/>
                        </a:spcBef>
                        <a:spcAft>
                          <a:spcPts val="0"/>
                        </a:spcAft>
                      </a:pPr>
                      <a:r>
                        <a:rPr lang="en-US" sz="1800" b="0" i="0" u="none" strike="noStrike">
                          <a:solidFill>
                            <a:srgbClr val="333333"/>
                          </a:solidFill>
                          <a:effectLst/>
                          <a:latin typeface="+mn-lt"/>
                        </a:rPr>
                        <a:t>0.100 (0.927)</a:t>
                      </a:r>
                      <a:endParaRPr lang="en-US" sz="1800">
                        <a:effectLst/>
                        <a:latin typeface="+mn-lt"/>
                      </a:endParaRPr>
                    </a:p>
                  </a:txBody>
                  <a:tcPr marL="29233" marR="29233" marT="29233" marB="29233">
                    <a:lnL>
                      <a:noFill/>
                    </a:lnL>
                    <a:lnR>
                      <a:noFill/>
                    </a:lnR>
                    <a:lnT>
                      <a:noFill/>
                    </a:lnT>
                    <a:lnB>
                      <a:noFill/>
                    </a:lnB>
                    <a:solidFill>
                      <a:schemeClr val="bg1"/>
                    </a:solidFill>
                  </a:tcPr>
                </a:tc>
                <a:tc>
                  <a:txBody>
                    <a:bodyPr/>
                    <a:lstStyle/>
                    <a:p>
                      <a:pPr rtl="0" fontAlgn="t">
                        <a:spcBef>
                          <a:spcPts val="0"/>
                        </a:spcBef>
                        <a:spcAft>
                          <a:spcPts val="0"/>
                        </a:spcAft>
                      </a:pPr>
                      <a:r>
                        <a:rPr lang="en-US" sz="1800" b="0" i="0" u="none" strike="noStrike">
                          <a:solidFill>
                            <a:srgbClr val="333333"/>
                          </a:solidFill>
                          <a:effectLst/>
                          <a:latin typeface="+mn-lt"/>
                        </a:rPr>
                        <a:t>-0.074 (1.042)</a:t>
                      </a:r>
                      <a:endParaRPr lang="en-US" sz="1800">
                        <a:effectLst/>
                        <a:latin typeface="+mn-lt"/>
                      </a:endParaRPr>
                    </a:p>
                  </a:txBody>
                  <a:tcPr marL="29233" marR="29233" marT="29233" marB="29233">
                    <a:lnL>
                      <a:noFill/>
                    </a:lnL>
                    <a:lnR>
                      <a:noFill/>
                    </a:lnR>
                    <a:lnT>
                      <a:noFill/>
                    </a:lnT>
                    <a:lnB>
                      <a:noFill/>
                    </a:lnB>
                    <a:solidFill>
                      <a:schemeClr val="bg1"/>
                    </a:solidFill>
                  </a:tcPr>
                </a:tc>
                <a:extLst>
                  <a:ext uri="{0D108BD9-81ED-4DB2-BD59-A6C34878D82A}">
                    <a16:rowId xmlns:a16="http://schemas.microsoft.com/office/drawing/2014/main" val="180694586"/>
                  </a:ext>
                </a:extLst>
              </a:tr>
              <a:tr h="206240">
                <a:tc>
                  <a:txBody>
                    <a:bodyPr/>
                    <a:lstStyle/>
                    <a:p>
                      <a:pPr rtl="0" fontAlgn="t">
                        <a:spcBef>
                          <a:spcPts val="0"/>
                        </a:spcBef>
                        <a:spcAft>
                          <a:spcPts val="0"/>
                        </a:spcAft>
                      </a:pPr>
                      <a:r>
                        <a:rPr lang="en-US" sz="1800" b="0" i="0" u="none" strike="noStrike">
                          <a:solidFill>
                            <a:srgbClr val="333333"/>
                          </a:solidFill>
                          <a:effectLst/>
                          <a:latin typeface="+mn-lt"/>
                        </a:rPr>
                        <a:t>Self-concept</a:t>
                      </a:r>
                      <a:endParaRPr lang="en-US" sz="1800">
                        <a:effectLst/>
                        <a:latin typeface="+mn-lt"/>
                      </a:endParaRPr>
                    </a:p>
                  </a:txBody>
                  <a:tcPr marL="29233" marR="29233" marT="29233" marB="29233">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800" b="0" i="0" u="none" strike="noStrike">
                          <a:solidFill>
                            <a:srgbClr val="333333"/>
                          </a:solidFill>
                          <a:effectLst/>
                          <a:latin typeface="+mn-lt"/>
                        </a:rPr>
                        <a:t>-0.106 (0.932)</a:t>
                      </a:r>
                      <a:endParaRPr lang="en-US" sz="1800">
                        <a:effectLst/>
                        <a:latin typeface="+mn-lt"/>
                      </a:endParaRPr>
                    </a:p>
                  </a:txBody>
                  <a:tcPr marL="29233" marR="29233" marT="29233" marB="29233">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rtl="0" fontAlgn="t">
                        <a:spcBef>
                          <a:spcPts val="0"/>
                        </a:spcBef>
                        <a:spcAft>
                          <a:spcPts val="0"/>
                        </a:spcAft>
                      </a:pPr>
                      <a:r>
                        <a:rPr lang="en-US" sz="1800" b="0" i="0" u="none" strike="noStrike" dirty="0">
                          <a:solidFill>
                            <a:srgbClr val="333333"/>
                          </a:solidFill>
                          <a:effectLst/>
                          <a:latin typeface="+mn-lt"/>
                        </a:rPr>
                        <a:t>0.115 (1.036)</a:t>
                      </a:r>
                      <a:endParaRPr lang="en-US" sz="1800" dirty="0">
                        <a:effectLst/>
                        <a:latin typeface="+mn-lt"/>
                      </a:endParaRPr>
                    </a:p>
                  </a:txBody>
                  <a:tcPr marL="29233" marR="29233" marT="29233" marB="29233">
                    <a:lnL>
                      <a:noFill/>
                    </a:lnL>
                    <a:lnR>
                      <a:noFill/>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103605763"/>
                  </a:ext>
                </a:extLst>
              </a:tr>
            </a:tbl>
          </a:graphicData>
        </a:graphic>
      </p:graphicFrame>
    </p:spTree>
    <p:extLst>
      <p:ext uri="{BB962C8B-B14F-4D97-AF65-F5344CB8AC3E}">
        <p14:creationId xmlns:p14="http://schemas.microsoft.com/office/powerpoint/2010/main" val="3023756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B7CBB1E4-5BBD-2504-0D94-FB463A0BF47A}"/>
              </a:ext>
            </a:extLst>
          </p:cNvPr>
          <p:cNvSpPr>
            <a:spLocks noGrp="1"/>
          </p:cNvSpPr>
          <p:nvPr>
            <p:ph type="ftr" sz="quarter" idx="11"/>
          </p:nvPr>
        </p:nvSpPr>
        <p:spPr/>
        <p:txBody>
          <a:bodyPr/>
          <a:lstStyle/>
          <a:p>
            <a:r>
              <a:rPr lang="en-US" dirty="0"/>
              <a:t>GENDER MATCH EFFECTS</a:t>
            </a:r>
          </a:p>
        </p:txBody>
      </p:sp>
      <p:sp>
        <p:nvSpPr>
          <p:cNvPr id="8" name="Slide Number Placeholder 7">
            <a:extLst>
              <a:ext uri="{FF2B5EF4-FFF2-40B4-BE49-F238E27FC236}">
                <a16:creationId xmlns:a16="http://schemas.microsoft.com/office/drawing/2014/main" id="{35F9EF68-5083-3659-3632-8341A8481E54}"/>
              </a:ext>
            </a:extLst>
          </p:cNvPr>
          <p:cNvSpPr>
            <a:spLocks noGrp="1"/>
          </p:cNvSpPr>
          <p:nvPr>
            <p:ph type="sldNum" sz="quarter" idx="12"/>
          </p:nvPr>
        </p:nvSpPr>
        <p:spPr/>
        <p:txBody>
          <a:bodyPr/>
          <a:lstStyle/>
          <a:p>
            <a:fld id="{A49DFD55-3C28-40EF-9E31-A92D2E4017FF}" type="slidenum">
              <a:rPr lang="en-US" smtClean="0"/>
              <a:pPr/>
              <a:t>11</a:t>
            </a:fld>
            <a:endParaRPr lang="en-US" dirty="0"/>
          </a:p>
        </p:txBody>
      </p:sp>
      <p:pic>
        <p:nvPicPr>
          <p:cNvPr id="2" name="Picture 2">
            <a:extLst>
              <a:ext uri="{FF2B5EF4-FFF2-40B4-BE49-F238E27FC236}">
                <a16:creationId xmlns:a16="http://schemas.microsoft.com/office/drawing/2014/main" id="{6E26C85F-1A7C-27D7-CD4F-4D61794C06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0348" y="557965"/>
            <a:ext cx="8051304" cy="5742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9187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B7CBB1E4-5BBD-2504-0D94-FB463A0BF47A}"/>
              </a:ext>
            </a:extLst>
          </p:cNvPr>
          <p:cNvSpPr>
            <a:spLocks noGrp="1"/>
          </p:cNvSpPr>
          <p:nvPr>
            <p:ph type="ftr" sz="quarter" idx="11"/>
          </p:nvPr>
        </p:nvSpPr>
        <p:spPr/>
        <p:txBody>
          <a:bodyPr/>
          <a:lstStyle/>
          <a:p>
            <a:r>
              <a:rPr lang="en-US" dirty="0"/>
              <a:t>GENDER MATCH EFFECTS</a:t>
            </a:r>
          </a:p>
        </p:txBody>
      </p:sp>
      <p:sp>
        <p:nvSpPr>
          <p:cNvPr id="8" name="Slide Number Placeholder 7">
            <a:extLst>
              <a:ext uri="{FF2B5EF4-FFF2-40B4-BE49-F238E27FC236}">
                <a16:creationId xmlns:a16="http://schemas.microsoft.com/office/drawing/2014/main" id="{35F9EF68-5083-3659-3632-8341A8481E54}"/>
              </a:ext>
            </a:extLst>
          </p:cNvPr>
          <p:cNvSpPr>
            <a:spLocks noGrp="1"/>
          </p:cNvSpPr>
          <p:nvPr>
            <p:ph type="sldNum" sz="quarter" idx="12"/>
          </p:nvPr>
        </p:nvSpPr>
        <p:spPr/>
        <p:txBody>
          <a:bodyPr/>
          <a:lstStyle/>
          <a:p>
            <a:fld id="{A49DFD55-3C28-40EF-9E31-A92D2E4017FF}" type="slidenum">
              <a:rPr lang="en-US" smtClean="0"/>
              <a:pPr/>
              <a:t>12</a:t>
            </a:fld>
            <a:endParaRPr lang="en-US" dirty="0"/>
          </a:p>
        </p:txBody>
      </p:sp>
      <p:pic>
        <p:nvPicPr>
          <p:cNvPr id="3" name="Picture 2">
            <a:extLst>
              <a:ext uri="{FF2B5EF4-FFF2-40B4-BE49-F238E27FC236}">
                <a16:creationId xmlns:a16="http://schemas.microsoft.com/office/drawing/2014/main" id="{2C136BF7-DEF1-AEAE-78E0-102A4DB8EC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582" y="416316"/>
            <a:ext cx="5743624" cy="40960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43943239-52D7-5FD3-0C38-BDBEB238F7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6795" y="2089776"/>
            <a:ext cx="5743624" cy="4102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6495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3F82A-D5FF-94DE-9C11-1E07DD243765}"/>
              </a:ext>
            </a:extLst>
          </p:cNvPr>
          <p:cNvSpPr>
            <a:spLocks noGrp="1"/>
          </p:cNvSpPr>
          <p:nvPr>
            <p:ph type="title"/>
          </p:nvPr>
        </p:nvSpPr>
        <p:spPr>
          <a:xfrm>
            <a:off x="3967565" y="402862"/>
            <a:ext cx="5936739" cy="606612"/>
          </a:xfrm>
        </p:spPr>
        <p:txBody>
          <a:bodyPr/>
          <a:lstStyle/>
          <a:p>
            <a:pPr algn="ctr"/>
            <a:r>
              <a:rPr lang="en-US" dirty="0">
                <a:solidFill>
                  <a:srgbClr val="942093"/>
                </a:solidFill>
              </a:rPr>
              <a:t>Estimation Framework</a:t>
            </a:r>
          </a:p>
        </p:txBody>
      </p:sp>
      <p:sp>
        <p:nvSpPr>
          <p:cNvPr id="3" name="Text Placeholder 2">
            <a:extLst>
              <a:ext uri="{FF2B5EF4-FFF2-40B4-BE49-F238E27FC236}">
                <a16:creationId xmlns:a16="http://schemas.microsoft.com/office/drawing/2014/main" id="{A395FFA8-C0BE-BE72-E920-04CC7756CAB3}"/>
              </a:ext>
            </a:extLst>
          </p:cNvPr>
          <p:cNvSpPr>
            <a:spLocks noGrp="1"/>
          </p:cNvSpPr>
          <p:nvPr>
            <p:ph type="body" idx="1"/>
          </p:nvPr>
        </p:nvSpPr>
        <p:spPr>
          <a:xfrm>
            <a:off x="227124" y="5135247"/>
            <a:ext cx="7505520" cy="1069221"/>
          </a:xfrm>
        </p:spPr>
        <p:txBody>
          <a:bodyPr>
            <a:normAutofit/>
          </a:bodyPr>
          <a:lstStyle/>
          <a:p>
            <a:pPr marL="342900" indent="-342900">
              <a:buFont typeface="Wingdings" pitchFamily="2" charset="2"/>
              <a:buChar char="§"/>
            </a:pPr>
            <a:r>
              <a:rPr lang="en-US" sz="2400" dirty="0"/>
              <a:t>Estimate </a:t>
            </a:r>
            <a:r>
              <a:rPr lang="el-GR" sz="2400" dirty="0">
                <a:solidFill>
                  <a:srgbClr val="942093"/>
                </a:solidFill>
                <a:effectLst/>
                <a:latin typeface="Helvetica" pitchFamily="2" charset="0"/>
              </a:rPr>
              <a:t>β1</a:t>
            </a:r>
            <a:r>
              <a:rPr lang="en-US" sz="2400" dirty="0">
                <a:solidFill>
                  <a:srgbClr val="942093"/>
                </a:solidFill>
              </a:rPr>
              <a:t> </a:t>
            </a:r>
            <a:r>
              <a:rPr lang="en-US" sz="2400" dirty="0"/>
              <a:t>for each Chinese, English, and math, for scores and confidence level</a:t>
            </a:r>
          </a:p>
        </p:txBody>
      </p:sp>
      <p:sp>
        <p:nvSpPr>
          <p:cNvPr id="4" name="Footer Placeholder 3">
            <a:extLst>
              <a:ext uri="{FF2B5EF4-FFF2-40B4-BE49-F238E27FC236}">
                <a16:creationId xmlns:a16="http://schemas.microsoft.com/office/drawing/2014/main" id="{CA0C8ACF-9874-9331-AC0F-69730F133D62}"/>
              </a:ext>
            </a:extLst>
          </p:cNvPr>
          <p:cNvSpPr>
            <a:spLocks noGrp="1"/>
          </p:cNvSpPr>
          <p:nvPr>
            <p:ph type="ftr" sz="quarter" idx="11"/>
          </p:nvPr>
        </p:nvSpPr>
        <p:spPr/>
        <p:txBody>
          <a:bodyPr/>
          <a:lstStyle/>
          <a:p>
            <a:r>
              <a:rPr lang="en-US"/>
              <a:t>GENDER MATCH EFFECTS</a:t>
            </a:r>
            <a:endParaRPr lang="en-US" dirty="0"/>
          </a:p>
        </p:txBody>
      </p:sp>
      <p:sp>
        <p:nvSpPr>
          <p:cNvPr id="5" name="Slide Number Placeholder 4">
            <a:extLst>
              <a:ext uri="{FF2B5EF4-FFF2-40B4-BE49-F238E27FC236}">
                <a16:creationId xmlns:a16="http://schemas.microsoft.com/office/drawing/2014/main" id="{9EF16C6E-3C36-62A3-8976-6E9220A23F5B}"/>
              </a:ext>
            </a:extLst>
          </p:cNvPr>
          <p:cNvSpPr>
            <a:spLocks noGrp="1"/>
          </p:cNvSpPr>
          <p:nvPr>
            <p:ph type="sldNum" sz="quarter" idx="12"/>
          </p:nvPr>
        </p:nvSpPr>
        <p:spPr/>
        <p:txBody>
          <a:bodyPr/>
          <a:lstStyle/>
          <a:p>
            <a:fld id="{A49DFD55-3C28-40EF-9E31-A92D2E4017FF}" type="slidenum">
              <a:rPr lang="en-US" smtClean="0"/>
              <a:pPr/>
              <a:t>13</a:t>
            </a:fld>
            <a:endParaRPr lang="en-US" dirty="0"/>
          </a:p>
        </p:txBody>
      </p:sp>
      <p:sp>
        <p:nvSpPr>
          <p:cNvPr id="6" name="TextBox 5">
            <a:extLst>
              <a:ext uri="{FF2B5EF4-FFF2-40B4-BE49-F238E27FC236}">
                <a16:creationId xmlns:a16="http://schemas.microsoft.com/office/drawing/2014/main" id="{5E41435D-5A46-C4D0-7627-DEFF67D103F6}"/>
              </a:ext>
            </a:extLst>
          </p:cNvPr>
          <p:cNvSpPr txBox="1"/>
          <p:nvPr/>
        </p:nvSpPr>
        <p:spPr>
          <a:xfrm>
            <a:off x="624761" y="1886732"/>
            <a:ext cx="8076977" cy="461665"/>
          </a:xfrm>
          <a:prstGeom prst="rect">
            <a:avLst/>
          </a:prstGeom>
          <a:solidFill>
            <a:schemeClr val="accent1"/>
          </a:solidFill>
        </p:spPr>
        <p:style>
          <a:lnRef idx="2">
            <a:schemeClr val="dk1"/>
          </a:lnRef>
          <a:fillRef idx="1">
            <a:schemeClr val="lt1"/>
          </a:fillRef>
          <a:effectRef idx="0">
            <a:schemeClr val="dk1"/>
          </a:effectRef>
          <a:fontRef idx="minor">
            <a:schemeClr val="dk1"/>
          </a:fontRef>
        </p:style>
        <p:txBody>
          <a:bodyPr wrap="square">
            <a:spAutoFit/>
          </a:bodyPr>
          <a:lstStyle/>
          <a:p>
            <a:r>
              <a:rPr lang="el-GR" sz="2400" dirty="0">
                <a:effectLst/>
                <a:latin typeface="Cambria" panose="02040503050406030204" pitchFamily="18" charset="0"/>
              </a:rPr>
              <a:t>𝑂𝑈𝑇</a:t>
            </a:r>
            <a:r>
              <a:rPr lang="el-GR" sz="1400" dirty="0">
                <a:effectLst/>
                <a:latin typeface="Cambria" panose="02040503050406030204" pitchFamily="18" charset="0"/>
              </a:rPr>
              <a:t>𝑖𝑗𝑠𝑡 </a:t>
            </a:r>
            <a:r>
              <a:rPr lang="el-GR" sz="2400" dirty="0">
                <a:effectLst/>
                <a:latin typeface="Cambria" panose="02040503050406030204" pitchFamily="18" charset="0"/>
              </a:rPr>
              <a:t>= β</a:t>
            </a:r>
            <a:r>
              <a:rPr lang="el-GR" sz="1400" dirty="0">
                <a:effectLst/>
                <a:latin typeface="Cambria" panose="02040503050406030204" pitchFamily="18" charset="0"/>
              </a:rPr>
              <a:t>0 </a:t>
            </a:r>
            <a:r>
              <a:rPr lang="el-GR" sz="2400" dirty="0">
                <a:effectLst/>
                <a:latin typeface="Cambria" panose="02040503050406030204" pitchFamily="18" charset="0"/>
              </a:rPr>
              <a:t>+ β</a:t>
            </a:r>
            <a:r>
              <a:rPr lang="el-GR" sz="1400" dirty="0">
                <a:effectLst/>
                <a:latin typeface="Cambria" panose="02040503050406030204" pitchFamily="18" charset="0"/>
              </a:rPr>
              <a:t>1</a:t>
            </a:r>
            <a:r>
              <a:rPr lang="en-US" sz="2400" dirty="0">
                <a:effectLst/>
                <a:latin typeface="Cambria" panose="02040503050406030204" pitchFamily="18" charset="0"/>
              </a:rPr>
              <a:t>MATCH</a:t>
            </a:r>
            <a:r>
              <a:rPr lang="el-GR" sz="1400" dirty="0">
                <a:effectLst/>
                <a:latin typeface="Cambria" panose="02040503050406030204" pitchFamily="18" charset="0"/>
              </a:rPr>
              <a:t>𝑗𝑡 </a:t>
            </a:r>
            <a:r>
              <a:rPr lang="el-GR" sz="2400" dirty="0">
                <a:effectLst/>
                <a:latin typeface="Cambria" panose="02040503050406030204" pitchFamily="18" charset="0"/>
              </a:rPr>
              <a:t>+ β</a:t>
            </a:r>
            <a:r>
              <a:rPr lang="el-GR" sz="1400" dirty="0">
                <a:effectLst/>
                <a:latin typeface="Cambria" panose="02040503050406030204" pitchFamily="18" charset="0"/>
              </a:rPr>
              <a:t>2</a:t>
            </a:r>
            <a:r>
              <a:rPr lang="el-GR" sz="2400" dirty="0">
                <a:effectLst/>
                <a:latin typeface="Cambria" panose="02040503050406030204" pitchFamily="18" charset="0"/>
              </a:rPr>
              <a:t>𝑋</a:t>
            </a:r>
            <a:r>
              <a:rPr lang="el-GR" sz="1400" dirty="0">
                <a:effectLst/>
                <a:latin typeface="Cambria" panose="02040503050406030204" pitchFamily="18" charset="0"/>
              </a:rPr>
              <a:t>𝑖𝑡−1 </a:t>
            </a:r>
            <a:r>
              <a:rPr lang="el-GR" sz="2400" dirty="0">
                <a:effectLst/>
                <a:latin typeface="Cambria" panose="02040503050406030204" pitchFamily="18" charset="0"/>
              </a:rPr>
              <a:t>+ β</a:t>
            </a:r>
            <a:r>
              <a:rPr lang="el-GR" sz="1400" dirty="0">
                <a:effectLst/>
                <a:latin typeface="Cambria" panose="02040503050406030204" pitchFamily="18" charset="0"/>
              </a:rPr>
              <a:t>3</a:t>
            </a:r>
            <a:r>
              <a:rPr lang="el-GR" sz="2400" dirty="0">
                <a:effectLst/>
                <a:latin typeface="Cambria" panose="02040503050406030204" pitchFamily="18" charset="0"/>
              </a:rPr>
              <a:t>𝐻</a:t>
            </a:r>
            <a:r>
              <a:rPr lang="el-GR" sz="1400" dirty="0">
                <a:effectLst/>
                <a:latin typeface="Cambria" panose="02040503050406030204" pitchFamily="18" charset="0"/>
              </a:rPr>
              <a:t>𝑗𝑡−1 </a:t>
            </a:r>
            <a:r>
              <a:rPr lang="el-GR" sz="2400" dirty="0">
                <a:effectLst/>
                <a:latin typeface="Cambria" panose="02040503050406030204" pitchFamily="18" charset="0"/>
              </a:rPr>
              <a:t>+ β</a:t>
            </a:r>
            <a:r>
              <a:rPr lang="el-GR" sz="1400" dirty="0">
                <a:effectLst/>
                <a:latin typeface="Cambria" panose="02040503050406030204" pitchFamily="18" charset="0"/>
              </a:rPr>
              <a:t>4</a:t>
            </a:r>
            <a:r>
              <a:rPr lang="el-GR" sz="2400" dirty="0">
                <a:effectLst/>
                <a:latin typeface="Cambria" panose="02040503050406030204" pitchFamily="18" charset="0"/>
              </a:rPr>
              <a:t>𝑇</a:t>
            </a:r>
            <a:r>
              <a:rPr lang="el-GR" sz="1400" dirty="0">
                <a:effectLst/>
                <a:latin typeface="Cambria" panose="02040503050406030204" pitchFamily="18" charset="0"/>
              </a:rPr>
              <a:t>𝑗𝑡−1 </a:t>
            </a:r>
            <a:r>
              <a:rPr lang="el-GR" sz="2400" dirty="0">
                <a:effectLst/>
                <a:latin typeface="Cambria" panose="02040503050406030204" pitchFamily="18" charset="0"/>
              </a:rPr>
              <a:t>+ θ</a:t>
            </a:r>
            <a:r>
              <a:rPr lang="el-GR" sz="1400" dirty="0">
                <a:effectLst/>
                <a:latin typeface="Cambria" panose="02040503050406030204" pitchFamily="18" charset="0"/>
              </a:rPr>
              <a:t>𝑠 </a:t>
            </a:r>
            <a:r>
              <a:rPr lang="el-GR" sz="2400" dirty="0">
                <a:effectLst/>
                <a:latin typeface="Cambria" panose="02040503050406030204" pitchFamily="18" charset="0"/>
              </a:rPr>
              <a:t>+ ε</a:t>
            </a:r>
            <a:r>
              <a:rPr lang="el-GR" sz="1400" dirty="0">
                <a:effectLst/>
                <a:latin typeface="Cambria" panose="02040503050406030204" pitchFamily="18" charset="0"/>
              </a:rPr>
              <a:t>𝑖𝑗𝑠𝑡</a:t>
            </a:r>
            <a:endParaRPr lang="el-GR" dirty="0">
              <a:effectLst/>
            </a:endParaRPr>
          </a:p>
        </p:txBody>
      </p:sp>
      <p:sp>
        <p:nvSpPr>
          <p:cNvPr id="7" name="TextBox 6">
            <a:extLst>
              <a:ext uri="{FF2B5EF4-FFF2-40B4-BE49-F238E27FC236}">
                <a16:creationId xmlns:a16="http://schemas.microsoft.com/office/drawing/2014/main" id="{9C219CC2-6D28-1A60-BCA0-97AA54732BF2}"/>
              </a:ext>
            </a:extLst>
          </p:cNvPr>
          <p:cNvSpPr txBox="1"/>
          <p:nvPr/>
        </p:nvSpPr>
        <p:spPr>
          <a:xfrm>
            <a:off x="1483360" y="1341120"/>
            <a:ext cx="1883080" cy="400110"/>
          </a:xfrm>
          <a:prstGeom prst="rect">
            <a:avLst/>
          </a:prstGeom>
          <a:noFill/>
        </p:spPr>
        <p:txBody>
          <a:bodyPr wrap="none" rtlCol="0">
            <a:spAutoFit/>
          </a:bodyPr>
          <a:lstStyle/>
          <a:p>
            <a:r>
              <a:rPr lang="en-US" sz="2000" i="1" dirty="0"/>
              <a:t>Primary model:</a:t>
            </a:r>
          </a:p>
        </p:txBody>
      </p:sp>
      <p:grpSp>
        <p:nvGrpSpPr>
          <p:cNvPr id="11" name="Group 10">
            <a:extLst>
              <a:ext uri="{FF2B5EF4-FFF2-40B4-BE49-F238E27FC236}">
                <a16:creationId xmlns:a16="http://schemas.microsoft.com/office/drawing/2014/main" id="{587BCEB0-8E99-D16E-4C46-61E10F0CD3BB}"/>
              </a:ext>
            </a:extLst>
          </p:cNvPr>
          <p:cNvGrpSpPr/>
          <p:nvPr/>
        </p:nvGrpSpPr>
        <p:grpSpPr>
          <a:xfrm>
            <a:off x="2337102" y="1848600"/>
            <a:ext cx="354600" cy="531000"/>
            <a:chOff x="2337102" y="1848600"/>
            <a:chExt cx="354600" cy="531000"/>
          </a:xfrm>
        </p:grpSpPr>
        <mc:AlternateContent xmlns:mc="http://schemas.openxmlformats.org/markup-compatibility/2006">
          <mc:Choice xmlns:p14="http://schemas.microsoft.com/office/powerpoint/2010/main" Requires="p14">
            <p:contentPart p14:bwMode="auto" r:id="rId3">
              <p14:nvContentPartPr>
                <p14:cNvPr id="9" name="Ink 8">
                  <a:extLst>
                    <a:ext uri="{FF2B5EF4-FFF2-40B4-BE49-F238E27FC236}">
                      <a16:creationId xmlns:a16="http://schemas.microsoft.com/office/drawing/2014/main" id="{FFA69258-0894-7444-D7CC-08F78134F6BF}"/>
                    </a:ext>
                  </a:extLst>
                </p14:cNvPr>
                <p14:cNvContentPartPr/>
                <p14:nvPr/>
              </p14:nvContentPartPr>
              <p14:xfrm>
                <a:off x="2337102" y="1848600"/>
                <a:ext cx="354600" cy="531000"/>
              </p14:xfrm>
            </p:contentPart>
          </mc:Choice>
          <mc:Fallback>
            <p:pic>
              <p:nvPicPr>
                <p:cNvPr id="9" name="Ink 8">
                  <a:extLst>
                    <a:ext uri="{FF2B5EF4-FFF2-40B4-BE49-F238E27FC236}">
                      <a16:creationId xmlns:a16="http://schemas.microsoft.com/office/drawing/2014/main" id="{FFA69258-0894-7444-D7CC-08F78134F6BF}"/>
                    </a:ext>
                  </a:extLst>
                </p:cNvPr>
                <p:cNvPicPr/>
                <p:nvPr/>
              </p:nvPicPr>
              <p:blipFill>
                <a:blip r:embed="rId4"/>
                <a:stretch>
                  <a:fillRect/>
                </a:stretch>
              </p:blipFill>
              <p:spPr>
                <a:xfrm>
                  <a:off x="2319462" y="1830600"/>
                  <a:ext cx="390240" cy="5666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0" name="Ink 9">
                  <a:extLst>
                    <a:ext uri="{FF2B5EF4-FFF2-40B4-BE49-F238E27FC236}">
                      <a16:creationId xmlns:a16="http://schemas.microsoft.com/office/drawing/2014/main" id="{AD185F21-F87F-043D-515C-DFEE34135FA9}"/>
                    </a:ext>
                  </a:extLst>
                </p14:cNvPr>
                <p14:cNvContentPartPr/>
                <p14:nvPr/>
              </p14:nvContentPartPr>
              <p14:xfrm>
                <a:off x="2561382" y="1914120"/>
                <a:ext cx="59400" cy="29160"/>
              </p14:xfrm>
            </p:contentPart>
          </mc:Choice>
          <mc:Fallback>
            <p:pic>
              <p:nvPicPr>
                <p:cNvPr id="10" name="Ink 9">
                  <a:extLst>
                    <a:ext uri="{FF2B5EF4-FFF2-40B4-BE49-F238E27FC236}">
                      <a16:creationId xmlns:a16="http://schemas.microsoft.com/office/drawing/2014/main" id="{AD185F21-F87F-043D-515C-DFEE34135FA9}"/>
                    </a:ext>
                  </a:extLst>
                </p:cNvPr>
                <p:cNvPicPr/>
                <p:nvPr/>
              </p:nvPicPr>
              <p:blipFill>
                <a:blip r:embed="rId6"/>
                <a:stretch>
                  <a:fillRect/>
                </a:stretch>
              </p:blipFill>
              <p:spPr>
                <a:xfrm>
                  <a:off x="2543742" y="1896120"/>
                  <a:ext cx="95040" cy="64800"/>
                </a:xfrm>
                <a:prstGeom prst="rect">
                  <a:avLst/>
                </a:prstGeom>
              </p:spPr>
            </p:pic>
          </mc:Fallback>
        </mc:AlternateContent>
      </p:grpSp>
      <p:cxnSp>
        <p:nvCxnSpPr>
          <p:cNvPr id="13" name="Straight Arrow Connector 12">
            <a:extLst>
              <a:ext uri="{FF2B5EF4-FFF2-40B4-BE49-F238E27FC236}">
                <a16:creationId xmlns:a16="http://schemas.microsoft.com/office/drawing/2014/main" id="{E3CEB8CA-FB00-7851-B26F-D5C6114955C6}"/>
              </a:ext>
            </a:extLst>
          </p:cNvPr>
          <p:cNvCxnSpPr/>
          <p:nvPr/>
        </p:nvCxnSpPr>
        <p:spPr>
          <a:xfrm flipV="1">
            <a:off x="2146515" y="2448732"/>
            <a:ext cx="190587" cy="379709"/>
          </a:xfrm>
          <a:prstGeom prst="straightConnector1">
            <a:avLst/>
          </a:prstGeom>
          <a:ln w="19050">
            <a:solidFill>
              <a:srgbClr val="942093"/>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20D3049-08D2-A9B1-DE93-ABFBC5949CD5}"/>
              </a:ext>
            </a:extLst>
          </p:cNvPr>
          <p:cNvCxnSpPr>
            <a:cxnSpLocks/>
          </p:cNvCxnSpPr>
          <p:nvPr/>
        </p:nvCxnSpPr>
        <p:spPr>
          <a:xfrm flipV="1">
            <a:off x="4396071" y="2455578"/>
            <a:ext cx="0" cy="486710"/>
          </a:xfrm>
          <a:prstGeom prst="straightConnector1">
            <a:avLst/>
          </a:prstGeom>
          <a:ln w="19050">
            <a:solidFill>
              <a:srgbClr val="942093"/>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FB94A12-761B-D697-B9A0-B1935FC5F706}"/>
              </a:ext>
            </a:extLst>
          </p:cNvPr>
          <p:cNvCxnSpPr>
            <a:cxnSpLocks/>
          </p:cNvCxnSpPr>
          <p:nvPr/>
        </p:nvCxnSpPr>
        <p:spPr>
          <a:xfrm flipV="1">
            <a:off x="5439624" y="2455577"/>
            <a:ext cx="0" cy="1101284"/>
          </a:xfrm>
          <a:prstGeom prst="straightConnector1">
            <a:avLst/>
          </a:prstGeom>
          <a:ln w="19050">
            <a:solidFill>
              <a:srgbClr val="942093"/>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7A6E272-C9F6-B04F-2344-6332C54242D5}"/>
              </a:ext>
            </a:extLst>
          </p:cNvPr>
          <p:cNvCxnSpPr>
            <a:cxnSpLocks/>
          </p:cNvCxnSpPr>
          <p:nvPr/>
        </p:nvCxnSpPr>
        <p:spPr>
          <a:xfrm flipV="1">
            <a:off x="6552919" y="2455577"/>
            <a:ext cx="0" cy="1635976"/>
          </a:xfrm>
          <a:prstGeom prst="straightConnector1">
            <a:avLst/>
          </a:prstGeom>
          <a:ln w="19050">
            <a:solidFill>
              <a:srgbClr val="942093"/>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5246A98-E980-729E-E33A-C4904F74A884}"/>
              </a:ext>
            </a:extLst>
          </p:cNvPr>
          <p:cNvCxnSpPr>
            <a:cxnSpLocks/>
          </p:cNvCxnSpPr>
          <p:nvPr/>
        </p:nvCxnSpPr>
        <p:spPr>
          <a:xfrm flipV="1">
            <a:off x="7366580" y="2448732"/>
            <a:ext cx="0" cy="493556"/>
          </a:xfrm>
          <a:prstGeom prst="straightConnector1">
            <a:avLst/>
          </a:prstGeom>
          <a:ln w="19050">
            <a:solidFill>
              <a:srgbClr val="942093"/>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0D00D65-E384-62D0-2BAC-D92630D1AF95}"/>
              </a:ext>
            </a:extLst>
          </p:cNvPr>
          <p:cNvSpPr txBox="1"/>
          <p:nvPr/>
        </p:nvSpPr>
        <p:spPr>
          <a:xfrm>
            <a:off x="3366440" y="2866762"/>
            <a:ext cx="1902316" cy="400110"/>
          </a:xfrm>
          <a:prstGeom prst="rect">
            <a:avLst/>
          </a:prstGeom>
          <a:noFill/>
        </p:spPr>
        <p:txBody>
          <a:bodyPr wrap="none" rtlCol="0">
            <a:spAutoFit/>
          </a:bodyPr>
          <a:lstStyle/>
          <a:p>
            <a:r>
              <a:rPr lang="en-US" sz="2000" dirty="0"/>
              <a:t>Individual-level</a:t>
            </a:r>
          </a:p>
        </p:txBody>
      </p:sp>
      <p:sp>
        <p:nvSpPr>
          <p:cNvPr id="25" name="TextBox 24">
            <a:extLst>
              <a:ext uri="{FF2B5EF4-FFF2-40B4-BE49-F238E27FC236}">
                <a16:creationId xmlns:a16="http://schemas.microsoft.com/office/drawing/2014/main" id="{797640BC-E4AC-0CC4-4C0D-9B04C8CC4E4C}"/>
              </a:ext>
            </a:extLst>
          </p:cNvPr>
          <p:cNvSpPr txBox="1"/>
          <p:nvPr/>
        </p:nvSpPr>
        <p:spPr>
          <a:xfrm>
            <a:off x="4338544" y="3482857"/>
            <a:ext cx="2032416" cy="400110"/>
          </a:xfrm>
          <a:prstGeom prst="rect">
            <a:avLst/>
          </a:prstGeom>
          <a:noFill/>
        </p:spPr>
        <p:txBody>
          <a:bodyPr wrap="none" rtlCol="0">
            <a:spAutoFit/>
          </a:bodyPr>
          <a:lstStyle/>
          <a:p>
            <a:r>
              <a:rPr lang="en-US" sz="2000" dirty="0"/>
              <a:t>Homeroom-level</a:t>
            </a:r>
          </a:p>
        </p:txBody>
      </p:sp>
      <p:sp>
        <p:nvSpPr>
          <p:cNvPr id="30" name="TextBox 29">
            <a:extLst>
              <a:ext uri="{FF2B5EF4-FFF2-40B4-BE49-F238E27FC236}">
                <a16:creationId xmlns:a16="http://schemas.microsoft.com/office/drawing/2014/main" id="{8D491357-4927-0FB0-D9C5-9408A8706A4A}"/>
              </a:ext>
            </a:extLst>
          </p:cNvPr>
          <p:cNvSpPr txBox="1"/>
          <p:nvPr/>
        </p:nvSpPr>
        <p:spPr>
          <a:xfrm>
            <a:off x="5727244" y="4132716"/>
            <a:ext cx="1651349" cy="400110"/>
          </a:xfrm>
          <a:prstGeom prst="rect">
            <a:avLst/>
          </a:prstGeom>
          <a:noFill/>
        </p:spPr>
        <p:txBody>
          <a:bodyPr wrap="none" rtlCol="0">
            <a:spAutoFit/>
          </a:bodyPr>
          <a:lstStyle/>
          <a:p>
            <a:r>
              <a:rPr lang="en-US" sz="2000" dirty="0"/>
              <a:t>Teacher-level</a:t>
            </a:r>
          </a:p>
        </p:txBody>
      </p:sp>
      <p:sp>
        <p:nvSpPr>
          <p:cNvPr id="31" name="TextBox 30">
            <a:extLst>
              <a:ext uri="{FF2B5EF4-FFF2-40B4-BE49-F238E27FC236}">
                <a16:creationId xmlns:a16="http://schemas.microsoft.com/office/drawing/2014/main" id="{0784AA21-92E0-F978-B0ED-7E15C0211B8E}"/>
              </a:ext>
            </a:extLst>
          </p:cNvPr>
          <p:cNvSpPr txBox="1"/>
          <p:nvPr/>
        </p:nvSpPr>
        <p:spPr>
          <a:xfrm>
            <a:off x="6552919" y="2950819"/>
            <a:ext cx="2378728" cy="400110"/>
          </a:xfrm>
          <a:prstGeom prst="rect">
            <a:avLst/>
          </a:prstGeom>
          <a:noFill/>
        </p:spPr>
        <p:txBody>
          <a:bodyPr wrap="none" rtlCol="0">
            <a:spAutoFit/>
          </a:bodyPr>
          <a:lstStyle/>
          <a:p>
            <a:r>
              <a:rPr lang="en-US" sz="2000" dirty="0"/>
              <a:t>School fixed-effects</a:t>
            </a:r>
          </a:p>
        </p:txBody>
      </p:sp>
      <p:sp>
        <p:nvSpPr>
          <p:cNvPr id="33" name="TextBox 32">
            <a:extLst>
              <a:ext uri="{FF2B5EF4-FFF2-40B4-BE49-F238E27FC236}">
                <a16:creationId xmlns:a16="http://schemas.microsoft.com/office/drawing/2014/main" id="{EFC08418-8A7B-73A5-4366-814AFC6AB7E1}"/>
              </a:ext>
            </a:extLst>
          </p:cNvPr>
          <p:cNvSpPr txBox="1"/>
          <p:nvPr/>
        </p:nvSpPr>
        <p:spPr>
          <a:xfrm>
            <a:off x="8776196" y="3526812"/>
            <a:ext cx="3136143" cy="2677656"/>
          </a:xfrm>
          <a:prstGeom prst="rect">
            <a:avLst/>
          </a:prstGeom>
          <a:solidFill>
            <a:schemeClr val="accent1"/>
          </a:solidFill>
          <a:ln>
            <a:solidFill>
              <a:schemeClr val="tx1"/>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800" dirty="0">
                <a:solidFill>
                  <a:srgbClr val="942093"/>
                </a:solidFill>
              </a:rPr>
              <a:t>Primary Research Question: </a:t>
            </a:r>
            <a:r>
              <a:rPr lang="en-US" sz="2800" dirty="0"/>
              <a:t>How does same-gender match impact student academic outcomes?</a:t>
            </a:r>
          </a:p>
        </p:txBody>
      </p:sp>
    </p:spTree>
    <p:extLst>
      <p:ext uri="{BB962C8B-B14F-4D97-AF65-F5344CB8AC3E}">
        <p14:creationId xmlns:p14="http://schemas.microsoft.com/office/powerpoint/2010/main" val="4031447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52CF8-8B5C-6EF8-2BA8-9F9080B3A6AB}"/>
              </a:ext>
            </a:extLst>
          </p:cNvPr>
          <p:cNvSpPr>
            <a:spLocks noGrp="1"/>
          </p:cNvSpPr>
          <p:nvPr>
            <p:ph type="ctrTitle"/>
          </p:nvPr>
        </p:nvSpPr>
        <p:spPr/>
        <p:txBody>
          <a:bodyPr/>
          <a:lstStyle/>
          <a:p>
            <a:r>
              <a:rPr lang="en-US" dirty="0"/>
              <a:t>Results</a:t>
            </a:r>
          </a:p>
        </p:txBody>
      </p:sp>
      <p:sp>
        <p:nvSpPr>
          <p:cNvPr id="3" name="Subtitle 2">
            <a:extLst>
              <a:ext uri="{FF2B5EF4-FFF2-40B4-BE49-F238E27FC236}">
                <a16:creationId xmlns:a16="http://schemas.microsoft.com/office/drawing/2014/main" id="{F6C46841-F1CF-6289-4225-DD5499B25E3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41233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48911-23DD-47F5-109D-AFA8626BF522}"/>
              </a:ext>
            </a:extLst>
          </p:cNvPr>
          <p:cNvSpPr>
            <a:spLocks noGrp="1"/>
          </p:cNvSpPr>
          <p:nvPr>
            <p:ph type="title"/>
          </p:nvPr>
        </p:nvSpPr>
        <p:spPr>
          <a:xfrm>
            <a:off x="0" y="365125"/>
            <a:ext cx="12192000" cy="569153"/>
          </a:xfrm>
        </p:spPr>
        <p:txBody>
          <a:bodyPr>
            <a:normAutofit fontScale="90000"/>
          </a:bodyPr>
          <a:lstStyle/>
          <a:p>
            <a:r>
              <a:rPr lang="en-US" sz="2400" dirty="0">
                <a:solidFill>
                  <a:srgbClr val="942093"/>
                </a:solidFill>
              </a:rPr>
              <a:t>MATCH For All Students </a:t>
            </a:r>
            <a:r>
              <a:rPr lang="en-US" sz="2400" dirty="0"/>
              <a:t>– Confounded by Achievement Gap, Match Effects</a:t>
            </a:r>
          </a:p>
        </p:txBody>
      </p:sp>
      <p:sp>
        <p:nvSpPr>
          <p:cNvPr id="3" name="Footer Placeholder 2">
            <a:extLst>
              <a:ext uri="{FF2B5EF4-FFF2-40B4-BE49-F238E27FC236}">
                <a16:creationId xmlns:a16="http://schemas.microsoft.com/office/drawing/2014/main" id="{C001DA3E-0CE6-69CF-FA59-26DAA4630F43}"/>
              </a:ext>
            </a:extLst>
          </p:cNvPr>
          <p:cNvSpPr>
            <a:spLocks noGrp="1"/>
          </p:cNvSpPr>
          <p:nvPr>
            <p:ph type="ftr" sz="quarter" idx="11"/>
          </p:nvPr>
        </p:nvSpPr>
        <p:spPr/>
        <p:txBody>
          <a:bodyPr/>
          <a:lstStyle/>
          <a:p>
            <a:r>
              <a:rPr lang="en-US"/>
              <a:t>GENDER MATCH EFFECTS</a:t>
            </a:r>
            <a:endParaRPr lang="en-US" dirty="0"/>
          </a:p>
        </p:txBody>
      </p:sp>
      <p:sp>
        <p:nvSpPr>
          <p:cNvPr id="4" name="Slide Number Placeholder 3">
            <a:extLst>
              <a:ext uri="{FF2B5EF4-FFF2-40B4-BE49-F238E27FC236}">
                <a16:creationId xmlns:a16="http://schemas.microsoft.com/office/drawing/2014/main" id="{B17B6120-3E79-F9E5-3AA4-FB6076793C7D}"/>
              </a:ext>
            </a:extLst>
          </p:cNvPr>
          <p:cNvSpPr>
            <a:spLocks noGrp="1"/>
          </p:cNvSpPr>
          <p:nvPr>
            <p:ph type="sldNum" sz="quarter" idx="12"/>
          </p:nvPr>
        </p:nvSpPr>
        <p:spPr/>
        <p:txBody>
          <a:bodyPr/>
          <a:lstStyle/>
          <a:p>
            <a:fld id="{A49DFD55-3C28-40EF-9E31-A92D2E4017FF}" type="slidenum">
              <a:rPr lang="en-US" smtClean="0"/>
              <a:pPr/>
              <a:t>15</a:t>
            </a:fld>
            <a:endParaRPr lang="en-US" dirty="0"/>
          </a:p>
        </p:txBody>
      </p:sp>
      <p:graphicFrame>
        <p:nvGraphicFramePr>
          <p:cNvPr id="6" name="Table 5">
            <a:extLst>
              <a:ext uri="{FF2B5EF4-FFF2-40B4-BE49-F238E27FC236}">
                <a16:creationId xmlns:a16="http://schemas.microsoft.com/office/drawing/2014/main" id="{54317B7F-2D9D-C701-1428-5AB089C4D3C7}"/>
              </a:ext>
            </a:extLst>
          </p:cNvPr>
          <p:cNvGraphicFramePr>
            <a:graphicFrameLocks noGrp="1"/>
          </p:cNvGraphicFramePr>
          <p:nvPr>
            <p:extLst>
              <p:ext uri="{D42A27DB-BD31-4B8C-83A1-F6EECF244321}">
                <p14:modId xmlns:p14="http://schemas.microsoft.com/office/powerpoint/2010/main" val="396722571"/>
              </p:ext>
            </p:extLst>
          </p:nvPr>
        </p:nvGraphicFramePr>
        <p:xfrm>
          <a:off x="2160102" y="980676"/>
          <a:ext cx="3130827" cy="5366597"/>
        </p:xfrm>
        <a:graphic>
          <a:graphicData uri="http://schemas.openxmlformats.org/drawingml/2006/table">
            <a:tbl>
              <a:tblPr/>
              <a:tblGrid>
                <a:gridCol w="1043609">
                  <a:extLst>
                    <a:ext uri="{9D8B030D-6E8A-4147-A177-3AD203B41FA5}">
                      <a16:colId xmlns:a16="http://schemas.microsoft.com/office/drawing/2014/main" val="229026869"/>
                    </a:ext>
                  </a:extLst>
                </a:gridCol>
                <a:gridCol w="1043609">
                  <a:extLst>
                    <a:ext uri="{9D8B030D-6E8A-4147-A177-3AD203B41FA5}">
                      <a16:colId xmlns:a16="http://schemas.microsoft.com/office/drawing/2014/main" val="1966282177"/>
                    </a:ext>
                  </a:extLst>
                </a:gridCol>
                <a:gridCol w="1043609">
                  <a:extLst>
                    <a:ext uri="{9D8B030D-6E8A-4147-A177-3AD203B41FA5}">
                      <a16:colId xmlns:a16="http://schemas.microsoft.com/office/drawing/2014/main" val="303849926"/>
                    </a:ext>
                  </a:extLst>
                </a:gridCol>
              </a:tblGrid>
              <a:tr h="450008">
                <a:tc gridSpan="3">
                  <a:txBody>
                    <a:bodyPr/>
                    <a:lstStyle/>
                    <a:p>
                      <a:pPr algn="ctr" rtl="0" fontAlgn="t">
                        <a:spcBef>
                          <a:spcPts val="0"/>
                        </a:spcBef>
                        <a:spcAft>
                          <a:spcPts val="0"/>
                        </a:spcAft>
                      </a:pPr>
                      <a:r>
                        <a:rPr lang="en-US" sz="2000" b="0" i="0" u="none" strike="noStrike" dirty="0">
                          <a:solidFill>
                            <a:srgbClr val="000000"/>
                          </a:solidFill>
                          <a:effectLst/>
                          <a:latin typeface="+mn-lt"/>
                        </a:rPr>
                        <a:t>Chinese</a:t>
                      </a:r>
                      <a:endParaRPr lang="en-US" sz="2000" dirty="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28215048"/>
                  </a:ext>
                </a:extLst>
              </a:tr>
              <a:tr h="713201">
                <a:tc>
                  <a:txBody>
                    <a:bodyPr/>
                    <a:lstStyle/>
                    <a:p>
                      <a:pPr rtl="0" fontAlgn="t">
                        <a:spcBef>
                          <a:spcPts val="0"/>
                        </a:spcBef>
                        <a:spcAft>
                          <a:spcPts val="0"/>
                        </a:spcAft>
                      </a:pPr>
                      <a:r>
                        <a:rPr lang="en-US" sz="2000" b="0" i="0" u="none" strike="noStrike" dirty="0">
                          <a:solidFill>
                            <a:srgbClr val="000000"/>
                          </a:solidFill>
                          <a:effectLst/>
                          <a:latin typeface="+mn-lt"/>
                        </a:rPr>
                        <a:t>0.100</a:t>
                      </a:r>
                      <a:r>
                        <a:rPr lang="en-US" sz="2000" b="0" i="0" u="none" strike="noStrike" baseline="30000" dirty="0">
                          <a:solidFill>
                            <a:srgbClr val="000000"/>
                          </a:solidFill>
                          <a:effectLst/>
                          <a:latin typeface="+mn-lt"/>
                        </a:rPr>
                        <a:t>*** </a:t>
                      </a:r>
                      <a:r>
                        <a:rPr lang="en-US" sz="2000" b="0" i="0" u="none" strike="noStrike" dirty="0">
                          <a:solidFill>
                            <a:srgbClr val="000000"/>
                          </a:solidFill>
                          <a:effectLst/>
                          <a:latin typeface="+mn-lt"/>
                        </a:rPr>
                        <a:t> </a:t>
                      </a:r>
                    </a:p>
                    <a:p>
                      <a:pPr rtl="0" fontAlgn="t">
                        <a:spcBef>
                          <a:spcPts val="0"/>
                        </a:spcBef>
                        <a:spcAft>
                          <a:spcPts val="0"/>
                        </a:spcAft>
                      </a:pPr>
                      <a:r>
                        <a:rPr lang="en-US" sz="2000" b="0" i="0" u="none" strike="noStrike" dirty="0">
                          <a:solidFill>
                            <a:srgbClr val="000000"/>
                          </a:solidFill>
                          <a:effectLst/>
                          <a:latin typeface="+mn-lt"/>
                        </a:rPr>
                        <a:t>(0.025)</a:t>
                      </a:r>
                      <a:endParaRPr lang="en-US" sz="2000" dirty="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dirty="0">
                          <a:solidFill>
                            <a:srgbClr val="000000"/>
                          </a:solidFill>
                          <a:effectLst/>
                          <a:latin typeface="+mn-lt"/>
                        </a:rPr>
                        <a:t>0.088</a:t>
                      </a:r>
                      <a:r>
                        <a:rPr lang="en-US" sz="2000" b="0" i="0" u="none" strike="noStrike" baseline="30000" dirty="0">
                          <a:solidFill>
                            <a:srgbClr val="000000"/>
                          </a:solidFill>
                          <a:effectLst/>
                          <a:latin typeface="+mn-lt"/>
                        </a:rPr>
                        <a:t>*** </a:t>
                      </a:r>
                      <a:endParaRPr lang="en-US" sz="2000" b="0" i="0" u="none" strike="noStrike" dirty="0">
                        <a:solidFill>
                          <a:srgbClr val="000000"/>
                        </a:solidFill>
                        <a:effectLst/>
                        <a:latin typeface="+mn-lt"/>
                      </a:endParaRPr>
                    </a:p>
                    <a:p>
                      <a:pPr rtl="0" fontAlgn="t">
                        <a:spcBef>
                          <a:spcPts val="0"/>
                        </a:spcBef>
                        <a:spcAft>
                          <a:spcPts val="0"/>
                        </a:spcAft>
                      </a:pPr>
                      <a:r>
                        <a:rPr lang="en-US" sz="2000" b="0" i="0" u="none" strike="noStrike" dirty="0">
                          <a:solidFill>
                            <a:srgbClr val="000000"/>
                          </a:solidFill>
                          <a:effectLst/>
                          <a:latin typeface="+mn-lt"/>
                        </a:rPr>
                        <a:t>(0.024)</a:t>
                      </a:r>
                      <a:endParaRPr lang="en-US" sz="2000" dirty="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dirty="0">
                          <a:solidFill>
                            <a:srgbClr val="000000"/>
                          </a:solidFill>
                          <a:effectLst/>
                          <a:latin typeface="+mn-lt"/>
                        </a:rPr>
                        <a:t>0.087</a:t>
                      </a:r>
                      <a:r>
                        <a:rPr lang="en-US" sz="2000" b="0" i="0" u="none" strike="noStrike" baseline="30000" dirty="0">
                          <a:solidFill>
                            <a:srgbClr val="000000"/>
                          </a:solidFill>
                          <a:effectLst/>
                          <a:latin typeface="+mn-lt"/>
                        </a:rPr>
                        <a:t>*** </a:t>
                      </a:r>
                      <a:endParaRPr lang="en-US" sz="2000" b="0" i="0" u="none" strike="noStrike" dirty="0">
                        <a:solidFill>
                          <a:srgbClr val="000000"/>
                        </a:solidFill>
                        <a:effectLst/>
                        <a:latin typeface="+mn-lt"/>
                      </a:endParaRPr>
                    </a:p>
                    <a:p>
                      <a:pPr rtl="0" fontAlgn="t">
                        <a:spcBef>
                          <a:spcPts val="0"/>
                        </a:spcBef>
                        <a:spcAft>
                          <a:spcPts val="0"/>
                        </a:spcAft>
                      </a:pPr>
                      <a:r>
                        <a:rPr lang="en-US" sz="2000" b="0" i="0" u="none" strike="noStrike" dirty="0">
                          <a:solidFill>
                            <a:srgbClr val="000000"/>
                          </a:solidFill>
                          <a:effectLst/>
                          <a:latin typeface="+mn-lt"/>
                        </a:rPr>
                        <a:t>(0.024)</a:t>
                      </a:r>
                      <a:endParaRPr lang="en-US" sz="2000" dirty="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63681490"/>
                  </a:ext>
                </a:extLst>
              </a:tr>
              <a:tr h="400442">
                <a:tc>
                  <a:txBody>
                    <a:bodyPr/>
                    <a:lstStyle/>
                    <a:p>
                      <a:pPr rtl="0" fontAlgn="t">
                        <a:spcBef>
                          <a:spcPts val="0"/>
                        </a:spcBef>
                        <a:spcAft>
                          <a:spcPts val="0"/>
                        </a:spcAft>
                      </a:pPr>
                      <a:r>
                        <a:rPr lang="en-US" sz="2000" b="0" i="0" u="none" strike="noStrike" dirty="0">
                          <a:solidFill>
                            <a:srgbClr val="000000"/>
                          </a:solidFill>
                          <a:effectLst/>
                          <a:latin typeface="+mn-lt"/>
                        </a:rPr>
                        <a:t>Yes</a:t>
                      </a:r>
                      <a:endParaRPr lang="en-US" sz="2000" dirty="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dirty="0">
                          <a:solidFill>
                            <a:srgbClr val="000000"/>
                          </a:solidFill>
                          <a:effectLst/>
                          <a:latin typeface="+mn-lt"/>
                        </a:rPr>
                        <a:t>Yes</a:t>
                      </a:r>
                      <a:endParaRPr lang="en-US" sz="2000" dirty="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dirty="0">
                          <a:solidFill>
                            <a:srgbClr val="000000"/>
                          </a:solidFill>
                          <a:effectLst/>
                          <a:latin typeface="+mn-lt"/>
                        </a:rPr>
                        <a:t>Yes</a:t>
                      </a:r>
                      <a:endParaRPr lang="en-US" sz="2000" dirty="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364350085"/>
                  </a:ext>
                </a:extLst>
              </a:tr>
              <a:tr h="400442">
                <a:tc>
                  <a:txBody>
                    <a:bodyPr/>
                    <a:lstStyle/>
                    <a:p>
                      <a:pPr rtl="0" fontAlgn="t">
                        <a:spcBef>
                          <a:spcPts val="0"/>
                        </a:spcBef>
                        <a:spcAft>
                          <a:spcPts val="0"/>
                        </a:spcAft>
                      </a:pPr>
                      <a:r>
                        <a:rPr lang="en-US" sz="2000" b="0" i="0" u="none" strike="noStrike">
                          <a:solidFill>
                            <a:srgbClr val="000000"/>
                          </a:solidFill>
                          <a:effectLst/>
                          <a:latin typeface="+mn-lt"/>
                        </a:rPr>
                        <a:t>No</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dirty="0">
                          <a:solidFill>
                            <a:srgbClr val="000000"/>
                          </a:solidFill>
                          <a:effectLst/>
                          <a:latin typeface="+mn-lt"/>
                        </a:rPr>
                        <a:t>Yes</a:t>
                      </a:r>
                      <a:endParaRPr lang="en-US" sz="2000" dirty="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Yes</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2290474971"/>
                  </a:ext>
                </a:extLst>
              </a:tr>
              <a:tr h="400442">
                <a:tc>
                  <a:txBody>
                    <a:bodyPr/>
                    <a:lstStyle/>
                    <a:p>
                      <a:pPr rtl="0" fontAlgn="t">
                        <a:spcBef>
                          <a:spcPts val="0"/>
                        </a:spcBef>
                        <a:spcAft>
                          <a:spcPts val="0"/>
                        </a:spcAft>
                      </a:pPr>
                      <a:r>
                        <a:rPr lang="en-US" sz="2000" b="0" i="0" u="none" strike="noStrike">
                          <a:solidFill>
                            <a:srgbClr val="000000"/>
                          </a:solidFill>
                          <a:effectLst/>
                          <a:latin typeface="+mn-lt"/>
                        </a:rPr>
                        <a:t>No</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dirty="0">
                          <a:solidFill>
                            <a:srgbClr val="000000"/>
                          </a:solidFill>
                          <a:effectLst/>
                          <a:latin typeface="+mn-lt"/>
                        </a:rPr>
                        <a:t>No</a:t>
                      </a:r>
                      <a:endParaRPr lang="en-US" sz="2000" dirty="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Yes</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2388563536"/>
                  </a:ext>
                </a:extLst>
              </a:tr>
              <a:tr h="400442">
                <a:tc>
                  <a:txBody>
                    <a:bodyPr/>
                    <a:lstStyle/>
                    <a:p>
                      <a:pPr rtl="0" fontAlgn="t">
                        <a:spcBef>
                          <a:spcPts val="0"/>
                        </a:spcBef>
                        <a:spcAft>
                          <a:spcPts val="0"/>
                        </a:spcAft>
                      </a:pPr>
                      <a:r>
                        <a:rPr lang="en-US" sz="2000" b="0" i="0" u="none" strike="noStrike">
                          <a:solidFill>
                            <a:srgbClr val="000000"/>
                          </a:solidFill>
                          <a:effectLst/>
                          <a:latin typeface="+mn-lt"/>
                        </a:rPr>
                        <a:t>Yes</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dirty="0">
                          <a:solidFill>
                            <a:srgbClr val="000000"/>
                          </a:solidFill>
                          <a:effectLst/>
                          <a:latin typeface="+mn-lt"/>
                        </a:rPr>
                        <a:t>Yes</a:t>
                      </a:r>
                      <a:endParaRPr lang="en-US" sz="2000" dirty="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Yes</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4270532728"/>
                  </a:ext>
                </a:extLst>
              </a:tr>
              <a:tr h="400442">
                <a:tc>
                  <a:txBody>
                    <a:bodyPr/>
                    <a:lstStyle/>
                    <a:p>
                      <a:pPr rtl="0" fontAlgn="t">
                        <a:spcBef>
                          <a:spcPts val="0"/>
                        </a:spcBef>
                        <a:spcAft>
                          <a:spcPts val="0"/>
                        </a:spcAft>
                      </a:pPr>
                      <a:r>
                        <a:rPr lang="en-US" sz="2000" b="0" i="0" u="none" strike="noStrike">
                          <a:solidFill>
                            <a:srgbClr val="000000"/>
                          </a:solidFill>
                          <a:effectLst/>
                          <a:latin typeface="+mn-lt"/>
                        </a:rPr>
                        <a:t>Yes</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Yes</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dirty="0">
                          <a:solidFill>
                            <a:srgbClr val="000000"/>
                          </a:solidFill>
                          <a:effectLst/>
                          <a:latin typeface="+mn-lt"/>
                        </a:rPr>
                        <a:t>Yes</a:t>
                      </a:r>
                      <a:endParaRPr lang="en-US" sz="2000" dirty="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214749236"/>
                  </a:ext>
                </a:extLst>
              </a:tr>
              <a:tr h="400442">
                <a:tc>
                  <a:txBody>
                    <a:bodyPr/>
                    <a:lstStyle/>
                    <a:p>
                      <a:pPr rtl="0" fontAlgn="t">
                        <a:spcBef>
                          <a:spcPts val="0"/>
                        </a:spcBef>
                        <a:spcAft>
                          <a:spcPts val="0"/>
                        </a:spcAft>
                      </a:pPr>
                      <a:r>
                        <a:rPr lang="en-US" sz="2000" b="0" i="0" u="none" strike="noStrike">
                          <a:solidFill>
                            <a:srgbClr val="000000"/>
                          </a:solidFill>
                          <a:effectLst/>
                          <a:latin typeface="+mn-lt"/>
                        </a:rPr>
                        <a:t>4,945</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4,945</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dirty="0">
                          <a:solidFill>
                            <a:srgbClr val="000000"/>
                          </a:solidFill>
                          <a:effectLst/>
                          <a:latin typeface="+mn-lt"/>
                        </a:rPr>
                        <a:t>4,945</a:t>
                      </a:r>
                      <a:endParaRPr lang="en-US" sz="2000" dirty="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3913310668"/>
                  </a:ext>
                </a:extLst>
              </a:tr>
              <a:tr h="400442">
                <a:tc>
                  <a:txBody>
                    <a:bodyPr/>
                    <a:lstStyle/>
                    <a:p>
                      <a:pPr rtl="0" fontAlgn="t">
                        <a:spcBef>
                          <a:spcPts val="0"/>
                        </a:spcBef>
                        <a:spcAft>
                          <a:spcPts val="0"/>
                        </a:spcAft>
                      </a:pPr>
                      <a:r>
                        <a:rPr lang="en-US" sz="2000" b="0" i="0" u="none" strike="noStrike">
                          <a:solidFill>
                            <a:srgbClr val="000000"/>
                          </a:solidFill>
                          <a:effectLst/>
                          <a:latin typeface="+mn-lt"/>
                        </a:rPr>
                        <a:t>0.603</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0.606</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dirty="0">
                          <a:solidFill>
                            <a:srgbClr val="000000"/>
                          </a:solidFill>
                          <a:effectLst/>
                          <a:latin typeface="+mn-lt"/>
                        </a:rPr>
                        <a:t>0.607</a:t>
                      </a:r>
                      <a:endParaRPr lang="en-US" sz="2000" dirty="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4087909170"/>
                  </a:ext>
                </a:extLst>
              </a:tr>
              <a:tr h="400442">
                <a:tc>
                  <a:txBody>
                    <a:bodyPr/>
                    <a:lstStyle/>
                    <a:p>
                      <a:pPr rtl="0" fontAlgn="t">
                        <a:spcBef>
                          <a:spcPts val="0"/>
                        </a:spcBef>
                        <a:spcAft>
                          <a:spcPts val="0"/>
                        </a:spcAft>
                      </a:pPr>
                      <a:r>
                        <a:rPr lang="en-US" sz="2000" b="0" i="0" u="none" strike="noStrike">
                          <a:solidFill>
                            <a:srgbClr val="000000"/>
                          </a:solidFill>
                          <a:effectLst/>
                          <a:latin typeface="+mn-lt"/>
                        </a:rPr>
                        <a:t>0.596</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0.599</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dirty="0">
                          <a:solidFill>
                            <a:srgbClr val="000000"/>
                          </a:solidFill>
                          <a:effectLst/>
                          <a:latin typeface="+mn-lt"/>
                        </a:rPr>
                        <a:t>0.599</a:t>
                      </a:r>
                      <a:endParaRPr lang="en-US" sz="2000" dirty="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3206929908"/>
                  </a:ext>
                </a:extLst>
              </a:tr>
              <a:tr h="713201">
                <a:tc>
                  <a:txBody>
                    <a:bodyPr/>
                    <a:lstStyle/>
                    <a:p>
                      <a:pPr rtl="0" fontAlgn="t">
                        <a:spcBef>
                          <a:spcPts val="0"/>
                        </a:spcBef>
                        <a:spcAft>
                          <a:spcPts val="0"/>
                        </a:spcAft>
                      </a:pPr>
                      <a:r>
                        <a:rPr lang="en-US" sz="2000" b="0" i="0" u="none" strike="noStrike">
                          <a:solidFill>
                            <a:srgbClr val="000000"/>
                          </a:solidFill>
                          <a:effectLst/>
                          <a:latin typeface="+mn-lt"/>
                        </a:rPr>
                        <a:t>0.623 (df = 4862)</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0.621 (df = 4853)</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dirty="0">
                          <a:solidFill>
                            <a:srgbClr val="000000"/>
                          </a:solidFill>
                          <a:effectLst/>
                          <a:latin typeface="+mn-lt"/>
                        </a:rPr>
                        <a:t>0.621 (</a:t>
                      </a:r>
                      <a:r>
                        <a:rPr lang="en-US" sz="2000" b="0" i="0" u="none" strike="noStrike" dirty="0" err="1">
                          <a:solidFill>
                            <a:srgbClr val="000000"/>
                          </a:solidFill>
                          <a:effectLst/>
                          <a:latin typeface="+mn-lt"/>
                        </a:rPr>
                        <a:t>df</a:t>
                      </a:r>
                      <a:r>
                        <a:rPr lang="en-US" sz="2000" b="0" i="0" u="none" strike="noStrike" dirty="0">
                          <a:solidFill>
                            <a:srgbClr val="000000"/>
                          </a:solidFill>
                          <a:effectLst/>
                          <a:latin typeface="+mn-lt"/>
                        </a:rPr>
                        <a:t> = 4850)</a:t>
                      </a:r>
                      <a:endParaRPr lang="en-US" sz="2000" dirty="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5304429"/>
                  </a:ext>
                </a:extLst>
              </a:tr>
            </a:tbl>
          </a:graphicData>
        </a:graphic>
      </p:graphicFrame>
      <p:graphicFrame>
        <p:nvGraphicFramePr>
          <p:cNvPr id="7" name="Table 6">
            <a:extLst>
              <a:ext uri="{FF2B5EF4-FFF2-40B4-BE49-F238E27FC236}">
                <a16:creationId xmlns:a16="http://schemas.microsoft.com/office/drawing/2014/main" id="{F0A1E654-9307-DBDF-89AD-41B67C54BFCD}"/>
              </a:ext>
            </a:extLst>
          </p:cNvPr>
          <p:cNvGraphicFramePr>
            <a:graphicFrameLocks noGrp="1"/>
          </p:cNvGraphicFramePr>
          <p:nvPr>
            <p:extLst>
              <p:ext uri="{D42A27DB-BD31-4B8C-83A1-F6EECF244321}">
                <p14:modId xmlns:p14="http://schemas.microsoft.com/office/powerpoint/2010/main" val="4144627107"/>
              </p:ext>
            </p:extLst>
          </p:nvPr>
        </p:nvGraphicFramePr>
        <p:xfrm>
          <a:off x="5479773" y="969084"/>
          <a:ext cx="3130827" cy="5374437"/>
        </p:xfrm>
        <a:graphic>
          <a:graphicData uri="http://schemas.openxmlformats.org/drawingml/2006/table">
            <a:tbl>
              <a:tblPr/>
              <a:tblGrid>
                <a:gridCol w="1043609">
                  <a:extLst>
                    <a:ext uri="{9D8B030D-6E8A-4147-A177-3AD203B41FA5}">
                      <a16:colId xmlns:a16="http://schemas.microsoft.com/office/drawing/2014/main" val="1436791152"/>
                    </a:ext>
                  </a:extLst>
                </a:gridCol>
                <a:gridCol w="1043609">
                  <a:extLst>
                    <a:ext uri="{9D8B030D-6E8A-4147-A177-3AD203B41FA5}">
                      <a16:colId xmlns:a16="http://schemas.microsoft.com/office/drawing/2014/main" val="2137434953"/>
                    </a:ext>
                  </a:extLst>
                </a:gridCol>
                <a:gridCol w="1043609">
                  <a:extLst>
                    <a:ext uri="{9D8B030D-6E8A-4147-A177-3AD203B41FA5}">
                      <a16:colId xmlns:a16="http://schemas.microsoft.com/office/drawing/2014/main" val="22085659"/>
                    </a:ext>
                  </a:extLst>
                </a:gridCol>
              </a:tblGrid>
              <a:tr h="479500">
                <a:tc gridSpan="3">
                  <a:txBody>
                    <a:bodyPr/>
                    <a:lstStyle/>
                    <a:p>
                      <a:pPr algn="ctr" rtl="0" fontAlgn="t">
                        <a:spcBef>
                          <a:spcPts val="0"/>
                        </a:spcBef>
                        <a:spcAft>
                          <a:spcPts val="0"/>
                        </a:spcAft>
                      </a:pPr>
                      <a:r>
                        <a:rPr lang="en-US" sz="2000" b="0" i="0" u="none" strike="noStrike" dirty="0">
                          <a:solidFill>
                            <a:srgbClr val="000000"/>
                          </a:solidFill>
                          <a:effectLst/>
                          <a:latin typeface="+mn-lt"/>
                        </a:rPr>
                        <a:t>English</a:t>
                      </a:r>
                      <a:endParaRPr lang="en-US" sz="2000" dirty="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99061120"/>
                  </a:ext>
                </a:extLst>
              </a:tr>
              <a:tr h="705368">
                <a:tc>
                  <a:txBody>
                    <a:bodyPr/>
                    <a:lstStyle/>
                    <a:p>
                      <a:pPr rtl="0" fontAlgn="t">
                        <a:spcBef>
                          <a:spcPts val="0"/>
                        </a:spcBef>
                        <a:spcAft>
                          <a:spcPts val="0"/>
                        </a:spcAft>
                      </a:pPr>
                      <a:r>
                        <a:rPr lang="en-US" sz="2000" b="0" i="0" u="none" strike="noStrike" dirty="0">
                          <a:solidFill>
                            <a:srgbClr val="000000"/>
                          </a:solidFill>
                          <a:effectLst/>
                          <a:latin typeface="+mn-lt"/>
                        </a:rPr>
                        <a:t>0.093</a:t>
                      </a:r>
                      <a:r>
                        <a:rPr lang="en-US" sz="2000" b="0" i="0" u="none" strike="noStrike" baseline="30000" dirty="0">
                          <a:solidFill>
                            <a:srgbClr val="000000"/>
                          </a:solidFill>
                          <a:effectLst/>
                          <a:latin typeface="+mn-lt"/>
                        </a:rPr>
                        <a:t>*** </a:t>
                      </a:r>
                      <a:endParaRPr lang="en-US" sz="2000" b="0" i="0" u="none" strike="noStrike" dirty="0">
                        <a:solidFill>
                          <a:srgbClr val="000000"/>
                        </a:solidFill>
                        <a:effectLst/>
                        <a:latin typeface="+mn-lt"/>
                      </a:endParaRPr>
                    </a:p>
                    <a:p>
                      <a:pPr rtl="0" fontAlgn="t">
                        <a:spcBef>
                          <a:spcPts val="0"/>
                        </a:spcBef>
                        <a:spcAft>
                          <a:spcPts val="0"/>
                        </a:spcAft>
                      </a:pPr>
                      <a:r>
                        <a:rPr lang="en-US" sz="2000" b="0" i="0" u="none" strike="noStrike" dirty="0">
                          <a:solidFill>
                            <a:srgbClr val="000000"/>
                          </a:solidFill>
                          <a:effectLst/>
                          <a:latin typeface="+mn-lt"/>
                        </a:rPr>
                        <a:t>(0.022)</a:t>
                      </a:r>
                      <a:endParaRPr lang="en-US" sz="2000" dirty="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dirty="0">
                          <a:solidFill>
                            <a:srgbClr val="000000"/>
                          </a:solidFill>
                          <a:effectLst/>
                          <a:latin typeface="+mn-lt"/>
                        </a:rPr>
                        <a:t>0.085</a:t>
                      </a:r>
                      <a:r>
                        <a:rPr lang="en-US" sz="2000" b="0" i="0" u="none" strike="noStrike" baseline="30000" dirty="0">
                          <a:solidFill>
                            <a:srgbClr val="000000"/>
                          </a:solidFill>
                          <a:effectLst/>
                          <a:latin typeface="+mn-lt"/>
                        </a:rPr>
                        <a:t>***  </a:t>
                      </a:r>
                      <a:endParaRPr lang="en-US" sz="2000" b="0" i="0" u="none" strike="noStrike" dirty="0">
                        <a:solidFill>
                          <a:srgbClr val="000000"/>
                        </a:solidFill>
                        <a:effectLst/>
                        <a:latin typeface="+mn-lt"/>
                      </a:endParaRPr>
                    </a:p>
                    <a:p>
                      <a:pPr rtl="0" fontAlgn="t">
                        <a:spcBef>
                          <a:spcPts val="0"/>
                        </a:spcBef>
                        <a:spcAft>
                          <a:spcPts val="0"/>
                        </a:spcAft>
                      </a:pPr>
                      <a:r>
                        <a:rPr lang="en-US" sz="2000" b="0" i="0" u="none" strike="noStrike" dirty="0">
                          <a:solidFill>
                            <a:srgbClr val="000000"/>
                          </a:solidFill>
                          <a:effectLst/>
                          <a:latin typeface="+mn-lt"/>
                        </a:rPr>
                        <a:t>(0.022)</a:t>
                      </a:r>
                      <a:endParaRPr lang="en-US" sz="2000" dirty="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dirty="0">
                          <a:solidFill>
                            <a:srgbClr val="000000"/>
                          </a:solidFill>
                          <a:effectLst/>
                          <a:latin typeface="+mn-lt"/>
                        </a:rPr>
                        <a:t>0.085</a:t>
                      </a:r>
                      <a:r>
                        <a:rPr lang="en-US" sz="2000" b="0" i="0" u="none" strike="noStrike" baseline="30000" dirty="0">
                          <a:solidFill>
                            <a:srgbClr val="000000"/>
                          </a:solidFill>
                          <a:effectLst/>
                          <a:latin typeface="+mn-lt"/>
                        </a:rPr>
                        <a:t>***  </a:t>
                      </a:r>
                      <a:endParaRPr lang="en-US" sz="2000" b="0" i="0" u="none" strike="noStrike" dirty="0">
                        <a:solidFill>
                          <a:srgbClr val="000000"/>
                        </a:solidFill>
                        <a:effectLst/>
                        <a:latin typeface="+mn-lt"/>
                      </a:endParaRPr>
                    </a:p>
                    <a:p>
                      <a:pPr rtl="0" fontAlgn="t">
                        <a:spcBef>
                          <a:spcPts val="0"/>
                        </a:spcBef>
                        <a:spcAft>
                          <a:spcPts val="0"/>
                        </a:spcAft>
                      </a:pPr>
                      <a:r>
                        <a:rPr lang="en-US" sz="2000" b="0" i="0" u="none" strike="noStrike" dirty="0">
                          <a:solidFill>
                            <a:srgbClr val="000000"/>
                          </a:solidFill>
                          <a:effectLst/>
                          <a:latin typeface="+mn-lt"/>
                        </a:rPr>
                        <a:t>(0.021)</a:t>
                      </a:r>
                      <a:endParaRPr lang="en-US" sz="2000" dirty="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58143602"/>
                  </a:ext>
                </a:extLst>
              </a:tr>
              <a:tr h="400317">
                <a:tc>
                  <a:txBody>
                    <a:bodyPr/>
                    <a:lstStyle/>
                    <a:p>
                      <a:pPr rtl="0" fontAlgn="t">
                        <a:spcBef>
                          <a:spcPts val="0"/>
                        </a:spcBef>
                        <a:spcAft>
                          <a:spcPts val="0"/>
                        </a:spcAft>
                      </a:pPr>
                      <a:r>
                        <a:rPr lang="en-US" sz="2000" b="0" i="0" u="none" strike="noStrike">
                          <a:solidFill>
                            <a:srgbClr val="000000"/>
                          </a:solidFill>
                          <a:effectLst/>
                          <a:latin typeface="+mn-lt"/>
                        </a:rPr>
                        <a:t>Yes</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Yes</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Yes</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3662045901"/>
                  </a:ext>
                </a:extLst>
              </a:tr>
              <a:tr h="400317">
                <a:tc>
                  <a:txBody>
                    <a:bodyPr/>
                    <a:lstStyle/>
                    <a:p>
                      <a:pPr rtl="0" fontAlgn="t">
                        <a:spcBef>
                          <a:spcPts val="0"/>
                        </a:spcBef>
                        <a:spcAft>
                          <a:spcPts val="0"/>
                        </a:spcAft>
                      </a:pPr>
                      <a:r>
                        <a:rPr lang="en-US" sz="2000" b="0" i="0" u="none" strike="noStrike">
                          <a:solidFill>
                            <a:srgbClr val="000000"/>
                          </a:solidFill>
                          <a:effectLst/>
                          <a:latin typeface="+mn-lt"/>
                        </a:rPr>
                        <a:t>No</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dirty="0">
                          <a:solidFill>
                            <a:srgbClr val="000000"/>
                          </a:solidFill>
                          <a:effectLst/>
                          <a:latin typeface="+mn-lt"/>
                        </a:rPr>
                        <a:t>Yes</a:t>
                      </a:r>
                      <a:endParaRPr lang="en-US" sz="2000" dirty="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Yes</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2959946238"/>
                  </a:ext>
                </a:extLst>
              </a:tr>
              <a:tr h="400317">
                <a:tc>
                  <a:txBody>
                    <a:bodyPr/>
                    <a:lstStyle/>
                    <a:p>
                      <a:pPr rtl="0" fontAlgn="t">
                        <a:spcBef>
                          <a:spcPts val="0"/>
                        </a:spcBef>
                        <a:spcAft>
                          <a:spcPts val="0"/>
                        </a:spcAft>
                      </a:pPr>
                      <a:r>
                        <a:rPr lang="en-US" sz="2000" b="0" i="0" u="none" strike="noStrike">
                          <a:solidFill>
                            <a:srgbClr val="000000"/>
                          </a:solidFill>
                          <a:effectLst/>
                          <a:latin typeface="+mn-lt"/>
                        </a:rPr>
                        <a:t>No</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No</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Yes</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112770146"/>
                  </a:ext>
                </a:extLst>
              </a:tr>
              <a:tr h="396044">
                <a:tc>
                  <a:txBody>
                    <a:bodyPr/>
                    <a:lstStyle/>
                    <a:p>
                      <a:pPr rtl="0" fontAlgn="t">
                        <a:spcBef>
                          <a:spcPts val="0"/>
                        </a:spcBef>
                        <a:spcAft>
                          <a:spcPts val="0"/>
                        </a:spcAft>
                      </a:pPr>
                      <a:r>
                        <a:rPr lang="en-US" sz="2000" b="0" i="0" u="none" strike="noStrike">
                          <a:solidFill>
                            <a:srgbClr val="000000"/>
                          </a:solidFill>
                          <a:effectLst/>
                          <a:latin typeface="+mn-lt"/>
                        </a:rPr>
                        <a:t>Yes</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Yes</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dirty="0">
                          <a:solidFill>
                            <a:srgbClr val="000000"/>
                          </a:solidFill>
                          <a:effectLst/>
                          <a:latin typeface="+mn-lt"/>
                        </a:rPr>
                        <a:t>Yes</a:t>
                      </a:r>
                      <a:endParaRPr lang="en-US" sz="2000" dirty="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3575349412"/>
                  </a:ext>
                </a:extLst>
              </a:tr>
              <a:tr h="400317">
                <a:tc>
                  <a:txBody>
                    <a:bodyPr/>
                    <a:lstStyle/>
                    <a:p>
                      <a:pPr rtl="0" fontAlgn="t">
                        <a:spcBef>
                          <a:spcPts val="0"/>
                        </a:spcBef>
                        <a:spcAft>
                          <a:spcPts val="0"/>
                        </a:spcAft>
                      </a:pPr>
                      <a:r>
                        <a:rPr lang="en-US" sz="2000" b="0" i="0" u="none" strike="noStrike">
                          <a:solidFill>
                            <a:srgbClr val="000000"/>
                          </a:solidFill>
                          <a:effectLst/>
                          <a:latin typeface="+mn-lt"/>
                        </a:rPr>
                        <a:t>Yes</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Yes</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dirty="0">
                          <a:solidFill>
                            <a:srgbClr val="000000"/>
                          </a:solidFill>
                          <a:effectLst/>
                          <a:latin typeface="+mn-lt"/>
                        </a:rPr>
                        <a:t>Yes</a:t>
                      </a:r>
                      <a:endParaRPr lang="en-US" sz="2000" dirty="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263075551"/>
                  </a:ext>
                </a:extLst>
              </a:tr>
              <a:tr h="400317">
                <a:tc>
                  <a:txBody>
                    <a:bodyPr/>
                    <a:lstStyle/>
                    <a:p>
                      <a:pPr rtl="0" fontAlgn="t">
                        <a:spcBef>
                          <a:spcPts val="0"/>
                        </a:spcBef>
                        <a:spcAft>
                          <a:spcPts val="0"/>
                        </a:spcAft>
                      </a:pPr>
                      <a:r>
                        <a:rPr lang="en-US" sz="2000" b="0" i="0" u="none" strike="noStrike">
                          <a:solidFill>
                            <a:srgbClr val="000000"/>
                          </a:solidFill>
                          <a:effectLst/>
                          <a:latin typeface="+mn-lt"/>
                        </a:rPr>
                        <a:t>4,962</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4,962</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dirty="0">
                          <a:solidFill>
                            <a:srgbClr val="000000"/>
                          </a:solidFill>
                          <a:effectLst/>
                          <a:latin typeface="+mn-lt"/>
                        </a:rPr>
                        <a:t>4,962</a:t>
                      </a:r>
                      <a:endParaRPr lang="en-US" sz="2000" dirty="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3458834"/>
                  </a:ext>
                </a:extLst>
              </a:tr>
              <a:tr h="396044">
                <a:tc>
                  <a:txBody>
                    <a:bodyPr/>
                    <a:lstStyle/>
                    <a:p>
                      <a:pPr rtl="0" fontAlgn="t">
                        <a:spcBef>
                          <a:spcPts val="0"/>
                        </a:spcBef>
                        <a:spcAft>
                          <a:spcPts val="0"/>
                        </a:spcAft>
                      </a:pPr>
                      <a:r>
                        <a:rPr lang="en-US" sz="2000" b="0" i="0" u="none" strike="noStrike">
                          <a:solidFill>
                            <a:srgbClr val="000000"/>
                          </a:solidFill>
                          <a:effectLst/>
                          <a:latin typeface="+mn-lt"/>
                        </a:rPr>
                        <a:t>0.710</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0.711</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dirty="0">
                          <a:solidFill>
                            <a:srgbClr val="000000"/>
                          </a:solidFill>
                          <a:effectLst/>
                          <a:latin typeface="+mn-lt"/>
                        </a:rPr>
                        <a:t>0.712</a:t>
                      </a:r>
                      <a:endParaRPr lang="en-US" sz="2000" dirty="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2459892011"/>
                  </a:ext>
                </a:extLst>
              </a:tr>
              <a:tr h="396044">
                <a:tc>
                  <a:txBody>
                    <a:bodyPr/>
                    <a:lstStyle/>
                    <a:p>
                      <a:pPr rtl="0" fontAlgn="t">
                        <a:spcBef>
                          <a:spcPts val="0"/>
                        </a:spcBef>
                        <a:spcAft>
                          <a:spcPts val="0"/>
                        </a:spcAft>
                      </a:pPr>
                      <a:r>
                        <a:rPr lang="en-US" sz="2000" b="0" i="0" u="none" strike="noStrike">
                          <a:solidFill>
                            <a:srgbClr val="000000"/>
                          </a:solidFill>
                          <a:effectLst/>
                          <a:latin typeface="+mn-lt"/>
                        </a:rPr>
                        <a:t>0.705</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0.706</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dirty="0">
                          <a:solidFill>
                            <a:srgbClr val="000000"/>
                          </a:solidFill>
                          <a:effectLst/>
                          <a:latin typeface="+mn-lt"/>
                        </a:rPr>
                        <a:t>0.707</a:t>
                      </a:r>
                      <a:endParaRPr lang="en-US" sz="2000" dirty="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4134130821"/>
                  </a:ext>
                </a:extLst>
              </a:tr>
              <a:tr h="705368">
                <a:tc>
                  <a:txBody>
                    <a:bodyPr/>
                    <a:lstStyle/>
                    <a:p>
                      <a:pPr rtl="0" fontAlgn="t">
                        <a:spcBef>
                          <a:spcPts val="0"/>
                        </a:spcBef>
                        <a:spcAft>
                          <a:spcPts val="0"/>
                        </a:spcAft>
                      </a:pPr>
                      <a:r>
                        <a:rPr lang="en-US" sz="2000" b="0" i="0" u="none" strike="noStrike">
                          <a:solidFill>
                            <a:srgbClr val="000000"/>
                          </a:solidFill>
                          <a:effectLst/>
                          <a:latin typeface="+mn-lt"/>
                        </a:rPr>
                        <a:t>0.538 (df = 4879)</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0.538 (df = 4870)</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dirty="0">
                          <a:solidFill>
                            <a:srgbClr val="000000"/>
                          </a:solidFill>
                          <a:effectLst/>
                          <a:latin typeface="+mn-lt"/>
                        </a:rPr>
                        <a:t>0.537 (</a:t>
                      </a:r>
                      <a:r>
                        <a:rPr lang="en-US" sz="2000" b="0" i="0" u="none" strike="noStrike" dirty="0" err="1">
                          <a:solidFill>
                            <a:srgbClr val="000000"/>
                          </a:solidFill>
                          <a:effectLst/>
                          <a:latin typeface="+mn-lt"/>
                        </a:rPr>
                        <a:t>df</a:t>
                      </a:r>
                      <a:r>
                        <a:rPr lang="en-US" sz="2000" b="0" i="0" u="none" strike="noStrike" dirty="0">
                          <a:solidFill>
                            <a:srgbClr val="000000"/>
                          </a:solidFill>
                          <a:effectLst/>
                          <a:latin typeface="+mn-lt"/>
                        </a:rPr>
                        <a:t> = 4867)</a:t>
                      </a:r>
                      <a:endParaRPr lang="en-US" sz="2000" dirty="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1698231"/>
                  </a:ext>
                </a:extLst>
              </a:tr>
            </a:tbl>
          </a:graphicData>
        </a:graphic>
      </p:graphicFrame>
      <p:graphicFrame>
        <p:nvGraphicFramePr>
          <p:cNvPr id="8" name="Table 7">
            <a:extLst>
              <a:ext uri="{FF2B5EF4-FFF2-40B4-BE49-F238E27FC236}">
                <a16:creationId xmlns:a16="http://schemas.microsoft.com/office/drawing/2014/main" id="{CA151C1F-11C4-1DBF-BA24-EE3EF07A9807}"/>
              </a:ext>
            </a:extLst>
          </p:cNvPr>
          <p:cNvGraphicFramePr>
            <a:graphicFrameLocks noGrp="1"/>
          </p:cNvGraphicFramePr>
          <p:nvPr>
            <p:extLst>
              <p:ext uri="{D42A27DB-BD31-4B8C-83A1-F6EECF244321}">
                <p14:modId xmlns:p14="http://schemas.microsoft.com/office/powerpoint/2010/main" val="1526929834"/>
              </p:ext>
            </p:extLst>
          </p:nvPr>
        </p:nvGraphicFramePr>
        <p:xfrm>
          <a:off x="8799444" y="971600"/>
          <a:ext cx="3130827" cy="5384750"/>
        </p:xfrm>
        <a:graphic>
          <a:graphicData uri="http://schemas.openxmlformats.org/drawingml/2006/table">
            <a:tbl>
              <a:tblPr/>
              <a:tblGrid>
                <a:gridCol w="1043609">
                  <a:extLst>
                    <a:ext uri="{9D8B030D-6E8A-4147-A177-3AD203B41FA5}">
                      <a16:colId xmlns:a16="http://schemas.microsoft.com/office/drawing/2014/main" val="1988915832"/>
                    </a:ext>
                  </a:extLst>
                </a:gridCol>
                <a:gridCol w="1043609">
                  <a:extLst>
                    <a:ext uri="{9D8B030D-6E8A-4147-A177-3AD203B41FA5}">
                      <a16:colId xmlns:a16="http://schemas.microsoft.com/office/drawing/2014/main" val="1578936435"/>
                    </a:ext>
                  </a:extLst>
                </a:gridCol>
                <a:gridCol w="1043609">
                  <a:extLst>
                    <a:ext uri="{9D8B030D-6E8A-4147-A177-3AD203B41FA5}">
                      <a16:colId xmlns:a16="http://schemas.microsoft.com/office/drawing/2014/main" val="636244421"/>
                    </a:ext>
                  </a:extLst>
                </a:gridCol>
              </a:tblGrid>
              <a:tr h="483985">
                <a:tc gridSpan="3">
                  <a:txBody>
                    <a:bodyPr/>
                    <a:lstStyle/>
                    <a:p>
                      <a:pPr algn="ctr" rtl="0" fontAlgn="t">
                        <a:spcBef>
                          <a:spcPts val="0"/>
                        </a:spcBef>
                        <a:spcAft>
                          <a:spcPts val="0"/>
                        </a:spcAft>
                      </a:pPr>
                      <a:r>
                        <a:rPr lang="en-US" sz="2000" b="0" i="0" u="none" strike="noStrike" dirty="0">
                          <a:solidFill>
                            <a:srgbClr val="000000"/>
                          </a:solidFill>
                          <a:effectLst/>
                          <a:latin typeface="+mn-lt"/>
                        </a:rPr>
                        <a:t>Math</a:t>
                      </a:r>
                      <a:endParaRPr lang="en-US" sz="2000" dirty="0">
                        <a:effectLst/>
                        <a:latin typeface="+mn-lt"/>
                      </a:endParaRPr>
                    </a:p>
                  </a:txBody>
                  <a:tcPr marL="44206" marR="44206" marT="44206" marB="44206">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54116233"/>
                  </a:ext>
                </a:extLst>
              </a:tr>
              <a:tr h="688092">
                <a:tc>
                  <a:txBody>
                    <a:bodyPr/>
                    <a:lstStyle/>
                    <a:p>
                      <a:pPr rtl="0" fontAlgn="t">
                        <a:spcBef>
                          <a:spcPts val="0"/>
                        </a:spcBef>
                        <a:spcAft>
                          <a:spcPts val="0"/>
                        </a:spcAft>
                      </a:pPr>
                      <a:r>
                        <a:rPr lang="en-US" sz="2000" b="0" i="0" u="none" strike="noStrike">
                          <a:solidFill>
                            <a:srgbClr val="000000"/>
                          </a:solidFill>
                          <a:effectLst/>
                          <a:latin typeface="+mn-lt"/>
                        </a:rPr>
                        <a:t>0.050</a:t>
                      </a:r>
                      <a:r>
                        <a:rPr lang="en-US" sz="2000" b="0" i="0" u="none" strike="noStrike" baseline="30000">
                          <a:solidFill>
                            <a:srgbClr val="000000"/>
                          </a:solidFill>
                          <a:effectLst/>
                          <a:latin typeface="+mn-lt"/>
                        </a:rPr>
                        <a:t>*</a:t>
                      </a:r>
                      <a:r>
                        <a:rPr lang="en-US" sz="2000" b="0" i="0" u="none" strike="noStrike">
                          <a:solidFill>
                            <a:srgbClr val="000000"/>
                          </a:solidFill>
                          <a:effectLst/>
                          <a:latin typeface="+mn-lt"/>
                        </a:rPr>
                        <a:t> (0.024)</a:t>
                      </a:r>
                      <a:endParaRPr lang="en-US" sz="2000">
                        <a:effectLst/>
                        <a:latin typeface="+mn-lt"/>
                      </a:endParaRPr>
                    </a:p>
                  </a:txBody>
                  <a:tcPr marL="44206" marR="44206" marT="44206" marB="4420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0.051</a:t>
                      </a:r>
                      <a:r>
                        <a:rPr lang="en-US" sz="2000" b="0" i="0" u="none" strike="noStrike" baseline="30000">
                          <a:solidFill>
                            <a:srgbClr val="000000"/>
                          </a:solidFill>
                          <a:effectLst/>
                          <a:latin typeface="+mn-lt"/>
                        </a:rPr>
                        <a:t>*</a:t>
                      </a:r>
                      <a:r>
                        <a:rPr lang="en-US" sz="2000" b="0" i="0" u="none" strike="noStrike">
                          <a:solidFill>
                            <a:srgbClr val="000000"/>
                          </a:solidFill>
                          <a:effectLst/>
                          <a:latin typeface="+mn-lt"/>
                        </a:rPr>
                        <a:t> (0.025)</a:t>
                      </a:r>
                      <a:endParaRPr lang="en-US" sz="2000">
                        <a:effectLst/>
                        <a:latin typeface="+mn-lt"/>
                      </a:endParaRPr>
                    </a:p>
                  </a:txBody>
                  <a:tcPr marL="44206" marR="44206" marT="44206" marB="4420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0.051</a:t>
                      </a:r>
                      <a:r>
                        <a:rPr lang="en-US" sz="2000" b="0" i="0" u="none" strike="noStrike" baseline="30000">
                          <a:solidFill>
                            <a:srgbClr val="000000"/>
                          </a:solidFill>
                          <a:effectLst/>
                          <a:latin typeface="+mn-lt"/>
                        </a:rPr>
                        <a:t>*</a:t>
                      </a:r>
                      <a:r>
                        <a:rPr lang="en-US" sz="2000" b="0" i="0" u="none" strike="noStrike">
                          <a:solidFill>
                            <a:srgbClr val="000000"/>
                          </a:solidFill>
                          <a:effectLst/>
                          <a:latin typeface="+mn-lt"/>
                        </a:rPr>
                        <a:t> (0.025)</a:t>
                      </a:r>
                      <a:endParaRPr lang="en-US" sz="2000">
                        <a:effectLst/>
                        <a:latin typeface="+mn-lt"/>
                      </a:endParaRPr>
                    </a:p>
                  </a:txBody>
                  <a:tcPr marL="44206" marR="44206" marT="44206" marB="4420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72423635"/>
                  </a:ext>
                </a:extLst>
              </a:tr>
              <a:tr h="404061">
                <a:tc>
                  <a:txBody>
                    <a:bodyPr/>
                    <a:lstStyle/>
                    <a:p>
                      <a:pPr rtl="0" fontAlgn="t">
                        <a:spcBef>
                          <a:spcPts val="0"/>
                        </a:spcBef>
                        <a:spcAft>
                          <a:spcPts val="0"/>
                        </a:spcAft>
                      </a:pPr>
                      <a:r>
                        <a:rPr lang="en-US" sz="2000" b="0" i="0" u="none" strike="noStrike">
                          <a:solidFill>
                            <a:srgbClr val="000000"/>
                          </a:solidFill>
                          <a:effectLst/>
                          <a:latin typeface="+mn-lt"/>
                        </a:rPr>
                        <a:t>Yes</a:t>
                      </a:r>
                      <a:endParaRPr lang="en-US" sz="2000">
                        <a:effectLst/>
                        <a:latin typeface="+mn-lt"/>
                      </a:endParaRPr>
                    </a:p>
                  </a:txBody>
                  <a:tcPr marL="44206" marR="44206" marT="44206" marB="4420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dirty="0">
                          <a:solidFill>
                            <a:srgbClr val="000000"/>
                          </a:solidFill>
                          <a:effectLst/>
                          <a:latin typeface="+mn-lt"/>
                        </a:rPr>
                        <a:t>Yes</a:t>
                      </a:r>
                      <a:endParaRPr lang="en-US" sz="2000" dirty="0">
                        <a:effectLst/>
                        <a:latin typeface="+mn-lt"/>
                      </a:endParaRPr>
                    </a:p>
                  </a:txBody>
                  <a:tcPr marL="44206" marR="44206" marT="44206" marB="4420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Yes</a:t>
                      </a:r>
                      <a:endParaRPr lang="en-US" sz="2000">
                        <a:effectLst/>
                        <a:latin typeface="+mn-lt"/>
                      </a:endParaRPr>
                    </a:p>
                  </a:txBody>
                  <a:tcPr marL="44206" marR="44206" marT="44206" marB="4420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697186190"/>
                  </a:ext>
                </a:extLst>
              </a:tr>
              <a:tr h="404061">
                <a:tc>
                  <a:txBody>
                    <a:bodyPr/>
                    <a:lstStyle/>
                    <a:p>
                      <a:pPr rtl="0" fontAlgn="t">
                        <a:spcBef>
                          <a:spcPts val="0"/>
                        </a:spcBef>
                        <a:spcAft>
                          <a:spcPts val="0"/>
                        </a:spcAft>
                      </a:pPr>
                      <a:r>
                        <a:rPr lang="en-US" sz="2000" b="0" i="0" u="none" strike="noStrike">
                          <a:solidFill>
                            <a:srgbClr val="000000"/>
                          </a:solidFill>
                          <a:effectLst/>
                          <a:latin typeface="+mn-lt"/>
                        </a:rPr>
                        <a:t>No</a:t>
                      </a:r>
                      <a:endParaRPr lang="en-US" sz="2000">
                        <a:effectLst/>
                        <a:latin typeface="+mn-lt"/>
                      </a:endParaRPr>
                    </a:p>
                  </a:txBody>
                  <a:tcPr marL="44206" marR="44206" marT="44206" marB="4420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dirty="0">
                          <a:solidFill>
                            <a:srgbClr val="000000"/>
                          </a:solidFill>
                          <a:effectLst/>
                          <a:latin typeface="+mn-lt"/>
                        </a:rPr>
                        <a:t>Yes</a:t>
                      </a:r>
                      <a:endParaRPr lang="en-US" sz="2000" dirty="0">
                        <a:effectLst/>
                        <a:latin typeface="+mn-lt"/>
                      </a:endParaRPr>
                    </a:p>
                  </a:txBody>
                  <a:tcPr marL="44206" marR="44206" marT="44206" marB="4420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Yes</a:t>
                      </a:r>
                      <a:endParaRPr lang="en-US" sz="2000">
                        <a:effectLst/>
                        <a:latin typeface="+mn-lt"/>
                      </a:endParaRPr>
                    </a:p>
                  </a:txBody>
                  <a:tcPr marL="44206" marR="44206" marT="44206" marB="4420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2173869856"/>
                  </a:ext>
                </a:extLst>
              </a:tr>
              <a:tr h="404061">
                <a:tc>
                  <a:txBody>
                    <a:bodyPr/>
                    <a:lstStyle/>
                    <a:p>
                      <a:pPr rtl="0" fontAlgn="t">
                        <a:spcBef>
                          <a:spcPts val="0"/>
                        </a:spcBef>
                        <a:spcAft>
                          <a:spcPts val="0"/>
                        </a:spcAft>
                      </a:pPr>
                      <a:r>
                        <a:rPr lang="en-US" sz="2000" b="0" i="0" u="none" strike="noStrike">
                          <a:solidFill>
                            <a:srgbClr val="000000"/>
                          </a:solidFill>
                          <a:effectLst/>
                          <a:latin typeface="+mn-lt"/>
                        </a:rPr>
                        <a:t>No</a:t>
                      </a:r>
                      <a:endParaRPr lang="en-US" sz="2000">
                        <a:effectLst/>
                        <a:latin typeface="+mn-lt"/>
                      </a:endParaRPr>
                    </a:p>
                  </a:txBody>
                  <a:tcPr marL="44206" marR="44206" marT="44206" marB="4420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dirty="0">
                          <a:solidFill>
                            <a:srgbClr val="000000"/>
                          </a:solidFill>
                          <a:effectLst/>
                          <a:latin typeface="+mn-lt"/>
                        </a:rPr>
                        <a:t>No</a:t>
                      </a:r>
                      <a:endParaRPr lang="en-US" sz="2000" dirty="0">
                        <a:effectLst/>
                        <a:latin typeface="+mn-lt"/>
                      </a:endParaRPr>
                    </a:p>
                  </a:txBody>
                  <a:tcPr marL="44206" marR="44206" marT="44206" marB="4420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Yes</a:t>
                      </a:r>
                      <a:endParaRPr lang="en-US" sz="2000">
                        <a:effectLst/>
                        <a:latin typeface="+mn-lt"/>
                      </a:endParaRPr>
                    </a:p>
                  </a:txBody>
                  <a:tcPr marL="44206" marR="44206" marT="44206" marB="4420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2943050349"/>
                  </a:ext>
                </a:extLst>
              </a:tr>
              <a:tr h="387624">
                <a:tc>
                  <a:txBody>
                    <a:bodyPr/>
                    <a:lstStyle/>
                    <a:p>
                      <a:pPr rtl="0" fontAlgn="t">
                        <a:spcBef>
                          <a:spcPts val="0"/>
                        </a:spcBef>
                        <a:spcAft>
                          <a:spcPts val="0"/>
                        </a:spcAft>
                      </a:pPr>
                      <a:r>
                        <a:rPr lang="en-US" sz="2000" b="0" i="0" u="none" strike="noStrike">
                          <a:solidFill>
                            <a:srgbClr val="000000"/>
                          </a:solidFill>
                          <a:effectLst/>
                          <a:latin typeface="+mn-lt"/>
                        </a:rPr>
                        <a:t>Yes</a:t>
                      </a:r>
                      <a:endParaRPr lang="en-US" sz="2000">
                        <a:effectLst/>
                        <a:latin typeface="+mn-lt"/>
                      </a:endParaRPr>
                    </a:p>
                  </a:txBody>
                  <a:tcPr marL="44206" marR="44206" marT="44206" marB="4420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dirty="0">
                          <a:solidFill>
                            <a:srgbClr val="000000"/>
                          </a:solidFill>
                          <a:effectLst/>
                          <a:latin typeface="+mn-lt"/>
                        </a:rPr>
                        <a:t>Yes</a:t>
                      </a:r>
                      <a:endParaRPr lang="en-US" sz="2000" dirty="0">
                        <a:effectLst/>
                        <a:latin typeface="+mn-lt"/>
                      </a:endParaRPr>
                    </a:p>
                  </a:txBody>
                  <a:tcPr marL="44206" marR="44206" marT="44206" marB="4420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Yes</a:t>
                      </a:r>
                      <a:endParaRPr lang="en-US" sz="2000">
                        <a:effectLst/>
                        <a:latin typeface="+mn-lt"/>
                      </a:endParaRPr>
                    </a:p>
                  </a:txBody>
                  <a:tcPr marL="44206" marR="44206" marT="44206" marB="4420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84111694"/>
                  </a:ext>
                </a:extLst>
              </a:tr>
              <a:tr h="404061">
                <a:tc>
                  <a:txBody>
                    <a:bodyPr/>
                    <a:lstStyle/>
                    <a:p>
                      <a:pPr rtl="0" fontAlgn="t">
                        <a:spcBef>
                          <a:spcPts val="0"/>
                        </a:spcBef>
                        <a:spcAft>
                          <a:spcPts val="0"/>
                        </a:spcAft>
                      </a:pPr>
                      <a:r>
                        <a:rPr lang="en-US" sz="2000" b="0" i="0" u="none" strike="noStrike">
                          <a:solidFill>
                            <a:srgbClr val="000000"/>
                          </a:solidFill>
                          <a:effectLst/>
                          <a:latin typeface="+mn-lt"/>
                        </a:rPr>
                        <a:t>Yes</a:t>
                      </a:r>
                      <a:endParaRPr lang="en-US" sz="2000">
                        <a:effectLst/>
                        <a:latin typeface="+mn-lt"/>
                      </a:endParaRPr>
                    </a:p>
                  </a:txBody>
                  <a:tcPr marL="44206" marR="44206" marT="44206" marB="4420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Yes</a:t>
                      </a:r>
                      <a:endParaRPr lang="en-US" sz="2000">
                        <a:effectLst/>
                        <a:latin typeface="+mn-lt"/>
                      </a:endParaRPr>
                    </a:p>
                  </a:txBody>
                  <a:tcPr marL="44206" marR="44206" marT="44206" marB="4420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dirty="0">
                          <a:solidFill>
                            <a:srgbClr val="000000"/>
                          </a:solidFill>
                          <a:effectLst/>
                          <a:latin typeface="+mn-lt"/>
                        </a:rPr>
                        <a:t>Yes</a:t>
                      </a:r>
                      <a:endParaRPr lang="en-US" sz="2000" dirty="0">
                        <a:effectLst/>
                        <a:latin typeface="+mn-lt"/>
                      </a:endParaRPr>
                    </a:p>
                  </a:txBody>
                  <a:tcPr marL="44206" marR="44206" marT="44206" marB="4420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3592036147"/>
                  </a:ext>
                </a:extLst>
              </a:tr>
              <a:tr h="404061">
                <a:tc>
                  <a:txBody>
                    <a:bodyPr/>
                    <a:lstStyle/>
                    <a:p>
                      <a:pPr rtl="0" fontAlgn="t">
                        <a:spcBef>
                          <a:spcPts val="0"/>
                        </a:spcBef>
                        <a:spcAft>
                          <a:spcPts val="0"/>
                        </a:spcAft>
                      </a:pPr>
                      <a:r>
                        <a:rPr lang="en-US" sz="2000" b="0" i="0" u="none" strike="noStrike">
                          <a:solidFill>
                            <a:srgbClr val="000000"/>
                          </a:solidFill>
                          <a:effectLst/>
                          <a:latin typeface="+mn-lt"/>
                        </a:rPr>
                        <a:t>5,016</a:t>
                      </a:r>
                      <a:endParaRPr lang="en-US" sz="2000">
                        <a:effectLst/>
                        <a:latin typeface="+mn-lt"/>
                      </a:endParaRPr>
                    </a:p>
                  </a:txBody>
                  <a:tcPr marL="44206" marR="44206" marT="44206" marB="4420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5,016</a:t>
                      </a:r>
                      <a:endParaRPr lang="en-US" sz="2000">
                        <a:effectLst/>
                        <a:latin typeface="+mn-lt"/>
                      </a:endParaRPr>
                    </a:p>
                  </a:txBody>
                  <a:tcPr marL="44206" marR="44206" marT="44206" marB="4420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dirty="0">
                          <a:solidFill>
                            <a:srgbClr val="000000"/>
                          </a:solidFill>
                          <a:effectLst/>
                          <a:latin typeface="+mn-lt"/>
                        </a:rPr>
                        <a:t>5,016</a:t>
                      </a:r>
                      <a:endParaRPr lang="en-US" sz="2000" dirty="0">
                        <a:effectLst/>
                        <a:latin typeface="+mn-lt"/>
                      </a:endParaRPr>
                    </a:p>
                  </a:txBody>
                  <a:tcPr marL="44206" marR="44206" marT="44206" marB="4420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434064807"/>
                  </a:ext>
                </a:extLst>
              </a:tr>
              <a:tr h="387624">
                <a:tc>
                  <a:txBody>
                    <a:bodyPr/>
                    <a:lstStyle/>
                    <a:p>
                      <a:pPr rtl="0" fontAlgn="t">
                        <a:spcBef>
                          <a:spcPts val="0"/>
                        </a:spcBef>
                        <a:spcAft>
                          <a:spcPts val="0"/>
                        </a:spcAft>
                      </a:pPr>
                      <a:r>
                        <a:rPr lang="en-US" sz="2000" b="0" i="0" u="none" strike="noStrike">
                          <a:solidFill>
                            <a:srgbClr val="000000"/>
                          </a:solidFill>
                          <a:effectLst/>
                          <a:latin typeface="+mn-lt"/>
                        </a:rPr>
                        <a:t>0.615</a:t>
                      </a:r>
                      <a:endParaRPr lang="en-US" sz="2000">
                        <a:effectLst/>
                        <a:latin typeface="+mn-lt"/>
                      </a:endParaRPr>
                    </a:p>
                  </a:txBody>
                  <a:tcPr marL="44206" marR="44206" marT="44206" marB="4420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0.616</a:t>
                      </a:r>
                      <a:endParaRPr lang="en-US" sz="2000">
                        <a:effectLst/>
                        <a:latin typeface="+mn-lt"/>
                      </a:endParaRPr>
                    </a:p>
                  </a:txBody>
                  <a:tcPr marL="44206" marR="44206" marT="44206" marB="4420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dirty="0">
                          <a:solidFill>
                            <a:srgbClr val="000000"/>
                          </a:solidFill>
                          <a:effectLst/>
                          <a:latin typeface="+mn-lt"/>
                        </a:rPr>
                        <a:t>0.619</a:t>
                      </a:r>
                      <a:endParaRPr lang="en-US" sz="2000" dirty="0">
                        <a:effectLst/>
                        <a:latin typeface="+mn-lt"/>
                      </a:endParaRPr>
                    </a:p>
                  </a:txBody>
                  <a:tcPr marL="44206" marR="44206" marT="44206" marB="4420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217160307"/>
                  </a:ext>
                </a:extLst>
              </a:tr>
              <a:tr h="387624">
                <a:tc>
                  <a:txBody>
                    <a:bodyPr/>
                    <a:lstStyle/>
                    <a:p>
                      <a:pPr rtl="0" fontAlgn="t">
                        <a:spcBef>
                          <a:spcPts val="0"/>
                        </a:spcBef>
                        <a:spcAft>
                          <a:spcPts val="0"/>
                        </a:spcAft>
                      </a:pPr>
                      <a:r>
                        <a:rPr lang="en-US" sz="2000" b="0" i="0" u="none" strike="noStrike">
                          <a:solidFill>
                            <a:srgbClr val="000000"/>
                          </a:solidFill>
                          <a:effectLst/>
                          <a:latin typeface="+mn-lt"/>
                        </a:rPr>
                        <a:t>0.608</a:t>
                      </a:r>
                      <a:endParaRPr lang="en-US" sz="2000">
                        <a:effectLst/>
                        <a:latin typeface="+mn-lt"/>
                      </a:endParaRPr>
                    </a:p>
                  </a:txBody>
                  <a:tcPr marL="44206" marR="44206" marT="44206" marB="4420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0.609</a:t>
                      </a:r>
                      <a:endParaRPr lang="en-US" sz="2000">
                        <a:effectLst/>
                        <a:latin typeface="+mn-lt"/>
                      </a:endParaRPr>
                    </a:p>
                  </a:txBody>
                  <a:tcPr marL="44206" marR="44206" marT="44206" marB="4420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dirty="0">
                          <a:solidFill>
                            <a:srgbClr val="000000"/>
                          </a:solidFill>
                          <a:effectLst/>
                          <a:latin typeface="+mn-lt"/>
                        </a:rPr>
                        <a:t>0.611</a:t>
                      </a:r>
                      <a:endParaRPr lang="en-US" sz="2000" dirty="0">
                        <a:effectLst/>
                        <a:latin typeface="+mn-lt"/>
                      </a:endParaRPr>
                    </a:p>
                  </a:txBody>
                  <a:tcPr marL="44206" marR="44206" marT="44206" marB="4420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68369813"/>
                  </a:ext>
                </a:extLst>
              </a:tr>
              <a:tr h="688092">
                <a:tc>
                  <a:txBody>
                    <a:bodyPr/>
                    <a:lstStyle/>
                    <a:p>
                      <a:pPr rtl="0" fontAlgn="t">
                        <a:spcBef>
                          <a:spcPts val="0"/>
                        </a:spcBef>
                        <a:spcAft>
                          <a:spcPts val="0"/>
                        </a:spcAft>
                      </a:pPr>
                      <a:r>
                        <a:rPr lang="en-US" sz="2000" b="0" i="0" u="none" strike="noStrike" dirty="0">
                          <a:solidFill>
                            <a:srgbClr val="000000"/>
                          </a:solidFill>
                          <a:effectLst/>
                          <a:latin typeface="+mn-lt"/>
                        </a:rPr>
                        <a:t>0.619 (</a:t>
                      </a:r>
                      <a:r>
                        <a:rPr lang="en-US" sz="2000" b="0" i="0" u="none" strike="noStrike" dirty="0" err="1">
                          <a:solidFill>
                            <a:srgbClr val="000000"/>
                          </a:solidFill>
                          <a:effectLst/>
                          <a:latin typeface="+mn-lt"/>
                        </a:rPr>
                        <a:t>df</a:t>
                      </a:r>
                      <a:r>
                        <a:rPr lang="en-US" sz="2000" b="0" i="0" u="none" strike="noStrike" dirty="0">
                          <a:solidFill>
                            <a:srgbClr val="000000"/>
                          </a:solidFill>
                          <a:effectLst/>
                          <a:latin typeface="+mn-lt"/>
                        </a:rPr>
                        <a:t> = 4933)</a:t>
                      </a:r>
                      <a:endParaRPr lang="en-US" sz="2000" dirty="0">
                        <a:effectLst/>
                        <a:latin typeface="+mn-lt"/>
                      </a:endParaRPr>
                    </a:p>
                  </a:txBody>
                  <a:tcPr marL="44206" marR="44206" marT="44206" marB="4420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0.619 (df = 4924)</a:t>
                      </a:r>
                      <a:endParaRPr lang="en-US" sz="2000">
                        <a:effectLst/>
                        <a:latin typeface="+mn-lt"/>
                      </a:endParaRPr>
                    </a:p>
                  </a:txBody>
                  <a:tcPr marL="44206" marR="44206" marT="44206" marB="4420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dirty="0">
                          <a:solidFill>
                            <a:srgbClr val="000000"/>
                          </a:solidFill>
                          <a:effectLst/>
                          <a:latin typeface="+mn-lt"/>
                        </a:rPr>
                        <a:t>0.617 (</a:t>
                      </a:r>
                      <a:r>
                        <a:rPr lang="en-US" sz="2000" b="0" i="0" u="none" strike="noStrike" dirty="0" err="1">
                          <a:solidFill>
                            <a:srgbClr val="000000"/>
                          </a:solidFill>
                          <a:effectLst/>
                          <a:latin typeface="+mn-lt"/>
                        </a:rPr>
                        <a:t>df</a:t>
                      </a:r>
                      <a:r>
                        <a:rPr lang="en-US" sz="2000" b="0" i="0" u="none" strike="noStrike" dirty="0">
                          <a:solidFill>
                            <a:srgbClr val="000000"/>
                          </a:solidFill>
                          <a:effectLst/>
                          <a:latin typeface="+mn-lt"/>
                        </a:rPr>
                        <a:t> = 4921)</a:t>
                      </a:r>
                      <a:endParaRPr lang="en-US" sz="2000" dirty="0">
                        <a:effectLst/>
                        <a:latin typeface="+mn-lt"/>
                      </a:endParaRPr>
                    </a:p>
                  </a:txBody>
                  <a:tcPr marL="44206" marR="44206" marT="44206" marB="4420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30890317"/>
                  </a:ext>
                </a:extLst>
              </a:tr>
            </a:tbl>
          </a:graphicData>
        </a:graphic>
      </p:graphicFrame>
      <p:graphicFrame>
        <p:nvGraphicFramePr>
          <p:cNvPr id="9" name="Table 8">
            <a:extLst>
              <a:ext uri="{FF2B5EF4-FFF2-40B4-BE49-F238E27FC236}">
                <a16:creationId xmlns:a16="http://schemas.microsoft.com/office/drawing/2014/main" id="{19D52038-2EFF-2A56-080A-E75F366886A9}"/>
              </a:ext>
            </a:extLst>
          </p:cNvPr>
          <p:cNvGraphicFramePr>
            <a:graphicFrameLocks noGrp="1"/>
          </p:cNvGraphicFramePr>
          <p:nvPr>
            <p:extLst>
              <p:ext uri="{D42A27DB-BD31-4B8C-83A1-F6EECF244321}">
                <p14:modId xmlns:p14="http://schemas.microsoft.com/office/powerpoint/2010/main" val="2788739582"/>
              </p:ext>
            </p:extLst>
          </p:nvPr>
        </p:nvGraphicFramePr>
        <p:xfrm>
          <a:off x="1" y="1391478"/>
          <a:ext cx="1971257" cy="4880113"/>
        </p:xfrm>
        <a:graphic>
          <a:graphicData uri="http://schemas.openxmlformats.org/drawingml/2006/table">
            <a:tbl>
              <a:tblPr/>
              <a:tblGrid>
                <a:gridCol w="1971257">
                  <a:extLst>
                    <a:ext uri="{9D8B030D-6E8A-4147-A177-3AD203B41FA5}">
                      <a16:colId xmlns:a16="http://schemas.microsoft.com/office/drawing/2014/main" val="3156696583"/>
                    </a:ext>
                  </a:extLst>
                </a:gridCol>
              </a:tblGrid>
              <a:tr h="743601">
                <a:tc>
                  <a:txBody>
                    <a:bodyPr/>
                    <a:lstStyle/>
                    <a:p>
                      <a:pPr rtl="0" fontAlgn="t">
                        <a:spcBef>
                          <a:spcPts val="0"/>
                        </a:spcBef>
                        <a:spcAft>
                          <a:spcPts val="0"/>
                        </a:spcAft>
                      </a:pPr>
                      <a:r>
                        <a:rPr lang="en-US" sz="1600" b="0" i="0" u="none" strike="noStrike" dirty="0">
                          <a:solidFill>
                            <a:srgbClr val="000000"/>
                          </a:solidFill>
                          <a:effectLst/>
                          <a:latin typeface="+mn-lt"/>
                        </a:rPr>
                        <a:t>Match</a:t>
                      </a:r>
                      <a:endParaRPr lang="en-US" sz="1600" dirty="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04475860"/>
                  </a:ext>
                </a:extLst>
              </a:tr>
              <a:tr h="464750">
                <a:tc>
                  <a:txBody>
                    <a:bodyPr/>
                    <a:lstStyle/>
                    <a:p>
                      <a:pPr rtl="0" fontAlgn="t">
                        <a:spcBef>
                          <a:spcPts val="0"/>
                        </a:spcBef>
                        <a:spcAft>
                          <a:spcPts val="0"/>
                        </a:spcAft>
                      </a:pPr>
                      <a:r>
                        <a:rPr lang="en-US" sz="1600" b="0" i="0" u="none" strike="noStrike" dirty="0">
                          <a:solidFill>
                            <a:srgbClr val="000000"/>
                          </a:solidFill>
                          <a:effectLst/>
                          <a:latin typeface="+mn-lt"/>
                        </a:rPr>
                        <a:t>Student Covariates</a:t>
                      </a:r>
                      <a:endParaRPr lang="en-US" sz="1600" dirty="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84711373"/>
                  </a:ext>
                </a:extLst>
              </a:tr>
              <a:tr h="423439">
                <a:tc>
                  <a:txBody>
                    <a:bodyPr/>
                    <a:lstStyle/>
                    <a:p>
                      <a:pPr rtl="0" fontAlgn="t">
                        <a:spcBef>
                          <a:spcPts val="0"/>
                        </a:spcBef>
                        <a:spcAft>
                          <a:spcPts val="0"/>
                        </a:spcAft>
                      </a:pPr>
                      <a:r>
                        <a:rPr lang="en-US" sz="1600" b="0" i="0" u="none" strike="noStrike" dirty="0">
                          <a:solidFill>
                            <a:srgbClr val="000000"/>
                          </a:solidFill>
                          <a:effectLst/>
                          <a:latin typeface="+mn-lt"/>
                        </a:rPr>
                        <a:t>Homeroom Covariate</a:t>
                      </a:r>
                      <a:endParaRPr lang="en-US" sz="1600" dirty="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240815578"/>
                  </a:ext>
                </a:extLst>
              </a:tr>
              <a:tr h="413111">
                <a:tc>
                  <a:txBody>
                    <a:bodyPr/>
                    <a:lstStyle/>
                    <a:p>
                      <a:pPr rtl="0" fontAlgn="t">
                        <a:spcBef>
                          <a:spcPts val="0"/>
                        </a:spcBef>
                        <a:spcAft>
                          <a:spcPts val="0"/>
                        </a:spcAft>
                      </a:pPr>
                      <a:r>
                        <a:rPr lang="en-US" sz="1600" b="0" i="0" u="none" strike="noStrike">
                          <a:solidFill>
                            <a:srgbClr val="000000"/>
                          </a:solidFill>
                          <a:effectLst/>
                          <a:latin typeface="+mn-lt"/>
                        </a:rPr>
                        <a:t>Teacher Covariates</a:t>
                      </a:r>
                      <a:endParaRPr lang="en-US" sz="16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2776133435"/>
                  </a:ext>
                </a:extLst>
              </a:tr>
              <a:tr h="382128">
                <a:tc>
                  <a:txBody>
                    <a:bodyPr/>
                    <a:lstStyle/>
                    <a:p>
                      <a:pPr rtl="0" fontAlgn="t">
                        <a:spcBef>
                          <a:spcPts val="0"/>
                        </a:spcBef>
                        <a:spcAft>
                          <a:spcPts val="0"/>
                        </a:spcAft>
                      </a:pPr>
                      <a:r>
                        <a:rPr lang="en-US" sz="1600" b="0" i="0" u="none" strike="noStrike" dirty="0">
                          <a:solidFill>
                            <a:srgbClr val="000000"/>
                          </a:solidFill>
                          <a:effectLst/>
                          <a:latin typeface="+mn-lt"/>
                        </a:rPr>
                        <a:t>School FE</a:t>
                      </a:r>
                      <a:endParaRPr lang="en-US" sz="1600" dirty="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2320903212"/>
                  </a:ext>
                </a:extLst>
              </a:tr>
              <a:tr h="432855">
                <a:tc>
                  <a:txBody>
                    <a:bodyPr/>
                    <a:lstStyle/>
                    <a:p>
                      <a:pPr rtl="0" fontAlgn="t">
                        <a:spcBef>
                          <a:spcPts val="0"/>
                        </a:spcBef>
                        <a:spcAft>
                          <a:spcPts val="0"/>
                        </a:spcAft>
                      </a:pPr>
                      <a:r>
                        <a:rPr lang="en-US" sz="1600" b="0" i="0" u="none" strike="noStrike" dirty="0">
                          <a:solidFill>
                            <a:srgbClr val="000000"/>
                          </a:solidFill>
                          <a:effectLst/>
                          <a:latin typeface="+mn-lt"/>
                        </a:rPr>
                        <a:t>School clustered SE</a:t>
                      </a:r>
                      <a:endParaRPr lang="en-US" sz="1600" dirty="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303271881"/>
                  </a:ext>
                </a:extLst>
              </a:tr>
              <a:tr h="498261">
                <a:tc>
                  <a:txBody>
                    <a:bodyPr/>
                    <a:lstStyle/>
                    <a:p>
                      <a:pPr rtl="0" fontAlgn="t">
                        <a:spcBef>
                          <a:spcPts val="0"/>
                        </a:spcBef>
                        <a:spcAft>
                          <a:spcPts val="0"/>
                        </a:spcAft>
                      </a:pPr>
                      <a:r>
                        <a:rPr lang="en-US" sz="1600" b="0" i="0" u="none" strike="noStrike" dirty="0">
                          <a:solidFill>
                            <a:srgbClr val="000000"/>
                          </a:solidFill>
                          <a:effectLst/>
                          <a:latin typeface="+mn-lt"/>
                        </a:rPr>
                        <a:t>Observations</a:t>
                      </a:r>
                      <a:endParaRPr lang="en-US" sz="1600" dirty="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2498906833"/>
                  </a:ext>
                </a:extLst>
              </a:tr>
              <a:tr h="427777">
                <a:tc>
                  <a:txBody>
                    <a:bodyPr/>
                    <a:lstStyle/>
                    <a:p>
                      <a:pPr rtl="0" fontAlgn="t">
                        <a:spcBef>
                          <a:spcPts val="0"/>
                        </a:spcBef>
                        <a:spcAft>
                          <a:spcPts val="0"/>
                        </a:spcAft>
                      </a:pPr>
                      <a:r>
                        <a:rPr lang="en-US" sz="1600" b="0" i="0" u="none" strike="noStrike" dirty="0">
                          <a:solidFill>
                            <a:srgbClr val="000000"/>
                          </a:solidFill>
                          <a:effectLst/>
                          <a:latin typeface="+mn-lt"/>
                        </a:rPr>
                        <a:t>R²</a:t>
                      </a:r>
                      <a:endParaRPr lang="en-US" sz="1600" dirty="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767309917"/>
                  </a:ext>
                </a:extLst>
              </a:tr>
              <a:tr h="448710">
                <a:tc>
                  <a:txBody>
                    <a:bodyPr/>
                    <a:lstStyle/>
                    <a:p>
                      <a:pPr rtl="0" fontAlgn="t">
                        <a:spcBef>
                          <a:spcPts val="0"/>
                        </a:spcBef>
                        <a:spcAft>
                          <a:spcPts val="0"/>
                        </a:spcAft>
                      </a:pPr>
                      <a:r>
                        <a:rPr lang="en-US" sz="1600" b="0" i="0" u="none" strike="noStrike" dirty="0">
                          <a:solidFill>
                            <a:srgbClr val="000000"/>
                          </a:solidFill>
                          <a:effectLst/>
                          <a:latin typeface="+mn-lt"/>
                        </a:rPr>
                        <a:t>Adjusted R²</a:t>
                      </a:r>
                      <a:endParaRPr lang="en-US" sz="1600" dirty="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465509273"/>
                  </a:ext>
                </a:extLst>
              </a:tr>
              <a:tr h="645481">
                <a:tc>
                  <a:txBody>
                    <a:bodyPr/>
                    <a:lstStyle/>
                    <a:p>
                      <a:pPr rtl="0" fontAlgn="t">
                        <a:spcBef>
                          <a:spcPts val="0"/>
                        </a:spcBef>
                        <a:spcAft>
                          <a:spcPts val="0"/>
                        </a:spcAft>
                      </a:pPr>
                      <a:r>
                        <a:rPr lang="en-US" sz="1600" b="0" i="0" u="none" strike="noStrike" dirty="0">
                          <a:solidFill>
                            <a:srgbClr val="000000"/>
                          </a:solidFill>
                          <a:effectLst/>
                          <a:latin typeface="+mn-lt"/>
                        </a:rPr>
                        <a:t>Residual SE</a:t>
                      </a:r>
                      <a:endParaRPr lang="en-US" sz="1600" dirty="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65174984"/>
                  </a:ext>
                </a:extLst>
              </a:tr>
            </a:tbl>
          </a:graphicData>
        </a:graphic>
      </p:graphicFrame>
    </p:spTree>
    <p:extLst>
      <p:ext uri="{BB962C8B-B14F-4D97-AF65-F5344CB8AC3E}">
        <p14:creationId xmlns:p14="http://schemas.microsoft.com/office/powerpoint/2010/main" val="2810338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EFA5C-49FE-7957-E30B-F73DDBB28F72}"/>
              </a:ext>
            </a:extLst>
          </p:cNvPr>
          <p:cNvSpPr>
            <a:spLocks noGrp="1"/>
          </p:cNvSpPr>
          <p:nvPr>
            <p:ph type="title"/>
          </p:nvPr>
        </p:nvSpPr>
        <p:spPr>
          <a:xfrm>
            <a:off x="0" y="1"/>
            <a:ext cx="4528930" cy="628788"/>
          </a:xfrm>
        </p:spPr>
        <p:txBody>
          <a:bodyPr/>
          <a:lstStyle/>
          <a:p>
            <a:r>
              <a:rPr lang="en-US" dirty="0"/>
              <a:t>Wave 2 Gender Gap</a:t>
            </a:r>
          </a:p>
        </p:txBody>
      </p:sp>
      <p:sp>
        <p:nvSpPr>
          <p:cNvPr id="3" name="Footer Placeholder 2">
            <a:extLst>
              <a:ext uri="{FF2B5EF4-FFF2-40B4-BE49-F238E27FC236}">
                <a16:creationId xmlns:a16="http://schemas.microsoft.com/office/drawing/2014/main" id="{7978EC90-ACAC-88BB-E950-06C073D79E16}"/>
              </a:ext>
            </a:extLst>
          </p:cNvPr>
          <p:cNvSpPr>
            <a:spLocks noGrp="1"/>
          </p:cNvSpPr>
          <p:nvPr>
            <p:ph type="ftr" sz="quarter" idx="11"/>
          </p:nvPr>
        </p:nvSpPr>
        <p:spPr/>
        <p:txBody>
          <a:bodyPr/>
          <a:lstStyle/>
          <a:p>
            <a:r>
              <a:rPr lang="en-US"/>
              <a:t>GENDER MATCH EFFECTS</a:t>
            </a:r>
            <a:endParaRPr lang="en-US" dirty="0"/>
          </a:p>
        </p:txBody>
      </p:sp>
      <p:sp>
        <p:nvSpPr>
          <p:cNvPr id="4" name="Slide Number Placeholder 3">
            <a:extLst>
              <a:ext uri="{FF2B5EF4-FFF2-40B4-BE49-F238E27FC236}">
                <a16:creationId xmlns:a16="http://schemas.microsoft.com/office/drawing/2014/main" id="{E4E3E667-6B08-B284-AA72-03FA8EA56BDC}"/>
              </a:ext>
            </a:extLst>
          </p:cNvPr>
          <p:cNvSpPr>
            <a:spLocks noGrp="1"/>
          </p:cNvSpPr>
          <p:nvPr>
            <p:ph type="sldNum" sz="quarter" idx="12"/>
          </p:nvPr>
        </p:nvSpPr>
        <p:spPr/>
        <p:txBody>
          <a:bodyPr/>
          <a:lstStyle/>
          <a:p>
            <a:fld id="{A49DFD55-3C28-40EF-9E31-A92D2E4017FF}" type="slidenum">
              <a:rPr lang="en-US" smtClean="0"/>
              <a:pPr/>
              <a:t>16</a:t>
            </a:fld>
            <a:endParaRPr lang="en-US" dirty="0"/>
          </a:p>
        </p:txBody>
      </p:sp>
      <p:graphicFrame>
        <p:nvGraphicFramePr>
          <p:cNvPr id="6" name="Table 5">
            <a:extLst>
              <a:ext uri="{FF2B5EF4-FFF2-40B4-BE49-F238E27FC236}">
                <a16:creationId xmlns:a16="http://schemas.microsoft.com/office/drawing/2014/main" id="{640F3613-528F-1DF1-C7C1-0BFAF407FF62}"/>
              </a:ext>
            </a:extLst>
          </p:cNvPr>
          <p:cNvGraphicFramePr>
            <a:graphicFrameLocks noGrp="1"/>
          </p:cNvGraphicFramePr>
          <p:nvPr>
            <p:extLst>
              <p:ext uri="{D42A27DB-BD31-4B8C-83A1-F6EECF244321}">
                <p14:modId xmlns:p14="http://schemas.microsoft.com/office/powerpoint/2010/main" val="4166845946"/>
              </p:ext>
            </p:extLst>
          </p:nvPr>
        </p:nvGraphicFramePr>
        <p:xfrm>
          <a:off x="261729" y="628789"/>
          <a:ext cx="11668541" cy="5852160"/>
        </p:xfrm>
        <a:graphic>
          <a:graphicData uri="http://schemas.openxmlformats.org/drawingml/2006/table">
            <a:tbl>
              <a:tblPr/>
              <a:tblGrid>
                <a:gridCol w="2620619">
                  <a:extLst>
                    <a:ext uri="{9D8B030D-6E8A-4147-A177-3AD203B41FA5}">
                      <a16:colId xmlns:a16="http://schemas.microsoft.com/office/drawing/2014/main" val="817785226"/>
                    </a:ext>
                  </a:extLst>
                </a:gridCol>
                <a:gridCol w="1273042">
                  <a:extLst>
                    <a:ext uri="{9D8B030D-6E8A-4147-A177-3AD203B41FA5}">
                      <a16:colId xmlns:a16="http://schemas.microsoft.com/office/drawing/2014/main" val="267855117"/>
                    </a:ext>
                  </a:extLst>
                </a:gridCol>
                <a:gridCol w="971860">
                  <a:extLst>
                    <a:ext uri="{9D8B030D-6E8A-4147-A177-3AD203B41FA5}">
                      <a16:colId xmlns:a16="http://schemas.microsoft.com/office/drawing/2014/main" val="1728885927"/>
                    </a:ext>
                  </a:extLst>
                </a:gridCol>
                <a:gridCol w="971860">
                  <a:extLst>
                    <a:ext uri="{9D8B030D-6E8A-4147-A177-3AD203B41FA5}">
                      <a16:colId xmlns:a16="http://schemas.microsoft.com/office/drawing/2014/main" val="981017337"/>
                    </a:ext>
                  </a:extLst>
                </a:gridCol>
                <a:gridCol w="971860">
                  <a:extLst>
                    <a:ext uri="{9D8B030D-6E8A-4147-A177-3AD203B41FA5}">
                      <a16:colId xmlns:a16="http://schemas.microsoft.com/office/drawing/2014/main" val="2786018620"/>
                    </a:ext>
                  </a:extLst>
                </a:gridCol>
                <a:gridCol w="971860">
                  <a:extLst>
                    <a:ext uri="{9D8B030D-6E8A-4147-A177-3AD203B41FA5}">
                      <a16:colId xmlns:a16="http://schemas.microsoft.com/office/drawing/2014/main" val="36624115"/>
                    </a:ext>
                  </a:extLst>
                </a:gridCol>
                <a:gridCol w="971860">
                  <a:extLst>
                    <a:ext uri="{9D8B030D-6E8A-4147-A177-3AD203B41FA5}">
                      <a16:colId xmlns:a16="http://schemas.microsoft.com/office/drawing/2014/main" val="3851465168"/>
                    </a:ext>
                  </a:extLst>
                </a:gridCol>
                <a:gridCol w="971860">
                  <a:extLst>
                    <a:ext uri="{9D8B030D-6E8A-4147-A177-3AD203B41FA5}">
                      <a16:colId xmlns:a16="http://schemas.microsoft.com/office/drawing/2014/main" val="3388986596"/>
                    </a:ext>
                  </a:extLst>
                </a:gridCol>
                <a:gridCol w="971860">
                  <a:extLst>
                    <a:ext uri="{9D8B030D-6E8A-4147-A177-3AD203B41FA5}">
                      <a16:colId xmlns:a16="http://schemas.microsoft.com/office/drawing/2014/main" val="3716763708"/>
                    </a:ext>
                  </a:extLst>
                </a:gridCol>
                <a:gridCol w="971860">
                  <a:extLst>
                    <a:ext uri="{9D8B030D-6E8A-4147-A177-3AD203B41FA5}">
                      <a16:colId xmlns:a16="http://schemas.microsoft.com/office/drawing/2014/main" val="2850784157"/>
                    </a:ext>
                  </a:extLst>
                </a:gridCol>
              </a:tblGrid>
              <a:tr h="314697">
                <a:tc>
                  <a:txBody>
                    <a:bodyPr/>
                    <a:lstStyle/>
                    <a:p>
                      <a:pPr rtl="0" fontAlgn="ctr">
                        <a:spcBef>
                          <a:spcPts val="0"/>
                        </a:spcBef>
                        <a:spcAft>
                          <a:spcPts val="0"/>
                        </a:spcAft>
                      </a:pPr>
                      <a:r>
                        <a:rPr lang="en-US" sz="1800" b="0" i="0" u="none" strike="noStrike" dirty="0">
                          <a:solidFill>
                            <a:srgbClr val="333333"/>
                          </a:solidFill>
                          <a:effectLst/>
                          <a:latin typeface="+mn-lt"/>
                          <a:cs typeface="Calibri" panose="020F0502020204030204" pitchFamily="34" charset="0"/>
                        </a:rPr>
                        <a:t> </a:t>
                      </a:r>
                      <a:endParaRPr lang="en-US" sz="1800" dirty="0">
                        <a:effectLst/>
                        <a:latin typeface="+mn-lt"/>
                        <a:cs typeface="Calibri" panose="020F0502020204030204" pitchFamily="34" charset="0"/>
                      </a:endParaRPr>
                    </a:p>
                  </a:txBody>
                  <a:tcPr marL="12700" marR="1270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rtl="0" fontAlgn="ctr">
                        <a:spcBef>
                          <a:spcPts val="0"/>
                        </a:spcBef>
                        <a:spcAft>
                          <a:spcPts val="0"/>
                        </a:spcAft>
                      </a:pPr>
                      <a:r>
                        <a:rPr lang="en-US" sz="1800" b="0" i="0" u="none" strike="noStrike" dirty="0">
                          <a:solidFill>
                            <a:srgbClr val="333333"/>
                          </a:solidFill>
                          <a:effectLst/>
                          <a:latin typeface="+mn-lt"/>
                          <a:cs typeface="Calibri" panose="020F0502020204030204" pitchFamily="34" charset="0"/>
                        </a:rPr>
                        <a:t>Chinese</a:t>
                      </a:r>
                      <a:endParaRPr lang="en-US" sz="1800" dirty="0">
                        <a:effectLst/>
                        <a:latin typeface="+mn-lt"/>
                        <a:cs typeface="Calibri" panose="020F0502020204030204" pitchFamily="34" charset="0"/>
                      </a:endParaRPr>
                    </a:p>
                  </a:txBody>
                  <a:tcPr marL="12700" marR="1270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rtl="0" fontAlgn="ctr">
                        <a:spcBef>
                          <a:spcPts val="0"/>
                        </a:spcBef>
                        <a:spcAft>
                          <a:spcPts val="0"/>
                        </a:spcAft>
                      </a:pPr>
                      <a:r>
                        <a:rPr lang="en-US" sz="1800" b="0" i="0" u="none" strike="noStrike" dirty="0">
                          <a:solidFill>
                            <a:srgbClr val="333333"/>
                          </a:solidFill>
                          <a:effectLst/>
                          <a:latin typeface="+mn-lt"/>
                          <a:cs typeface="Calibri" panose="020F0502020204030204" pitchFamily="34" charset="0"/>
                        </a:rPr>
                        <a:t>Chinese</a:t>
                      </a:r>
                      <a:endParaRPr lang="en-US" sz="1800" dirty="0">
                        <a:effectLst/>
                        <a:latin typeface="+mn-lt"/>
                        <a:cs typeface="Calibri" panose="020F0502020204030204" pitchFamily="34" charset="0"/>
                      </a:endParaRPr>
                    </a:p>
                  </a:txBody>
                  <a:tcPr marL="12700" marR="1270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rtl="0" fontAlgn="ctr">
                        <a:spcBef>
                          <a:spcPts val="0"/>
                        </a:spcBef>
                        <a:spcAft>
                          <a:spcPts val="0"/>
                        </a:spcAft>
                      </a:pPr>
                      <a:r>
                        <a:rPr lang="en-US" sz="1800" b="0" i="0" u="none" strike="noStrike" dirty="0">
                          <a:solidFill>
                            <a:srgbClr val="333333"/>
                          </a:solidFill>
                          <a:effectLst/>
                          <a:latin typeface="+mn-lt"/>
                          <a:cs typeface="Calibri" panose="020F0502020204030204" pitchFamily="34" charset="0"/>
                        </a:rPr>
                        <a:t>Chinese</a:t>
                      </a:r>
                      <a:endParaRPr lang="en-US" sz="1800" dirty="0">
                        <a:effectLst/>
                        <a:latin typeface="+mn-lt"/>
                        <a:cs typeface="Calibri" panose="020F0502020204030204" pitchFamily="34" charset="0"/>
                      </a:endParaRPr>
                    </a:p>
                  </a:txBody>
                  <a:tcPr marL="12700" marR="1270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rtl="0" fontAlgn="ctr">
                        <a:spcBef>
                          <a:spcPts val="0"/>
                        </a:spcBef>
                        <a:spcAft>
                          <a:spcPts val="0"/>
                        </a:spcAft>
                      </a:pPr>
                      <a:r>
                        <a:rPr lang="en-US" sz="1800" b="0" i="0" u="none" strike="noStrike" dirty="0">
                          <a:solidFill>
                            <a:srgbClr val="333333"/>
                          </a:solidFill>
                          <a:effectLst/>
                          <a:latin typeface="+mn-lt"/>
                          <a:cs typeface="Calibri" panose="020F0502020204030204" pitchFamily="34" charset="0"/>
                        </a:rPr>
                        <a:t>English</a:t>
                      </a:r>
                      <a:endParaRPr lang="en-US" sz="1800" dirty="0">
                        <a:effectLst/>
                        <a:latin typeface="+mn-lt"/>
                        <a:cs typeface="Calibri" panose="020F0502020204030204" pitchFamily="34" charset="0"/>
                      </a:endParaRPr>
                    </a:p>
                  </a:txBody>
                  <a:tcPr marL="12700" marR="1270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rtl="0" fontAlgn="ctr">
                        <a:spcBef>
                          <a:spcPts val="0"/>
                        </a:spcBef>
                        <a:spcAft>
                          <a:spcPts val="0"/>
                        </a:spcAft>
                      </a:pPr>
                      <a:r>
                        <a:rPr lang="en-US" sz="1800" b="0" i="0" u="none" strike="noStrike">
                          <a:solidFill>
                            <a:srgbClr val="333333"/>
                          </a:solidFill>
                          <a:effectLst/>
                          <a:latin typeface="+mn-lt"/>
                          <a:cs typeface="Calibri" panose="020F0502020204030204" pitchFamily="34" charset="0"/>
                        </a:rPr>
                        <a:t>English</a:t>
                      </a:r>
                      <a:endParaRPr lang="en-US" sz="1800">
                        <a:effectLst/>
                        <a:latin typeface="+mn-lt"/>
                        <a:cs typeface="Calibri" panose="020F0502020204030204" pitchFamily="34" charset="0"/>
                      </a:endParaRPr>
                    </a:p>
                  </a:txBody>
                  <a:tcPr marL="12700" marR="1270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rtl="0" fontAlgn="ctr">
                        <a:spcBef>
                          <a:spcPts val="0"/>
                        </a:spcBef>
                        <a:spcAft>
                          <a:spcPts val="0"/>
                        </a:spcAft>
                      </a:pPr>
                      <a:r>
                        <a:rPr lang="en-US" sz="1800" b="0" i="0" u="none" strike="noStrike">
                          <a:solidFill>
                            <a:srgbClr val="333333"/>
                          </a:solidFill>
                          <a:effectLst/>
                          <a:latin typeface="+mn-lt"/>
                          <a:cs typeface="Calibri" panose="020F0502020204030204" pitchFamily="34" charset="0"/>
                        </a:rPr>
                        <a:t>English</a:t>
                      </a:r>
                      <a:endParaRPr lang="en-US" sz="1800">
                        <a:effectLst/>
                        <a:latin typeface="+mn-lt"/>
                        <a:cs typeface="Calibri" panose="020F0502020204030204" pitchFamily="34" charset="0"/>
                      </a:endParaRPr>
                    </a:p>
                  </a:txBody>
                  <a:tcPr marL="12700" marR="1270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rtl="0" fontAlgn="ctr">
                        <a:spcBef>
                          <a:spcPts val="0"/>
                        </a:spcBef>
                        <a:spcAft>
                          <a:spcPts val="0"/>
                        </a:spcAft>
                      </a:pPr>
                      <a:r>
                        <a:rPr lang="en-US" sz="1800" b="0" i="0" u="none" strike="noStrike">
                          <a:solidFill>
                            <a:srgbClr val="333333"/>
                          </a:solidFill>
                          <a:effectLst/>
                          <a:latin typeface="+mn-lt"/>
                          <a:cs typeface="Calibri" panose="020F0502020204030204" pitchFamily="34" charset="0"/>
                        </a:rPr>
                        <a:t>Math</a:t>
                      </a:r>
                      <a:endParaRPr lang="en-US" sz="1800">
                        <a:effectLst/>
                        <a:latin typeface="+mn-lt"/>
                        <a:cs typeface="Calibri" panose="020F0502020204030204" pitchFamily="34" charset="0"/>
                      </a:endParaRPr>
                    </a:p>
                  </a:txBody>
                  <a:tcPr marL="12700" marR="1270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rtl="0" fontAlgn="ctr">
                        <a:spcBef>
                          <a:spcPts val="0"/>
                        </a:spcBef>
                        <a:spcAft>
                          <a:spcPts val="0"/>
                        </a:spcAft>
                      </a:pPr>
                      <a:r>
                        <a:rPr lang="en-US" sz="1800" b="0" i="0" u="none" strike="noStrike">
                          <a:solidFill>
                            <a:srgbClr val="333333"/>
                          </a:solidFill>
                          <a:effectLst/>
                          <a:latin typeface="+mn-lt"/>
                          <a:cs typeface="Calibri" panose="020F0502020204030204" pitchFamily="34" charset="0"/>
                        </a:rPr>
                        <a:t>Math</a:t>
                      </a:r>
                      <a:endParaRPr lang="en-US" sz="1800">
                        <a:effectLst/>
                        <a:latin typeface="+mn-lt"/>
                        <a:cs typeface="Calibri" panose="020F0502020204030204" pitchFamily="34" charset="0"/>
                      </a:endParaRPr>
                    </a:p>
                  </a:txBody>
                  <a:tcPr marL="12700" marR="1270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rtl="0" fontAlgn="ctr">
                        <a:spcBef>
                          <a:spcPts val="0"/>
                        </a:spcBef>
                        <a:spcAft>
                          <a:spcPts val="0"/>
                        </a:spcAft>
                      </a:pPr>
                      <a:r>
                        <a:rPr lang="en-US" sz="1800" b="0" i="0" u="none" strike="noStrike">
                          <a:solidFill>
                            <a:srgbClr val="333333"/>
                          </a:solidFill>
                          <a:effectLst/>
                          <a:latin typeface="+mn-lt"/>
                          <a:cs typeface="Calibri" panose="020F0502020204030204" pitchFamily="34" charset="0"/>
                        </a:rPr>
                        <a:t>Math</a:t>
                      </a:r>
                      <a:endParaRPr lang="en-US" sz="1800">
                        <a:effectLst/>
                        <a:latin typeface="+mn-lt"/>
                        <a:cs typeface="Calibri" panose="020F0502020204030204" pitchFamily="34" charset="0"/>
                      </a:endParaRPr>
                    </a:p>
                  </a:txBody>
                  <a:tcPr marL="12700" marR="1270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3304003770"/>
                  </a:ext>
                </a:extLst>
              </a:tr>
              <a:tr h="534985">
                <a:tc rowSpan="2">
                  <a:txBody>
                    <a:bodyPr/>
                    <a:lstStyle/>
                    <a:p>
                      <a:pPr rtl="0" fontAlgn="ctr">
                        <a:spcBef>
                          <a:spcPts val="0"/>
                        </a:spcBef>
                        <a:spcAft>
                          <a:spcPts val="0"/>
                        </a:spcAft>
                      </a:pPr>
                      <a:r>
                        <a:rPr lang="en-US" sz="1800" b="0" i="0" u="none" strike="noStrike" dirty="0">
                          <a:solidFill>
                            <a:srgbClr val="333333"/>
                          </a:solidFill>
                          <a:effectLst/>
                          <a:latin typeface="+mn-lt"/>
                          <a:cs typeface="Calibri" panose="020F0502020204030204" pitchFamily="34" charset="0"/>
                        </a:rPr>
                        <a:t>Female student (Achievement)</a:t>
                      </a:r>
                      <a:endParaRPr lang="en-US" sz="1800" dirty="0">
                        <a:effectLst/>
                        <a:latin typeface="+mn-lt"/>
                        <a:cs typeface="Calibri" panose="020F0502020204030204" pitchFamily="34" charset="0"/>
                      </a:endParaRPr>
                    </a:p>
                  </a:txBody>
                  <a:tcPr marL="12700" marR="1270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rtl="0" fontAlgn="ctr">
                        <a:spcBef>
                          <a:spcPts val="0"/>
                        </a:spcBef>
                        <a:spcAft>
                          <a:spcPts val="0"/>
                        </a:spcAft>
                      </a:pPr>
                      <a:r>
                        <a:rPr lang="en-US" sz="1800" b="0" i="0" u="none" strike="noStrike" dirty="0">
                          <a:solidFill>
                            <a:srgbClr val="333333"/>
                          </a:solidFill>
                          <a:effectLst/>
                          <a:latin typeface="+mn-lt"/>
                          <a:cs typeface="Calibri" panose="020F0502020204030204" pitchFamily="34" charset="0"/>
                        </a:rPr>
                        <a:t>0.573***</a:t>
                      </a:r>
                      <a:endParaRPr lang="en-US" sz="1800" dirty="0">
                        <a:effectLst/>
                        <a:latin typeface="+mn-lt"/>
                        <a:cs typeface="Calibri" panose="020F0502020204030204" pitchFamily="34" charset="0"/>
                      </a:endParaRPr>
                    </a:p>
                  </a:txBody>
                  <a:tcPr marL="12700" marR="12700" anchor="ctr">
                    <a:lnL>
                      <a:noFill/>
                    </a:lnL>
                    <a:lnR>
                      <a:noFill/>
                    </a:lnR>
                    <a:lnT w="6350" cap="flat" cmpd="sng" algn="ctr">
                      <a:solidFill>
                        <a:srgbClr val="000000"/>
                      </a:solidFill>
                      <a:prstDash val="solid"/>
                      <a:round/>
                      <a:headEnd type="none" w="med" len="med"/>
                      <a:tailEnd type="none" w="med" len="med"/>
                    </a:lnT>
                    <a:lnB>
                      <a:noFill/>
                    </a:lnB>
                    <a:solidFill>
                      <a:schemeClr val="accent1"/>
                    </a:solidFill>
                  </a:tcPr>
                </a:tc>
                <a:tc>
                  <a:txBody>
                    <a:bodyPr/>
                    <a:lstStyle/>
                    <a:p>
                      <a:pPr rtl="0" fontAlgn="ctr">
                        <a:spcBef>
                          <a:spcPts val="0"/>
                        </a:spcBef>
                        <a:spcAft>
                          <a:spcPts val="0"/>
                        </a:spcAft>
                      </a:pPr>
                      <a:r>
                        <a:rPr lang="en-US" sz="1800" b="0" i="0" u="none" strike="noStrike" dirty="0">
                          <a:solidFill>
                            <a:srgbClr val="333333"/>
                          </a:solidFill>
                          <a:effectLst/>
                          <a:latin typeface="+mn-lt"/>
                          <a:cs typeface="Calibri" panose="020F0502020204030204" pitchFamily="34" charset="0"/>
                        </a:rPr>
                        <a:t>0.172***</a:t>
                      </a:r>
                      <a:endParaRPr lang="en-US" sz="1800" dirty="0">
                        <a:effectLst/>
                        <a:latin typeface="+mn-lt"/>
                        <a:cs typeface="Calibri" panose="020F0502020204030204" pitchFamily="34" charset="0"/>
                      </a:endParaRPr>
                    </a:p>
                  </a:txBody>
                  <a:tcPr marL="12700" marR="12700" anchor="ctr">
                    <a:lnL>
                      <a:noFill/>
                    </a:lnL>
                    <a:lnR>
                      <a:noFill/>
                    </a:lnR>
                    <a:lnT w="6350" cap="flat" cmpd="sng" algn="ctr">
                      <a:solidFill>
                        <a:srgbClr val="000000"/>
                      </a:solidFill>
                      <a:prstDash val="solid"/>
                      <a:round/>
                      <a:headEnd type="none" w="med" len="med"/>
                      <a:tailEnd type="none" w="med" len="med"/>
                    </a:lnT>
                    <a:lnB>
                      <a:noFill/>
                    </a:lnB>
                    <a:solidFill>
                      <a:schemeClr val="accent1"/>
                    </a:solidFill>
                  </a:tcPr>
                </a:tc>
                <a:tc>
                  <a:txBody>
                    <a:bodyPr/>
                    <a:lstStyle/>
                    <a:p>
                      <a:pPr rtl="0" fontAlgn="ctr">
                        <a:spcBef>
                          <a:spcPts val="0"/>
                        </a:spcBef>
                        <a:spcAft>
                          <a:spcPts val="0"/>
                        </a:spcAft>
                      </a:pPr>
                      <a:r>
                        <a:rPr lang="en-US" sz="1800" b="0" i="0" u="none" strike="noStrike" dirty="0">
                          <a:solidFill>
                            <a:srgbClr val="333333"/>
                          </a:solidFill>
                          <a:effectLst/>
                          <a:highlight>
                            <a:srgbClr val="00FFFF"/>
                          </a:highlight>
                          <a:latin typeface="+mn-lt"/>
                          <a:cs typeface="Calibri" panose="020F0502020204030204" pitchFamily="34" charset="0"/>
                        </a:rPr>
                        <a:t>0.175***</a:t>
                      </a:r>
                      <a:endParaRPr lang="en-US" sz="1800" dirty="0">
                        <a:effectLst/>
                        <a:highlight>
                          <a:srgbClr val="00FFFF"/>
                        </a:highlight>
                        <a:latin typeface="+mn-lt"/>
                        <a:cs typeface="Calibri" panose="020F0502020204030204" pitchFamily="34" charset="0"/>
                      </a:endParaRPr>
                    </a:p>
                  </a:txBody>
                  <a:tcPr marL="12700" marR="12700" anchor="ctr">
                    <a:lnL>
                      <a:noFill/>
                    </a:lnL>
                    <a:lnR>
                      <a:noFill/>
                    </a:lnR>
                    <a:lnT w="6350" cap="flat" cmpd="sng" algn="ctr">
                      <a:solidFill>
                        <a:srgbClr val="000000"/>
                      </a:solidFill>
                      <a:prstDash val="solid"/>
                      <a:round/>
                      <a:headEnd type="none" w="med" len="med"/>
                      <a:tailEnd type="none" w="med" len="med"/>
                    </a:lnT>
                    <a:lnB>
                      <a:noFill/>
                    </a:lnB>
                    <a:solidFill>
                      <a:schemeClr val="accent1"/>
                    </a:solidFill>
                  </a:tcPr>
                </a:tc>
                <a:tc>
                  <a:txBody>
                    <a:bodyPr/>
                    <a:lstStyle/>
                    <a:p>
                      <a:pPr rtl="0" fontAlgn="ctr">
                        <a:spcBef>
                          <a:spcPts val="0"/>
                        </a:spcBef>
                        <a:spcAft>
                          <a:spcPts val="0"/>
                        </a:spcAft>
                      </a:pPr>
                      <a:r>
                        <a:rPr lang="en-US" sz="1800" b="0" i="0" u="none" strike="noStrike" dirty="0">
                          <a:solidFill>
                            <a:srgbClr val="333333"/>
                          </a:solidFill>
                          <a:effectLst/>
                          <a:latin typeface="+mn-lt"/>
                          <a:cs typeface="Calibri" panose="020F0502020204030204" pitchFamily="34" charset="0"/>
                        </a:rPr>
                        <a:t>0.522***</a:t>
                      </a:r>
                      <a:endParaRPr lang="en-US" sz="1800" dirty="0">
                        <a:effectLst/>
                        <a:latin typeface="+mn-lt"/>
                        <a:cs typeface="Calibri" panose="020F0502020204030204" pitchFamily="34" charset="0"/>
                      </a:endParaRPr>
                    </a:p>
                  </a:txBody>
                  <a:tcPr marL="12700" marR="12700" anchor="ctr">
                    <a:lnL>
                      <a:noFill/>
                    </a:lnL>
                    <a:lnR>
                      <a:noFill/>
                    </a:lnR>
                    <a:lnT w="6350" cap="flat" cmpd="sng" algn="ctr">
                      <a:solidFill>
                        <a:srgbClr val="000000"/>
                      </a:solidFill>
                      <a:prstDash val="solid"/>
                      <a:round/>
                      <a:headEnd type="none" w="med" len="med"/>
                      <a:tailEnd type="none" w="med" len="med"/>
                    </a:lnT>
                    <a:lnB>
                      <a:noFill/>
                    </a:lnB>
                    <a:solidFill>
                      <a:schemeClr val="accent1"/>
                    </a:solidFill>
                  </a:tcPr>
                </a:tc>
                <a:tc>
                  <a:txBody>
                    <a:bodyPr/>
                    <a:lstStyle/>
                    <a:p>
                      <a:pPr rtl="0" fontAlgn="ctr">
                        <a:spcBef>
                          <a:spcPts val="0"/>
                        </a:spcBef>
                        <a:spcAft>
                          <a:spcPts val="0"/>
                        </a:spcAft>
                      </a:pPr>
                      <a:r>
                        <a:rPr lang="en-US" sz="1800" b="0" i="0" u="none" strike="noStrike" dirty="0">
                          <a:solidFill>
                            <a:srgbClr val="333333"/>
                          </a:solidFill>
                          <a:effectLst/>
                          <a:latin typeface="+mn-lt"/>
                          <a:cs typeface="Calibri" panose="020F0502020204030204" pitchFamily="34" charset="0"/>
                        </a:rPr>
                        <a:t>0.100***</a:t>
                      </a:r>
                      <a:endParaRPr lang="en-US" sz="1800" dirty="0">
                        <a:effectLst/>
                        <a:latin typeface="+mn-lt"/>
                        <a:cs typeface="Calibri" panose="020F0502020204030204" pitchFamily="34" charset="0"/>
                      </a:endParaRPr>
                    </a:p>
                  </a:txBody>
                  <a:tcPr marL="12700" marR="12700" anchor="ctr">
                    <a:lnL>
                      <a:noFill/>
                    </a:lnL>
                    <a:lnR>
                      <a:noFill/>
                    </a:lnR>
                    <a:lnT w="6350" cap="flat" cmpd="sng" algn="ctr">
                      <a:solidFill>
                        <a:srgbClr val="000000"/>
                      </a:solidFill>
                      <a:prstDash val="solid"/>
                      <a:round/>
                      <a:headEnd type="none" w="med" len="med"/>
                      <a:tailEnd type="none" w="med" len="med"/>
                    </a:lnT>
                    <a:lnB>
                      <a:noFill/>
                    </a:lnB>
                    <a:solidFill>
                      <a:schemeClr val="accent1"/>
                    </a:solidFill>
                  </a:tcPr>
                </a:tc>
                <a:tc>
                  <a:txBody>
                    <a:bodyPr/>
                    <a:lstStyle/>
                    <a:p>
                      <a:pPr rtl="0" fontAlgn="ctr">
                        <a:spcBef>
                          <a:spcPts val="0"/>
                        </a:spcBef>
                        <a:spcAft>
                          <a:spcPts val="0"/>
                        </a:spcAft>
                      </a:pPr>
                      <a:r>
                        <a:rPr lang="en-US" sz="1800" b="0" i="0" u="none" strike="noStrike" dirty="0">
                          <a:solidFill>
                            <a:srgbClr val="333333"/>
                          </a:solidFill>
                          <a:effectLst/>
                          <a:highlight>
                            <a:srgbClr val="00FFFF"/>
                          </a:highlight>
                          <a:latin typeface="+mn-lt"/>
                          <a:cs typeface="Calibri" panose="020F0502020204030204" pitchFamily="34" charset="0"/>
                        </a:rPr>
                        <a:t>0.108***</a:t>
                      </a:r>
                      <a:endParaRPr lang="en-US" sz="1800" dirty="0">
                        <a:effectLst/>
                        <a:highlight>
                          <a:srgbClr val="00FFFF"/>
                        </a:highlight>
                        <a:latin typeface="+mn-lt"/>
                        <a:cs typeface="Calibri" panose="020F0502020204030204" pitchFamily="34" charset="0"/>
                      </a:endParaRPr>
                    </a:p>
                  </a:txBody>
                  <a:tcPr marL="12700" marR="12700" anchor="ctr">
                    <a:lnL>
                      <a:noFill/>
                    </a:lnL>
                    <a:lnR>
                      <a:noFill/>
                    </a:lnR>
                    <a:lnT w="6350" cap="flat" cmpd="sng" algn="ctr">
                      <a:solidFill>
                        <a:srgbClr val="000000"/>
                      </a:solidFill>
                      <a:prstDash val="solid"/>
                      <a:round/>
                      <a:headEnd type="none" w="med" len="med"/>
                      <a:tailEnd type="none" w="med" len="med"/>
                    </a:lnT>
                    <a:lnB>
                      <a:noFill/>
                    </a:lnB>
                    <a:solidFill>
                      <a:schemeClr val="accent1"/>
                    </a:solidFill>
                  </a:tcPr>
                </a:tc>
                <a:tc>
                  <a:txBody>
                    <a:bodyPr/>
                    <a:lstStyle/>
                    <a:p>
                      <a:pPr rtl="0" fontAlgn="ctr">
                        <a:spcBef>
                          <a:spcPts val="0"/>
                        </a:spcBef>
                        <a:spcAft>
                          <a:spcPts val="0"/>
                        </a:spcAft>
                      </a:pPr>
                      <a:r>
                        <a:rPr lang="en-US" sz="1800" b="0" i="0" u="none" strike="noStrike" dirty="0">
                          <a:solidFill>
                            <a:srgbClr val="333333"/>
                          </a:solidFill>
                          <a:effectLst/>
                          <a:latin typeface="+mn-lt"/>
                          <a:cs typeface="Calibri" panose="020F0502020204030204" pitchFamily="34" charset="0"/>
                        </a:rPr>
                        <a:t>0.162***</a:t>
                      </a:r>
                      <a:endParaRPr lang="en-US" sz="1800" dirty="0">
                        <a:effectLst/>
                        <a:latin typeface="+mn-lt"/>
                        <a:cs typeface="Calibri" panose="020F0502020204030204" pitchFamily="34" charset="0"/>
                      </a:endParaRPr>
                    </a:p>
                  </a:txBody>
                  <a:tcPr marL="12700" marR="12700" anchor="ctr">
                    <a:lnL>
                      <a:noFill/>
                    </a:lnL>
                    <a:lnR>
                      <a:noFill/>
                    </a:lnR>
                    <a:lnT w="6350" cap="flat" cmpd="sng" algn="ctr">
                      <a:solidFill>
                        <a:srgbClr val="000000"/>
                      </a:solidFill>
                      <a:prstDash val="solid"/>
                      <a:round/>
                      <a:headEnd type="none" w="med" len="med"/>
                      <a:tailEnd type="none" w="med" len="med"/>
                    </a:lnT>
                    <a:lnB>
                      <a:noFill/>
                    </a:lnB>
                    <a:solidFill>
                      <a:schemeClr val="accent1"/>
                    </a:solidFill>
                  </a:tcPr>
                </a:tc>
                <a:tc>
                  <a:txBody>
                    <a:bodyPr/>
                    <a:lstStyle/>
                    <a:p>
                      <a:pPr rtl="0" fontAlgn="ctr">
                        <a:spcBef>
                          <a:spcPts val="0"/>
                        </a:spcBef>
                        <a:spcAft>
                          <a:spcPts val="0"/>
                        </a:spcAft>
                      </a:pPr>
                      <a:r>
                        <a:rPr lang="en-US" sz="1800" b="0" i="0" u="none" strike="noStrike" dirty="0">
                          <a:solidFill>
                            <a:srgbClr val="333333"/>
                          </a:solidFill>
                          <a:effectLst/>
                          <a:highlight>
                            <a:srgbClr val="FFFF00"/>
                          </a:highlight>
                          <a:latin typeface="+mn-lt"/>
                          <a:cs typeface="Calibri" panose="020F0502020204030204" pitchFamily="34" charset="0"/>
                        </a:rPr>
                        <a:t>0.069**</a:t>
                      </a:r>
                      <a:endParaRPr lang="en-US" sz="1800" dirty="0">
                        <a:effectLst/>
                        <a:highlight>
                          <a:srgbClr val="FFFF00"/>
                        </a:highlight>
                        <a:latin typeface="+mn-lt"/>
                        <a:cs typeface="Calibri" panose="020F0502020204030204" pitchFamily="34" charset="0"/>
                      </a:endParaRPr>
                    </a:p>
                  </a:txBody>
                  <a:tcPr marL="12700" marR="12700" anchor="ctr">
                    <a:lnL>
                      <a:noFill/>
                    </a:lnL>
                    <a:lnR>
                      <a:noFill/>
                    </a:lnR>
                    <a:lnT w="6350" cap="flat" cmpd="sng" algn="ctr">
                      <a:solidFill>
                        <a:srgbClr val="000000"/>
                      </a:solidFill>
                      <a:prstDash val="solid"/>
                      <a:round/>
                      <a:headEnd type="none" w="med" len="med"/>
                      <a:tailEnd type="none" w="med" len="med"/>
                    </a:lnT>
                    <a:lnB>
                      <a:noFill/>
                    </a:lnB>
                    <a:solidFill>
                      <a:schemeClr val="accent1"/>
                    </a:solidFill>
                  </a:tcPr>
                </a:tc>
                <a:tc>
                  <a:txBody>
                    <a:bodyPr/>
                    <a:lstStyle/>
                    <a:p>
                      <a:pPr rtl="0" fontAlgn="ctr">
                        <a:spcBef>
                          <a:spcPts val="0"/>
                        </a:spcBef>
                        <a:spcAft>
                          <a:spcPts val="0"/>
                        </a:spcAft>
                      </a:pPr>
                      <a:r>
                        <a:rPr lang="en-US" sz="1800" b="0" i="0" u="none" strike="noStrike">
                          <a:solidFill>
                            <a:srgbClr val="333333"/>
                          </a:solidFill>
                          <a:effectLst/>
                          <a:highlight>
                            <a:srgbClr val="FFFF00"/>
                          </a:highlight>
                          <a:latin typeface="+mn-lt"/>
                          <a:cs typeface="Calibri" panose="020F0502020204030204" pitchFamily="34" charset="0"/>
                        </a:rPr>
                        <a:t>-0.078***</a:t>
                      </a:r>
                      <a:endParaRPr lang="en-US" sz="1800">
                        <a:effectLst/>
                        <a:highlight>
                          <a:srgbClr val="FFFF00"/>
                        </a:highlight>
                        <a:latin typeface="+mn-lt"/>
                        <a:cs typeface="Calibri" panose="020F0502020204030204" pitchFamily="34" charset="0"/>
                      </a:endParaRPr>
                    </a:p>
                  </a:txBody>
                  <a:tcPr marL="12700" marR="12700" anchor="ctr">
                    <a:lnL>
                      <a:noFill/>
                    </a:lnL>
                    <a:lnR>
                      <a:noFill/>
                    </a:lnR>
                    <a:lnT w="6350" cap="flat" cmpd="sng" algn="ctr">
                      <a:solidFill>
                        <a:srgbClr val="000000"/>
                      </a:solidFill>
                      <a:prstDash val="solid"/>
                      <a:round/>
                      <a:headEnd type="none" w="med" len="med"/>
                      <a:tailEnd type="none" w="med" len="med"/>
                    </a:lnT>
                    <a:lnB>
                      <a:noFill/>
                    </a:lnB>
                    <a:solidFill>
                      <a:schemeClr val="accent1"/>
                    </a:solidFill>
                  </a:tcPr>
                </a:tc>
                <a:extLst>
                  <a:ext uri="{0D108BD9-81ED-4DB2-BD59-A6C34878D82A}">
                    <a16:rowId xmlns:a16="http://schemas.microsoft.com/office/drawing/2014/main" val="759700556"/>
                  </a:ext>
                </a:extLst>
              </a:tr>
              <a:tr h="314697">
                <a:tc vMerge="1">
                  <a:txBody>
                    <a:bodyPr/>
                    <a:lstStyle/>
                    <a:p>
                      <a:endParaRPr lang="en-US"/>
                    </a:p>
                  </a:txBody>
                  <a:tcPr>
                    <a:lnT w="6350" cap="flat" cmpd="sng" algn="ctr">
                      <a:solidFill>
                        <a:srgbClr val="000000"/>
                      </a:solidFill>
                      <a:prstDash val="solid"/>
                      <a:round/>
                      <a:headEnd type="none" w="med" len="med"/>
                      <a:tailEnd type="none" w="med" len="med"/>
                    </a:lnT>
                  </a:tcPr>
                </a:tc>
                <a:tc>
                  <a:txBody>
                    <a:bodyPr/>
                    <a:lstStyle/>
                    <a:p>
                      <a:pPr rtl="0" fontAlgn="ctr">
                        <a:spcBef>
                          <a:spcPts val="0"/>
                        </a:spcBef>
                        <a:spcAft>
                          <a:spcPts val="0"/>
                        </a:spcAft>
                      </a:pPr>
                      <a:r>
                        <a:rPr lang="en-US" sz="1800" b="0" i="0" u="none" strike="noStrike" dirty="0">
                          <a:solidFill>
                            <a:srgbClr val="333333"/>
                          </a:solidFill>
                          <a:effectLst/>
                          <a:latin typeface="+mn-lt"/>
                          <a:cs typeface="Calibri" panose="020F0502020204030204" pitchFamily="34" charset="0"/>
                        </a:rPr>
                        <a:t>-0.032</a:t>
                      </a:r>
                      <a:endParaRPr lang="en-US" sz="1800" dirty="0">
                        <a:effectLst/>
                        <a:latin typeface="+mn-lt"/>
                        <a:cs typeface="Calibri" panose="020F0502020204030204" pitchFamily="34" charset="0"/>
                      </a:endParaRPr>
                    </a:p>
                  </a:txBody>
                  <a:tcPr marL="12700" marR="12700" anchor="ctr">
                    <a:lnL w="12700" cmpd="sng">
                      <a:noFill/>
                      <a:prstDash val="solid"/>
                    </a:lnL>
                    <a:lnR>
                      <a:noFill/>
                    </a:lnR>
                    <a:lnT>
                      <a:noFill/>
                    </a:lnT>
                    <a:lnB w="6350" cap="flat" cmpd="sng" algn="ctr">
                      <a:solidFill>
                        <a:srgbClr val="000000"/>
                      </a:solidFill>
                      <a:prstDash val="solid"/>
                      <a:round/>
                      <a:headEnd type="none" w="med" len="med"/>
                      <a:tailEnd type="none" w="med" len="med"/>
                    </a:lnB>
                    <a:solidFill>
                      <a:schemeClr val="accent1"/>
                    </a:solidFill>
                  </a:tcPr>
                </a:tc>
                <a:tc>
                  <a:txBody>
                    <a:bodyPr/>
                    <a:lstStyle/>
                    <a:p>
                      <a:pPr rtl="0" fontAlgn="ctr">
                        <a:spcBef>
                          <a:spcPts val="0"/>
                        </a:spcBef>
                        <a:spcAft>
                          <a:spcPts val="0"/>
                        </a:spcAft>
                      </a:pPr>
                      <a:r>
                        <a:rPr lang="en-US" sz="1800" b="0" i="0" u="none" strike="noStrike">
                          <a:solidFill>
                            <a:srgbClr val="333333"/>
                          </a:solidFill>
                          <a:effectLst/>
                          <a:latin typeface="+mn-lt"/>
                          <a:cs typeface="Calibri" panose="020F0502020204030204" pitchFamily="34" charset="0"/>
                        </a:rPr>
                        <a:t>-0.022</a:t>
                      </a:r>
                      <a:endParaRPr lang="en-US" sz="1800">
                        <a:effectLst/>
                        <a:latin typeface="+mn-lt"/>
                        <a:cs typeface="Calibri" panose="020F0502020204030204" pitchFamily="34" charset="0"/>
                      </a:endParaRPr>
                    </a:p>
                  </a:txBody>
                  <a:tcPr marL="12700" marR="12700" anchor="ctr">
                    <a:lnL>
                      <a:noFill/>
                    </a:lnL>
                    <a:lnR>
                      <a:noFill/>
                    </a:lnR>
                    <a:lnT>
                      <a:noFill/>
                    </a:lnT>
                    <a:lnB w="6350" cap="flat" cmpd="sng" algn="ctr">
                      <a:solidFill>
                        <a:srgbClr val="000000"/>
                      </a:solidFill>
                      <a:prstDash val="solid"/>
                      <a:round/>
                      <a:headEnd type="none" w="med" len="med"/>
                      <a:tailEnd type="none" w="med" len="med"/>
                    </a:lnB>
                    <a:solidFill>
                      <a:schemeClr val="accent1"/>
                    </a:solidFill>
                  </a:tcPr>
                </a:tc>
                <a:tc>
                  <a:txBody>
                    <a:bodyPr/>
                    <a:lstStyle/>
                    <a:p>
                      <a:pPr rtl="0" fontAlgn="ctr">
                        <a:spcBef>
                          <a:spcPts val="0"/>
                        </a:spcBef>
                        <a:spcAft>
                          <a:spcPts val="0"/>
                        </a:spcAft>
                      </a:pPr>
                      <a:r>
                        <a:rPr lang="en-US" sz="1800" b="0" i="0" u="none" strike="noStrike" dirty="0">
                          <a:solidFill>
                            <a:srgbClr val="333333"/>
                          </a:solidFill>
                          <a:effectLst/>
                          <a:highlight>
                            <a:srgbClr val="00FFFF"/>
                          </a:highlight>
                          <a:latin typeface="+mn-lt"/>
                          <a:cs typeface="Calibri" panose="020F0502020204030204" pitchFamily="34" charset="0"/>
                        </a:rPr>
                        <a:t>-0.022</a:t>
                      </a:r>
                      <a:endParaRPr lang="en-US" sz="1800" dirty="0">
                        <a:effectLst/>
                        <a:highlight>
                          <a:srgbClr val="00FFFF"/>
                        </a:highlight>
                        <a:latin typeface="+mn-lt"/>
                        <a:cs typeface="Calibri" panose="020F0502020204030204" pitchFamily="34" charset="0"/>
                      </a:endParaRPr>
                    </a:p>
                  </a:txBody>
                  <a:tcPr marL="12700" marR="12700" anchor="ctr">
                    <a:lnL>
                      <a:noFill/>
                    </a:lnL>
                    <a:lnR>
                      <a:noFill/>
                    </a:lnR>
                    <a:lnT>
                      <a:noFill/>
                    </a:lnT>
                    <a:lnB w="6350" cap="flat" cmpd="sng" algn="ctr">
                      <a:solidFill>
                        <a:srgbClr val="000000"/>
                      </a:solidFill>
                      <a:prstDash val="solid"/>
                      <a:round/>
                      <a:headEnd type="none" w="med" len="med"/>
                      <a:tailEnd type="none" w="med" len="med"/>
                    </a:lnB>
                    <a:solidFill>
                      <a:schemeClr val="accent1"/>
                    </a:solidFill>
                  </a:tcPr>
                </a:tc>
                <a:tc>
                  <a:txBody>
                    <a:bodyPr/>
                    <a:lstStyle/>
                    <a:p>
                      <a:pPr rtl="0" fontAlgn="ctr">
                        <a:spcBef>
                          <a:spcPts val="0"/>
                        </a:spcBef>
                        <a:spcAft>
                          <a:spcPts val="0"/>
                        </a:spcAft>
                      </a:pPr>
                      <a:r>
                        <a:rPr lang="en-US" sz="1800" b="0" i="0" u="none" strike="noStrike">
                          <a:solidFill>
                            <a:srgbClr val="333333"/>
                          </a:solidFill>
                          <a:effectLst/>
                          <a:latin typeface="+mn-lt"/>
                          <a:cs typeface="Calibri" panose="020F0502020204030204" pitchFamily="34" charset="0"/>
                        </a:rPr>
                        <a:t>-0.032</a:t>
                      </a:r>
                      <a:endParaRPr lang="en-US" sz="1800">
                        <a:effectLst/>
                        <a:latin typeface="+mn-lt"/>
                        <a:cs typeface="Calibri" panose="020F0502020204030204" pitchFamily="34" charset="0"/>
                      </a:endParaRPr>
                    </a:p>
                  </a:txBody>
                  <a:tcPr marL="12700" marR="12700" anchor="ctr">
                    <a:lnL>
                      <a:noFill/>
                    </a:lnL>
                    <a:lnR>
                      <a:noFill/>
                    </a:lnR>
                    <a:lnT>
                      <a:noFill/>
                    </a:lnT>
                    <a:lnB w="6350" cap="flat" cmpd="sng" algn="ctr">
                      <a:solidFill>
                        <a:srgbClr val="000000"/>
                      </a:solidFill>
                      <a:prstDash val="solid"/>
                      <a:round/>
                      <a:headEnd type="none" w="med" len="med"/>
                      <a:tailEnd type="none" w="med" len="med"/>
                    </a:lnB>
                    <a:solidFill>
                      <a:schemeClr val="accent1"/>
                    </a:solidFill>
                  </a:tcPr>
                </a:tc>
                <a:tc>
                  <a:txBody>
                    <a:bodyPr/>
                    <a:lstStyle/>
                    <a:p>
                      <a:pPr rtl="0" fontAlgn="ctr">
                        <a:spcBef>
                          <a:spcPts val="0"/>
                        </a:spcBef>
                        <a:spcAft>
                          <a:spcPts val="0"/>
                        </a:spcAft>
                      </a:pPr>
                      <a:r>
                        <a:rPr lang="en-US" sz="1800" b="0" i="0" u="none" strike="noStrike">
                          <a:solidFill>
                            <a:srgbClr val="333333"/>
                          </a:solidFill>
                          <a:effectLst/>
                          <a:latin typeface="+mn-lt"/>
                          <a:cs typeface="Calibri" panose="020F0502020204030204" pitchFamily="34" charset="0"/>
                        </a:rPr>
                        <a:t>-0.022</a:t>
                      </a:r>
                      <a:endParaRPr lang="en-US" sz="1800">
                        <a:effectLst/>
                        <a:latin typeface="+mn-lt"/>
                        <a:cs typeface="Calibri" panose="020F0502020204030204" pitchFamily="34" charset="0"/>
                      </a:endParaRPr>
                    </a:p>
                  </a:txBody>
                  <a:tcPr marL="12700" marR="12700" anchor="ctr">
                    <a:lnL>
                      <a:noFill/>
                    </a:lnL>
                    <a:lnR>
                      <a:noFill/>
                    </a:lnR>
                    <a:lnT>
                      <a:noFill/>
                    </a:lnT>
                    <a:lnB w="6350" cap="flat" cmpd="sng" algn="ctr">
                      <a:solidFill>
                        <a:srgbClr val="000000"/>
                      </a:solidFill>
                      <a:prstDash val="solid"/>
                      <a:round/>
                      <a:headEnd type="none" w="med" len="med"/>
                      <a:tailEnd type="none" w="med" len="med"/>
                    </a:lnB>
                    <a:solidFill>
                      <a:schemeClr val="accent1"/>
                    </a:solidFill>
                  </a:tcPr>
                </a:tc>
                <a:tc>
                  <a:txBody>
                    <a:bodyPr/>
                    <a:lstStyle/>
                    <a:p>
                      <a:pPr rtl="0" fontAlgn="ctr">
                        <a:spcBef>
                          <a:spcPts val="0"/>
                        </a:spcBef>
                        <a:spcAft>
                          <a:spcPts val="0"/>
                        </a:spcAft>
                      </a:pPr>
                      <a:r>
                        <a:rPr lang="en-US" sz="1800" b="0" i="0" u="none" strike="noStrike" dirty="0">
                          <a:solidFill>
                            <a:srgbClr val="333333"/>
                          </a:solidFill>
                          <a:effectLst/>
                          <a:highlight>
                            <a:srgbClr val="00FFFF"/>
                          </a:highlight>
                          <a:latin typeface="+mn-lt"/>
                          <a:cs typeface="Calibri" panose="020F0502020204030204" pitchFamily="34" charset="0"/>
                        </a:rPr>
                        <a:t>-0.024</a:t>
                      </a:r>
                      <a:endParaRPr lang="en-US" sz="1800" dirty="0">
                        <a:effectLst/>
                        <a:highlight>
                          <a:srgbClr val="00FFFF"/>
                        </a:highlight>
                        <a:latin typeface="+mn-lt"/>
                        <a:cs typeface="Calibri" panose="020F0502020204030204" pitchFamily="34" charset="0"/>
                      </a:endParaRPr>
                    </a:p>
                  </a:txBody>
                  <a:tcPr marL="12700" marR="12700" anchor="ctr">
                    <a:lnL>
                      <a:noFill/>
                    </a:lnL>
                    <a:lnR>
                      <a:noFill/>
                    </a:lnR>
                    <a:lnT>
                      <a:noFill/>
                    </a:lnT>
                    <a:lnB w="6350" cap="flat" cmpd="sng" algn="ctr">
                      <a:solidFill>
                        <a:srgbClr val="000000"/>
                      </a:solidFill>
                      <a:prstDash val="solid"/>
                      <a:round/>
                      <a:headEnd type="none" w="med" len="med"/>
                      <a:tailEnd type="none" w="med" len="med"/>
                    </a:lnB>
                    <a:solidFill>
                      <a:schemeClr val="accent1"/>
                    </a:solidFill>
                  </a:tcPr>
                </a:tc>
                <a:tc>
                  <a:txBody>
                    <a:bodyPr/>
                    <a:lstStyle/>
                    <a:p>
                      <a:pPr rtl="0" fontAlgn="ctr">
                        <a:spcBef>
                          <a:spcPts val="0"/>
                        </a:spcBef>
                        <a:spcAft>
                          <a:spcPts val="0"/>
                        </a:spcAft>
                      </a:pPr>
                      <a:r>
                        <a:rPr lang="en-US" sz="1800" b="0" i="0" u="none" strike="noStrike" dirty="0">
                          <a:solidFill>
                            <a:srgbClr val="333333"/>
                          </a:solidFill>
                          <a:effectLst/>
                          <a:latin typeface="+mn-lt"/>
                          <a:cs typeface="Calibri" panose="020F0502020204030204" pitchFamily="34" charset="0"/>
                        </a:rPr>
                        <a:t>-0.036</a:t>
                      </a:r>
                      <a:endParaRPr lang="en-US" sz="1800" dirty="0">
                        <a:effectLst/>
                        <a:latin typeface="+mn-lt"/>
                        <a:cs typeface="Calibri" panose="020F0502020204030204" pitchFamily="34" charset="0"/>
                      </a:endParaRPr>
                    </a:p>
                  </a:txBody>
                  <a:tcPr marL="12700" marR="12700" anchor="ctr">
                    <a:lnL>
                      <a:noFill/>
                    </a:lnL>
                    <a:lnR>
                      <a:noFill/>
                    </a:lnR>
                    <a:lnT>
                      <a:noFill/>
                    </a:lnT>
                    <a:lnB w="6350" cap="flat" cmpd="sng" algn="ctr">
                      <a:solidFill>
                        <a:srgbClr val="000000"/>
                      </a:solidFill>
                      <a:prstDash val="solid"/>
                      <a:round/>
                      <a:headEnd type="none" w="med" len="med"/>
                      <a:tailEnd type="none" w="med" len="med"/>
                    </a:lnB>
                    <a:solidFill>
                      <a:schemeClr val="accent1"/>
                    </a:solidFill>
                  </a:tcPr>
                </a:tc>
                <a:tc>
                  <a:txBody>
                    <a:bodyPr/>
                    <a:lstStyle/>
                    <a:p>
                      <a:pPr rtl="0" fontAlgn="ctr">
                        <a:spcBef>
                          <a:spcPts val="0"/>
                        </a:spcBef>
                        <a:spcAft>
                          <a:spcPts val="0"/>
                        </a:spcAft>
                      </a:pPr>
                      <a:r>
                        <a:rPr lang="en-US" sz="1800" b="0" i="0" u="none" strike="noStrike" dirty="0">
                          <a:solidFill>
                            <a:srgbClr val="333333"/>
                          </a:solidFill>
                          <a:effectLst/>
                          <a:highlight>
                            <a:srgbClr val="FFFF00"/>
                          </a:highlight>
                          <a:latin typeface="+mn-lt"/>
                          <a:cs typeface="Calibri" panose="020F0502020204030204" pitchFamily="34" charset="0"/>
                        </a:rPr>
                        <a:t>-0.023</a:t>
                      </a:r>
                      <a:endParaRPr lang="en-US" sz="1800" dirty="0">
                        <a:effectLst/>
                        <a:highlight>
                          <a:srgbClr val="FFFF00"/>
                        </a:highlight>
                        <a:latin typeface="+mn-lt"/>
                        <a:cs typeface="Calibri" panose="020F0502020204030204" pitchFamily="34" charset="0"/>
                      </a:endParaRPr>
                    </a:p>
                  </a:txBody>
                  <a:tcPr marL="12700" marR="12700" anchor="ctr">
                    <a:lnL>
                      <a:noFill/>
                    </a:lnL>
                    <a:lnR>
                      <a:noFill/>
                    </a:lnR>
                    <a:lnT>
                      <a:noFill/>
                    </a:lnT>
                    <a:lnB w="6350" cap="flat" cmpd="sng" algn="ctr">
                      <a:solidFill>
                        <a:srgbClr val="000000"/>
                      </a:solidFill>
                      <a:prstDash val="solid"/>
                      <a:round/>
                      <a:headEnd type="none" w="med" len="med"/>
                      <a:tailEnd type="none" w="med" len="med"/>
                    </a:lnB>
                    <a:solidFill>
                      <a:schemeClr val="accent1"/>
                    </a:solidFill>
                  </a:tcPr>
                </a:tc>
                <a:tc>
                  <a:txBody>
                    <a:bodyPr/>
                    <a:lstStyle/>
                    <a:p>
                      <a:pPr rtl="0" fontAlgn="ctr">
                        <a:spcBef>
                          <a:spcPts val="0"/>
                        </a:spcBef>
                        <a:spcAft>
                          <a:spcPts val="0"/>
                        </a:spcAft>
                      </a:pPr>
                      <a:r>
                        <a:rPr lang="en-US" sz="1800" b="0" i="0" u="none" strike="noStrike" dirty="0">
                          <a:solidFill>
                            <a:srgbClr val="333333"/>
                          </a:solidFill>
                          <a:effectLst/>
                          <a:highlight>
                            <a:srgbClr val="FFFF00"/>
                          </a:highlight>
                          <a:latin typeface="+mn-lt"/>
                          <a:cs typeface="Calibri" panose="020F0502020204030204" pitchFamily="34" charset="0"/>
                        </a:rPr>
                        <a:t>-0.02</a:t>
                      </a:r>
                      <a:endParaRPr lang="en-US" sz="1800" dirty="0">
                        <a:effectLst/>
                        <a:highlight>
                          <a:srgbClr val="FFFF00"/>
                        </a:highlight>
                        <a:latin typeface="+mn-lt"/>
                        <a:cs typeface="Calibri" panose="020F0502020204030204" pitchFamily="34" charset="0"/>
                      </a:endParaRPr>
                    </a:p>
                  </a:txBody>
                  <a:tcPr marL="12700" marR="12700" anchor="ctr">
                    <a:lnL>
                      <a:noFill/>
                    </a:lnL>
                    <a:lnR>
                      <a:noFill/>
                    </a:lnR>
                    <a:lnT>
                      <a:noFill/>
                    </a:lnT>
                    <a:lnB w="635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2014693922"/>
                  </a:ext>
                </a:extLst>
              </a:tr>
              <a:tr h="534985">
                <a:tc rowSpan="2">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1800" b="0" i="0" u="none" strike="noStrike" dirty="0">
                          <a:solidFill>
                            <a:srgbClr val="333333"/>
                          </a:solidFill>
                          <a:effectLst/>
                          <a:latin typeface="+mn-lt"/>
                          <a:cs typeface="Calibri" panose="020F0502020204030204" pitchFamily="34" charset="0"/>
                        </a:rPr>
                        <a:t>Female student (Confidence)</a:t>
                      </a:r>
                      <a:endParaRPr lang="en-US" sz="1800" dirty="0">
                        <a:effectLst/>
                        <a:latin typeface="+mn-lt"/>
                        <a:cs typeface="Calibri" panose="020F0502020204030204" pitchFamily="34" charset="0"/>
                      </a:endParaRPr>
                    </a:p>
                  </a:txBody>
                  <a:tcPr marL="12700" marR="12700" anchor="ctr">
                    <a:lnL>
                      <a:noFill/>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rtl="0" fontAlgn="ctr">
                        <a:spcBef>
                          <a:spcPts val="0"/>
                        </a:spcBef>
                        <a:spcAft>
                          <a:spcPts val="0"/>
                        </a:spcAft>
                      </a:pPr>
                      <a:r>
                        <a:rPr lang="en-US" sz="1800" b="0" i="0" u="none" strike="noStrike" dirty="0">
                          <a:solidFill>
                            <a:srgbClr val="333333"/>
                          </a:solidFill>
                          <a:effectLst/>
                          <a:latin typeface="+mn-lt"/>
                          <a:cs typeface="Calibri" panose="020F0502020204030204" pitchFamily="34" charset="0"/>
                        </a:rPr>
                        <a:t>0.296***</a:t>
                      </a:r>
                      <a:endParaRPr lang="en-US" sz="1800" dirty="0">
                        <a:effectLst/>
                        <a:latin typeface="+mn-lt"/>
                        <a:cs typeface="Calibri" panose="020F0502020204030204" pitchFamily="34" charset="0"/>
                      </a:endParaRPr>
                    </a:p>
                  </a:txBody>
                  <a:tcPr marL="12700" marR="12700" anchor="ctr">
                    <a:lnL w="12700" cap="flat" cmpd="sng" algn="ctr">
                      <a:noFill/>
                      <a:prstDash val="solid"/>
                      <a:round/>
                      <a:headEnd type="none" w="med" len="med"/>
                      <a:tailEnd type="none" w="med" len="med"/>
                    </a:lnL>
                    <a:lnR w="12700" cmpd="sng">
                      <a:noFill/>
                      <a:prstDash val="solid"/>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solidFill>
                      <a:schemeClr val="accent1"/>
                    </a:solidFill>
                  </a:tcPr>
                </a:tc>
                <a:tc>
                  <a:txBody>
                    <a:bodyPr/>
                    <a:lstStyle/>
                    <a:p>
                      <a:pPr rtl="0" fontAlgn="ctr">
                        <a:spcBef>
                          <a:spcPts val="0"/>
                        </a:spcBef>
                        <a:spcAft>
                          <a:spcPts val="0"/>
                        </a:spcAft>
                      </a:pPr>
                      <a:r>
                        <a:rPr lang="en-US" sz="1800" b="0" i="0" u="none" strike="noStrike">
                          <a:solidFill>
                            <a:srgbClr val="333333"/>
                          </a:solidFill>
                          <a:effectLst/>
                          <a:latin typeface="+mn-lt"/>
                          <a:cs typeface="Calibri" panose="020F0502020204030204" pitchFamily="34" charset="0"/>
                        </a:rPr>
                        <a:t>0.183***</a:t>
                      </a:r>
                      <a:endParaRPr lang="en-US" sz="1800">
                        <a:effectLst/>
                        <a:latin typeface="+mn-lt"/>
                        <a:cs typeface="Calibri" panose="020F0502020204030204" pitchFamily="34" charset="0"/>
                      </a:endParaRPr>
                    </a:p>
                  </a:txBody>
                  <a:tcPr marL="12700" marR="12700" anchor="ctr">
                    <a:lnL>
                      <a:noFill/>
                    </a:lnL>
                    <a:lnR>
                      <a:noFill/>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solidFill>
                      <a:schemeClr val="accent1"/>
                    </a:solidFill>
                  </a:tcPr>
                </a:tc>
                <a:tc>
                  <a:txBody>
                    <a:bodyPr/>
                    <a:lstStyle/>
                    <a:p>
                      <a:pPr rtl="0" fontAlgn="ctr">
                        <a:spcBef>
                          <a:spcPts val="0"/>
                        </a:spcBef>
                        <a:spcAft>
                          <a:spcPts val="0"/>
                        </a:spcAft>
                      </a:pPr>
                      <a:r>
                        <a:rPr lang="en-US" sz="1800" b="0" i="0" u="none" strike="noStrike" dirty="0">
                          <a:solidFill>
                            <a:srgbClr val="333333"/>
                          </a:solidFill>
                          <a:effectLst/>
                          <a:highlight>
                            <a:srgbClr val="00FFFF"/>
                          </a:highlight>
                          <a:latin typeface="+mn-lt"/>
                          <a:cs typeface="Calibri" panose="020F0502020204030204" pitchFamily="34" charset="0"/>
                        </a:rPr>
                        <a:t>0.165***</a:t>
                      </a:r>
                      <a:endParaRPr lang="en-US" sz="1800" dirty="0">
                        <a:effectLst/>
                        <a:highlight>
                          <a:srgbClr val="00FFFF"/>
                        </a:highlight>
                        <a:latin typeface="+mn-lt"/>
                        <a:cs typeface="Calibri" panose="020F0502020204030204" pitchFamily="34" charset="0"/>
                      </a:endParaRPr>
                    </a:p>
                  </a:txBody>
                  <a:tcPr marL="12700" marR="12700" anchor="ctr">
                    <a:lnL>
                      <a:noFill/>
                    </a:lnL>
                    <a:lnR>
                      <a:noFill/>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solidFill>
                      <a:schemeClr val="accent1"/>
                    </a:solidFill>
                  </a:tcPr>
                </a:tc>
                <a:tc>
                  <a:txBody>
                    <a:bodyPr/>
                    <a:lstStyle/>
                    <a:p>
                      <a:pPr rtl="0" fontAlgn="ctr">
                        <a:spcBef>
                          <a:spcPts val="0"/>
                        </a:spcBef>
                        <a:spcAft>
                          <a:spcPts val="0"/>
                        </a:spcAft>
                      </a:pPr>
                      <a:r>
                        <a:rPr lang="en-US" sz="1800" b="0" i="0" u="none" strike="noStrike">
                          <a:solidFill>
                            <a:srgbClr val="333333"/>
                          </a:solidFill>
                          <a:effectLst/>
                          <a:latin typeface="+mn-lt"/>
                          <a:cs typeface="Calibri" panose="020F0502020204030204" pitchFamily="34" charset="0"/>
                        </a:rPr>
                        <a:t>0.422***</a:t>
                      </a:r>
                      <a:endParaRPr lang="en-US" sz="1800">
                        <a:effectLst/>
                        <a:latin typeface="+mn-lt"/>
                        <a:cs typeface="Calibri" panose="020F0502020204030204" pitchFamily="34" charset="0"/>
                      </a:endParaRPr>
                    </a:p>
                  </a:txBody>
                  <a:tcPr marL="12700" marR="12700" anchor="ctr">
                    <a:lnL>
                      <a:noFill/>
                    </a:lnL>
                    <a:lnR>
                      <a:noFill/>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solidFill>
                      <a:schemeClr val="accent1"/>
                    </a:solidFill>
                  </a:tcPr>
                </a:tc>
                <a:tc>
                  <a:txBody>
                    <a:bodyPr/>
                    <a:lstStyle/>
                    <a:p>
                      <a:pPr rtl="0" fontAlgn="ctr">
                        <a:spcBef>
                          <a:spcPts val="0"/>
                        </a:spcBef>
                        <a:spcAft>
                          <a:spcPts val="0"/>
                        </a:spcAft>
                      </a:pPr>
                      <a:r>
                        <a:rPr lang="en-US" sz="1800" b="0" i="0" u="none" strike="noStrike" dirty="0">
                          <a:solidFill>
                            <a:srgbClr val="333333"/>
                          </a:solidFill>
                          <a:effectLst/>
                          <a:latin typeface="+mn-lt"/>
                          <a:cs typeface="Calibri" panose="020F0502020204030204" pitchFamily="34" charset="0"/>
                        </a:rPr>
                        <a:t>0.201***</a:t>
                      </a:r>
                      <a:endParaRPr lang="en-US" sz="1800" dirty="0">
                        <a:effectLst/>
                        <a:latin typeface="+mn-lt"/>
                        <a:cs typeface="Calibri" panose="020F0502020204030204" pitchFamily="34" charset="0"/>
                      </a:endParaRPr>
                    </a:p>
                  </a:txBody>
                  <a:tcPr marL="12700" marR="12700" anchor="ctr">
                    <a:lnL>
                      <a:noFill/>
                    </a:lnL>
                    <a:lnR>
                      <a:noFill/>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solidFill>
                      <a:schemeClr val="accent1"/>
                    </a:solidFill>
                  </a:tcPr>
                </a:tc>
                <a:tc>
                  <a:txBody>
                    <a:bodyPr/>
                    <a:lstStyle/>
                    <a:p>
                      <a:pPr rtl="0" fontAlgn="ctr">
                        <a:spcBef>
                          <a:spcPts val="0"/>
                        </a:spcBef>
                        <a:spcAft>
                          <a:spcPts val="0"/>
                        </a:spcAft>
                      </a:pPr>
                      <a:r>
                        <a:rPr lang="en-US" sz="1800" b="0" i="0" u="none" strike="noStrike" dirty="0">
                          <a:solidFill>
                            <a:srgbClr val="333333"/>
                          </a:solidFill>
                          <a:effectLst/>
                          <a:highlight>
                            <a:srgbClr val="00FFFF"/>
                          </a:highlight>
                          <a:latin typeface="+mn-lt"/>
                          <a:cs typeface="Calibri" panose="020F0502020204030204" pitchFamily="34" charset="0"/>
                        </a:rPr>
                        <a:t>0.173***</a:t>
                      </a:r>
                      <a:endParaRPr lang="en-US" sz="1800" dirty="0">
                        <a:effectLst/>
                        <a:highlight>
                          <a:srgbClr val="00FFFF"/>
                        </a:highlight>
                        <a:latin typeface="+mn-lt"/>
                        <a:cs typeface="Calibri" panose="020F0502020204030204" pitchFamily="34" charset="0"/>
                      </a:endParaRPr>
                    </a:p>
                  </a:txBody>
                  <a:tcPr marL="12700" marR="12700" anchor="ctr">
                    <a:lnL>
                      <a:noFill/>
                    </a:lnL>
                    <a:lnR>
                      <a:noFill/>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solidFill>
                      <a:schemeClr val="accent1"/>
                    </a:solidFill>
                  </a:tcPr>
                </a:tc>
                <a:tc>
                  <a:txBody>
                    <a:bodyPr/>
                    <a:lstStyle/>
                    <a:p>
                      <a:pPr rtl="0" fontAlgn="ctr">
                        <a:spcBef>
                          <a:spcPts val="0"/>
                        </a:spcBef>
                        <a:spcAft>
                          <a:spcPts val="0"/>
                        </a:spcAft>
                      </a:pPr>
                      <a:r>
                        <a:rPr lang="en-US" sz="1800" b="0" i="0" u="none" strike="noStrike" dirty="0">
                          <a:solidFill>
                            <a:srgbClr val="333333"/>
                          </a:solidFill>
                          <a:effectLst/>
                          <a:latin typeface="+mn-lt"/>
                          <a:cs typeface="Calibri" panose="020F0502020204030204" pitchFamily="34" charset="0"/>
                        </a:rPr>
                        <a:t>-0.229***</a:t>
                      </a:r>
                      <a:endParaRPr lang="en-US" sz="1800" dirty="0">
                        <a:effectLst/>
                        <a:latin typeface="+mn-lt"/>
                        <a:cs typeface="Calibri" panose="020F0502020204030204" pitchFamily="34" charset="0"/>
                      </a:endParaRPr>
                    </a:p>
                  </a:txBody>
                  <a:tcPr marL="12700" marR="12700" anchor="ctr">
                    <a:lnL>
                      <a:noFill/>
                    </a:lnL>
                    <a:lnR>
                      <a:noFill/>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solidFill>
                      <a:schemeClr val="accent1"/>
                    </a:solidFill>
                  </a:tcPr>
                </a:tc>
                <a:tc>
                  <a:txBody>
                    <a:bodyPr/>
                    <a:lstStyle/>
                    <a:p>
                      <a:pPr rtl="0" fontAlgn="ctr">
                        <a:spcBef>
                          <a:spcPts val="0"/>
                        </a:spcBef>
                        <a:spcAft>
                          <a:spcPts val="0"/>
                        </a:spcAft>
                      </a:pPr>
                      <a:r>
                        <a:rPr lang="en-US" sz="1800" b="0" i="0" u="none" strike="noStrike" dirty="0">
                          <a:solidFill>
                            <a:srgbClr val="333333"/>
                          </a:solidFill>
                          <a:effectLst/>
                          <a:highlight>
                            <a:srgbClr val="FFFF00"/>
                          </a:highlight>
                          <a:latin typeface="+mn-lt"/>
                          <a:cs typeface="Calibri" panose="020F0502020204030204" pitchFamily="34" charset="0"/>
                        </a:rPr>
                        <a:t>-0.286***</a:t>
                      </a:r>
                      <a:endParaRPr lang="en-US" sz="1800" dirty="0">
                        <a:effectLst/>
                        <a:highlight>
                          <a:srgbClr val="FFFF00"/>
                        </a:highlight>
                        <a:latin typeface="+mn-lt"/>
                        <a:cs typeface="Calibri" panose="020F0502020204030204" pitchFamily="34" charset="0"/>
                      </a:endParaRPr>
                    </a:p>
                  </a:txBody>
                  <a:tcPr marL="12700" marR="12700" anchor="ctr">
                    <a:lnL>
                      <a:noFill/>
                    </a:lnL>
                    <a:lnR>
                      <a:noFill/>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solidFill>
                      <a:schemeClr val="accent1"/>
                    </a:solidFill>
                  </a:tcPr>
                </a:tc>
                <a:tc>
                  <a:txBody>
                    <a:bodyPr/>
                    <a:lstStyle/>
                    <a:p>
                      <a:pPr rtl="0" fontAlgn="ctr">
                        <a:spcBef>
                          <a:spcPts val="0"/>
                        </a:spcBef>
                        <a:spcAft>
                          <a:spcPts val="0"/>
                        </a:spcAft>
                      </a:pPr>
                      <a:r>
                        <a:rPr lang="en-US" sz="1800" b="0" i="0" u="none" strike="noStrike" dirty="0">
                          <a:solidFill>
                            <a:srgbClr val="333333"/>
                          </a:solidFill>
                          <a:effectLst/>
                          <a:highlight>
                            <a:srgbClr val="FFFF00"/>
                          </a:highlight>
                          <a:latin typeface="+mn-lt"/>
                          <a:cs typeface="Calibri" panose="020F0502020204030204" pitchFamily="34" charset="0"/>
                        </a:rPr>
                        <a:t>-0.287***</a:t>
                      </a:r>
                      <a:endParaRPr lang="en-US" sz="1800" dirty="0">
                        <a:effectLst/>
                        <a:highlight>
                          <a:srgbClr val="FFFF00"/>
                        </a:highlight>
                        <a:latin typeface="+mn-lt"/>
                        <a:cs typeface="Calibri" panose="020F0502020204030204" pitchFamily="34" charset="0"/>
                      </a:endParaRPr>
                    </a:p>
                  </a:txBody>
                  <a:tcPr marL="12700" marR="12700" anchor="ctr">
                    <a:lnL>
                      <a:noFill/>
                    </a:lnL>
                    <a:lnR>
                      <a:noFill/>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solidFill>
                      <a:schemeClr val="accent1"/>
                    </a:solidFill>
                  </a:tcPr>
                </a:tc>
                <a:extLst>
                  <a:ext uri="{0D108BD9-81ED-4DB2-BD59-A6C34878D82A}">
                    <a16:rowId xmlns:a16="http://schemas.microsoft.com/office/drawing/2014/main" val="3848646116"/>
                  </a:ext>
                </a:extLst>
              </a:tr>
              <a:tr h="314697">
                <a:tc vMerge="1">
                  <a:txBody>
                    <a:bodyPr/>
                    <a:lstStyle/>
                    <a:p>
                      <a:pPr rtl="0" fontAlgn="ctr">
                        <a:spcBef>
                          <a:spcPts val="0"/>
                        </a:spcBef>
                        <a:spcAft>
                          <a:spcPts val="0"/>
                        </a:spcAft>
                      </a:pPr>
                      <a:endParaRPr lang="en-US" sz="1100" dirty="0">
                        <a:effectLst/>
                        <a:latin typeface="Calibri" panose="020F0502020204030204" pitchFamily="34" charset="0"/>
                        <a:cs typeface="Calibri" panose="020F0502020204030204" pitchFamily="34" charset="0"/>
                      </a:endParaRPr>
                    </a:p>
                  </a:txBody>
                  <a:tcPr marL="12700" marR="12700" anchor="ctr">
                    <a:lnL>
                      <a:noFill/>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ctr">
                        <a:spcBef>
                          <a:spcPts val="0"/>
                        </a:spcBef>
                        <a:spcAft>
                          <a:spcPts val="0"/>
                        </a:spcAft>
                      </a:pPr>
                      <a:r>
                        <a:rPr lang="en-US" sz="1800" b="0" i="0" u="none" strike="noStrike" dirty="0">
                          <a:solidFill>
                            <a:srgbClr val="333333"/>
                          </a:solidFill>
                          <a:effectLst/>
                          <a:latin typeface="+mn-lt"/>
                          <a:cs typeface="Calibri" panose="020F0502020204030204" pitchFamily="34" charset="0"/>
                        </a:rPr>
                        <a:t>-0.027</a:t>
                      </a:r>
                      <a:endParaRPr lang="en-US" sz="1800" dirty="0">
                        <a:effectLst/>
                        <a:latin typeface="+mn-lt"/>
                        <a:cs typeface="Calibri" panose="020F0502020204030204" pitchFamily="34" charset="0"/>
                      </a:endParaRPr>
                    </a:p>
                  </a:txBody>
                  <a:tcPr marL="12700" marR="12700" anchor="ctr">
                    <a:lnL w="12700" cap="flat" cmpd="sng" algn="ctr">
                      <a:noFill/>
                      <a:prstDash val="solid"/>
                      <a:round/>
                      <a:headEnd type="none" w="med" len="med"/>
                      <a:tailEnd type="none" w="med" len="med"/>
                    </a:lnL>
                    <a:lnR w="12700" cmpd="sng">
                      <a:noFill/>
                      <a:prstDash val="soli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rtl="0" fontAlgn="ctr">
                        <a:spcBef>
                          <a:spcPts val="0"/>
                        </a:spcBef>
                        <a:spcAft>
                          <a:spcPts val="0"/>
                        </a:spcAft>
                      </a:pPr>
                      <a:r>
                        <a:rPr lang="en-US" sz="1800" b="0" i="0" u="none" strike="noStrike" dirty="0">
                          <a:solidFill>
                            <a:srgbClr val="333333"/>
                          </a:solidFill>
                          <a:effectLst/>
                          <a:latin typeface="+mn-lt"/>
                          <a:cs typeface="Calibri" panose="020F0502020204030204" pitchFamily="34" charset="0"/>
                        </a:rPr>
                        <a:t>-0.027</a:t>
                      </a:r>
                      <a:endParaRPr lang="en-US" sz="1800" dirty="0">
                        <a:effectLst/>
                        <a:latin typeface="+mn-lt"/>
                        <a:cs typeface="Calibri" panose="020F0502020204030204" pitchFamily="34" charset="0"/>
                      </a:endParaRPr>
                    </a:p>
                  </a:txBody>
                  <a:tcPr marL="12700" marR="12700" anchor="ctr">
                    <a:lnL>
                      <a:noFill/>
                    </a:lnL>
                    <a:lnR>
                      <a:noFill/>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rtl="0" fontAlgn="ctr">
                        <a:spcBef>
                          <a:spcPts val="0"/>
                        </a:spcBef>
                        <a:spcAft>
                          <a:spcPts val="0"/>
                        </a:spcAft>
                      </a:pPr>
                      <a:r>
                        <a:rPr lang="en-US" sz="1800" b="0" i="0" u="none" strike="noStrike" dirty="0">
                          <a:solidFill>
                            <a:srgbClr val="333333"/>
                          </a:solidFill>
                          <a:effectLst/>
                          <a:highlight>
                            <a:srgbClr val="00FFFF"/>
                          </a:highlight>
                          <a:latin typeface="+mn-lt"/>
                          <a:cs typeface="Calibri" panose="020F0502020204030204" pitchFamily="34" charset="0"/>
                        </a:rPr>
                        <a:t>-0.028</a:t>
                      </a:r>
                      <a:endParaRPr lang="en-US" sz="1800" dirty="0">
                        <a:effectLst/>
                        <a:highlight>
                          <a:srgbClr val="00FFFF"/>
                        </a:highlight>
                        <a:latin typeface="+mn-lt"/>
                        <a:cs typeface="Calibri" panose="020F0502020204030204" pitchFamily="34" charset="0"/>
                      </a:endParaRPr>
                    </a:p>
                  </a:txBody>
                  <a:tcPr marL="12700" marR="12700" anchor="ctr">
                    <a:lnL>
                      <a:noFill/>
                    </a:lnL>
                    <a:lnR>
                      <a:noFill/>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rtl="0" fontAlgn="ctr">
                        <a:spcBef>
                          <a:spcPts val="0"/>
                        </a:spcBef>
                        <a:spcAft>
                          <a:spcPts val="0"/>
                        </a:spcAft>
                      </a:pPr>
                      <a:r>
                        <a:rPr lang="en-US" sz="1800" b="0" i="0" u="none" strike="noStrike">
                          <a:solidFill>
                            <a:srgbClr val="333333"/>
                          </a:solidFill>
                          <a:effectLst/>
                          <a:latin typeface="+mn-lt"/>
                          <a:cs typeface="Calibri" panose="020F0502020204030204" pitchFamily="34" charset="0"/>
                        </a:rPr>
                        <a:t>-0.037</a:t>
                      </a:r>
                      <a:endParaRPr lang="en-US" sz="1800">
                        <a:effectLst/>
                        <a:latin typeface="+mn-lt"/>
                        <a:cs typeface="Calibri" panose="020F0502020204030204" pitchFamily="34" charset="0"/>
                      </a:endParaRPr>
                    </a:p>
                  </a:txBody>
                  <a:tcPr marL="12700" marR="12700" anchor="ctr">
                    <a:lnL>
                      <a:noFill/>
                    </a:lnL>
                    <a:lnR>
                      <a:noFill/>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rtl="0" fontAlgn="ctr">
                        <a:spcBef>
                          <a:spcPts val="0"/>
                        </a:spcBef>
                        <a:spcAft>
                          <a:spcPts val="0"/>
                        </a:spcAft>
                      </a:pPr>
                      <a:r>
                        <a:rPr lang="en-US" sz="1800" b="0" i="0" u="none" strike="noStrike">
                          <a:solidFill>
                            <a:srgbClr val="333333"/>
                          </a:solidFill>
                          <a:effectLst/>
                          <a:latin typeface="+mn-lt"/>
                          <a:cs typeface="Calibri" panose="020F0502020204030204" pitchFamily="34" charset="0"/>
                        </a:rPr>
                        <a:t>-0.039</a:t>
                      </a:r>
                      <a:endParaRPr lang="en-US" sz="1800">
                        <a:effectLst/>
                        <a:latin typeface="+mn-lt"/>
                        <a:cs typeface="Calibri" panose="020F0502020204030204" pitchFamily="34" charset="0"/>
                      </a:endParaRPr>
                    </a:p>
                  </a:txBody>
                  <a:tcPr marL="12700" marR="12700" anchor="ctr">
                    <a:lnL>
                      <a:noFill/>
                    </a:lnL>
                    <a:lnR>
                      <a:noFill/>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rtl="0" fontAlgn="ctr">
                        <a:spcBef>
                          <a:spcPts val="0"/>
                        </a:spcBef>
                        <a:spcAft>
                          <a:spcPts val="0"/>
                        </a:spcAft>
                      </a:pPr>
                      <a:r>
                        <a:rPr lang="en-US" sz="1800" b="0" i="0" u="none" strike="noStrike" dirty="0">
                          <a:solidFill>
                            <a:srgbClr val="333333"/>
                          </a:solidFill>
                          <a:effectLst/>
                          <a:highlight>
                            <a:srgbClr val="00FFFF"/>
                          </a:highlight>
                          <a:latin typeface="+mn-lt"/>
                          <a:cs typeface="Calibri" panose="020F0502020204030204" pitchFamily="34" charset="0"/>
                        </a:rPr>
                        <a:t>-0.04</a:t>
                      </a:r>
                      <a:endParaRPr lang="en-US" sz="1800" dirty="0">
                        <a:effectLst/>
                        <a:highlight>
                          <a:srgbClr val="00FFFF"/>
                        </a:highlight>
                        <a:latin typeface="+mn-lt"/>
                        <a:cs typeface="Calibri" panose="020F0502020204030204" pitchFamily="34" charset="0"/>
                      </a:endParaRPr>
                    </a:p>
                  </a:txBody>
                  <a:tcPr marL="12700" marR="12700" anchor="ctr">
                    <a:lnL>
                      <a:noFill/>
                    </a:lnL>
                    <a:lnR>
                      <a:noFill/>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rtl="0" fontAlgn="ctr">
                        <a:spcBef>
                          <a:spcPts val="0"/>
                        </a:spcBef>
                        <a:spcAft>
                          <a:spcPts val="0"/>
                        </a:spcAft>
                      </a:pPr>
                      <a:r>
                        <a:rPr lang="en-US" sz="1800" b="0" i="0" u="none" strike="noStrike">
                          <a:solidFill>
                            <a:srgbClr val="333333"/>
                          </a:solidFill>
                          <a:effectLst/>
                          <a:latin typeface="+mn-lt"/>
                          <a:cs typeface="Calibri" panose="020F0502020204030204" pitchFamily="34" charset="0"/>
                        </a:rPr>
                        <a:t>-0.037</a:t>
                      </a:r>
                      <a:endParaRPr lang="en-US" sz="1800">
                        <a:effectLst/>
                        <a:latin typeface="+mn-lt"/>
                        <a:cs typeface="Calibri" panose="020F0502020204030204" pitchFamily="34" charset="0"/>
                      </a:endParaRPr>
                    </a:p>
                  </a:txBody>
                  <a:tcPr marL="12700" marR="12700" anchor="ctr">
                    <a:lnL>
                      <a:noFill/>
                    </a:lnL>
                    <a:lnR>
                      <a:noFill/>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rtl="0" fontAlgn="ctr">
                        <a:spcBef>
                          <a:spcPts val="0"/>
                        </a:spcBef>
                        <a:spcAft>
                          <a:spcPts val="0"/>
                        </a:spcAft>
                      </a:pPr>
                      <a:r>
                        <a:rPr lang="en-US" sz="1800" b="0" i="0" u="none" strike="noStrike">
                          <a:solidFill>
                            <a:srgbClr val="333333"/>
                          </a:solidFill>
                          <a:effectLst/>
                          <a:highlight>
                            <a:srgbClr val="FFFF00"/>
                          </a:highlight>
                          <a:latin typeface="+mn-lt"/>
                          <a:cs typeface="Calibri" panose="020F0502020204030204" pitchFamily="34" charset="0"/>
                        </a:rPr>
                        <a:t>-0.032</a:t>
                      </a:r>
                      <a:endParaRPr lang="en-US" sz="1800">
                        <a:effectLst/>
                        <a:highlight>
                          <a:srgbClr val="FFFF00"/>
                        </a:highlight>
                        <a:latin typeface="+mn-lt"/>
                        <a:cs typeface="Calibri" panose="020F0502020204030204" pitchFamily="34" charset="0"/>
                      </a:endParaRPr>
                    </a:p>
                  </a:txBody>
                  <a:tcPr marL="12700" marR="12700" anchor="ctr">
                    <a:lnL>
                      <a:noFill/>
                    </a:lnL>
                    <a:lnR>
                      <a:noFill/>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rtl="0" fontAlgn="ctr">
                        <a:spcBef>
                          <a:spcPts val="0"/>
                        </a:spcBef>
                        <a:spcAft>
                          <a:spcPts val="0"/>
                        </a:spcAft>
                      </a:pPr>
                      <a:r>
                        <a:rPr lang="en-US" sz="1800" b="0" i="0" u="none" strike="noStrike" dirty="0">
                          <a:solidFill>
                            <a:srgbClr val="333333"/>
                          </a:solidFill>
                          <a:effectLst/>
                          <a:highlight>
                            <a:srgbClr val="FFFF00"/>
                          </a:highlight>
                          <a:latin typeface="+mn-lt"/>
                          <a:cs typeface="Calibri" panose="020F0502020204030204" pitchFamily="34" charset="0"/>
                        </a:rPr>
                        <a:t>-0.03</a:t>
                      </a:r>
                      <a:endParaRPr lang="en-US" sz="1800" dirty="0">
                        <a:effectLst/>
                        <a:highlight>
                          <a:srgbClr val="FFFF00"/>
                        </a:highlight>
                        <a:latin typeface="+mn-lt"/>
                        <a:cs typeface="Calibri" panose="020F0502020204030204" pitchFamily="34" charset="0"/>
                      </a:endParaRPr>
                    </a:p>
                  </a:txBody>
                  <a:tcPr marL="12700" marR="12700" anchor="ctr">
                    <a:lnL>
                      <a:noFill/>
                    </a:lnL>
                    <a:lnR>
                      <a:noFill/>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378874213"/>
                  </a:ext>
                </a:extLst>
              </a:tr>
              <a:tr h="283227">
                <a:tc>
                  <a:txBody>
                    <a:bodyPr/>
                    <a:lstStyle/>
                    <a:p>
                      <a:pPr rtl="0" fontAlgn="ctr">
                        <a:spcBef>
                          <a:spcPts val="0"/>
                        </a:spcBef>
                        <a:spcAft>
                          <a:spcPts val="0"/>
                        </a:spcAft>
                      </a:pPr>
                      <a:r>
                        <a:rPr lang="en-US" sz="1800" b="0" i="0" u="none" strike="noStrike">
                          <a:solidFill>
                            <a:srgbClr val="333333"/>
                          </a:solidFill>
                          <a:effectLst/>
                          <a:latin typeface="+mn-lt"/>
                          <a:cs typeface="Calibri" panose="020F0502020204030204" pitchFamily="34" charset="0"/>
                        </a:rPr>
                        <a:t>Student characteristics</a:t>
                      </a:r>
                      <a:endParaRPr lang="en-US" sz="1800">
                        <a:effectLst/>
                        <a:latin typeface="+mn-lt"/>
                        <a:cs typeface="Calibri" panose="020F0502020204030204" pitchFamily="34" charset="0"/>
                      </a:endParaRPr>
                    </a:p>
                  </a:txBody>
                  <a:tcPr marL="12700" marR="12700" anchor="ctr">
                    <a:lnL>
                      <a:noFill/>
                    </a:lnL>
                    <a:lnR>
                      <a:noFill/>
                    </a:lnR>
                    <a:lnT w="6350" cap="flat" cmpd="sng" algn="ctr">
                      <a:solidFill>
                        <a:srgbClr val="000000"/>
                      </a:solidFill>
                      <a:prstDash val="solid"/>
                      <a:round/>
                      <a:headEnd type="none" w="med" len="med"/>
                      <a:tailEnd type="none" w="med" len="med"/>
                    </a:lnT>
                    <a:lnB>
                      <a:noFill/>
                    </a:lnB>
                    <a:solidFill>
                      <a:schemeClr val="accent1"/>
                    </a:solidFill>
                  </a:tcPr>
                </a:tc>
                <a:tc>
                  <a:txBody>
                    <a:bodyPr/>
                    <a:lstStyle/>
                    <a:p>
                      <a:pPr rtl="0" fontAlgn="ctr">
                        <a:spcBef>
                          <a:spcPts val="0"/>
                        </a:spcBef>
                        <a:spcAft>
                          <a:spcPts val="0"/>
                        </a:spcAft>
                      </a:pPr>
                      <a:r>
                        <a:rPr lang="en-US" sz="1800" b="0" i="0" u="none" strike="noStrike">
                          <a:solidFill>
                            <a:srgbClr val="333333"/>
                          </a:solidFill>
                          <a:effectLst/>
                          <a:latin typeface="+mn-lt"/>
                          <a:cs typeface="Calibri" panose="020F0502020204030204" pitchFamily="34" charset="0"/>
                        </a:rPr>
                        <a:t>Yes</a:t>
                      </a:r>
                      <a:endParaRPr lang="en-US" sz="1800">
                        <a:effectLst/>
                        <a:latin typeface="+mn-lt"/>
                        <a:cs typeface="Calibri" panose="020F0502020204030204" pitchFamily="34" charset="0"/>
                      </a:endParaRPr>
                    </a:p>
                  </a:txBody>
                  <a:tcPr marL="12700" marR="12700" anchor="ctr">
                    <a:lnL>
                      <a:noFill/>
                    </a:lnL>
                    <a:lnR>
                      <a:noFill/>
                    </a:lnR>
                    <a:lnT w="6350" cap="flat" cmpd="sng" algn="ctr">
                      <a:solidFill>
                        <a:srgbClr val="000000"/>
                      </a:solidFill>
                      <a:prstDash val="solid"/>
                      <a:round/>
                      <a:headEnd type="none" w="med" len="med"/>
                      <a:tailEnd type="none" w="med" len="med"/>
                    </a:lnT>
                    <a:lnB>
                      <a:noFill/>
                    </a:lnB>
                    <a:solidFill>
                      <a:schemeClr val="accent1"/>
                    </a:solidFill>
                  </a:tcPr>
                </a:tc>
                <a:tc>
                  <a:txBody>
                    <a:bodyPr/>
                    <a:lstStyle/>
                    <a:p>
                      <a:pPr rtl="0" fontAlgn="ctr">
                        <a:spcBef>
                          <a:spcPts val="0"/>
                        </a:spcBef>
                        <a:spcAft>
                          <a:spcPts val="0"/>
                        </a:spcAft>
                      </a:pPr>
                      <a:r>
                        <a:rPr lang="en-US" sz="1800" b="0" i="0" u="none" strike="noStrike">
                          <a:solidFill>
                            <a:srgbClr val="333333"/>
                          </a:solidFill>
                          <a:effectLst/>
                          <a:latin typeface="+mn-lt"/>
                          <a:cs typeface="Calibri" panose="020F0502020204030204" pitchFamily="34" charset="0"/>
                        </a:rPr>
                        <a:t>Yes</a:t>
                      </a:r>
                      <a:endParaRPr lang="en-US" sz="1800">
                        <a:effectLst/>
                        <a:latin typeface="+mn-lt"/>
                        <a:cs typeface="Calibri" panose="020F0502020204030204" pitchFamily="34" charset="0"/>
                      </a:endParaRPr>
                    </a:p>
                  </a:txBody>
                  <a:tcPr marL="12700" marR="12700" anchor="ctr">
                    <a:lnL>
                      <a:noFill/>
                    </a:lnL>
                    <a:lnR>
                      <a:noFill/>
                    </a:lnR>
                    <a:lnT w="6350" cap="flat" cmpd="sng" algn="ctr">
                      <a:solidFill>
                        <a:srgbClr val="000000"/>
                      </a:solidFill>
                      <a:prstDash val="solid"/>
                      <a:round/>
                      <a:headEnd type="none" w="med" len="med"/>
                      <a:tailEnd type="none" w="med" len="med"/>
                    </a:lnT>
                    <a:lnB>
                      <a:noFill/>
                    </a:lnB>
                    <a:solidFill>
                      <a:schemeClr val="accent1"/>
                    </a:solidFill>
                  </a:tcPr>
                </a:tc>
                <a:tc>
                  <a:txBody>
                    <a:bodyPr/>
                    <a:lstStyle/>
                    <a:p>
                      <a:pPr rtl="0" fontAlgn="ctr">
                        <a:spcBef>
                          <a:spcPts val="0"/>
                        </a:spcBef>
                        <a:spcAft>
                          <a:spcPts val="0"/>
                        </a:spcAft>
                      </a:pPr>
                      <a:r>
                        <a:rPr lang="en-US" sz="1800" b="0" i="0" u="none" strike="noStrike">
                          <a:solidFill>
                            <a:srgbClr val="333333"/>
                          </a:solidFill>
                          <a:effectLst/>
                          <a:latin typeface="+mn-lt"/>
                          <a:cs typeface="Calibri" panose="020F0502020204030204" pitchFamily="34" charset="0"/>
                        </a:rPr>
                        <a:t>Yes</a:t>
                      </a:r>
                      <a:endParaRPr lang="en-US" sz="1800">
                        <a:effectLst/>
                        <a:latin typeface="+mn-lt"/>
                        <a:cs typeface="Calibri" panose="020F0502020204030204" pitchFamily="34" charset="0"/>
                      </a:endParaRPr>
                    </a:p>
                  </a:txBody>
                  <a:tcPr marL="12700" marR="12700" anchor="ctr">
                    <a:lnL>
                      <a:noFill/>
                    </a:lnL>
                    <a:lnR>
                      <a:noFill/>
                    </a:lnR>
                    <a:lnT w="6350" cap="flat" cmpd="sng" algn="ctr">
                      <a:solidFill>
                        <a:srgbClr val="000000"/>
                      </a:solidFill>
                      <a:prstDash val="solid"/>
                      <a:round/>
                      <a:headEnd type="none" w="med" len="med"/>
                      <a:tailEnd type="none" w="med" len="med"/>
                    </a:lnT>
                    <a:lnB>
                      <a:noFill/>
                    </a:lnB>
                    <a:solidFill>
                      <a:schemeClr val="accent1"/>
                    </a:solidFill>
                  </a:tcPr>
                </a:tc>
                <a:tc>
                  <a:txBody>
                    <a:bodyPr/>
                    <a:lstStyle/>
                    <a:p>
                      <a:pPr rtl="0" fontAlgn="ctr">
                        <a:spcBef>
                          <a:spcPts val="0"/>
                        </a:spcBef>
                        <a:spcAft>
                          <a:spcPts val="0"/>
                        </a:spcAft>
                      </a:pPr>
                      <a:r>
                        <a:rPr lang="en-US" sz="1800" b="0" i="0" u="none" strike="noStrike">
                          <a:solidFill>
                            <a:srgbClr val="333333"/>
                          </a:solidFill>
                          <a:effectLst/>
                          <a:latin typeface="+mn-lt"/>
                          <a:cs typeface="Calibri" panose="020F0502020204030204" pitchFamily="34" charset="0"/>
                        </a:rPr>
                        <a:t>Yes</a:t>
                      </a:r>
                      <a:endParaRPr lang="en-US" sz="1800">
                        <a:effectLst/>
                        <a:latin typeface="+mn-lt"/>
                        <a:cs typeface="Calibri" panose="020F0502020204030204" pitchFamily="34" charset="0"/>
                      </a:endParaRPr>
                    </a:p>
                  </a:txBody>
                  <a:tcPr marL="12700" marR="12700" anchor="ctr">
                    <a:lnL>
                      <a:noFill/>
                    </a:lnL>
                    <a:lnR>
                      <a:noFill/>
                    </a:lnR>
                    <a:lnT w="6350" cap="flat" cmpd="sng" algn="ctr">
                      <a:solidFill>
                        <a:srgbClr val="000000"/>
                      </a:solidFill>
                      <a:prstDash val="solid"/>
                      <a:round/>
                      <a:headEnd type="none" w="med" len="med"/>
                      <a:tailEnd type="none" w="med" len="med"/>
                    </a:lnT>
                    <a:lnB>
                      <a:noFill/>
                    </a:lnB>
                    <a:solidFill>
                      <a:schemeClr val="accent1"/>
                    </a:solidFill>
                  </a:tcPr>
                </a:tc>
                <a:tc>
                  <a:txBody>
                    <a:bodyPr/>
                    <a:lstStyle/>
                    <a:p>
                      <a:pPr rtl="0" fontAlgn="ctr">
                        <a:spcBef>
                          <a:spcPts val="0"/>
                        </a:spcBef>
                        <a:spcAft>
                          <a:spcPts val="0"/>
                        </a:spcAft>
                      </a:pPr>
                      <a:r>
                        <a:rPr lang="en-US" sz="1800" b="0" i="0" u="none" strike="noStrike">
                          <a:solidFill>
                            <a:srgbClr val="333333"/>
                          </a:solidFill>
                          <a:effectLst/>
                          <a:latin typeface="+mn-lt"/>
                          <a:cs typeface="Calibri" panose="020F0502020204030204" pitchFamily="34" charset="0"/>
                        </a:rPr>
                        <a:t>Yes</a:t>
                      </a:r>
                      <a:endParaRPr lang="en-US" sz="1800">
                        <a:effectLst/>
                        <a:latin typeface="+mn-lt"/>
                        <a:cs typeface="Calibri" panose="020F0502020204030204" pitchFamily="34" charset="0"/>
                      </a:endParaRPr>
                    </a:p>
                  </a:txBody>
                  <a:tcPr marL="12700" marR="12700" anchor="ctr">
                    <a:lnL>
                      <a:noFill/>
                    </a:lnL>
                    <a:lnR>
                      <a:noFill/>
                    </a:lnR>
                    <a:lnT w="6350" cap="flat" cmpd="sng" algn="ctr">
                      <a:solidFill>
                        <a:srgbClr val="000000"/>
                      </a:solidFill>
                      <a:prstDash val="solid"/>
                      <a:round/>
                      <a:headEnd type="none" w="med" len="med"/>
                      <a:tailEnd type="none" w="med" len="med"/>
                    </a:lnT>
                    <a:lnB>
                      <a:noFill/>
                    </a:lnB>
                    <a:solidFill>
                      <a:schemeClr val="accent1"/>
                    </a:solidFill>
                  </a:tcPr>
                </a:tc>
                <a:tc>
                  <a:txBody>
                    <a:bodyPr/>
                    <a:lstStyle/>
                    <a:p>
                      <a:pPr rtl="0" fontAlgn="ctr">
                        <a:spcBef>
                          <a:spcPts val="0"/>
                        </a:spcBef>
                        <a:spcAft>
                          <a:spcPts val="0"/>
                        </a:spcAft>
                      </a:pPr>
                      <a:r>
                        <a:rPr lang="en-US" sz="1800" b="0" i="0" u="none" strike="noStrike" dirty="0">
                          <a:solidFill>
                            <a:srgbClr val="333333"/>
                          </a:solidFill>
                          <a:effectLst/>
                          <a:latin typeface="+mn-lt"/>
                          <a:cs typeface="Calibri" panose="020F0502020204030204" pitchFamily="34" charset="0"/>
                        </a:rPr>
                        <a:t>Yes</a:t>
                      </a:r>
                      <a:endParaRPr lang="en-US" sz="1800" dirty="0">
                        <a:effectLst/>
                        <a:latin typeface="+mn-lt"/>
                        <a:cs typeface="Calibri" panose="020F0502020204030204" pitchFamily="34" charset="0"/>
                      </a:endParaRPr>
                    </a:p>
                  </a:txBody>
                  <a:tcPr marL="12700" marR="12700" anchor="ctr">
                    <a:lnL>
                      <a:noFill/>
                    </a:lnL>
                    <a:lnR>
                      <a:noFill/>
                    </a:lnR>
                    <a:lnT w="6350" cap="flat" cmpd="sng" algn="ctr">
                      <a:solidFill>
                        <a:srgbClr val="000000"/>
                      </a:solidFill>
                      <a:prstDash val="solid"/>
                      <a:round/>
                      <a:headEnd type="none" w="med" len="med"/>
                      <a:tailEnd type="none" w="med" len="med"/>
                    </a:lnT>
                    <a:lnB>
                      <a:noFill/>
                    </a:lnB>
                    <a:solidFill>
                      <a:schemeClr val="accent1"/>
                    </a:solidFill>
                  </a:tcPr>
                </a:tc>
                <a:tc>
                  <a:txBody>
                    <a:bodyPr/>
                    <a:lstStyle/>
                    <a:p>
                      <a:pPr rtl="0" fontAlgn="ctr">
                        <a:spcBef>
                          <a:spcPts val="0"/>
                        </a:spcBef>
                        <a:spcAft>
                          <a:spcPts val="0"/>
                        </a:spcAft>
                      </a:pPr>
                      <a:r>
                        <a:rPr lang="en-US" sz="1800" b="0" i="0" u="none" strike="noStrike" dirty="0">
                          <a:solidFill>
                            <a:srgbClr val="333333"/>
                          </a:solidFill>
                          <a:effectLst/>
                          <a:latin typeface="+mn-lt"/>
                          <a:cs typeface="Calibri" panose="020F0502020204030204" pitchFamily="34" charset="0"/>
                        </a:rPr>
                        <a:t>Yes</a:t>
                      </a:r>
                      <a:endParaRPr lang="en-US" sz="1800" dirty="0">
                        <a:effectLst/>
                        <a:latin typeface="+mn-lt"/>
                        <a:cs typeface="Calibri" panose="020F0502020204030204" pitchFamily="34" charset="0"/>
                      </a:endParaRPr>
                    </a:p>
                  </a:txBody>
                  <a:tcPr marL="12700" marR="12700" anchor="ctr">
                    <a:lnL>
                      <a:noFill/>
                    </a:lnL>
                    <a:lnR>
                      <a:noFill/>
                    </a:lnR>
                    <a:lnT w="6350" cap="flat" cmpd="sng" algn="ctr">
                      <a:solidFill>
                        <a:srgbClr val="000000"/>
                      </a:solidFill>
                      <a:prstDash val="solid"/>
                      <a:round/>
                      <a:headEnd type="none" w="med" len="med"/>
                      <a:tailEnd type="none" w="med" len="med"/>
                    </a:lnT>
                    <a:lnB>
                      <a:noFill/>
                    </a:lnB>
                    <a:solidFill>
                      <a:schemeClr val="accent1"/>
                    </a:solidFill>
                  </a:tcPr>
                </a:tc>
                <a:tc>
                  <a:txBody>
                    <a:bodyPr/>
                    <a:lstStyle/>
                    <a:p>
                      <a:pPr rtl="0" fontAlgn="ctr">
                        <a:spcBef>
                          <a:spcPts val="0"/>
                        </a:spcBef>
                        <a:spcAft>
                          <a:spcPts val="0"/>
                        </a:spcAft>
                      </a:pPr>
                      <a:r>
                        <a:rPr lang="en-US" sz="1800" b="0" i="0" u="none" strike="noStrike">
                          <a:solidFill>
                            <a:srgbClr val="333333"/>
                          </a:solidFill>
                          <a:effectLst/>
                          <a:latin typeface="+mn-lt"/>
                          <a:cs typeface="Calibri" panose="020F0502020204030204" pitchFamily="34" charset="0"/>
                        </a:rPr>
                        <a:t>Yes</a:t>
                      </a:r>
                      <a:endParaRPr lang="en-US" sz="1800">
                        <a:effectLst/>
                        <a:latin typeface="+mn-lt"/>
                        <a:cs typeface="Calibri" panose="020F0502020204030204" pitchFamily="34" charset="0"/>
                      </a:endParaRPr>
                    </a:p>
                  </a:txBody>
                  <a:tcPr marL="12700" marR="12700" anchor="ctr">
                    <a:lnL>
                      <a:noFill/>
                    </a:lnL>
                    <a:lnR>
                      <a:noFill/>
                    </a:lnR>
                    <a:lnT w="6350" cap="flat" cmpd="sng" algn="ctr">
                      <a:solidFill>
                        <a:srgbClr val="000000"/>
                      </a:solidFill>
                      <a:prstDash val="solid"/>
                      <a:round/>
                      <a:headEnd type="none" w="med" len="med"/>
                      <a:tailEnd type="none" w="med" len="med"/>
                    </a:lnT>
                    <a:lnB>
                      <a:noFill/>
                    </a:lnB>
                    <a:solidFill>
                      <a:schemeClr val="accent1"/>
                    </a:solidFill>
                  </a:tcPr>
                </a:tc>
                <a:tc>
                  <a:txBody>
                    <a:bodyPr/>
                    <a:lstStyle/>
                    <a:p>
                      <a:pPr rtl="0" fontAlgn="ctr">
                        <a:spcBef>
                          <a:spcPts val="0"/>
                        </a:spcBef>
                        <a:spcAft>
                          <a:spcPts val="0"/>
                        </a:spcAft>
                      </a:pPr>
                      <a:r>
                        <a:rPr lang="en-US" sz="1800" b="0" i="0" u="none" strike="noStrike" dirty="0">
                          <a:solidFill>
                            <a:srgbClr val="333333"/>
                          </a:solidFill>
                          <a:effectLst/>
                          <a:latin typeface="+mn-lt"/>
                          <a:cs typeface="Calibri" panose="020F0502020204030204" pitchFamily="34" charset="0"/>
                        </a:rPr>
                        <a:t>Yes</a:t>
                      </a:r>
                      <a:endParaRPr lang="en-US" sz="1800" dirty="0">
                        <a:effectLst/>
                        <a:latin typeface="+mn-lt"/>
                        <a:cs typeface="Calibri" panose="020F0502020204030204" pitchFamily="34" charset="0"/>
                      </a:endParaRPr>
                    </a:p>
                  </a:txBody>
                  <a:tcPr marL="12700" marR="12700" anchor="ctr">
                    <a:lnL>
                      <a:noFill/>
                    </a:lnL>
                    <a:lnR>
                      <a:noFill/>
                    </a:lnR>
                    <a:lnT w="6350" cap="flat" cmpd="sng" algn="ctr">
                      <a:solidFill>
                        <a:srgbClr val="000000"/>
                      </a:solidFill>
                      <a:prstDash val="solid"/>
                      <a:round/>
                      <a:headEnd type="none" w="med" len="med"/>
                      <a:tailEnd type="none" w="med" len="med"/>
                    </a:lnT>
                    <a:lnB>
                      <a:noFill/>
                    </a:lnB>
                    <a:solidFill>
                      <a:schemeClr val="accent1"/>
                    </a:solidFill>
                  </a:tcPr>
                </a:tc>
                <a:extLst>
                  <a:ext uri="{0D108BD9-81ED-4DB2-BD59-A6C34878D82A}">
                    <a16:rowId xmlns:a16="http://schemas.microsoft.com/office/drawing/2014/main" val="1329722306"/>
                  </a:ext>
                </a:extLst>
              </a:tr>
              <a:tr h="283227">
                <a:tc>
                  <a:txBody>
                    <a:bodyPr/>
                    <a:lstStyle/>
                    <a:p>
                      <a:pPr rtl="0" fontAlgn="ctr">
                        <a:spcBef>
                          <a:spcPts val="0"/>
                        </a:spcBef>
                        <a:spcAft>
                          <a:spcPts val="0"/>
                        </a:spcAft>
                      </a:pPr>
                      <a:r>
                        <a:rPr lang="en-US" sz="1800" b="0" i="0" u="none" strike="noStrike">
                          <a:solidFill>
                            <a:srgbClr val="333333"/>
                          </a:solidFill>
                          <a:effectLst/>
                          <a:latin typeface="+mn-lt"/>
                          <a:cs typeface="Calibri" panose="020F0502020204030204" pitchFamily="34" charset="0"/>
                        </a:rPr>
                        <a:t>Baseline same subject score</a:t>
                      </a:r>
                      <a:endParaRPr lang="en-US" sz="1800">
                        <a:effectLst/>
                        <a:latin typeface="+mn-lt"/>
                        <a:cs typeface="Calibri" panose="020F0502020204030204" pitchFamily="34" charset="0"/>
                      </a:endParaRPr>
                    </a:p>
                  </a:txBody>
                  <a:tcPr marL="12700" marR="12700" anchor="ctr">
                    <a:lnL>
                      <a:noFill/>
                    </a:lnL>
                    <a:lnR>
                      <a:noFill/>
                    </a:lnR>
                    <a:lnT>
                      <a:noFill/>
                    </a:lnT>
                    <a:lnB>
                      <a:noFill/>
                    </a:lnB>
                    <a:solidFill>
                      <a:schemeClr val="accent1"/>
                    </a:solidFill>
                  </a:tcPr>
                </a:tc>
                <a:tc>
                  <a:txBody>
                    <a:bodyPr/>
                    <a:lstStyle/>
                    <a:p>
                      <a:pPr rtl="0" fontAlgn="ctr">
                        <a:spcBef>
                          <a:spcPts val="0"/>
                        </a:spcBef>
                        <a:spcAft>
                          <a:spcPts val="0"/>
                        </a:spcAft>
                      </a:pPr>
                      <a:r>
                        <a:rPr lang="en-US" sz="1800" b="0" i="0" u="none" strike="noStrike">
                          <a:solidFill>
                            <a:srgbClr val="333333"/>
                          </a:solidFill>
                          <a:effectLst/>
                          <a:latin typeface="+mn-lt"/>
                          <a:cs typeface="Calibri" panose="020F0502020204030204" pitchFamily="34" charset="0"/>
                        </a:rPr>
                        <a:t>No</a:t>
                      </a:r>
                      <a:endParaRPr lang="en-US" sz="1800">
                        <a:effectLst/>
                        <a:latin typeface="+mn-lt"/>
                        <a:cs typeface="Calibri" panose="020F0502020204030204" pitchFamily="34" charset="0"/>
                      </a:endParaRPr>
                    </a:p>
                  </a:txBody>
                  <a:tcPr marL="12700" marR="12700" anchor="ctr">
                    <a:lnL>
                      <a:noFill/>
                    </a:lnL>
                    <a:lnR>
                      <a:noFill/>
                    </a:lnR>
                    <a:lnT>
                      <a:noFill/>
                    </a:lnT>
                    <a:lnB>
                      <a:noFill/>
                    </a:lnB>
                    <a:solidFill>
                      <a:schemeClr val="accent1"/>
                    </a:solidFill>
                  </a:tcPr>
                </a:tc>
                <a:tc>
                  <a:txBody>
                    <a:bodyPr/>
                    <a:lstStyle/>
                    <a:p>
                      <a:pPr rtl="0" fontAlgn="ctr">
                        <a:spcBef>
                          <a:spcPts val="0"/>
                        </a:spcBef>
                        <a:spcAft>
                          <a:spcPts val="0"/>
                        </a:spcAft>
                      </a:pPr>
                      <a:r>
                        <a:rPr lang="en-US" sz="1800" b="0" i="0" u="none" strike="noStrike">
                          <a:solidFill>
                            <a:srgbClr val="333333"/>
                          </a:solidFill>
                          <a:effectLst/>
                          <a:latin typeface="+mn-lt"/>
                          <a:cs typeface="Calibri" panose="020F0502020204030204" pitchFamily="34" charset="0"/>
                        </a:rPr>
                        <a:t>Yes</a:t>
                      </a:r>
                      <a:endParaRPr lang="en-US" sz="1800">
                        <a:effectLst/>
                        <a:latin typeface="+mn-lt"/>
                        <a:cs typeface="Calibri" panose="020F0502020204030204" pitchFamily="34" charset="0"/>
                      </a:endParaRPr>
                    </a:p>
                  </a:txBody>
                  <a:tcPr marL="12700" marR="12700" anchor="ctr">
                    <a:lnL>
                      <a:noFill/>
                    </a:lnL>
                    <a:lnR>
                      <a:noFill/>
                    </a:lnR>
                    <a:lnT>
                      <a:noFill/>
                    </a:lnT>
                    <a:lnB>
                      <a:noFill/>
                    </a:lnB>
                    <a:solidFill>
                      <a:schemeClr val="accent1"/>
                    </a:solidFill>
                  </a:tcPr>
                </a:tc>
                <a:tc>
                  <a:txBody>
                    <a:bodyPr/>
                    <a:lstStyle/>
                    <a:p>
                      <a:pPr rtl="0" fontAlgn="ctr">
                        <a:spcBef>
                          <a:spcPts val="0"/>
                        </a:spcBef>
                        <a:spcAft>
                          <a:spcPts val="0"/>
                        </a:spcAft>
                      </a:pPr>
                      <a:r>
                        <a:rPr lang="en-US" sz="1800" b="0" i="0" u="none" strike="noStrike">
                          <a:solidFill>
                            <a:srgbClr val="333333"/>
                          </a:solidFill>
                          <a:effectLst/>
                          <a:latin typeface="+mn-lt"/>
                          <a:cs typeface="Calibri" panose="020F0502020204030204" pitchFamily="34" charset="0"/>
                        </a:rPr>
                        <a:t>Yes</a:t>
                      </a:r>
                      <a:endParaRPr lang="en-US" sz="1800">
                        <a:effectLst/>
                        <a:latin typeface="+mn-lt"/>
                        <a:cs typeface="Calibri" panose="020F0502020204030204" pitchFamily="34" charset="0"/>
                      </a:endParaRPr>
                    </a:p>
                  </a:txBody>
                  <a:tcPr marL="12700" marR="12700" anchor="ctr">
                    <a:lnL>
                      <a:noFill/>
                    </a:lnL>
                    <a:lnR>
                      <a:noFill/>
                    </a:lnR>
                    <a:lnT>
                      <a:noFill/>
                    </a:lnT>
                    <a:lnB>
                      <a:noFill/>
                    </a:lnB>
                    <a:solidFill>
                      <a:schemeClr val="accent1"/>
                    </a:solidFill>
                  </a:tcPr>
                </a:tc>
                <a:tc>
                  <a:txBody>
                    <a:bodyPr/>
                    <a:lstStyle/>
                    <a:p>
                      <a:pPr rtl="0" fontAlgn="ctr">
                        <a:spcBef>
                          <a:spcPts val="0"/>
                        </a:spcBef>
                        <a:spcAft>
                          <a:spcPts val="0"/>
                        </a:spcAft>
                      </a:pPr>
                      <a:r>
                        <a:rPr lang="en-US" sz="1800" b="0" i="0" u="none" strike="noStrike">
                          <a:solidFill>
                            <a:srgbClr val="333333"/>
                          </a:solidFill>
                          <a:effectLst/>
                          <a:latin typeface="+mn-lt"/>
                          <a:cs typeface="Calibri" panose="020F0502020204030204" pitchFamily="34" charset="0"/>
                        </a:rPr>
                        <a:t>No</a:t>
                      </a:r>
                      <a:endParaRPr lang="en-US" sz="1800">
                        <a:effectLst/>
                        <a:latin typeface="+mn-lt"/>
                        <a:cs typeface="Calibri" panose="020F0502020204030204" pitchFamily="34" charset="0"/>
                      </a:endParaRPr>
                    </a:p>
                  </a:txBody>
                  <a:tcPr marL="12700" marR="12700" anchor="ctr">
                    <a:lnL>
                      <a:noFill/>
                    </a:lnL>
                    <a:lnR>
                      <a:noFill/>
                    </a:lnR>
                    <a:lnT>
                      <a:noFill/>
                    </a:lnT>
                    <a:lnB>
                      <a:noFill/>
                    </a:lnB>
                    <a:solidFill>
                      <a:schemeClr val="accent1"/>
                    </a:solidFill>
                  </a:tcPr>
                </a:tc>
                <a:tc>
                  <a:txBody>
                    <a:bodyPr/>
                    <a:lstStyle/>
                    <a:p>
                      <a:pPr rtl="0" fontAlgn="ctr">
                        <a:spcBef>
                          <a:spcPts val="0"/>
                        </a:spcBef>
                        <a:spcAft>
                          <a:spcPts val="0"/>
                        </a:spcAft>
                      </a:pPr>
                      <a:r>
                        <a:rPr lang="en-US" sz="1800" b="0" i="0" u="none" strike="noStrike">
                          <a:solidFill>
                            <a:srgbClr val="333333"/>
                          </a:solidFill>
                          <a:effectLst/>
                          <a:latin typeface="+mn-lt"/>
                          <a:cs typeface="Calibri" panose="020F0502020204030204" pitchFamily="34" charset="0"/>
                        </a:rPr>
                        <a:t>Yes</a:t>
                      </a:r>
                      <a:endParaRPr lang="en-US" sz="1800">
                        <a:effectLst/>
                        <a:latin typeface="+mn-lt"/>
                        <a:cs typeface="Calibri" panose="020F0502020204030204" pitchFamily="34" charset="0"/>
                      </a:endParaRPr>
                    </a:p>
                  </a:txBody>
                  <a:tcPr marL="12700" marR="12700" anchor="ctr">
                    <a:lnL>
                      <a:noFill/>
                    </a:lnL>
                    <a:lnR>
                      <a:noFill/>
                    </a:lnR>
                    <a:lnT>
                      <a:noFill/>
                    </a:lnT>
                    <a:lnB>
                      <a:noFill/>
                    </a:lnB>
                    <a:solidFill>
                      <a:schemeClr val="accent1"/>
                    </a:solidFill>
                  </a:tcPr>
                </a:tc>
                <a:tc>
                  <a:txBody>
                    <a:bodyPr/>
                    <a:lstStyle/>
                    <a:p>
                      <a:pPr rtl="0" fontAlgn="ctr">
                        <a:spcBef>
                          <a:spcPts val="0"/>
                        </a:spcBef>
                        <a:spcAft>
                          <a:spcPts val="0"/>
                        </a:spcAft>
                      </a:pPr>
                      <a:r>
                        <a:rPr lang="en-US" sz="1800" b="0" i="0" u="none" strike="noStrike" dirty="0">
                          <a:solidFill>
                            <a:srgbClr val="333333"/>
                          </a:solidFill>
                          <a:effectLst/>
                          <a:latin typeface="+mn-lt"/>
                          <a:cs typeface="Calibri" panose="020F0502020204030204" pitchFamily="34" charset="0"/>
                        </a:rPr>
                        <a:t>Yes</a:t>
                      </a:r>
                      <a:endParaRPr lang="en-US" sz="1800" dirty="0">
                        <a:effectLst/>
                        <a:latin typeface="+mn-lt"/>
                        <a:cs typeface="Calibri" panose="020F0502020204030204" pitchFamily="34" charset="0"/>
                      </a:endParaRPr>
                    </a:p>
                  </a:txBody>
                  <a:tcPr marL="12700" marR="12700" anchor="ctr">
                    <a:lnL>
                      <a:noFill/>
                    </a:lnL>
                    <a:lnR>
                      <a:noFill/>
                    </a:lnR>
                    <a:lnT>
                      <a:noFill/>
                    </a:lnT>
                    <a:lnB>
                      <a:noFill/>
                    </a:lnB>
                    <a:solidFill>
                      <a:schemeClr val="accent1"/>
                    </a:solidFill>
                  </a:tcPr>
                </a:tc>
                <a:tc>
                  <a:txBody>
                    <a:bodyPr/>
                    <a:lstStyle/>
                    <a:p>
                      <a:pPr rtl="0" fontAlgn="ctr">
                        <a:spcBef>
                          <a:spcPts val="0"/>
                        </a:spcBef>
                        <a:spcAft>
                          <a:spcPts val="0"/>
                        </a:spcAft>
                      </a:pPr>
                      <a:r>
                        <a:rPr lang="en-US" sz="1800" b="0" i="0" u="none" strike="noStrike" dirty="0">
                          <a:solidFill>
                            <a:srgbClr val="333333"/>
                          </a:solidFill>
                          <a:effectLst/>
                          <a:latin typeface="+mn-lt"/>
                          <a:cs typeface="Calibri" panose="020F0502020204030204" pitchFamily="34" charset="0"/>
                        </a:rPr>
                        <a:t>No</a:t>
                      </a:r>
                      <a:endParaRPr lang="en-US" sz="1800" dirty="0">
                        <a:effectLst/>
                        <a:latin typeface="+mn-lt"/>
                        <a:cs typeface="Calibri" panose="020F0502020204030204" pitchFamily="34" charset="0"/>
                      </a:endParaRPr>
                    </a:p>
                  </a:txBody>
                  <a:tcPr marL="12700" marR="12700" anchor="ctr">
                    <a:lnL>
                      <a:noFill/>
                    </a:lnL>
                    <a:lnR>
                      <a:noFill/>
                    </a:lnR>
                    <a:lnT>
                      <a:noFill/>
                    </a:lnT>
                    <a:lnB>
                      <a:noFill/>
                    </a:lnB>
                    <a:solidFill>
                      <a:schemeClr val="accent1"/>
                    </a:solidFill>
                  </a:tcPr>
                </a:tc>
                <a:tc>
                  <a:txBody>
                    <a:bodyPr/>
                    <a:lstStyle/>
                    <a:p>
                      <a:pPr rtl="0" fontAlgn="ctr">
                        <a:spcBef>
                          <a:spcPts val="0"/>
                        </a:spcBef>
                        <a:spcAft>
                          <a:spcPts val="0"/>
                        </a:spcAft>
                      </a:pPr>
                      <a:r>
                        <a:rPr lang="en-US" sz="1800" b="0" i="0" u="none" strike="noStrike" dirty="0">
                          <a:solidFill>
                            <a:srgbClr val="333333"/>
                          </a:solidFill>
                          <a:effectLst/>
                          <a:latin typeface="+mn-lt"/>
                          <a:cs typeface="Calibri" panose="020F0502020204030204" pitchFamily="34" charset="0"/>
                        </a:rPr>
                        <a:t>Yes</a:t>
                      </a:r>
                      <a:endParaRPr lang="en-US" sz="1800" dirty="0">
                        <a:effectLst/>
                        <a:latin typeface="+mn-lt"/>
                        <a:cs typeface="Calibri" panose="020F0502020204030204" pitchFamily="34" charset="0"/>
                      </a:endParaRPr>
                    </a:p>
                  </a:txBody>
                  <a:tcPr marL="12700" marR="12700" anchor="ctr">
                    <a:lnL>
                      <a:noFill/>
                    </a:lnL>
                    <a:lnR>
                      <a:noFill/>
                    </a:lnR>
                    <a:lnT>
                      <a:noFill/>
                    </a:lnT>
                    <a:lnB>
                      <a:noFill/>
                    </a:lnB>
                    <a:solidFill>
                      <a:schemeClr val="accent1"/>
                    </a:solidFill>
                  </a:tcPr>
                </a:tc>
                <a:tc>
                  <a:txBody>
                    <a:bodyPr/>
                    <a:lstStyle/>
                    <a:p>
                      <a:pPr rtl="0" fontAlgn="ctr">
                        <a:spcBef>
                          <a:spcPts val="0"/>
                        </a:spcBef>
                        <a:spcAft>
                          <a:spcPts val="0"/>
                        </a:spcAft>
                      </a:pPr>
                      <a:r>
                        <a:rPr lang="en-US" sz="1800" b="0" i="0" u="none" strike="noStrike">
                          <a:solidFill>
                            <a:srgbClr val="333333"/>
                          </a:solidFill>
                          <a:effectLst/>
                          <a:latin typeface="+mn-lt"/>
                          <a:cs typeface="Calibri" panose="020F0502020204030204" pitchFamily="34" charset="0"/>
                        </a:rPr>
                        <a:t>Yes</a:t>
                      </a:r>
                      <a:endParaRPr lang="en-US" sz="1800">
                        <a:effectLst/>
                        <a:latin typeface="+mn-lt"/>
                        <a:cs typeface="Calibri" panose="020F0502020204030204" pitchFamily="34" charset="0"/>
                      </a:endParaRPr>
                    </a:p>
                  </a:txBody>
                  <a:tcPr marL="12700" marR="12700" anchor="ctr">
                    <a:lnL>
                      <a:noFill/>
                    </a:lnL>
                    <a:lnR>
                      <a:noFill/>
                    </a:lnR>
                    <a:lnT>
                      <a:noFill/>
                    </a:lnT>
                    <a:lnB>
                      <a:noFill/>
                    </a:lnB>
                    <a:solidFill>
                      <a:schemeClr val="accent1"/>
                    </a:solidFill>
                  </a:tcPr>
                </a:tc>
                <a:extLst>
                  <a:ext uri="{0D108BD9-81ED-4DB2-BD59-A6C34878D82A}">
                    <a16:rowId xmlns:a16="http://schemas.microsoft.com/office/drawing/2014/main" val="2132713036"/>
                  </a:ext>
                </a:extLst>
              </a:tr>
              <a:tr h="283227">
                <a:tc>
                  <a:txBody>
                    <a:bodyPr/>
                    <a:lstStyle/>
                    <a:p>
                      <a:pPr rtl="0" fontAlgn="ctr">
                        <a:spcBef>
                          <a:spcPts val="0"/>
                        </a:spcBef>
                        <a:spcAft>
                          <a:spcPts val="0"/>
                        </a:spcAft>
                      </a:pPr>
                      <a:r>
                        <a:rPr lang="en-US" sz="1800" b="0" i="0" u="none" strike="noStrike">
                          <a:solidFill>
                            <a:srgbClr val="333333"/>
                          </a:solidFill>
                          <a:effectLst/>
                          <a:latin typeface="+mn-lt"/>
                          <a:cs typeface="Calibri" panose="020F0502020204030204" pitchFamily="34" charset="0"/>
                        </a:rPr>
                        <a:t>Baseline other subject scores</a:t>
                      </a:r>
                      <a:endParaRPr lang="en-US" sz="1800">
                        <a:effectLst/>
                        <a:latin typeface="+mn-lt"/>
                        <a:cs typeface="Calibri" panose="020F0502020204030204" pitchFamily="34" charset="0"/>
                      </a:endParaRPr>
                    </a:p>
                  </a:txBody>
                  <a:tcPr marL="12700" marR="12700" anchor="ctr">
                    <a:lnL>
                      <a:noFill/>
                    </a:lnL>
                    <a:lnR>
                      <a:noFill/>
                    </a:lnR>
                    <a:lnT>
                      <a:noFill/>
                    </a:lnT>
                    <a:lnB>
                      <a:noFill/>
                    </a:lnB>
                    <a:solidFill>
                      <a:schemeClr val="accent1"/>
                    </a:solidFill>
                  </a:tcPr>
                </a:tc>
                <a:tc>
                  <a:txBody>
                    <a:bodyPr/>
                    <a:lstStyle/>
                    <a:p>
                      <a:pPr rtl="0" fontAlgn="ctr">
                        <a:spcBef>
                          <a:spcPts val="0"/>
                        </a:spcBef>
                        <a:spcAft>
                          <a:spcPts val="0"/>
                        </a:spcAft>
                      </a:pPr>
                      <a:r>
                        <a:rPr lang="en-US" sz="1800" b="0" i="0" u="none" strike="noStrike">
                          <a:solidFill>
                            <a:srgbClr val="333333"/>
                          </a:solidFill>
                          <a:effectLst/>
                          <a:latin typeface="+mn-lt"/>
                          <a:cs typeface="Calibri" panose="020F0502020204030204" pitchFamily="34" charset="0"/>
                        </a:rPr>
                        <a:t>No</a:t>
                      </a:r>
                      <a:endParaRPr lang="en-US" sz="1800">
                        <a:effectLst/>
                        <a:latin typeface="+mn-lt"/>
                        <a:cs typeface="Calibri" panose="020F0502020204030204" pitchFamily="34" charset="0"/>
                      </a:endParaRPr>
                    </a:p>
                  </a:txBody>
                  <a:tcPr marL="12700" marR="12700" anchor="ctr">
                    <a:lnL>
                      <a:noFill/>
                    </a:lnL>
                    <a:lnR>
                      <a:noFill/>
                    </a:lnR>
                    <a:lnT>
                      <a:noFill/>
                    </a:lnT>
                    <a:lnB>
                      <a:noFill/>
                    </a:lnB>
                    <a:solidFill>
                      <a:schemeClr val="accent1"/>
                    </a:solidFill>
                  </a:tcPr>
                </a:tc>
                <a:tc>
                  <a:txBody>
                    <a:bodyPr/>
                    <a:lstStyle/>
                    <a:p>
                      <a:pPr rtl="0" fontAlgn="ctr">
                        <a:spcBef>
                          <a:spcPts val="0"/>
                        </a:spcBef>
                        <a:spcAft>
                          <a:spcPts val="0"/>
                        </a:spcAft>
                      </a:pPr>
                      <a:r>
                        <a:rPr lang="en-US" sz="1800" b="0" i="0" u="none" strike="noStrike">
                          <a:solidFill>
                            <a:srgbClr val="333333"/>
                          </a:solidFill>
                          <a:effectLst/>
                          <a:latin typeface="+mn-lt"/>
                          <a:cs typeface="Calibri" panose="020F0502020204030204" pitchFamily="34" charset="0"/>
                        </a:rPr>
                        <a:t>No</a:t>
                      </a:r>
                      <a:endParaRPr lang="en-US" sz="1800">
                        <a:effectLst/>
                        <a:latin typeface="+mn-lt"/>
                        <a:cs typeface="Calibri" panose="020F0502020204030204" pitchFamily="34" charset="0"/>
                      </a:endParaRPr>
                    </a:p>
                  </a:txBody>
                  <a:tcPr marL="12700" marR="12700" anchor="ctr">
                    <a:lnL>
                      <a:noFill/>
                    </a:lnL>
                    <a:lnR>
                      <a:noFill/>
                    </a:lnR>
                    <a:lnT>
                      <a:noFill/>
                    </a:lnT>
                    <a:lnB>
                      <a:noFill/>
                    </a:lnB>
                    <a:solidFill>
                      <a:schemeClr val="accent1"/>
                    </a:solidFill>
                  </a:tcPr>
                </a:tc>
                <a:tc>
                  <a:txBody>
                    <a:bodyPr/>
                    <a:lstStyle/>
                    <a:p>
                      <a:pPr rtl="0" fontAlgn="ctr">
                        <a:spcBef>
                          <a:spcPts val="0"/>
                        </a:spcBef>
                        <a:spcAft>
                          <a:spcPts val="0"/>
                        </a:spcAft>
                      </a:pPr>
                      <a:r>
                        <a:rPr lang="en-US" sz="1800" b="0" i="0" u="none" strike="noStrike">
                          <a:solidFill>
                            <a:srgbClr val="333333"/>
                          </a:solidFill>
                          <a:effectLst/>
                          <a:latin typeface="+mn-lt"/>
                          <a:cs typeface="Calibri" panose="020F0502020204030204" pitchFamily="34" charset="0"/>
                        </a:rPr>
                        <a:t>Yes</a:t>
                      </a:r>
                      <a:endParaRPr lang="en-US" sz="1800">
                        <a:effectLst/>
                        <a:latin typeface="+mn-lt"/>
                        <a:cs typeface="Calibri" panose="020F0502020204030204" pitchFamily="34" charset="0"/>
                      </a:endParaRPr>
                    </a:p>
                  </a:txBody>
                  <a:tcPr marL="12700" marR="12700" anchor="ctr">
                    <a:lnL>
                      <a:noFill/>
                    </a:lnL>
                    <a:lnR>
                      <a:noFill/>
                    </a:lnR>
                    <a:lnT>
                      <a:noFill/>
                    </a:lnT>
                    <a:lnB>
                      <a:noFill/>
                    </a:lnB>
                    <a:solidFill>
                      <a:schemeClr val="accent1"/>
                    </a:solidFill>
                  </a:tcPr>
                </a:tc>
                <a:tc>
                  <a:txBody>
                    <a:bodyPr/>
                    <a:lstStyle/>
                    <a:p>
                      <a:pPr rtl="0" fontAlgn="ctr">
                        <a:spcBef>
                          <a:spcPts val="0"/>
                        </a:spcBef>
                        <a:spcAft>
                          <a:spcPts val="0"/>
                        </a:spcAft>
                      </a:pPr>
                      <a:r>
                        <a:rPr lang="en-US" sz="1800" b="0" i="0" u="none" strike="noStrike">
                          <a:solidFill>
                            <a:srgbClr val="333333"/>
                          </a:solidFill>
                          <a:effectLst/>
                          <a:latin typeface="+mn-lt"/>
                          <a:cs typeface="Calibri" panose="020F0502020204030204" pitchFamily="34" charset="0"/>
                        </a:rPr>
                        <a:t>No</a:t>
                      </a:r>
                      <a:endParaRPr lang="en-US" sz="1800">
                        <a:effectLst/>
                        <a:latin typeface="+mn-lt"/>
                        <a:cs typeface="Calibri" panose="020F0502020204030204" pitchFamily="34" charset="0"/>
                      </a:endParaRPr>
                    </a:p>
                  </a:txBody>
                  <a:tcPr marL="12700" marR="12700" anchor="ctr">
                    <a:lnL>
                      <a:noFill/>
                    </a:lnL>
                    <a:lnR>
                      <a:noFill/>
                    </a:lnR>
                    <a:lnT>
                      <a:noFill/>
                    </a:lnT>
                    <a:lnB>
                      <a:noFill/>
                    </a:lnB>
                    <a:solidFill>
                      <a:schemeClr val="accent1"/>
                    </a:solidFill>
                  </a:tcPr>
                </a:tc>
                <a:tc>
                  <a:txBody>
                    <a:bodyPr/>
                    <a:lstStyle/>
                    <a:p>
                      <a:pPr rtl="0" fontAlgn="ctr">
                        <a:spcBef>
                          <a:spcPts val="0"/>
                        </a:spcBef>
                        <a:spcAft>
                          <a:spcPts val="0"/>
                        </a:spcAft>
                      </a:pPr>
                      <a:r>
                        <a:rPr lang="en-US" sz="1800" b="0" i="0" u="none" strike="noStrike">
                          <a:solidFill>
                            <a:srgbClr val="333333"/>
                          </a:solidFill>
                          <a:effectLst/>
                          <a:latin typeface="+mn-lt"/>
                          <a:cs typeface="Calibri" panose="020F0502020204030204" pitchFamily="34" charset="0"/>
                        </a:rPr>
                        <a:t>No</a:t>
                      </a:r>
                      <a:endParaRPr lang="en-US" sz="1800">
                        <a:effectLst/>
                        <a:latin typeface="+mn-lt"/>
                        <a:cs typeface="Calibri" panose="020F0502020204030204" pitchFamily="34" charset="0"/>
                      </a:endParaRPr>
                    </a:p>
                  </a:txBody>
                  <a:tcPr marL="12700" marR="12700" anchor="ctr">
                    <a:lnL>
                      <a:noFill/>
                    </a:lnL>
                    <a:lnR>
                      <a:noFill/>
                    </a:lnR>
                    <a:lnT>
                      <a:noFill/>
                    </a:lnT>
                    <a:lnB>
                      <a:noFill/>
                    </a:lnB>
                    <a:solidFill>
                      <a:schemeClr val="accent1"/>
                    </a:solidFill>
                  </a:tcPr>
                </a:tc>
                <a:tc>
                  <a:txBody>
                    <a:bodyPr/>
                    <a:lstStyle/>
                    <a:p>
                      <a:pPr rtl="0" fontAlgn="ctr">
                        <a:spcBef>
                          <a:spcPts val="0"/>
                        </a:spcBef>
                        <a:spcAft>
                          <a:spcPts val="0"/>
                        </a:spcAft>
                      </a:pPr>
                      <a:r>
                        <a:rPr lang="en-US" sz="1800" b="0" i="0" u="none" strike="noStrike">
                          <a:solidFill>
                            <a:srgbClr val="333333"/>
                          </a:solidFill>
                          <a:effectLst/>
                          <a:latin typeface="+mn-lt"/>
                          <a:cs typeface="Calibri" panose="020F0502020204030204" pitchFamily="34" charset="0"/>
                        </a:rPr>
                        <a:t>Yes</a:t>
                      </a:r>
                      <a:endParaRPr lang="en-US" sz="1800">
                        <a:effectLst/>
                        <a:latin typeface="+mn-lt"/>
                        <a:cs typeface="Calibri" panose="020F0502020204030204" pitchFamily="34" charset="0"/>
                      </a:endParaRPr>
                    </a:p>
                  </a:txBody>
                  <a:tcPr marL="12700" marR="12700" anchor="ctr">
                    <a:lnL>
                      <a:noFill/>
                    </a:lnL>
                    <a:lnR>
                      <a:noFill/>
                    </a:lnR>
                    <a:lnT>
                      <a:noFill/>
                    </a:lnT>
                    <a:lnB>
                      <a:noFill/>
                    </a:lnB>
                    <a:solidFill>
                      <a:schemeClr val="accent1"/>
                    </a:solidFill>
                  </a:tcPr>
                </a:tc>
                <a:tc>
                  <a:txBody>
                    <a:bodyPr/>
                    <a:lstStyle/>
                    <a:p>
                      <a:pPr rtl="0" fontAlgn="ctr">
                        <a:spcBef>
                          <a:spcPts val="0"/>
                        </a:spcBef>
                        <a:spcAft>
                          <a:spcPts val="0"/>
                        </a:spcAft>
                      </a:pPr>
                      <a:r>
                        <a:rPr lang="en-US" sz="1800" b="0" i="0" u="none" strike="noStrike">
                          <a:solidFill>
                            <a:srgbClr val="333333"/>
                          </a:solidFill>
                          <a:effectLst/>
                          <a:latin typeface="+mn-lt"/>
                          <a:cs typeface="Calibri" panose="020F0502020204030204" pitchFamily="34" charset="0"/>
                        </a:rPr>
                        <a:t>No</a:t>
                      </a:r>
                      <a:endParaRPr lang="en-US" sz="1800">
                        <a:effectLst/>
                        <a:latin typeface="+mn-lt"/>
                        <a:cs typeface="Calibri" panose="020F0502020204030204" pitchFamily="34" charset="0"/>
                      </a:endParaRPr>
                    </a:p>
                  </a:txBody>
                  <a:tcPr marL="12700" marR="12700" anchor="ctr">
                    <a:lnL>
                      <a:noFill/>
                    </a:lnL>
                    <a:lnR>
                      <a:noFill/>
                    </a:lnR>
                    <a:lnT>
                      <a:noFill/>
                    </a:lnT>
                    <a:lnB>
                      <a:noFill/>
                    </a:lnB>
                    <a:solidFill>
                      <a:schemeClr val="accent1"/>
                    </a:solidFill>
                  </a:tcPr>
                </a:tc>
                <a:tc>
                  <a:txBody>
                    <a:bodyPr/>
                    <a:lstStyle/>
                    <a:p>
                      <a:pPr rtl="0" fontAlgn="ctr">
                        <a:spcBef>
                          <a:spcPts val="0"/>
                        </a:spcBef>
                        <a:spcAft>
                          <a:spcPts val="0"/>
                        </a:spcAft>
                      </a:pPr>
                      <a:r>
                        <a:rPr lang="en-US" sz="1800" b="0" i="0" u="none" strike="noStrike" dirty="0">
                          <a:solidFill>
                            <a:srgbClr val="333333"/>
                          </a:solidFill>
                          <a:effectLst/>
                          <a:latin typeface="+mn-lt"/>
                          <a:cs typeface="Calibri" panose="020F0502020204030204" pitchFamily="34" charset="0"/>
                        </a:rPr>
                        <a:t>No</a:t>
                      </a:r>
                      <a:endParaRPr lang="en-US" sz="1800" dirty="0">
                        <a:effectLst/>
                        <a:latin typeface="+mn-lt"/>
                        <a:cs typeface="Calibri" panose="020F0502020204030204" pitchFamily="34" charset="0"/>
                      </a:endParaRPr>
                    </a:p>
                  </a:txBody>
                  <a:tcPr marL="12700" marR="12700" anchor="ctr">
                    <a:lnL>
                      <a:noFill/>
                    </a:lnL>
                    <a:lnR>
                      <a:noFill/>
                    </a:lnR>
                    <a:lnT>
                      <a:noFill/>
                    </a:lnT>
                    <a:lnB>
                      <a:noFill/>
                    </a:lnB>
                    <a:solidFill>
                      <a:schemeClr val="accent1"/>
                    </a:solidFill>
                  </a:tcPr>
                </a:tc>
                <a:tc>
                  <a:txBody>
                    <a:bodyPr/>
                    <a:lstStyle/>
                    <a:p>
                      <a:pPr rtl="0" fontAlgn="ctr">
                        <a:spcBef>
                          <a:spcPts val="0"/>
                        </a:spcBef>
                        <a:spcAft>
                          <a:spcPts val="0"/>
                        </a:spcAft>
                      </a:pPr>
                      <a:r>
                        <a:rPr lang="en-US" sz="1800" b="0" i="0" u="none" strike="noStrike" dirty="0">
                          <a:solidFill>
                            <a:srgbClr val="333333"/>
                          </a:solidFill>
                          <a:effectLst/>
                          <a:latin typeface="+mn-lt"/>
                          <a:cs typeface="Calibri" panose="020F0502020204030204" pitchFamily="34" charset="0"/>
                        </a:rPr>
                        <a:t>Yes</a:t>
                      </a:r>
                      <a:endParaRPr lang="en-US" sz="1800" dirty="0">
                        <a:effectLst/>
                        <a:latin typeface="+mn-lt"/>
                        <a:cs typeface="Calibri" panose="020F0502020204030204" pitchFamily="34" charset="0"/>
                      </a:endParaRPr>
                    </a:p>
                  </a:txBody>
                  <a:tcPr marL="12700" marR="12700" anchor="ctr">
                    <a:lnL>
                      <a:noFill/>
                    </a:lnL>
                    <a:lnR>
                      <a:noFill/>
                    </a:lnR>
                    <a:lnT>
                      <a:noFill/>
                    </a:lnT>
                    <a:lnB>
                      <a:noFill/>
                    </a:lnB>
                    <a:solidFill>
                      <a:schemeClr val="accent1"/>
                    </a:solidFill>
                  </a:tcPr>
                </a:tc>
                <a:extLst>
                  <a:ext uri="{0D108BD9-81ED-4DB2-BD59-A6C34878D82A}">
                    <a16:rowId xmlns:a16="http://schemas.microsoft.com/office/drawing/2014/main" val="2517304700"/>
                  </a:ext>
                </a:extLst>
              </a:tr>
              <a:tr h="283227">
                <a:tc>
                  <a:txBody>
                    <a:bodyPr/>
                    <a:lstStyle/>
                    <a:p>
                      <a:pPr rtl="0" fontAlgn="ctr">
                        <a:spcBef>
                          <a:spcPts val="0"/>
                        </a:spcBef>
                        <a:spcAft>
                          <a:spcPts val="0"/>
                        </a:spcAft>
                      </a:pPr>
                      <a:r>
                        <a:rPr lang="en-US" sz="1800" b="0" i="0" u="none" strike="noStrike">
                          <a:solidFill>
                            <a:srgbClr val="333333"/>
                          </a:solidFill>
                          <a:effectLst/>
                          <a:latin typeface="+mn-lt"/>
                          <a:cs typeface="Calibri" panose="020F0502020204030204" pitchFamily="34" charset="0"/>
                        </a:rPr>
                        <a:t>School FE</a:t>
                      </a:r>
                      <a:endParaRPr lang="en-US" sz="1800">
                        <a:effectLst/>
                        <a:latin typeface="+mn-lt"/>
                        <a:cs typeface="Calibri" panose="020F0502020204030204" pitchFamily="34" charset="0"/>
                      </a:endParaRPr>
                    </a:p>
                  </a:txBody>
                  <a:tcPr marL="12700" marR="12700" anchor="ctr">
                    <a:lnL>
                      <a:noFill/>
                    </a:lnL>
                    <a:lnR>
                      <a:noFill/>
                    </a:lnR>
                    <a:lnT>
                      <a:noFill/>
                    </a:lnT>
                    <a:lnB>
                      <a:noFill/>
                    </a:lnB>
                    <a:solidFill>
                      <a:schemeClr val="accent1"/>
                    </a:solidFill>
                  </a:tcPr>
                </a:tc>
                <a:tc>
                  <a:txBody>
                    <a:bodyPr/>
                    <a:lstStyle/>
                    <a:p>
                      <a:pPr rtl="0" fontAlgn="ctr">
                        <a:spcBef>
                          <a:spcPts val="0"/>
                        </a:spcBef>
                        <a:spcAft>
                          <a:spcPts val="0"/>
                        </a:spcAft>
                      </a:pPr>
                      <a:r>
                        <a:rPr lang="en-US" sz="1800" b="0" i="0" u="none" strike="noStrike">
                          <a:solidFill>
                            <a:srgbClr val="333333"/>
                          </a:solidFill>
                          <a:effectLst/>
                          <a:latin typeface="+mn-lt"/>
                          <a:cs typeface="Calibri" panose="020F0502020204030204" pitchFamily="34" charset="0"/>
                        </a:rPr>
                        <a:t>Yes</a:t>
                      </a:r>
                      <a:endParaRPr lang="en-US" sz="1800">
                        <a:effectLst/>
                        <a:latin typeface="+mn-lt"/>
                        <a:cs typeface="Calibri" panose="020F0502020204030204" pitchFamily="34" charset="0"/>
                      </a:endParaRPr>
                    </a:p>
                  </a:txBody>
                  <a:tcPr marL="12700" marR="12700" anchor="ctr">
                    <a:lnL>
                      <a:noFill/>
                    </a:lnL>
                    <a:lnR>
                      <a:noFill/>
                    </a:lnR>
                    <a:lnT>
                      <a:noFill/>
                    </a:lnT>
                    <a:lnB>
                      <a:noFill/>
                    </a:lnB>
                    <a:solidFill>
                      <a:schemeClr val="accent1"/>
                    </a:solidFill>
                  </a:tcPr>
                </a:tc>
                <a:tc>
                  <a:txBody>
                    <a:bodyPr/>
                    <a:lstStyle/>
                    <a:p>
                      <a:pPr rtl="0" fontAlgn="ctr">
                        <a:spcBef>
                          <a:spcPts val="0"/>
                        </a:spcBef>
                        <a:spcAft>
                          <a:spcPts val="0"/>
                        </a:spcAft>
                      </a:pPr>
                      <a:r>
                        <a:rPr lang="en-US" sz="1800" b="0" i="0" u="none" strike="noStrike">
                          <a:solidFill>
                            <a:srgbClr val="333333"/>
                          </a:solidFill>
                          <a:effectLst/>
                          <a:latin typeface="+mn-lt"/>
                          <a:cs typeface="Calibri" panose="020F0502020204030204" pitchFamily="34" charset="0"/>
                        </a:rPr>
                        <a:t>Yes</a:t>
                      </a:r>
                      <a:endParaRPr lang="en-US" sz="1800">
                        <a:effectLst/>
                        <a:latin typeface="+mn-lt"/>
                        <a:cs typeface="Calibri" panose="020F0502020204030204" pitchFamily="34" charset="0"/>
                      </a:endParaRPr>
                    </a:p>
                  </a:txBody>
                  <a:tcPr marL="12700" marR="12700" anchor="ctr">
                    <a:lnL>
                      <a:noFill/>
                    </a:lnL>
                    <a:lnR>
                      <a:noFill/>
                    </a:lnR>
                    <a:lnT>
                      <a:noFill/>
                    </a:lnT>
                    <a:lnB>
                      <a:noFill/>
                    </a:lnB>
                    <a:solidFill>
                      <a:schemeClr val="accent1"/>
                    </a:solidFill>
                  </a:tcPr>
                </a:tc>
                <a:tc>
                  <a:txBody>
                    <a:bodyPr/>
                    <a:lstStyle/>
                    <a:p>
                      <a:pPr rtl="0" fontAlgn="ctr">
                        <a:spcBef>
                          <a:spcPts val="0"/>
                        </a:spcBef>
                        <a:spcAft>
                          <a:spcPts val="0"/>
                        </a:spcAft>
                      </a:pPr>
                      <a:r>
                        <a:rPr lang="en-US" sz="1800" b="0" i="0" u="none" strike="noStrike">
                          <a:solidFill>
                            <a:srgbClr val="333333"/>
                          </a:solidFill>
                          <a:effectLst/>
                          <a:latin typeface="+mn-lt"/>
                          <a:cs typeface="Calibri" panose="020F0502020204030204" pitchFamily="34" charset="0"/>
                        </a:rPr>
                        <a:t>Yes</a:t>
                      </a:r>
                      <a:endParaRPr lang="en-US" sz="1800">
                        <a:effectLst/>
                        <a:latin typeface="+mn-lt"/>
                        <a:cs typeface="Calibri" panose="020F0502020204030204" pitchFamily="34" charset="0"/>
                      </a:endParaRPr>
                    </a:p>
                  </a:txBody>
                  <a:tcPr marL="12700" marR="12700" anchor="ctr">
                    <a:lnL>
                      <a:noFill/>
                    </a:lnL>
                    <a:lnR>
                      <a:noFill/>
                    </a:lnR>
                    <a:lnT>
                      <a:noFill/>
                    </a:lnT>
                    <a:lnB>
                      <a:noFill/>
                    </a:lnB>
                    <a:solidFill>
                      <a:schemeClr val="accent1"/>
                    </a:solidFill>
                  </a:tcPr>
                </a:tc>
                <a:tc>
                  <a:txBody>
                    <a:bodyPr/>
                    <a:lstStyle/>
                    <a:p>
                      <a:pPr rtl="0" fontAlgn="ctr">
                        <a:spcBef>
                          <a:spcPts val="0"/>
                        </a:spcBef>
                        <a:spcAft>
                          <a:spcPts val="0"/>
                        </a:spcAft>
                      </a:pPr>
                      <a:r>
                        <a:rPr lang="en-US" sz="1800" b="0" i="0" u="none" strike="noStrike">
                          <a:solidFill>
                            <a:srgbClr val="333333"/>
                          </a:solidFill>
                          <a:effectLst/>
                          <a:latin typeface="+mn-lt"/>
                          <a:cs typeface="Calibri" panose="020F0502020204030204" pitchFamily="34" charset="0"/>
                        </a:rPr>
                        <a:t>Yes</a:t>
                      </a:r>
                      <a:endParaRPr lang="en-US" sz="1800">
                        <a:effectLst/>
                        <a:latin typeface="+mn-lt"/>
                        <a:cs typeface="Calibri" panose="020F0502020204030204" pitchFamily="34" charset="0"/>
                      </a:endParaRPr>
                    </a:p>
                  </a:txBody>
                  <a:tcPr marL="12700" marR="12700" anchor="ctr">
                    <a:lnL>
                      <a:noFill/>
                    </a:lnL>
                    <a:lnR>
                      <a:noFill/>
                    </a:lnR>
                    <a:lnT>
                      <a:noFill/>
                    </a:lnT>
                    <a:lnB>
                      <a:noFill/>
                    </a:lnB>
                    <a:solidFill>
                      <a:schemeClr val="accent1"/>
                    </a:solidFill>
                  </a:tcPr>
                </a:tc>
                <a:tc>
                  <a:txBody>
                    <a:bodyPr/>
                    <a:lstStyle/>
                    <a:p>
                      <a:pPr rtl="0" fontAlgn="ctr">
                        <a:spcBef>
                          <a:spcPts val="0"/>
                        </a:spcBef>
                        <a:spcAft>
                          <a:spcPts val="0"/>
                        </a:spcAft>
                      </a:pPr>
                      <a:r>
                        <a:rPr lang="en-US" sz="1800" b="0" i="0" u="none" strike="noStrike">
                          <a:solidFill>
                            <a:srgbClr val="333333"/>
                          </a:solidFill>
                          <a:effectLst/>
                          <a:latin typeface="+mn-lt"/>
                          <a:cs typeface="Calibri" panose="020F0502020204030204" pitchFamily="34" charset="0"/>
                        </a:rPr>
                        <a:t>Yes</a:t>
                      </a:r>
                      <a:endParaRPr lang="en-US" sz="1800">
                        <a:effectLst/>
                        <a:latin typeface="+mn-lt"/>
                        <a:cs typeface="Calibri" panose="020F0502020204030204" pitchFamily="34" charset="0"/>
                      </a:endParaRPr>
                    </a:p>
                  </a:txBody>
                  <a:tcPr marL="12700" marR="12700" anchor="ctr">
                    <a:lnL>
                      <a:noFill/>
                    </a:lnL>
                    <a:lnR>
                      <a:noFill/>
                    </a:lnR>
                    <a:lnT>
                      <a:noFill/>
                    </a:lnT>
                    <a:lnB>
                      <a:noFill/>
                    </a:lnB>
                    <a:solidFill>
                      <a:schemeClr val="accent1"/>
                    </a:solidFill>
                  </a:tcPr>
                </a:tc>
                <a:tc>
                  <a:txBody>
                    <a:bodyPr/>
                    <a:lstStyle/>
                    <a:p>
                      <a:pPr rtl="0" fontAlgn="ctr">
                        <a:spcBef>
                          <a:spcPts val="0"/>
                        </a:spcBef>
                        <a:spcAft>
                          <a:spcPts val="0"/>
                        </a:spcAft>
                      </a:pPr>
                      <a:r>
                        <a:rPr lang="en-US" sz="1800" b="0" i="0" u="none" strike="noStrike">
                          <a:solidFill>
                            <a:srgbClr val="333333"/>
                          </a:solidFill>
                          <a:effectLst/>
                          <a:latin typeface="+mn-lt"/>
                          <a:cs typeface="Calibri" panose="020F0502020204030204" pitchFamily="34" charset="0"/>
                        </a:rPr>
                        <a:t>Yes</a:t>
                      </a:r>
                      <a:endParaRPr lang="en-US" sz="1800">
                        <a:effectLst/>
                        <a:latin typeface="+mn-lt"/>
                        <a:cs typeface="Calibri" panose="020F0502020204030204" pitchFamily="34" charset="0"/>
                      </a:endParaRPr>
                    </a:p>
                  </a:txBody>
                  <a:tcPr marL="12700" marR="12700" anchor="ctr">
                    <a:lnL>
                      <a:noFill/>
                    </a:lnL>
                    <a:lnR>
                      <a:noFill/>
                    </a:lnR>
                    <a:lnT>
                      <a:noFill/>
                    </a:lnT>
                    <a:lnB>
                      <a:noFill/>
                    </a:lnB>
                    <a:solidFill>
                      <a:schemeClr val="accent1"/>
                    </a:solidFill>
                  </a:tcPr>
                </a:tc>
                <a:tc>
                  <a:txBody>
                    <a:bodyPr/>
                    <a:lstStyle/>
                    <a:p>
                      <a:pPr rtl="0" fontAlgn="ctr">
                        <a:spcBef>
                          <a:spcPts val="0"/>
                        </a:spcBef>
                        <a:spcAft>
                          <a:spcPts val="0"/>
                        </a:spcAft>
                      </a:pPr>
                      <a:r>
                        <a:rPr lang="en-US" sz="1800" b="0" i="0" u="none" strike="noStrike">
                          <a:solidFill>
                            <a:srgbClr val="333333"/>
                          </a:solidFill>
                          <a:effectLst/>
                          <a:latin typeface="+mn-lt"/>
                          <a:cs typeface="Calibri" panose="020F0502020204030204" pitchFamily="34" charset="0"/>
                        </a:rPr>
                        <a:t>Yes</a:t>
                      </a:r>
                      <a:endParaRPr lang="en-US" sz="1800">
                        <a:effectLst/>
                        <a:latin typeface="+mn-lt"/>
                        <a:cs typeface="Calibri" panose="020F0502020204030204" pitchFamily="34" charset="0"/>
                      </a:endParaRPr>
                    </a:p>
                  </a:txBody>
                  <a:tcPr marL="12700" marR="12700" anchor="ctr">
                    <a:lnL>
                      <a:noFill/>
                    </a:lnL>
                    <a:lnR>
                      <a:noFill/>
                    </a:lnR>
                    <a:lnT>
                      <a:noFill/>
                    </a:lnT>
                    <a:lnB>
                      <a:noFill/>
                    </a:lnB>
                    <a:solidFill>
                      <a:schemeClr val="accent1"/>
                    </a:solidFill>
                  </a:tcPr>
                </a:tc>
                <a:tc>
                  <a:txBody>
                    <a:bodyPr/>
                    <a:lstStyle/>
                    <a:p>
                      <a:pPr rtl="0" fontAlgn="ctr">
                        <a:spcBef>
                          <a:spcPts val="0"/>
                        </a:spcBef>
                        <a:spcAft>
                          <a:spcPts val="0"/>
                        </a:spcAft>
                      </a:pPr>
                      <a:r>
                        <a:rPr lang="en-US" sz="1800" b="0" i="0" u="none" strike="noStrike" dirty="0">
                          <a:solidFill>
                            <a:srgbClr val="333333"/>
                          </a:solidFill>
                          <a:effectLst/>
                          <a:latin typeface="+mn-lt"/>
                          <a:cs typeface="Calibri" panose="020F0502020204030204" pitchFamily="34" charset="0"/>
                        </a:rPr>
                        <a:t>Yes</a:t>
                      </a:r>
                      <a:endParaRPr lang="en-US" sz="1800" dirty="0">
                        <a:effectLst/>
                        <a:latin typeface="+mn-lt"/>
                        <a:cs typeface="Calibri" panose="020F0502020204030204" pitchFamily="34" charset="0"/>
                      </a:endParaRPr>
                    </a:p>
                  </a:txBody>
                  <a:tcPr marL="12700" marR="12700" anchor="ctr">
                    <a:lnL>
                      <a:noFill/>
                    </a:lnL>
                    <a:lnR>
                      <a:noFill/>
                    </a:lnR>
                    <a:lnT>
                      <a:noFill/>
                    </a:lnT>
                    <a:lnB>
                      <a:noFill/>
                    </a:lnB>
                    <a:solidFill>
                      <a:schemeClr val="accent1"/>
                    </a:solidFill>
                  </a:tcPr>
                </a:tc>
                <a:tc>
                  <a:txBody>
                    <a:bodyPr/>
                    <a:lstStyle/>
                    <a:p>
                      <a:pPr rtl="0" fontAlgn="ctr">
                        <a:spcBef>
                          <a:spcPts val="0"/>
                        </a:spcBef>
                        <a:spcAft>
                          <a:spcPts val="0"/>
                        </a:spcAft>
                      </a:pPr>
                      <a:r>
                        <a:rPr lang="en-US" sz="1800" b="0" i="0" u="none" strike="noStrike" dirty="0">
                          <a:solidFill>
                            <a:srgbClr val="333333"/>
                          </a:solidFill>
                          <a:effectLst/>
                          <a:latin typeface="+mn-lt"/>
                          <a:cs typeface="Calibri" panose="020F0502020204030204" pitchFamily="34" charset="0"/>
                        </a:rPr>
                        <a:t>Yes</a:t>
                      </a:r>
                      <a:endParaRPr lang="en-US" sz="1800" dirty="0">
                        <a:effectLst/>
                        <a:latin typeface="+mn-lt"/>
                        <a:cs typeface="Calibri" panose="020F0502020204030204" pitchFamily="34" charset="0"/>
                      </a:endParaRPr>
                    </a:p>
                  </a:txBody>
                  <a:tcPr marL="12700" marR="12700" anchor="ctr">
                    <a:lnL>
                      <a:noFill/>
                    </a:lnL>
                    <a:lnR>
                      <a:noFill/>
                    </a:lnR>
                    <a:lnT>
                      <a:noFill/>
                    </a:lnT>
                    <a:lnB>
                      <a:noFill/>
                    </a:lnB>
                    <a:solidFill>
                      <a:schemeClr val="accent1"/>
                    </a:solidFill>
                  </a:tcPr>
                </a:tc>
                <a:extLst>
                  <a:ext uri="{0D108BD9-81ED-4DB2-BD59-A6C34878D82A}">
                    <a16:rowId xmlns:a16="http://schemas.microsoft.com/office/drawing/2014/main" val="400191293"/>
                  </a:ext>
                </a:extLst>
              </a:tr>
              <a:tr h="283227">
                <a:tc>
                  <a:txBody>
                    <a:bodyPr/>
                    <a:lstStyle/>
                    <a:p>
                      <a:pPr rtl="0" fontAlgn="ctr">
                        <a:spcBef>
                          <a:spcPts val="0"/>
                        </a:spcBef>
                        <a:spcAft>
                          <a:spcPts val="0"/>
                        </a:spcAft>
                      </a:pPr>
                      <a:r>
                        <a:rPr lang="en-US" sz="1800" b="0" i="0" u="none" strike="noStrike">
                          <a:solidFill>
                            <a:srgbClr val="333333"/>
                          </a:solidFill>
                          <a:effectLst/>
                          <a:latin typeface="+mn-lt"/>
                          <a:cs typeface="Calibri" panose="020F0502020204030204" pitchFamily="34" charset="0"/>
                        </a:rPr>
                        <a:t>School clustered SE</a:t>
                      </a:r>
                      <a:endParaRPr lang="en-US" sz="1800">
                        <a:effectLst/>
                        <a:latin typeface="+mn-lt"/>
                        <a:cs typeface="Calibri" panose="020F0502020204030204" pitchFamily="34" charset="0"/>
                      </a:endParaRPr>
                    </a:p>
                  </a:txBody>
                  <a:tcPr marL="12700" marR="12700" anchor="ctr">
                    <a:lnL>
                      <a:noFill/>
                    </a:lnL>
                    <a:lnR>
                      <a:noFill/>
                    </a:lnR>
                    <a:lnT>
                      <a:noFill/>
                    </a:lnT>
                    <a:lnB>
                      <a:noFill/>
                    </a:lnB>
                    <a:solidFill>
                      <a:schemeClr val="accent1"/>
                    </a:solidFill>
                  </a:tcPr>
                </a:tc>
                <a:tc>
                  <a:txBody>
                    <a:bodyPr/>
                    <a:lstStyle/>
                    <a:p>
                      <a:pPr rtl="0" fontAlgn="ctr">
                        <a:spcBef>
                          <a:spcPts val="0"/>
                        </a:spcBef>
                        <a:spcAft>
                          <a:spcPts val="0"/>
                        </a:spcAft>
                      </a:pPr>
                      <a:r>
                        <a:rPr lang="en-US" sz="1800" b="0" i="0" u="none" strike="noStrike">
                          <a:solidFill>
                            <a:srgbClr val="333333"/>
                          </a:solidFill>
                          <a:effectLst/>
                          <a:latin typeface="+mn-lt"/>
                          <a:cs typeface="Calibri" panose="020F0502020204030204" pitchFamily="34" charset="0"/>
                        </a:rPr>
                        <a:t>Yes</a:t>
                      </a:r>
                      <a:endParaRPr lang="en-US" sz="1800">
                        <a:effectLst/>
                        <a:latin typeface="+mn-lt"/>
                        <a:cs typeface="Calibri" panose="020F0502020204030204" pitchFamily="34" charset="0"/>
                      </a:endParaRPr>
                    </a:p>
                  </a:txBody>
                  <a:tcPr marL="12700" marR="12700" anchor="ctr">
                    <a:lnL>
                      <a:noFill/>
                    </a:lnL>
                    <a:lnR>
                      <a:noFill/>
                    </a:lnR>
                    <a:lnT>
                      <a:noFill/>
                    </a:lnT>
                    <a:lnB>
                      <a:noFill/>
                    </a:lnB>
                    <a:solidFill>
                      <a:schemeClr val="accent1"/>
                    </a:solidFill>
                  </a:tcPr>
                </a:tc>
                <a:tc>
                  <a:txBody>
                    <a:bodyPr/>
                    <a:lstStyle/>
                    <a:p>
                      <a:pPr rtl="0" fontAlgn="ctr">
                        <a:spcBef>
                          <a:spcPts val="0"/>
                        </a:spcBef>
                        <a:spcAft>
                          <a:spcPts val="0"/>
                        </a:spcAft>
                      </a:pPr>
                      <a:r>
                        <a:rPr lang="en-US" sz="1800" b="0" i="0" u="none" strike="noStrike">
                          <a:solidFill>
                            <a:srgbClr val="333333"/>
                          </a:solidFill>
                          <a:effectLst/>
                          <a:latin typeface="+mn-lt"/>
                          <a:cs typeface="Calibri" panose="020F0502020204030204" pitchFamily="34" charset="0"/>
                        </a:rPr>
                        <a:t>Yes</a:t>
                      </a:r>
                      <a:endParaRPr lang="en-US" sz="1800">
                        <a:effectLst/>
                        <a:latin typeface="+mn-lt"/>
                        <a:cs typeface="Calibri" panose="020F0502020204030204" pitchFamily="34" charset="0"/>
                      </a:endParaRPr>
                    </a:p>
                  </a:txBody>
                  <a:tcPr marL="12700" marR="12700" anchor="ctr">
                    <a:lnL>
                      <a:noFill/>
                    </a:lnL>
                    <a:lnR>
                      <a:noFill/>
                    </a:lnR>
                    <a:lnT>
                      <a:noFill/>
                    </a:lnT>
                    <a:lnB>
                      <a:noFill/>
                    </a:lnB>
                    <a:solidFill>
                      <a:schemeClr val="accent1"/>
                    </a:solidFill>
                  </a:tcPr>
                </a:tc>
                <a:tc>
                  <a:txBody>
                    <a:bodyPr/>
                    <a:lstStyle/>
                    <a:p>
                      <a:pPr rtl="0" fontAlgn="ctr">
                        <a:spcBef>
                          <a:spcPts val="0"/>
                        </a:spcBef>
                        <a:spcAft>
                          <a:spcPts val="0"/>
                        </a:spcAft>
                      </a:pPr>
                      <a:r>
                        <a:rPr lang="en-US" sz="1800" b="0" i="0" u="none" strike="noStrike">
                          <a:solidFill>
                            <a:srgbClr val="333333"/>
                          </a:solidFill>
                          <a:effectLst/>
                          <a:latin typeface="+mn-lt"/>
                          <a:cs typeface="Calibri" panose="020F0502020204030204" pitchFamily="34" charset="0"/>
                        </a:rPr>
                        <a:t>Yes</a:t>
                      </a:r>
                      <a:endParaRPr lang="en-US" sz="1800">
                        <a:effectLst/>
                        <a:latin typeface="+mn-lt"/>
                        <a:cs typeface="Calibri" panose="020F0502020204030204" pitchFamily="34" charset="0"/>
                      </a:endParaRPr>
                    </a:p>
                  </a:txBody>
                  <a:tcPr marL="12700" marR="12700" anchor="ctr">
                    <a:lnL>
                      <a:noFill/>
                    </a:lnL>
                    <a:lnR>
                      <a:noFill/>
                    </a:lnR>
                    <a:lnT>
                      <a:noFill/>
                    </a:lnT>
                    <a:lnB>
                      <a:noFill/>
                    </a:lnB>
                    <a:solidFill>
                      <a:schemeClr val="accent1"/>
                    </a:solidFill>
                  </a:tcPr>
                </a:tc>
                <a:tc>
                  <a:txBody>
                    <a:bodyPr/>
                    <a:lstStyle/>
                    <a:p>
                      <a:pPr rtl="0" fontAlgn="ctr">
                        <a:spcBef>
                          <a:spcPts val="0"/>
                        </a:spcBef>
                        <a:spcAft>
                          <a:spcPts val="0"/>
                        </a:spcAft>
                      </a:pPr>
                      <a:r>
                        <a:rPr lang="en-US" sz="1800" b="0" i="0" u="none" strike="noStrike">
                          <a:solidFill>
                            <a:srgbClr val="333333"/>
                          </a:solidFill>
                          <a:effectLst/>
                          <a:latin typeface="+mn-lt"/>
                          <a:cs typeface="Calibri" panose="020F0502020204030204" pitchFamily="34" charset="0"/>
                        </a:rPr>
                        <a:t>Yes</a:t>
                      </a:r>
                      <a:endParaRPr lang="en-US" sz="1800">
                        <a:effectLst/>
                        <a:latin typeface="+mn-lt"/>
                        <a:cs typeface="Calibri" panose="020F0502020204030204" pitchFamily="34" charset="0"/>
                      </a:endParaRPr>
                    </a:p>
                  </a:txBody>
                  <a:tcPr marL="12700" marR="12700" anchor="ctr">
                    <a:lnL>
                      <a:noFill/>
                    </a:lnL>
                    <a:lnR>
                      <a:noFill/>
                    </a:lnR>
                    <a:lnT>
                      <a:noFill/>
                    </a:lnT>
                    <a:lnB>
                      <a:noFill/>
                    </a:lnB>
                    <a:solidFill>
                      <a:schemeClr val="accent1"/>
                    </a:solidFill>
                  </a:tcPr>
                </a:tc>
                <a:tc>
                  <a:txBody>
                    <a:bodyPr/>
                    <a:lstStyle/>
                    <a:p>
                      <a:pPr rtl="0" fontAlgn="ctr">
                        <a:spcBef>
                          <a:spcPts val="0"/>
                        </a:spcBef>
                        <a:spcAft>
                          <a:spcPts val="0"/>
                        </a:spcAft>
                      </a:pPr>
                      <a:r>
                        <a:rPr lang="en-US" sz="1800" b="0" i="0" u="none" strike="noStrike">
                          <a:solidFill>
                            <a:srgbClr val="333333"/>
                          </a:solidFill>
                          <a:effectLst/>
                          <a:latin typeface="+mn-lt"/>
                          <a:cs typeface="Calibri" panose="020F0502020204030204" pitchFamily="34" charset="0"/>
                        </a:rPr>
                        <a:t>Yes</a:t>
                      </a:r>
                      <a:endParaRPr lang="en-US" sz="1800">
                        <a:effectLst/>
                        <a:latin typeface="+mn-lt"/>
                        <a:cs typeface="Calibri" panose="020F0502020204030204" pitchFamily="34" charset="0"/>
                      </a:endParaRPr>
                    </a:p>
                  </a:txBody>
                  <a:tcPr marL="12700" marR="12700" anchor="ctr">
                    <a:lnL>
                      <a:noFill/>
                    </a:lnL>
                    <a:lnR>
                      <a:noFill/>
                    </a:lnR>
                    <a:lnT>
                      <a:noFill/>
                    </a:lnT>
                    <a:lnB>
                      <a:noFill/>
                    </a:lnB>
                    <a:solidFill>
                      <a:schemeClr val="accent1"/>
                    </a:solidFill>
                  </a:tcPr>
                </a:tc>
                <a:tc>
                  <a:txBody>
                    <a:bodyPr/>
                    <a:lstStyle/>
                    <a:p>
                      <a:pPr rtl="0" fontAlgn="ctr">
                        <a:spcBef>
                          <a:spcPts val="0"/>
                        </a:spcBef>
                        <a:spcAft>
                          <a:spcPts val="0"/>
                        </a:spcAft>
                      </a:pPr>
                      <a:r>
                        <a:rPr lang="en-US" sz="1800" b="0" i="0" u="none" strike="noStrike">
                          <a:solidFill>
                            <a:srgbClr val="333333"/>
                          </a:solidFill>
                          <a:effectLst/>
                          <a:latin typeface="+mn-lt"/>
                          <a:cs typeface="Calibri" panose="020F0502020204030204" pitchFamily="34" charset="0"/>
                        </a:rPr>
                        <a:t>Yes</a:t>
                      </a:r>
                      <a:endParaRPr lang="en-US" sz="1800">
                        <a:effectLst/>
                        <a:latin typeface="+mn-lt"/>
                        <a:cs typeface="Calibri" panose="020F0502020204030204" pitchFamily="34" charset="0"/>
                      </a:endParaRPr>
                    </a:p>
                  </a:txBody>
                  <a:tcPr marL="12700" marR="12700" anchor="ctr">
                    <a:lnL>
                      <a:noFill/>
                    </a:lnL>
                    <a:lnR>
                      <a:noFill/>
                    </a:lnR>
                    <a:lnT>
                      <a:noFill/>
                    </a:lnT>
                    <a:lnB>
                      <a:noFill/>
                    </a:lnB>
                    <a:solidFill>
                      <a:schemeClr val="accent1"/>
                    </a:solidFill>
                  </a:tcPr>
                </a:tc>
                <a:tc>
                  <a:txBody>
                    <a:bodyPr/>
                    <a:lstStyle/>
                    <a:p>
                      <a:pPr rtl="0" fontAlgn="ctr">
                        <a:spcBef>
                          <a:spcPts val="0"/>
                        </a:spcBef>
                        <a:spcAft>
                          <a:spcPts val="0"/>
                        </a:spcAft>
                      </a:pPr>
                      <a:r>
                        <a:rPr lang="en-US" sz="1800" b="0" i="0" u="none" strike="noStrike">
                          <a:solidFill>
                            <a:srgbClr val="333333"/>
                          </a:solidFill>
                          <a:effectLst/>
                          <a:latin typeface="+mn-lt"/>
                          <a:cs typeface="Calibri" panose="020F0502020204030204" pitchFamily="34" charset="0"/>
                        </a:rPr>
                        <a:t>Yes</a:t>
                      </a:r>
                      <a:endParaRPr lang="en-US" sz="1800">
                        <a:effectLst/>
                        <a:latin typeface="+mn-lt"/>
                        <a:cs typeface="Calibri" panose="020F0502020204030204" pitchFamily="34" charset="0"/>
                      </a:endParaRPr>
                    </a:p>
                  </a:txBody>
                  <a:tcPr marL="12700" marR="12700" anchor="ctr">
                    <a:lnL>
                      <a:noFill/>
                    </a:lnL>
                    <a:lnR>
                      <a:noFill/>
                    </a:lnR>
                    <a:lnT>
                      <a:noFill/>
                    </a:lnT>
                    <a:lnB>
                      <a:noFill/>
                    </a:lnB>
                    <a:solidFill>
                      <a:schemeClr val="accent1"/>
                    </a:solidFill>
                  </a:tcPr>
                </a:tc>
                <a:tc>
                  <a:txBody>
                    <a:bodyPr/>
                    <a:lstStyle/>
                    <a:p>
                      <a:pPr rtl="0" fontAlgn="ctr">
                        <a:spcBef>
                          <a:spcPts val="0"/>
                        </a:spcBef>
                        <a:spcAft>
                          <a:spcPts val="0"/>
                        </a:spcAft>
                      </a:pPr>
                      <a:r>
                        <a:rPr lang="en-US" sz="1800" b="0" i="0" u="none" strike="noStrike" dirty="0">
                          <a:solidFill>
                            <a:srgbClr val="333333"/>
                          </a:solidFill>
                          <a:effectLst/>
                          <a:latin typeface="+mn-lt"/>
                          <a:cs typeface="Calibri" panose="020F0502020204030204" pitchFamily="34" charset="0"/>
                        </a:rPr>
                        <a:t>Yes</a:t>
                      </a:r>
                      <a:endParaRPr lang="en-US" sz="1800" dirty="0">
                        <a:effectLst/>
                        <a:latin typeface="+mn-lt"/>
                        <a:cs typeface="Calibri" panose="020F0502020204030204" pitchFamily="34" charset="0"/>
                      </a:endParaRPr>
                    </a:p>
                  </a:txBody>
                  <a:tcPr marL="12700" marR="12700" anchor="ctr">
                    <a:lnL>
                      <a:noFill/>
                    </a:lnL>
                    <a:lnR>
                      <a:noFill/>
                    </a:lnR>
                    <a:lnT>
                      <a:noFill/>
                    </a:lnT>
                    <a:lnB>
                      <a:noFill/>
                    </a:lnB>
                    <a:solidFill>
                      <a:schemeClr val="accent1"/>
                    </a:solidFill>
                  </a:tcPr>
                </a:tc>
                <a:tc>
                  <a:txBody>
                    <a:bodyPr/>
                    <a:lstStyle/>
                    <a:p>
                      <a:pPr rtl="0" fontAlgn="ctr">
                        <a:spcBef>
                          <a:spcPts val="0"/>
                        </a:spcBef>
                        <a:spcAft>
                          <a:spcPts val="0"/>
                        </a:spcAft>
                      </a:pPr>
                      <a:r>
                        <a:rPr lang="en-US" sz="1800" b="0" i="0" u="none" strike="noStrike" dirty="0">
                          <a:solidFill>
                            <a:srgbClr val="333333"/>
                          </a:solidFill>
                          <a:effectLst/>
                          <a:latin typeface="+mn-lt"/>
                          <a:cs typeface="Calibri" panose="020F0502020204030204" pitchFamily="34" charset="0"/>
                        </a:rPr>
                        <a:t>Yes</a:t>
                      </a:r>
                      <a:endParaRPr lang="en-US" sz="1800" dirty="0">
                        <a:effectLst/>
                        <a:latin typeface="+mn-lt"/>
                        <a:cs typeface="Calibri" panose="020F0502020204030204" pitchFamily="34" charset="0"/>
                      </a:endParaRPr>
                    </a:p>
                  </a:txBody>
                  <a:tcPr marL="12700" marR="12700" anchor="ctr">
                    <a:lnL>
                      <a:noFill/>
                    </a:lnL>
                    <a:lnR>
                      <a:noFill/>
                    </a:lnR>
                    <a:lnT>
                      <a:noFill/>
                    </a:lnT>
                    <a:lnB>
                      <a:noFill/>
                    </a:lnB>
                    <a:solidFill>
                      <a:schemeClr val="accent1"/>
                    </a:solidFill>
                  </a:tcPr>
                </a:tc>
                <a:extLst>
                  <a:ext uri="{0D108BD9-81ED-4DB2-BD59-A6C34878D82A}">
                    <a16:rowId xmlns:a16="http://schemas.microsoft.com/office/drawing/2014/main" val="284009050"/>
                  </a:ext>
                </a:extLst>
              </a:tr>
              <a:tr h="283227">
                <a:tc>
                  <a:txBody>
                    <a:bodyPr/>
                    <a:lstStyle/>
                    <a:p>
                      <a:pPr rtl="0" fontAlgn="ctr">
                        <a:spcBef>
                          <a:spcPts val="0"/>
                        </a:spcBef>
                        <a:spcAft>
                          <a:spcPts val="0"/>
                        </a:spcAft>
                      </a:pPr>
                      <a:r>
                        <a:rPr lang="en-US" sz="1800" b="0" i="0" u="none" strike="noStrike">
                          <a:solidFill>
                            <a:srgbClr val="333333"/>
                          </a:solidFill>
                          <a:effectLst/>
                          <a:latin typeface="+mn-lt"/>
                          <a:cs typeface="Calibri" panose="020F0502020204030204" pitchFamily="34" charset="0"/>
                        </a:rPr>
                        <a:t>Observations</a:t>
                      </a:r>
                      <a:endParaRPr lang="en-US" sz="1800">
                        <a:effectLst/>
                        <a:latin typeface="+mn-lt"/>
                        <a:cs typeface="Calibri" panose="020F0502020204030204" pitchFamily="34" charset="0"/>
                      </a:endParaRPr>
                    </a:p>
                  </a:txBody>
                  <a:tcPr marL="12700" marR="12700" anchor="ctr">
                    <a:lnL>
                      <a:noFill/>
                    </a:lnL>
                    <a:lnR>
                      <a:noFill/>
                    </a:lnR>
                    <a:lnT>
                      <a:noFill/>
                    </a:lnT>
                    <a:lnB>
                      <a:noFill/>
                    </a:lnB>
                    <a:solidFill>
                      <a:schemeClr val="accent1"/>
                    </a:solidFill>
                  </a:tcPr>
                </a:tc>
                <a:tc>
                  <a:txBody>
                    <a:bodyPr/>
                    <a:lstStyle/>
                    <a:p>
                      <a:pPr rtl="0" fontAlgn="ctr">
                        <a:spcBef>
                          <a:spcPts val="0"/>
                        </a:spcBef>
                        <a:spcAft>
                          <a:spcPts val="0"/>
                        </a:spcAft>
                      </a:pPr>
                      <a:r>
                        <a:rPr lang="en-US" sz="1800" b="0" i="0" u="none" strike="noStrike">
                          <a:solidFill>
                            <a:srgbClr val="333333"/>
                          </a:solidFill>
                          <a:effectLst/>
                          <a:latin typeface="+mn-lt"/>
                          <a:cs typeface="Calibri" panose="020F0502020204030204" pitchFamily="34" charset="0"/>
                        </a:rPr>
                        <a:t>4,945</a:t>
                      </a:r>
                      <a:endParaRPr lang="en-US" sz="1800">
                        <a:effectLst/>
                        <a:latin typeface="+mn-lt"/>
                        <a:cs typeface="Calibri" panose="020F0502020204030204" pitchFamily="34" charset="0"/>
                      </a:endParaRPr>
                    </a:p>
                  </a:txBody>
                  <a:tcPr marL="12700" marR="12700" anchor="ctr">
                    <a:lnL>
                      <a:noFill/>
                    </a:lnL>
                    <a:lnR>
                      <a:noFill/>
                    </a:lnR>
                    <a:lnT>
                      <a:noFill/>
                    </a:lnT>
                    <a:lnB>
                      <a:noFill/>
                    </a:lnB>
                    <a:solidFill>
                      <a:schemeClr val="accent1"/>
                    </a:solidFill>
                  </a:tcPr>
                </a:tc>
                <a:tc>
                  <a:txBody>
                    <a:bodyPr/>
                    <a:lstStyle/>
                    <a:p>
                      <a:pPr rtl="0" fontAlgn="ctr">
                        <a:spcBef>
                          <a:spcPts val="0"/>
                        </a:spcBef>
                        <a:spcAft>
                          <a:spcPts val="0"/>
                        </a:spcAft>
                      </a:pPr>
                      <a:r>
                        <a:rPr lang="en-US" sz="1800" b="0" i="0" u="none" strike="noStrike">
                          <a:solidFill>
                            <a:srgbClr val="333333"/>
                          </a:solidFill>
                          <a:effectLst/>
                          <a:latin typeface="+mn-lt"/>
                          <a:cs typeface="Calibri" panose="020F0502020204030204" pitchFamily="34" charset="0"/>
                        </a:rPr>
                        <a:t>4,945</a:t>
                      </a:r>
                      <a:endParaRPr lang="en-US" sz="1800">
                        <a:effectLst/>
                        <a:latin typeface="+mn-lt"/>
                        <a:cs typeface="Calibri" panose="020F0502020204030204" pitchFamily="34" charset="0"/>
                      </a:endParaRPr>
                    </a:p>
                  </a:txBody>
                  <a:tcPr marL="12700" marR="12700" anchor="ctr">
                    <a:lnL>
                      <a:noFill/>
                    </a:lnL>
                    <a:lnR>
                      <a:noFill/>
                    </a:lnR>
                    <a:lnT>
                      <a:noFill/>
                    </a:lnT>
                    <a:lnB>
                      <a:noFill/>
                    </a:lnB>
                    <a:solidFill>
                      <a:schemeClr val="accent1"/>
                    </a:solidFill>
                  </a:tcPr>
                </a:tc>
                <a:tc>
                  <a:txBody>
                    <a:bodyPr/>
                    <a:lstStyle/>
                    <a:p>
                      <a:pPr rtl="0" fontAlgn="ctr">
                        <a:spcBef>
                          <a:spcPts val="0"/>
                        </a:spcBef>
                        <a:spcAft>
                          <a:spcPts val="0"/>
                        </a:spcAft>
                      </a:pPr>
                      <a:r>
                        <a:rPr lang="en-US" sz="1800" b="0" i="0" u="none" strike="noStrike">
                          <a:solidFill>
                            <a:srgbClr val="333333"/>
                          </a:solidFill>
                          <a:effectLst/>
                          <a:latin typeface="+mn-lt"/>
                          <a:cs typeface="Calibri" panose="020F0502020204030204" pitchFamily="34" charset="0"/>
                        </a:rPr>
                        <a:t>4,945</a:t>
                      </a:r>
                      <a:endParaRPr lang="en-US" sz="1800">
                        <a:effectLst/>
                        <a:latin typeface="+mn-lt"/>
                        <a:cs typeface="Calibri" panose="020F0502020204030204" pitchFamily="34" charset="0"/>
                      </a:endParaRPr>
                    </a:p>
                  </a:txBody>
                  <a:tcPr marL="12700" marR="12700" anchor="ctr">
                    <a:lnL>
                      <a:noFill/>
                    </a:lnL>
                    <a:lnR>
                      <a:noFill/>
                    </a:lnR>
                    <a:lnT>
                      <a:noFill/>
                    </a:lnT>
                    <a:lnB>
                      <a:noFill/>
                    </a:lnB>
                    <a:solidFill>
                      <a:schemeClr val="accent1"/>
                    </a:solidFill>
                  </a:tcPr>
                </a:tc>
                <a:tc>
                  <a:txBody>
                    <a:bodyPr/>
                    <a:lstStyle/>
                    <a:p>
                      <a:pPr rtl="0" fontAlgn="ctr">
                        <a:spcBef>
                          <a:spcPts val="0"/>
                        </a:spcBef>
                        <a:spcAft>
                          <a:spcPts val="0"/>
                        </a:spcAft>
                      </a:pPr>
                      <a:r>
                        <a:rPr lang="en-US" sz="1800" b="0" i="0" u="none" strike="noStrike">
                          <a:solidFill>
                            <a:srgbClr val="333333"/>
                          </a:solidFill>
                          <a:effectLst/>
                          <a:latin typeface="+mn-lt"/>
                          <a:cs typeface="Calibri" panose="020F0502020204030204" pitchFamily="34" charset="0"/>
                        </a:rPr>
                        <a:t>4,962</a:t>
                      </a:r>
                      <a:endParaRPr lang="en-US" sz="1800">
                        <a:effectLst/>
                        <a:latin typeface="+mn-lt"/>
                        <a:cs typeface="Calibri" panose="020F0502020204030204" pitchFamily="34" charset="0"/>
                      </a:endParaRPr>
                    </a:p>
                  </a:txBody>
                  <a:tcPr marL="12700" marR="12700" anchor="ctr">
                    <a:lnL>
                      <a:noFill/>
                    </a:lnL>
                    <a:lnR>
                      <a:noFill/>
                    </a:lnR>
                    <a:lnT>
                      <a:noFill/>
                    </a:lnT>
                    <a:lnB>
                      <a:noFill/>
                    </a:lnB>
                    <a:solidFill>
                      <a:schemeClr val="accent1"/>
                    </a:solidFill>
                  </a:tcPr>
                </a:tc>
                <a:tc>
                  <a:txBody>
                    <a:bodyPr/>
                    <a:lstStyle/>
                    <a:p>
                      <a:pPr rtl="0" fontAlgn="ctr">
                        <a:spcBef>
                          <a:spcPts val="0"/>
                        </a:spcBef>
                        <a:spcAft>
                          <a:spcPts val="0"/>
                        </a:spcAft>
                      </a:pPr>
                      <a:r>
                        <a:rPr lang="en-US" sz="1800" b="0" i="0" u="none" strike="noStrike">
                          <a:solidFill>
                            <a:srgbClr val="333333"/>
                          </a:solidFill>
                          <a:effectLst/>
                          <a:latin typeface="+mn-lt"/>
                          <a:cs typeface="Calibri" panose="020F0502020204030204" pitchFamily="34" charset="0"/>
                        </a:rPr>
                        <a:t>4,962</a:t>
                      </a:r>
                      <a:endParaRPr lang="en-US" sz="1800">
                        <a:effectLst/>
                        <a:latin typeface="+mn-lt"/>
                        <a:cs typeface="Calibri" panose="020F0502020204030204" pitchFamily="34" charset="0"/>
                      </a:endParaRPr>
                    </a:p>
                  </a:txBody>
                  <a:tcPr marL="12700" marR="12700" anchor="ctr">
                    <a:lnL>
                      <a:noFill/>
                    </a:lnL>
                    <a:lnR>
                      <a:noFill/>
                    </a:lnR>
                    <a:lnT>
                      <a:noFill/>
                    </a:lnT>
                    <a:lnB>
                      <a:noFill/>
                    </a:lnB>
                    <a:solidFill>
                      <a:schemeClr val="accent1"/>
                    </a:solidFill>
                  </a:tcPr>
                </a:tc>
                <a:tc>
                  <a:txBody>
                    <a:bodyPr/>
                    <a:lstStyle/>
                    <a:p>
                      <a:pPr rtl="0" fontAlgn="ctr">
                        <a:spcBef>
                          <a:spcPts val="0"/>
                        </a:spcBef>
                        <a:spcAft>
                          <a:spcPts val="0"/>
                        </a:spcAft>
                      </a:pPr>
                      <a:r>
                        <a:rPr lang="en-US" sz="1800" b="0" i="0" u="none" strike="noStrike">
                          <a:solidFill>
                            <a:srgbClr val="333333"/>
                          </a:solidFill>
                          <a:effectLst/>
                          <a:latin typeface="+mn-lt"/>
                          <a:cs typeface="Calibri" panose="020F0502020204030204" pitchFamily="34" charset="0"/>
                        </a:rPr>
                        <a:t>4,962</a:t>
                      </a:r>
                      <a:endParaRPr lang="en-US" sz="1800">
                        <a:effectLst/>
                        <a:latin typeface="+mn-lt"/>
                        <a:cs typeface="Calibri" panose="020F0502020204030204" pitchFamily="34" charset="0"/>
                      </a:endParaRPr>
                    </a:p>
                  </a:txBody>
                  <a:tcPr marL="12700" marR="12700" anchor="ctr">
                    <a:lnL>
                      <a:noFill/>
                    </a:lnL>
                    <a:lnR>
                      <a:noFill/>
                    </a:lnR>
                    <a:lnT>
                      <a:noFill/>
                    </a:lnT>
                    <a:lnB>
                      <a:noFill/>
                    </a:lnB>
                    <a:solidFill>
                      <a:schemeClr val="accent1"/>
                    </a:solidFill>
                  </a:tcPr>
                </a:tc>
                <a:tc>
                  <a:txBody>
                    <a:bodyPr/>
                    <a:lstStyle/>
                    <a:p>
                      <a:pPr rtl="0" fontAlgn="ctr">
                        <a:spcBef>
                          <a:spcPts val="0"/>
                        </a:spcBef>
                        <a:spcAft>
                          <a:spcPts val="0"/>
                        </a:spcAft>
                      </a:pPr>
                      <a:r>
                        <a:rPr lang="en-US" sz="1800" b="0" i="0" u="none" strike="noStrike">
                          <a:solidFill>
                            <a:srgbClr val="333333"/>
                          </a:solidFill>
                          <a:effectLst/>
                          <a:latin typeface="+mn-lt"/>
                          <a:cs typeface="Calibri" panose="020F0502020204030204" pitchFamily="34" charset="0"/>
                        </a:rPr>
                        <a:t>5,016</a:t>
                      </a:r>
                      <a:endParaRPr lang="en-US" sz="1800">
                        <a:effectLst/>
                        <a:latin typeface="+mn-lt"/>
                        <a:cs typeface="Calibri" panose="020F0502020204030204" pitchFamily="34" charset="0"/>
                      </a:endParaRPr>
                    </a:p>
                  </a:txBody>
                  <a:tcPr marL="12700" marR="12700" anchor="ctr">
                    <a:lnL>
                      <a:noFill/>
                    </a:lnL>
                    <a:lnR>
                      <a:noFill/>
                    </a:lnR>
                    <a:lnT>
                      <a:noFill/>
                    </a:lnT>
                    <a:lnB>
                      <a:noFill/>
                    </a:lnB>
                    <a:solidFill>
                      <a:schemeClr val="accent1"/>
                    </a:solidFill>
                  </a:tcPr>
                </a:tc>
                <a:tc>
                  <a:txBody>
                    <a:bodyPr/>
                    <a:lstStyle/>
                    <a:p>
                      <a:pPr rtl="0" fontAlgn="ctr">
                        <a:spcBef>
                          <a:spcPts val="0"/>
                        </a:spcBef>
                        <a:spcAft>
                          <a:spcPts val="0"/>
                        </a:spcAft>
                      </a:pPr>
                      <a:r>
                        <a:rPr lang="en-US" sz="1800" b="0" i="0" u="none" strike="noStrike" dirty="0">
                          <a:solidFill>
                            <a:srgbClr val="333333"/>
                          </a:solidFill>
                          <a:effectLst/>
                          <a:latin typeface="+mn-lt"/>
                          <a:cs typeface="Calibri" panose="020F0502020204030204" pitchFamily="34" charset="0"/>
                        </a:rPr>
                        <a:t>5,016</a:t>
                      </a:r>
                      <a:endParaRPr lang="en-US" sz="1800" dirty="0">
                        <a:effectLst/>
                        <a:latin typeface="+mn-lt"/>
                        <a:cs typeface="Calibri" panose="020F0502020204030204" pitchFamily="34" charset="0"/>
                      </a:endParaRPr>
                    </a:p>
                  </a:txBody>
                  <a:tcPr marL="12700" marR="12700" anchor="ctr">
                    <a:lnL>
                      <a:noFill/>
                    </a:lnL>
                    <a:lnR>
                      <a:noFill/>
                    </a:lnR>
                    <a:lnT>
                      <a:noFill/>
                    </a:lnT>
                    <a:lnB>
                      <a:noFill/>
                    </a:lnB>
                    <a:solidFill>
                      <a:schemeClr val="accent1"/>
                    </a:solidFill>
                  </a:tcPr>
                </a:tc>
                <a:tc>
                  <a:txBody>
                    <a:bodyPr/>
                    <a:lstStyle/>
                    <a:p>
                      <a:pPr rtl="0" fontAlgn="ctr">
                        <a:spcBef>
                          <a:spcPts val="0"/>
                        </a:spcBef>
                        <a:spcAft>
                          <a:spcPts val="0"/>
                        </a:spcAft>
                      </a:pPr>
                      <a:r>
                        <a:rPr lang="en-US" sz="1800" b="0" i="0" u="none" strike="noStrike" dirty="0">
                          <a:solidFill>
                            <a:srgbClr val="333333"/>
                          </a:solidFill>
                          <a:effectLst/>
                          <a:latin typeface="+mn-lt"/>
                          <a:cs typeface="Calibri" panose="020F0502020204030204" pitchFamily="34" charset="0"/>
                        </a:rPr>
                        <a:t>5,016</a:t>
                      </a:r>
                      <a:endParaRPr lang="en-US" sz="1800" dirty="0">
                        <a:effectLst/>
                        <a:latin typeface="+mn-lt"/>
                        <a:cs typeface="Calibri" panose="020F0502020204030204" pitchFamily="34" charset="0"/>
                      </a:endParaRPr>
                    </a:p>
                  </a:txBody>
                  <a:tcPr marL="12700" marR="12700" anchor="ctr">
                    <a:lnL>
                      <a:noFill/>
                    </a:lnL>
                    <a:lnR>
                      <a:noFill/>
                    </a:lnR>
                    <a:lnT>
                      <a:noFill/>
                    </a:lnT>
                    <a:lnB>
                      <a:noFill/>
                    </a:lnB>
                    <a:solidFill>
                      <a:schemeClr val="accent1"/>
                    </a:solidFill>
                  </a:tcPr>
                </a:tc>
                <a:extLst>
                  <a:ext uri="{0D108BD9-81ED-4DB2-BD59-A6C34878D82A}">
                    <a16:rowId xmlns:a16="http://schemas.microsoft.com/office/drawing/2014/main" val="218331084"/>
                  </a:ext>
                </a:extLst>
              </a:tr>
              <a:tr h="283227">
                <a:tc>
                  <a:txBody>
                    <a:bodyPr/>
                    <a:lstStyle/>
                    <a:p>
                      <a:pPr rtl="0" fontAlgn="ctr">
                        <a:spcBef>
                          <a:spcPts val="0"/>
                        </a:spcBef>
                        <a:spcAft>
                          <a:spcPts val="0"/>
                        </a:spcAft>
                      </a:pPr>
                      <a:r>
                        <a:rPr lang="en-US" sz="1800" b="0" i="0" u="none" strike="noStrike" dirty="0">
                          <a:solidFill>
                            <a:srgbClr val="333333"/>
                          </a:solidFill>
                          <a:effectLst/>
                          <a:latin typeface="+mn-lt"/>
                          <a:cs typeface="Calibri" panose="020F0502020204030204" pitchFamily="34" charset="0"/>
                        </a:rPr>
                        <a:t>R2 Achievement</a:t>
                      </a:r>
                      <a:endParaRPr lang="en-US" sz="1800" dirty="0">
                        <a:effectLst/>
                        <a:latin typeface="+mn-lt"/>
                        <a:cs typeface="Calibri" panose="020F0502020204030204" pitchFamily="34" charset="0"/>
                      </a:endParaRPr>
                    </a:p>
                  </a:txBody>
                  <a:tcPr marL="12700" marR="12700" anchor="ctr">
                    <a:lnL>
                      <a:noFill/>
                    </a:lnL>
                    <a:lnR>
                      <a:noFill/>
                    </a:lnR>
                    <a:lnT>
                      <a:noFill/>
                    </a:lnT>
                    <a:lnB w="6350" cap="flat" cmpd="sng" algn="ctr">
                      <a:noFill/>
                      <a:prstDash val="solid"/>
                      <a:round/>
                      <a:headEnd type="none" w="med" len="med"/>
                      <a:tailEnd type="none" w="med" len="med"/>
                    </a:lnB>
                    <a:solidFill>
                      <a:schemeClr val="accent1"/>
                    </a:solidFill>
                  </a:tcPr>
                </a:tc>
                <a:tc>
                  <a:txBody>
                    <a:bodyPr/>
                    <a:lstStyle/>
                    <a:p>
                      <a:pPr rtl="0" fontAlgn="ctr">
                        <a:spcBef>
                          <a:spcPts val="0"/>
                        </a:spcBef>
                        <a:spcAft>
                          <a:spcPts val="0"/>
                        </a:spcAft>
                      </a:pPr>
                      <a:r>
                        <a:rPr lang="en-US" sz="1800" b="0" i="0" u="none" strike="noStrike" dirty="0">
                          <a:solidFill>
                            <a:srgbClr val="333333"/>
                          </a:solidFill>
                          <a:effectLst/>
                          <a:latin typeface="+mn-lt"/>
                          <a:cs typeface="Calibri" panose="020F0502020204030204" pitchFamily="34" charset="0"/>
                        </a:rPr>
                        <a:t>0.106</a:t>
                      </a:r>
                      <a:endParaRPr lang="en-US" sz="1800" dirty="0">
                        <a:effectLst/>
                        <a:latin typeface="+mn-lt"/>
                        <a:cs typeface="Calibri" panose="020F0502020204030204" pitchFamily="34" charset="0"/>
                      </a:endParaRPr>
                    </a:p>
                  </a:txBody>
                  <a:tcPr marL="12700" marR="12700" anchor="ctr">
                    <a:lnL>
                      <a:noFill/>
                    </a:lnL>
                    <a:lnR>
                      <a:noFill/>
                    </a:lnR>
                    <a:lnT>
                      <a:noFill/>
                    </a:lnT>
                    <a:lnB w="6350" cap="flat" cmpd="sng" algn="ctr">
                      <a:noFill/>
                      <a:prstDash val="solid"/>
                      <a:round/>
                      <a:headEnd type="none" w="med" len="med"/>
                      <a:tailEnd type="none" w="med" len="med"/>
                    </a:lnB>
                    <a:solidFill>
                      <a:schemeClr val="accent1"/>
                    </a:solidFill>
                  </a:tcPr>
                </a:tc>
                <a:tc>
                  <a:txBody>
                    <a:bodyPr/>
                    <a:lstStyle/>
                    <a:p>
                      <a:pPr rtl="0" fontAlgn="ctr">
                        <a:spcBef>
                          <a:spcPts val="0"/>
                        </a:spcBef>
                        <a:spcAft>
                          <a:spcPts val="0"/>
                        </a:spcAft>
                      </a:pPr>
                      <a:r>
                        <a:rPr lang="en-US" sz="1800" b="0" i="0" u="none" strike="noStrike" dirty="0">
                          <a:solidFill>
                            <a:srgbClr val="333333"/>
                          </a:solidFill>
                          <a:effectLst/>
                          <a:latin typeface="+mn-lt"/>
                          <a:cs typeface="Calibri" panose="020F0502020204030204" pitchFamily="34" charset="0"/>
                        </a:rPr>
                        <a:t>0.527</a:t>
                      </a:r>
                      <a:endParaRPr lang="en-US" sz="1800" dirty="0">
                        <a:effectLst/>
                        <a:latin typeface="+mn-lt"/>
                        <a:cs typeface="Calibri" panose="020F0502020204030204" pitchFamily="34" charset="0"/>
                      </a:endParaRPr>
                    </a:p>
                  </a:txBody>
                  <a:tcPr marL="12700" marR="12700" anchor="ctr">
                    <a:lnL>
                      <a:noFill/>
                    </a:lnL>
                    <a:lnR>
                      <a:noFill/>
                    </a:lnR>
                    <a:lnT>
                      <a:noFill/>
                    </a:lnT>
                    <a:lnB w="6350" cap="flat" cmpd="sng" algn="ctr">
                      <a:noFill/>
                      <a:prstDash val="solid"/>
                      <a:round/>
                      <a:headEnd type="none" w="med" len="med"/>
                      <a:tailEnd type="none" w="med" len="med"/>
                    </a:lnB>
                    <a:solidFill>
                      <a:schemeClr val="accent1"/>
                    </a:solidFill>
                  </a:tcPr>
                </a:tc>
                <a:tc>
                  <a:txBody>
                    <a:bodyPr/>
                    <a:lstStyle/>
                    <a:p>
                      <a:pPr rtl="0" fontAlgn="ctr">
                        <a:spcBef>
                          <a:spcPts val="0"/>
                        </a:spcBef>
                        <a:spcAft>
                          <a:spcPts val="0"/>
                        </a:spcAft>
                      </a:pPr>
                      <a:r>
                        <a:rPr lang="en-US" sz="1800" b="0" i="0" u="none" strike="noStrike" dirty="0">
                          <a:solidFill>
                            <a:srgbClr val="333333"/>
                          </a:solidFill>
                          <a:effectLst/>
                          <a:latin typeface="+mn-lt"/>
                          <a:cs typeface="Calibri" panose="020F0502020204030204" pitchFamily="34" charset="0"/>
                        </a:rPr>
                        <a:t>0.605</a:t>
                      </a:r>
                      <a:endParaRPr lang="en-US" sz="1800" dirty="0">
                        <a:effectLst/>
                        <a:latin typeface="+mn-lt"/>
                        <a:cs typeface="Calibri" panose="020F0502020204030204" pitchFamily="34" charset="0"/>
                      </a:endParaRPr>
                    </a:p>
                  </a:txBody>
                  <a:tcPr marL="12700" marR="12700" anchor="ctr">
                    <a:lnL>
                      <a:noFill/>
                    </a:lnL>
                    <a:lnR>
                      <a:noFill/>
                    </a:lnR>
                    <a:lnT>
                      <a:noFill/>
                    </a:lnT>
                    <a:lnB w="6350" cap="flat" cmpd="sng" algn="ctr">
                      <a:noFill/>
                      <a:prstDash val="solid"/>
                      <a:round/>
                      <a:headEnd type="none" w="med" len="med"/>
                      <a:tailEnd type="none" w="med" len="med"/>
                    </a:lnB>
                    <a:solidFill>
                      <a:schemeClr val="accent1"/>
                    </a:solidFill>
                  </a:tcPr>
                </a:tc>
                <a:tc>
                  <a:txBody>
                    <a:bodyPr/>
                    <a:lstStyle/>
                    <a:p>
                      <a:pPr rtl="0" fontAlgn="ctr">
                        <a:spcBef>
                          <a:spcPts val="0"/>
                        </a:spcBef>
                        <a:spcAft>
                          <a:spcPts val="0"/>
                        </a:spcAft>
                      </a:pPr>
                      <a:r>
                        <a:rPr lang="en-US" sz="1800" b="0" i="0" u="none" strike="noStrike" dirty="0">
                          <a:solidFill>
                            <a:srgbClr val="333333"/>
                          </a:solidFill>
                          <a:effectLst/>
                          <a:latin typeface="+mn-lt"/>
                          <a:cs typeface="Calibri" panose="020F0502020204030204" pitchFamily="34" charset="0"/>
                        </a:rPr>
                        <a:t>0.096</a:t>
                      </a:r>
                      <a:endParaRPr lang="en-US" sz="1800" dirty="0">
                        <a:effectLst/>
                        <a:latin typeface="+mn-lt"/>
                        <a:cs typeface="Calibri" panose="020F0502020204030204" pitchFamily="34" charset="0"/>
                      </a:endParaRPr>
                    </a:p>
                  </a:txBody>
                  <a:tcPr marL="12700" marR="12700" anchor="ctr">
                    <a:lnL>
                      <a:noFill/>
                    </a:lnL>
                    <a:lnR>
                      <a:noFill/>
                    </a:lnR>
                    <a:lnT>
                      <a:noFill/>
                    </a:lnT>
                    <a:lnB w="6350" cap="flat" cmpd="sng" algn="ctr">
                      <a:noFill/>
                      <a:prstDash val="solid"/>
                      <a:round/>
                      <a:headEnd type="none" w="med" len="med"/>
                      <a:tailEnd type="none" w="med" len="med"/>
                    </a:lnB>
                    <a:solidFill>
                      <a:schemeClr val="accent1"/>
                    </a:solidFill>
                  </a:tcPr>
                </a:tc>
                <a:tc>
                  <a:txBody>
                    <a:bodyPr/>
                    <a:lstStyle/>
                    <a:p>
                      <a:pPr rtl="0" fontAlgn="ctr">
                        <a:spcBef>
                          <a:spcPts val="0"/>
                        </a:spcBef>
                        <a:spcAft>
                          <a:spcPts val="0"/>
                        </a:spcAft>
                      </a:pPr>
                      <a:r>
                        <a:rPr lang="en-US" sz="1800" b="0" i="0" u="none" strike="noStrike" dirty="0">
                          <a:solidFill>
                            <a:srgbClr val="333333"/>
                          </a:solidFill>
                          <a:effectLst/>
                          <a:latin typeface="+mn-lt"/>
                          <a:cs typeface="Calibri" panose="020F0502020204030204" pitchFamily="34" charset="0"/>
                        </a:rPr>
                        <a:t>0.681</a:t>
                      </a:r>
                      <a:endParaRPr lang="en-US" sz="1800" dirty="0">
                        <a:effectLst/>
                        <a:latin typeface="+mn-lt"/>
                        <a:cs typeface="Calibri" panose="020F0502020204030204" pitchFamily="34" charset="0"/>
                      </a:endParaRPr>
                    </a:p>
                  </a:txBody>
                  <a:tcPr marL="12700" marR="12700" anchor="ctr">
                    <a:lnL>
                      <a:noFill/>
                    </a:lnL>
                    <a:lnR>
                      <a:noFill/>
                    </a:lnR>
                    <a:lnT>
                      <a:noFill/>
                    </a:lnT>
                    <a:lnB w="6350" cap="flat" cmpd="sng" algn="ctr">
                      <a:noFill/>
                      <a:prstDash val="solid"/>
                      <a:round/>
                      <a:headEnd type="none" w="med" len="med"/>
                      <a:tailEnd type="none" w="med" len="med"/>
                    </a:lnB>
                    <a:solidFill>
                      <a:schemeClr val="accent1"/>
                    </a:solidFill>
                  </a:tcPr>
                </a:tc>
                <a:tc>
                  <a:txBody>
                    <a:bodyPr/>
                    <a:lstStyle/>
                    <a:p>
                      <a:pPr rtl="0" fontAlgn="ctr">
                        <a:spcBef>
                          <a:spcPts val="0"/>
                        </a:spcBef>
                        <a:spcAft>
                          <a:spcPts val="0"/>
                        </a:spcAft>
                      </a:pPr>
                      <a:r>
                        <a:rPr lang="en-US" sz="1800" b="0" i="0" u="none" strike="noStrike" dirty="0">
                          <a:solidFill>
                            <a:srgbClr val="333333"/>
                          </a:solidFill>
                          <a:effectLst/>
                          <a:latin typeface="+mn-lt"/>
                          <a:cs typeface="Calibri" panose="020F0502020204030204" pitchFamily="34" charset="0"/>
                        </a:rPr>
                        <a:t>0.705</a:t>
                      </a:r>
                      <a:endParaRPr lang="en-US" sz="1800" dirty="0">
                        <a:effectLst/>
                        <a:latin typeface="+mn-lt"/>
                        <a:cs typeface="Calibri" panose="020F0502020204030204" pitchFamily="34" charset="0"/>
                      </a:endParaRPr>
                    </a:p>
                  </a:txBody>
                  <a:tcPr marL="12700" marR="12700" anchor="ctr">
                    <a:lnL>
                      <a:noFill/>
                    </a:lnL>
                    <a:lnR>
                      <a:noFill/>
                    </a:lnR>
                    <a:lnT>
                      <a:noFill/>
                    </a:lnT>
                    <a:lnB w="6350" cap="flat" cmpd="sng" algn="ctr">
                      <a:noFill/>
                      <a:prstDash val="solid"/>
                      <a:round/>
                      <a:headEnd type="none" w="med" len="med"/>
                      <a:tailEnd type="none" w="med" len="med"/>
                    </a:lnB>
                    <a:solidFill>
                      <a:schemeClr val="accent1"/>
                    </a:solidFill>
                  </a:tcPr>
                </a:tc>
                <a:tc>
                  <a:txBody>
                    <a:bodyPr/>
                    <a:lstStyle/>
                    <a:p>
                      <a:pPr rtl="0" fontAlgn="ctr">
                        <a:spcBef>
                          <a:spcPts val="0"/>
                        </a:spcBef>
                        <a:spcAft>
                          <a:spcPts val="0"/>
                        </a:spcAft>
                      </a:pPr>
                      <a:r>
                        <a:rPr lang="en-US" sz="1800" b="0" i="0" u="none" strike="noStrike" dirty="0">
                          <a:solidFill>
                            <a:srgbClr val="333333"/>
                          </a:solidFill>
                          <a:effectLst/>
                          <a:latin typeface="+mn-lt"/>
                          <a:cs typeface="Calibri" panose="020F0502020204030204" pitchFamily="34" charset="0"/>
                        </a:rPr>
                        <a:t>0.027</a:t>
                      </a:r>
                      <a:endParaRPr lang="en-US" sz="1800" dirty="0">
                        <a:effectLst/>
                        <a:latin typeface="+mn-lt"/>
                        <a:cs typeface="Calibri" panose="020F0502020204030204" pitchFamily="34" charset="0"/>
                      </a:endParaRPr>
                    </a:p>
                  </a:txBody>
                  <a:tcPr marL="12700" marR="12700" anchor="ctr">
                    <a:lnL>
                      <a:noFill/>
                    </a:lnL>
                    <a:lnR>
                      <a:noFill/>
                    </a:lnR>
                    <a:lnT>
                      <a:noFill/>
                    </a:lnT>
                    <a:lnB w="6350" cap="flat" cmpd="sng" algn="ctr">
                      <a:noFill/>
                      <a:prstDash val="solid"/>
                      <a:round/>
                      <a:headEnd type="none" w="med" len="med"/>
                      <a:tailEnd type="none" w="med" len="med"/>
                    </a:lnB>
                    <a:solidFill>
                      <a:schemeClr val="accent1"/>
                    </a:solidFill>
                  </a:tcPr>
                </a:tc>
                <a:tc>
                  <a:txBody>
                    <a:bodyPr/>
                    <a:lstStyle/>
                    <a:p>
                      <a:pPr rtl="0" fontAlgn="ctr">
                        <a:spcBef>
                          <a:spcPts val="0"/>
                        </a:spcBef>
                        <a:spcAft>
                          <a:spcPts val="0"/>
                        </a:spcAft>
                      </a:pPr>
                      <a:r>
                        <a:rPr lang="en-US" sz="1800" b="0" i="0" u="none" strike="noStrike" dirty="0">
                          <a:solidFill>
                            <a:srgbClr val="333333"/>
                          </a:solidFill>
                          <a:effectLst/>
                          <a:latin typeface="+mn-lt"/>
                          <a:cs typeface="Calibri" panose="020F0502020204030204" pitchFamily="34" charset="0"/>
                        </a:rPr>
                        <a:t>0.557</a:t>
                      </a:r>
                      <a:endParaRPr lang="en-US" sz="1800" dirty="0">
                        <a:effectLst/>
                        <a:latin typeface="+mn-lt"/>
                        <a:cs typeface="Calibri" panose="020F0502020204030204" pitchFamily="34" charset="0"/>
                      </a:endParaRPr>
                    </a:p>
                  </a:txBody>
                  <a:tcPr marL="12700" marR="12700" anchor="ctr">
                    <a:lnL>
                      <a:noFill/>
                    </a:lnL>
                    <a:lnR>
                      <a:noFill/>
                    </a:lnR>
                    <a:lnT>
                      <a:noFill/>
                    </a:lnT>
                    <a:lnB w="6350" cap="flat" cmpd="sng" algn="ctr">
                      <a:noFill/>
                      <a:prstDash val="solid"/>
                      <a:round/>
                      <a:headEnd type="none" w="med" len="med"/>
                      <a:tailEnd type="none" w="med" len="med"/>
                    </a:lnB>
                    <a:solidFill>
                      <a:schemeClr val="accent1"/>
                    </a:solidFill>
                  </a:tcPr>
                </a:tc>
                <a:tc>
                  <a:txBody>
                    <a:bodyPr/>
                    <a:lstStyle/>
                    <a:p>
                      <a:pPr rtl="0" fontAlgn="ctr">
                        <a:spcBef>
                          <a:spcPts val="0"/>
                        </a:spcBef>
                        <a:spcAft>
                          <a:spcPts val="0"/>
                        </a:spcAft>
                      </a:pPr>
                      <a:r>
                        <a:rPr lang="en-US" sz="1800" b="0" i="0" u="none" strike="noStrike" dirty="0">
                          <a:solidFill>
                            <a:srgbClr val="333333"/>
                          </a:solidFill>
                          <a:effectLst/>
                          <a:latin typeface="+mn-lt"/>
                          <a:cs typeface="Calibri" panose="020F0502020204030204" pitchFamily="34" charset="0"/>
                        </a:rPr>
                        <a:t>0.612</a:t>
                      </a:r>
                      <a:endParaRPr lang="en-US" sz="1800" dirty="0">
                        <a:effectLst/>
                        <a:latin typeface="+mn-lt"/>
                        <a:cs typeface="Calibri" panose="020F0502020204030204" pitchFamily="34" charset="0"/>
                      </a:endParaRPr>
                    </a:p>
                  </a:txBody>
                  <a:tcPr marL="12700" marR="12700" anchor="ctr">
                    <a:lnL>
                      <a:noFill/>
                    </a:lnL>
                    <a:lnR>
                      <a:noFill/>
                    </a:lnR>
                    <a:lnT>
                      <a:noFill/>
                    </a:lnT>
                    <a:lnB w="6350" cap="flat" cmpd="sng" algn="ctr">
                      <a:noFill/>
                      <a:prstDash val="solid"/>
                      <a:round/>
                      <a:headEnd type="none" w="med" len="med"/>
                      <a:tailEnd type="none" w="med" len="med"/>
                    </a:lnB>
                    <a:solidFill>
                      <a:schemeClr val="accent1"/>
                    </a:solidFill>
                  </a:tcPr>
                </a:tc>
                <a:extLst>
                  <a:ext uri="{0D108BD9-81ED-4DB2-BD59-A6C34878D82A}">
                    <a16:rowId xmlns:a16="http://schemas.microsoft.com/office/drawing/2014/main" val="1612513782"/>
                  </a:ext>
                </a:extLst>
              </a:tr>
              <a:tr h="283227">
                <a:tc>
                  <a:txBody>
                    <a:bodyPr/>
                    <a:lstStyle/>
                    <a:p>
                      <a:pPr rtl="0" fontAlgn="ctr">
                        <a:spcBef>
                          <a:spcPts val="0"/>
                        </a:spcBef>
                        <a:spcAft>
                          <a:spcPts val="0"/>
                        </a:spcAft>
                      </a:pPr>
                      <a:r>
                        <a:rPr lang="en-US" sz="1800" dirty="0">
                          <a:effectLst/>
                          <a:latin typeface="+mn-lt"/>
                          <a:cs typeface="Calibri" panose="020F0502020204030204" pitchFamily="34" charset="0"/>
                        </a:rPr>
                        <a:t>R2 Confidence</a:t>
                      </a:r>
                    </a:p>
                  </a:txBody>
                  <a:tcPr marL="12700" marR="12700" anchor="ctr">
                    <a:lnL>
                      <a:noFill/>
                    </a:lnL>
                    <a:lnR>
                      <a:noFill/>
                    </a:lnR>
                    <a:lnT>
                      <a:noFill/>
                    </a:lnT>
                    <a:lnB w="6350" cap="flat" cmpd="sng" algn="ctr">
                      <a:solidFill>
                        <a:srgbClr val="000000"/>
                      </a:solidFill>
                      <a:prstDash val="solid"/>
                      <a:round/>
                      <a:headEnd type="none" w="med" len="med"/>
                      <a:tailEnd type="none" w="med" len="med"/>
                    </a:lnB>
                    <a:solidFill>
                      <a:schemeClr val="accent1"/>
                    </a:solidFill>
                  </a:tcPr>
                </a:tc>
                <a:tc>
                  <a:txBody>
                    <a:bodyPr/>
                    <a:lstStyle/>
                    <a:p>
                      <a:pPr rtl="0" fontAlgn="ctr">
                        <a:spcBef>
                          <a:spcPts val="0"/>
                        </a:spcBef>
                        <a:spcAft>
                          <a:spcPts val="0"/>
                        </a:spcAft>
                      </a:pPr>
                      <a:r>
                        <a:rPr lang="en-US" sz="1800" b="0" i="0" u="none" strike="noStrike" dirty="0">
                          <a:solidFill>
                            <a:srgbClr val="333333"/>
                          </a:solidFill>
                          <a:effectLst/>
                          <a:latin typeface="+mn-lt"/>
                          <a:cs typeface="Calibri" panose="020F0502020204030204" pitchFamily="34" charset="0"/>
                        </a:rPr>
                        <a:t>0.037</a:t>
                      </a:r>
                      <a:endParaRPr lang="en-US" sz="1800" dirty="0">
                        <a:effectLst/>
                        <a:latin typeface="+mn-lt"/>
                        <a:cs typeface="Calibri" panose="020F0502020204030204" pitchFamily="34" charset="0"/>
                      </a:endParaRPr>
                    </a:p>
                  </a:txBody>
                  <a:tcPr marL="12700" marR="12700" anchor="ctr">
                    <a:lnL>
                      <a:noFill/>
                    </a:lnL>
                    <a:lnR>
                      <a:noFill/>
                    </a:lnR>
                    <a:lnT>
                      <a:noFill/>
                    </a:lnT>
                    <a:lnB w="6350" cap="flat" cmpd="sng" algn="ctr">
                      <a:solidFill>
                        <a:srgbClr val="000000"/>
                      </a:solidFill>
                      <a:prstDash val="solid"/>
                      <a:round/>
                      <a:headEnd type="none" w="med" len="med"/>
                      <a:tailEnd type="none" w="med" len="med"/>
                    </a:lnB>
                    <a:solidFill>
                      <a:schemeClr val="accent1"/>
                    </a:solidFill>
                  </a:tcPr>
                </a:tc>
                <a:tc>
                  <a:txBody>
                    <a:bodyPr/>
                    <a:lstStyle/>
                    <a:p>
                      <a:pPr rtl="0" fontAlgn="ctr">
                        <a:spcBef>
                          <a:spcPts val="0"/>
                        </a:spcBef>
                        <a:spcAft>
                          <a:spcPts val="0"/>
                        </a:spcAft>
                      </a:pPr>
                      <a:r>
                        <a:rPr lang="en-US" sz="1800" b="0" i="0" u="none" strike="noStrike">
                          <a:solidFill>
                            <a:srgbClr val="333333"/>
                          </a:solidFill>
                          <a:effectLst/>
                          <a:latin typeface="+mn-lt"/>
                          <a:cs typeface="Calibri" panose="020F0502020204030204" pitchFamily="34" charset="0"/>
                        </a:rPr>
                        <a:t>0.07</a:t>
                      </a:r>
                      <a:endParaRPr lang="en-US" sz="1800">
                        <a:effectLst/>
                        <a:latin typeface="+mn-lt"/>
                        <a:cs typeface="Calibri" panose="020F0502020204030204" pitchFamily="34" charset="0"/>
                      </a:endParaRPr>
                    </a:p>
                  </a:txBody>
                  <a:tcPr marL="12700" marR="12700" anchor="ctr">
                    <a:lnL>
                      <a:noFill/>
                    </a:lnL>
                    <a:lnR>
                      <a:noFill/>
                    </a:lnR>
                    <a:lnT>
                      <a:noFill/>
                    </a:lnT>
                    <a:lnB w="6350" cap="flat" cmpd="sng" algn="ctr">
                      <a:solidFill>
                        <a:srgbClr val="000000"/>
                      </a:solidFill>
                      <a:prstDash val="solid"/>
                      <a:round/>
                      <a:headEnd type="none" w="med" len="med"/>
                      <a:tailEnd type="none" w="med" len="med"/>
                    </a:lnB>
                    <a:solidFill>
                      <a:schemeClr val="accent1"/>
                    </a:solidFill>
                  </a:tcPr>
                </a:tc>
                <a:tc>
                  <a:txBody>
                    <a:bodyPr/>
                    <a:lstStyle/>
                    <a:p>
                      <a:pPr rtl="0" fontAlgn="ctr">
                        <a:spcBef>
                          <a:spcPts val="0"/>
                        </a:spcBef>
                        <a:spcAft>
                          <a:spcPts val="0"/>
                        </a:spcAft>
                      </a:pPr>
                      <a:r>
                        <a:rPr lang="en-US" sz="1800" b="0" i="0" u="none" strike="noStrike">
                          <a:solidFill>
                            <a:srgbClr val="333333"/>
                          </a:solidFill>
                          <a:effectLst/>
                          <a:latin typeface="+mn-lt"/>
                          <a:cs typeface="Calibri" panose="020F0502020204030204" pitchFamily="34" charset="0"/>
                        </a:rPr>
                        <a:t>0.076</a:t>
                      </a:r>
                      <a:endParaRPr lang="en-US" sz="1800">
                        <a:effectLst/>
                        <a:latin typeface="+mn-lt"/>
                        <a:cs typeface="Calibri" panose="020F0502020204030204" pitchFamily="34" charset="0"/>
                      </a:endParaRPr>
                    </a:p>
                  </a:txBody>
                  <a:tcPr marL="12700" marR="12700" anchor="ctr">
                    <a:lnL>
                      <a:noFill/>
                    </a:lnL>
                    <a:lnR>
                      <a:noFill/>
                    </a:lnR>
                    <a:lnT>
                      <a:noFill/>
                    </a:lnT>
                    <a:lnB w="6350" cap="flat" cmpd="sng" algn="ctr">
                      <a:solidFill>
                        <a:srgbClr val="000000"/>
                      </a:solidFill>
                      <a:prstDash val="solid"/>
                      <a:round/>
                      <a:headEnd type="none" w="med" len="med"/>
                      <a:tailEnd type="none" w="med" len="med"/>
                    </a:lnB>
                    <a:solidFill>
                      <a:schemeClr val="accent1"/>
                    </a:solidFill>
                  </a:tcPr>
                </a:tc>
                <a:tc>
                  <a:txBody>
                    <a:bodyPr/>
                    <a:lstStyle/>
                    <a:p>
                      <a:pPr rtl="0" fontAlgn="ctr">
                        <a:spcBef>
                          <a:spcPts val="0"/>
                        </a:spcBef>
                        <a:spcAft>
                          <a:spcPts val="0"/>
                        </a:spcAft>
                      </a:pPr>
                      <a:r>
                        <a:rPr lang="en-US" sz="1800" b="0" i="0" u="none" strike="noStrike">
                          <a:solidFill>
                            <a:srgbClr val="333333"/>
                          </a:solidFill>
                          <a:effectLst/>
                          <a:latin typeface="+mn-lt"/>
                          <a:cs typeface="Calibri" panose="020F0502020204030204" pitchFamily="34" charset="0"/>
                        </a:rPr>
                        <a:t>0.078</a:t>
                      </a:r>
                      <a:endParaRPr lang="en-US" sz="1800">
                        <a:effectLst/>
                        <a:latin typeface="+mn-lt"/>
                        <a:cs typeface="Calibri" panose="020F0502020204030204" pitchFamily="34" charset="0"/>
                      </a:endParaRPr>
                    </a:p>
                  </a:txBody>
                  <a:tcPr marL="12700" marR="12700" anchor="ctr">
                    <a:lnL>
                      <a:noFill/>
                    </a:lnL>
                    <a:lnR>
                      <a:noFill/>
                    </a:lnR>
                    <a:lnT>
                      <a:noFill/>
                    </a:lnT>
                    <a:lnB w="6350" cap="flat" cmpd="sng" algn="ctr">
                      <a:solidFill>
                        <a:srgbClr val="000000"/>
                      </a:solidFill>
                      <a:prstDash val="solid"/>
                      <a:round/>
                      <a:headEnd type="none" w="med" len="med"/>
                      <a:tailEnd type="none" w="med" len="med"/>
                    </a:lnB>
                    <a:solidFill>
                      <a:schemeClr val="accent1"/>
                    </a:solidFill>
                  </a:tcPr>
                </a:tc>
                <a:tc>
                  <a:txBody>
                    <a:bodyPr/>
                    <a:lstStyle/>
                    <a:p>
                      <a:pPr rtl="0" fontAlgn="ctr">
                        <a:spcBef>
                          <a:spcPts val="0"/>
                        </a:spcBef>
                        <a:spcAft>
                          <a:spcPts val="0"/>
                        </a:spcAft>
                      </a:pPr>
                      <a:r>
                        <a:rPr lang="en-US" sz="1800" b="0" i="0" u="none" strike="noStrike">
                          <a:solidFill>
                            <a:srgbClr val="333333"/>
                          </a:solidFill>
                          <a:effectLst/>
                          <a:latin typeface="+mn-lt"/>
                          <a:cs typeface="Calibri" panose="020F0502020204030204" pitchFamily="34" charset="0"/>
                        </a:rPr>
                        <a:t>0.239</a:t>
                      </a:r>
                      <a:endParaRPr lang="en-US" sz="1800">
                        <a:effectLst/>
                        <a:latin typeface="+mn-lt"/>
                        <a:cs typeface="Calibri" panose="020F0502020204030204" pitchFamily="34" charset="0"/>
                      </a:endParaRPr>
                    </a:p>
                  </a:txBody>
                  <a:tcPr marL="12700" marR="12700" anchor="ctr">
                    <a:lnL>
                      <a:noFill/>
                    </a:lnL>
                    <a:lnR>
                      <a:noFill/>
                    </a:lnR>
                    <a:lnT>
                      <a:noFill/>
                    </a:lnT>
                    <a:lnB w="6350" cap="flat" cmpd="sng" algn="ctr">
                      <a:solidFill>
                        <a:srgbClr val="000000"/>
                      </a:solidFill>
                      <a:prstDash val="solid"/>
                      <a:round/>
                      <a:headEnd type="none" w="med" len="med"/>
                      <a:tailEnd type="none" w="med" len="med"/>
                    </a:lnB>
                    <a:solidFill>
                      <a:schemeClr val="accent1"/>
                    </a:solidFill>
                  </a:tcPr>
                </a:tc>
                <a:tc>
                  <a:txBody>
                    <a:bodyPr/>
                    <a:lstStyle/>
                    <a:p>
                      <a:pPr rtl="0" fontAlgn="ctr">
                        <a:spcBef>
                          <a:spcPts val="0"/>
                        </a:spcBef>
                        <a:spcAft>
                          <a:spcPts val="0"/>
                        </a:spcAft>
                      </a:pPr>
                      <a:r>
                        <a:rPr lang="en-US" sz="1800" b="0" i="0" u="none" strike="noStrike">
                          <a:solidFill>
                            <a:srgbClr val="333333"/>
                          </a:solidFill>
                          <a:effectLst/>
                          <a:latin typeface="+mn-lt"/>
                          <a:cs typeface="Calibri" panose="020F0502020204030204" pitchFamily="34" charset="0"/>
                        </a:rPr>
                        <a:t>0.247</a:t>
                      </a:r>
                      <a:endParaRPr lang="en-US" sz="1800">
                        <a:effectLst/>
                        <a:latin typeface="+mn-lt"/>
                        <a:cs typeface="Calibri" panose="020F0502020204030204" pitchFamily="34" charset="0"/>
                      </a:endParaRPr>
                    </a:p>
                  </a:txBody>
                  <a:tcPr marL="12700" marR="12700" anchor="ctr">
                    <a:lnL>
                      <a:noFill/>
                    </a:lnL>
                    <a:lnR>
                      <a:noFill/>
                    </a:lnR>
                    <a:lnT>
                      <a:noFill/>
                    </a:lnT>
                    <a:lnB w="6350" cap="flat" cmpd="sng" algn="ctr">
                      <a:solidFill>
                        <a:srgbClr val="000000"/>
                      </a:solidFill>
                      <a:prstDash val="solid"/>
                      <a:round/>
                      <a:headEnd type="none" w="med" len="med"/>
                      <a:tailEnd type="none" w="med" len="med"/>
                    </a:lnB>
                    <a:solidFill>
                      <a:schemeClr val="accent1"/>
                    </a:solidFill>
                  </a:tcPr>
                </a:tc>
                <a:tc>
                  <a:txBody>
                    <a:bodyPr/>
                    <a:lstStyle/>
                    <a:p>
                      <a:pPr rtl="0" fontAlgn="ctr">
                        <a:spcBef>
                          <a:spcPts val="0"/>
                        </a:spcBef>
                        <a:spcAft>
                          <a:spcPts val="0"/>
                        </a:spcAft>
                      </a:pPr>
                      <a:r>
                        <a:rPr lang="en-US" sz="1800" b="0" i="0" u="none" strike="noStrike">
                          <a:solidFill>
                            <a:srgbClr val="333333"/>
                          </a:solidFill>
                          <a:effectLst/>
                          <a:latin typeface="+mn-lt"/>
                          <a:cs typeface="Calibri" panose="020F0502020204030204" pitchFamily="34" charset="0"/>
                        </a:rPr>
                        <a:t>0.031</a:t>
                      </a:r>
                      <a:endParaRPr lang="en-US" sz="1800">
                        <a:effectLst/>
                        <a:latin typeface="+mn-lt"/>
                        <a:cs typeface="Calibri" panose="020F0502020204030204" pitchFamily="34" charset="0"/>
                      </a:endParaRPr>
                    </a:p>
                  </a:txBody>
                  <a:tcPr marL="12700" marR="12700" anchor="ctr">
                    <a:lnL>
                      <a:noFill/>
                    </a:lnL>
                    <a:lnR>
                      <a:noFill/>
                    </a:lnR>
                    <a:lnT>
                      <a:noFill/>
                    </a:lnT>
                    <a:lnB w="6350" cap="flat" cmpd="sng" algn="ctr">
                      <a:solidFill>
                        <a:srgbClr val="000000"/>
                      </a:solidFill>
                      <a:prstDash val="solid"/>
                      <a:round/>
                      <a:headEnd type="none" w="med" len="med"/>
                      <a:tailEnd type="none" w="med" len="med"/>
                    </a:lnB>
                    <a:solidFill>
                      <a:schemeClr val="accent1"/>
                    </a:solidFill>
                  </a:tcPr>
                </a:tc>
                <a:tc>
                  <a:txBody>
                    <a:bodyPr/>
                    <a:lstStyle/>
                    <a:p>
                      <a:pPr rtl="0" fontAlgn="ctr">
                        <a:spcBef>
                          <a:spcPts val="0"/>
                        </a:spcBef>
                        <a:spcAft>
                          <a:spcPts val="0"/>
                        </a:spcAft>
                      </a:pPr>
                      <a:r>
                        <a:rPr lang="en-US" sz="1800" b="0" i="0" u="none" strike="noStrike">
                          <a:solidFill>
                            <a:srgbClr val="333333"/>
                          </a:solidFill>
                          <a:effectLst/>
                          <a:latin typeface="+mn-lt"/>
                          <a:cs typeface="Calibri" panose="020F0502020204030204" pitchFamily="34" charset="0"/>
                        </a:rPr>
                        <a:t>0.228</a:t>
                      </a:r>
                      <a:endParaRPr lang="en-US" sz="1800">
                        <a:effectLst/>
                        <a:latin typeface="+mn-lt"/>
                        <a:cs typeface="Calibri" panose="020F0502020204030204" pitchFamily="34" charset="0"/>
                      </a:endParaRPr>
                    </a:p>
                  </a:txBody>
                  <a:tcPr marL="12700" marR="12700" anchor="ctr">
                    <a:lnL>
                      <a:noFill/>
                    </a:lnL>
                    <a:lnR>
                      <a:noFill/>
                    </a:lnR>
                    <a:lnT>
                      <a:noFill/>
                    </a:lnT>
                    <a:lnB w="6350" cap="flat" cmpd="sng" algn="ctr">
                      <a:solidFill>
                        <a:srgbClr val="000000"/>
                      </a:solidFill>
                      <a:prstDash val="solid"/>
                      <a:round/>
                      <a:headEnd type="none" w="med" len="med"/>
                      <a:tailEnd type="none" w="med" len="med"/>
                    </a:lnB>
                    <a:solidFill>
                      <a:schemeClr val="accent1"/>
                    </a:solidFill>
                  </a:tcPr>
                </a:tc>
                <a:tc>
                  <a:txBody>
                    <a:bodyPr/>
                    <a:lstStyle/>
                    <a:p>
                      <a:pPr rtl="0" fontAlgn="ctr">
                        <a:spcBef>
                          <a:spcPts val="0"/>
                        </a:spcBef>
                        <a:spcAft>
                          <a:spcPts val="0"/>
                        </a:spcAft>
                      </a:pPr>
                      <a:r>
                        <a:rPr lang="en-US" sz="1800" b="0" i="0" u="none" strike="noStrike" dirty="0">
                          <a:solidFill>
                            <a:srgbClr val="333333"/>
                          </a:solidFill>
                          <a:effectLst/>
                          <a:latin typeface="+mn-lt"/>
                          <a:cs typeface="Calibri" panose="020F0502020204030204" pitchFamily="34" charset="0"/>
                        </a:rPr>
                        <a:t>0.232</a:t>
                      </a:r>
                      <a:endParaRPr lang="en-US" sz="1800" dirty="0">
                        <a:effectLst/>
                        <a:latin typeface="+mn-lt"/>
                        <a:cs typeface="Calibri" panose="020F0502020204030204" pitchFamily="34" charset="0"/>
                      </a:endParaRPr>
                    </a:p>
                  </a:txBody>
                  <a:tcPr marL="12700" marR="12700" anchor="ctr">
                    <a:lnL>
                      <a:noFill/>
                    </a:lnL>
                    <a:lnR>
                      <a:noFill/>
                    </a:lnR>
                    <a:lnT>
                      <a:noFill/>
                    </a:lnT>
                    <a:lnB w="635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74081618"/>
                  </a:ext>
                </a:extLst>
              </a:tr>
            </a:tbl>
          </a:graphicData>
        </a:graphic>
      </p:graphicFrame>
    </p:spTree>
    <p:extLst>
      <p:ext uri="{BB962C8B-B14F-4D97-AF65-F5344CB8AC3E}">
        <p14:creationId xmlns:p14="http://schemas.microsoft.com/office/powerpoint/2010/main" val="2624125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9DEF9-497E-29D0-F455-FF5650C4C831}"/>
              </a:ext>
            </a:extLst>
          </p:cNvPr>
          <p:cNvSpPr>
            <a:spLocks noGrp="1"/>
          </p:cNvSpPr>
          <p:nvPr>
            <p:ph type="title"/>
          </p:nvPr>
        </p:nvSpPr>
        <p:spPr>
          <a:xfrm>
            <a:off x="0" y="0"/>
            <a:ext cx="2978426" cy="608910"/>
          </a:xfrm>
        </p:spPr>
        <p:txBody>
          <a:bodyPr/>
          <a:lstStyle/>
          <a:p>
            <a:r>
              <a:rPr lang="en-US" dirty="0"/>
              <a:t>Chinese</a:t>
            </a:r>
          </a:p>
        </p:txBody>
      </p:sp>
      <p:sp>
        <p:nvSpPr>
          <p:cNvPr id="3" name="Footer Placeholder 2">
            <a:extLst>
              <a:ext uri="{FF2B5EF4-FFF2-40B4-BE49-F238E27FC236}">
                <a16:creationId xmlns:a16="http://schemas.microsoft.com/office/drawing/2014/main" id="{F876EC79-C835-B3EF-257E-F035D1820C58}"/>
              </a:ext>
            </a:extLst>
          </p:cNvPr>
          <p:cNvSpPr>
            <a:spLocks noGrp="1"/>
          </p:cNvSpPr>
          <p:nvPr>
            <p:ph type="ftr" sz="quarter" idx="11"/>
          </p:nvPr>
        </p:nvSpPr>
        <p:spPr/>
        <p:txBody>
          <a:bodyPr/>
          <a:lstStyle/>
          <a:p>
            <a:r>
              <a:rPr lang="en-US"/>
              <a:t>GENDER MATCH EFFECTS</a:t>
            </a:r>
            <a:endParaRPr lang="en-US" dirty="0"/>
          </a:p>
        </p:txBody>
      </p:sp>
      <p:sp>
        <p:nvSpPr>
          <p:cNvPr id="4" name="Slide Number Placeholder 3">
            <a:extLst>
              <a:ext uri="{FF2B5EF4-FFF2-40B4-BE49-F238E27FC236}">
                <a16:creationId xmlns:a16="http://schemas.microsoft.com/office/drawing/2014/main" id="{4028B862-3909-6123-C914-7D35CE6A008A}"/>
              </a:ext>
            </a:extLst>
          </p:cNvPr>
          <p:cNvSpPr>
            <a:spLocks noGrp="1"/>
          </p:cNvSpPr>
          <p:nvPr>
            <p:ph type="sldNum" sz="quarter" idx="12"/>
          </p:nvPr>
        </p:nvSpPr>
        <p:spPr/>
        <p:txBody>
          <a:bodyPr/>
          <a:lstStyle/>
          <a:p>
            <a:fld id="{A49DFD55-3C28-40EF-9E31-A92D2E4017FF}" type="slidenum">
              <a:rPr lang="en-US" smtClean="0"/>
              <a:pPr/>
              <a:t>17</a:t>
            </a:fld>
            <a:endParaRPr lang="en-US" dirty="0"/>
          </a:p>
        </p:txBody>
      </p:sp>
      <p:graphicFrame>
        <p:nvGraphicFramePr>
          <p:cNvPr id="6" name="Table 5">
            <a:extLst>
              <a:ext uri="{FF2B5EF4-FFF2-40B4-BE49-F238E27FC236}">
                <a16:creationId xmlns:a16="http://schemas.microsoft.com/office/drawing/2014/main" id="{0D80D9CA-5499-B99B-CA2C-3903DF2BD889}"/>
              </a:ext>
            </a:extLst>
          </p:cNvPr>
          <p:cNvGraphicFramePr>
            <a:graphicFrameLocks noGrp="1"/>
          </p:cNvGraphicFramePr>
          <p:nvPr>
            <p:extLst>
              <p:ext uri="{D42A27DB-BD31-4B8C-83A1-F6EECF244321}">
                <p14:modId xmlns:p14="http://schemas.microsoft.com/office/powerpoint/2010/main" val="1340527280"/>
              </p:ext>
            </p:extLst>
          </p:nvPr>
        </p:nvGraphicFramePr>
        <p:xfrm>
          <a:off x="2644837" y="136526"/>
          <a:ext cx="9401391" cy="6485905"/>
        </p:xfrm>
        <a:graphic>
          <a:graphicData uri="http://schemas.openxmlformats.org/drawingml/2006/table">
            <a:tbl>
              <a:tblPr/>
              <a:tblGrid>
                <a:gridCol w="1812825">
                  <a:extLst>
                    <a:ext uri="{9D8B030D-6E8A-4147-A177-3AD203B41FA5}">
                      <a16:colId xmlns:a16="http://schemas.microsoft.com/office/drawing/2014/main" val="1499730988"/>
                    </a:ext>
                  </a:extLst>
                </a:gridCol>
                <a:gridCol w="1264761">
                  <a:extLst>
                    <a:ext uri="{9D8B030D-6E8A-4147-A177-3AD203B41FA5}">
                      <a16:colId xmlns:a16="http://schemas.microsoft.com/office/drawing/2014/main" val="1982112100"/>
                    </a:ext>
                  </a:extLst>
                </a:gridCol>
                <a:gridCol w="1264761">
                  <a:extLst>
                    <a:ext uri="{9D8B030D-6E8A-4147-A177-3AD203B41FA5}">
                      <a16:colId xmlns:a16="http://schemas.microsoft.com/office/drawing/2014/main" val="3768587220"/>
                    </a:ext>
                  </a:extLst>
                </a:gridCol>
                <a:gridCol w="1264761">
                  <a:extLst>
                    <a:ext uri="{9D8B030D-6E8A-4147-A177-3AD203B41FA5}">
                      <a16:colId xmlns:a16="http://schemas.microsoft.com/office/drawing/2014/main" val="1754022112"/>
                    </a:ext>
                  </a:extLst>
                </a:gridCol>
                <a:gridCol w="1264761">
                  <a:extLst>
                    <a:ext uri="{9D8B030D-6E8A-4147-A177-3AD203B41FA5}">
                      <a16:colId xmlns:a16="http://schemas.microsoft.com/office/drawing/2014/main" val="500924894"/>
                    </a:ext>
                  </a:extLst>
                </a:gridCol>
                <a:gridCol w="1264761">
                  <a:extLst>
                    <a:ext uri="{9D8B030D-6E8A-4147-A177-3AD203B41FA5}">
                      <a16:colId xmlns:a16="http://schemas.microsoft.com/office/drawing/2014/main" val="941917703"/>
                    </a:ext>
                  </a:extLst>
                </a:gridCol>
                <a:gridCol w="1264761">
                  <a:extLst>
                    <a:ext uri="{9D8B030D-6E8A-4147-A177-3AD203B41FA5}">
                      <a16:colId xmlns:a16="http://schemas.microsoft.com/office/drawing/2014/main" val="1598384794"/>
                    </a:ext>
                  </a:extLst>
                </a:gridCol>
              </a:tblGrid>
              <a:tr h="370152">
                <a:tc>
                  <a:txBody>
                    <a:bodyPr/>
                    <a:lstStyle/>
                    <a:p>
                      <a:pPr fontAlgn="t"/>
                      <a:endParaRPr lang="en-US" sz="2000" dirty="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rtl="0" fontAlgn="t">
                        <a:spcBef>
                          <a:spcPts val="0"/>
                        </a:spcBef>
                        <a:spcAft>
                          <a:spcPts val="0"/>
                        </a:spcAft>
                      </a:pPr>
                      <a:r>
                        <a:rPr lang="en-US" sz="2000" b="0" i="0" u="none" strike="noStrike" dirty="0">
                          <a:solidFill>
                            <a:srgbClr val="000000"/>
                          </a:solidFill>
                          <a:effectLst/>
                          <a:latin typeface="+mn-lt"/>
                        </a:rPr>
                        <a:t>Female students</a:t>
                      </a:r>
                      <a:endParaRPr lang="en-US" sz="2000" dirty="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rtl="0" fontAlgn="t">
                        <a:spcBef>
                          <a:spcPts val="0"/>
                        </a:spcBef>
                        <a:spcAft>
                          <a:spcPts val="0"/>
                        </a:spcAft>
                      </a:pPr>
                      <a:r>
                        <a:rPr lang="en-US" sz="2000" b="0" i="0" u="none" strike="noStrike">
                          <a:solidFill>
                            <a:srgbClr val="000000"/>
                          </a:solidFill>
                          <a:effectLst/>
                          <a:latin typeface="+mn-lt"/>
                        </a:rPr>
                        <a:t>Male students</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906218881"/>
                  </a:ext>
                </a:extLst>
              </a:tr>
              <a:tr h="682664">
                <a:tc>
                  <a:txBody>
                    <a:bodyPr/>
                    <a:lstStyle/>
                    <a:p>
                      <a:pPr rtl="0" fontAlgn="t">
                        <a:spcBef>
                          <a:spcPts val="0"/>
                        </a:spcBef>
                        <a:spcAft>
                          <a:spcPts val="0"/>
                        </a:spcAft>
                      </a:pPr>
                      <a:r>
                        <a:rPr lang="en-US" sz="2000" b="0" i="0" u="none" strike="noStrike" dirty="0">
                          <a:solidFill>
                            <a:srgbClr val="000000"/>
                          </a:solidFill>
                          <a:effectLst/>
                          <a:latin typeface="+mn-lt"/>
                        </a:rPr>
                        <a:t>Match</a:t>
                      </a:r>
                      <a:endParaRPr lang="en-US" sz="2000" dirty="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0.095 (0.080)</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dirty="0">
                          <a:solidFill>
                            <a:srgbClr val="000000"/>
                          </a:solidFill>
                          <a:effectLst/>
                          <a:latin typeface="+mn-lt"/>
                        </a:rPr>
                        <a:t>0.047</a:t>
                      </a:r>
                      <a:endParaRPr lang="en-US" sz="2000" dirty="0">
                        <a:effectLst/>
                        <a:latin typeface="+mn-lt"/>
                      </a:endParaRPr>
                    </a:p>
                    <a:p>
                      <a:pPr rtl="0" fontAlgn="t">
                        <a:spcBef>
                          <a:spcPts val="0"/>
                        </a:spcBef>
                        <a:spcAft>
                          <a:spcPts val="0"/>
                        </a:spcAft>
                      </a:pPr>
                      <a:r>
                        <a:rPr lang="en-US" sz="2000" b="0" i="0" u="none" strike="noStrike" dirty="0">
                          <a:solidFill>
                            <a:srgbClr val="000000"/>
                          </a:solidFill>
                          <a:effectLst/>
                          <a:latin typeface="+mn-lt"/>
                        </a:rPr>
                        <a:t>(0.074)</a:t>
                      </a:r>
                      <a:endParaRPr lang="en-US" sz="2000" dirty="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dirty="0">
                          <a:solidFill>
                            <a:srgbClr val="000000"/>
                          </a:solidFill>
                          <a:effectLst/>
                          <a:highlight>
                            <a:srgbClr val="00FFFF"/>
                          </a:highlight>
                          <a:latin typeface="+mn-lt"/>
                        </a:rPr>
                        <a:t>0.067 (0.096)</a:t>
                      </a:r>
                      <a:endParaRPr lang="en-US" sz="2000" dirty="0">
                        <a:effectLst/>
                        <a:highlight>
                          <a:srgbClr val="00FFFF"/>
                        </a:highligh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dirty="0">
                          <a:solidFill>
                            <a:srgbClr val="000000"/>
                          </a:solidFill>
                          <a:effectLst/>
                          <a:latin typeface="+mn-lt"/>
                        </a:rPr>
                        <a:t>-0.098 (0.083)</a:t>
                      </a:r>
                      <a:endParaRPr lang="en-US" sz="2000" dirty="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-0.086 (0.083)</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-0.121 (0.096)</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49977118"/>
                  </a:ext>
                </a:extLst>
              </a:tr>
              <a:tr h="682664">
                <a:tc>
                  <a:txBody>
                    <a:bodyPr/>
                    <a:lstStyle/>
                    <a:p>
                      <a:pPr rtl="0" fontAlgn="t">
                        <a:spcBef>
                          <a:spcPts val="0"/>
                        </a:spcBef>
                        <a:spcAft>
                          <a:spcPts val="0"/>
                        </a:spcAft>
                      </a:pPr>
                      <a:r>
                        <a:rPr lang="en-US" sz="2000" b="0" i="0" u="none" strike="noStrike" dirty="0">
                          <a:solidFill>
                            <a:srgbClr val="000000"/>
                          </a:solidFill>
                          <a:effectLst/>
                          <a:latin typeface="+mn-lt"/>
                        </a:rPr>
                        <a:t>Student Covariates</a:t>
                      </a:r>
                      <a:endParaRPr lang="en-US" sz="2000" dirty="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Yes</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Yes</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Yes</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Yes</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dirty="0">
                          <a:solidFill>
                            <a:srgbClr val="000000"/>
                          </a:solidFill>
                          <a:effectLst/>
                          <a:latin typeface="+mn-lt"/>
                        </a:rPr>
                        <a:t>Yes</a:t>
                      </a:r>
                      <a:endParaRPr lang="en-US" sz="2000" dirty="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dirty="0">
                          <a:solidFill>
                            <a:srgbClr val="000000"/>
                          </a:solidFill>
                          <a:effectLst/>
                          <a:latin typeface="+mn-lt"/>
                        </a:rPr>
                        <a:t>Yes</a:t>
                      </a:r>
                      <a:endParaRPr lang="en-US" sz="2000" dirty="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669100346"/>
                  </a:ext>
                </a:extLst>
              </a:tr>
              <a:tr h="890773">
                <a:tc>
                  <a:txBody>
                    <a:bodyPr/>
                    <a:lstStyle/>
                    <a:p>
                      <a:pPr rtl="0" fontAlgn="t">
                        <a:spcBef>
                          <a:spcPts val="0"/>
                        </a:spcBef>
                        <a:spcAft>
                          <a:spcPts val="0"/>
                        </a:spcAft>
                      </a:pPr>
                      <a:r>
                        <a:rPr lang="en-US" sz="2000" b="0" i="0" u="none" strike="noStrike" dirty="0">
                          <a:solidFill>
                            <a:srgbClr val="000000"/>
                          </a:solidFill>
                          <a:effectLst/>
                          <a:latin typeface="+mn-lt"/>
                        </a:rPr>
                        <a:t>Homeroom Covariates</a:t>
                      </a:r>
                      <a:endParaRPr lang="en-US" sz="2000" dirty="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No</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Yes</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Yes</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No</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Yes</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dirty="0">
                          <a:solidFill>
                            <a:srgbClr val="000000"/>
                          </a:solidFill>
                          <a:effectLst/>
                          <a:latin typeface="+mn-lt"/>
                        </a:rPr>
                        <a:t>Yes</a:t>
                      </a:r>
                      <a:endParaRPr lang="en-US" sz="2000" dirty="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3763393723"/>
                  </a:ext>
                </a:extLst>
              </a:tr>
              <a:tr h="682664">
                <a:tc>
                  <a:txBody>
                    <a:bodyPr/>
                    <a:lstStyle/>
                    <a:p>
                      <a:pPr rtl="0" fontAlgn="t">
                        <a:spcBef>
                          <a:spcPts val="0"/>
                        </a:spcBef>
                        <a:spcAft>
                          <a:spcPts val="0"/>
                        </a:spcAft>
                      </a:pPr>
                      <a:r>
                        <a:rPr lang="en-US" sz="2000" b="0" i="0" u="none" strike="noStrike">
                          <a:solidFill>
                            <a:srgbClr val="000000"/>
                          </a:solidFill>
                          <a:effectLst/>
                          <a:latin typeface="+mn-lt"/>
                        </a:rPr>
                        <a:t>Teacher Covariates</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No</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No</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Yes</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No</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No</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dirty="0">
                          <a:solidFill>
                            <a:srgbClr val="000000"/>
                          </a:solidFill>
                          <a:effectLst/>
                          <a:latin typeface="+mn-lt"/>
                        </a:rPr>
                        <a:t>Yes</a:t>
                      </a:r>
                      <a:endParaRPr lang="en-US" sz="2000" dirty="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4033352548"/>
                  </a:ext>
                </a:extLst>
              </a:tr>
              <a:tr h="370152">
                <a:tc>
                  <a:txBody>
                    <a:bodyPr/>
                    <a:lstStyle/>
                    <a:p>
                      <a:pPr rtl="0" fontAlgn="t">
                        <a:spcBef>
                          <a:spcPts val="0"/>
                        </a:spcBef>
                        <a:spcAft>
                          <a:spcPts val="0"/>
                        </a:spcAft>
                      </a:pPr>
                      <a:r>
                        <a:rPr lang="en-US" sz="2000" b="0" i="0" u="none" strike="noStrike" dirty="0">
                          <a:solidFill>
                            <a:srgbClr val="000000"/>
                          </a:solidFill>
                          <a:effectLst/>
                          <a:latin typeface="+mn-lt"/>
                        </a:rPr>
                        <a:t>School FE</a:t>
                      </a:r>
                      <a:endParaRPr lang="en-US" sz="2000" dirty="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Yes</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Yes</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Yes</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Yes</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Yes</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dirty="0">
                          <a:solidFill>
                            <a:srgbClr val="000000"/>
                          </a:solidFill>
                          <a:effectLst/>
                          <a:latin typeface="+mn-lt"/>
                        </a:rPr>
                        <a:t>Yes</a:t>
                      </a:r>
                      <a:endParaRPr lang="en-US" sz="2000" dirty="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2297931863"/>
                  </a:ext>
                </a:extLst>
              </a:tr>
              <a:tr h="682664">
                <a:tc>
                  <a:txBody>
                    <a:bodyPr/>
                    <a:lstStyle/>
                    <a:p>
                      <a:pPr rtl="0" fontAlgn="t">
                        <a:spcBef>
                          <a:spcPts val="0"/>
                        </a:spcBef>
                        <a:spcAft>
                          <a:spcPts val="0"/>
                        </a:spcAft>
                      </a:pPr>
                      <a:r>
                        <a:rPr lang="en-US" sz="2000" b="0" i="0" u="none" strike="noStrike" dirty="0">
                          <a:solidFill>
                            <a:srgbClr val="000000"/>
                          </a:solidFill>
                          <a:effectLst/>
                          <a:latin typeface="+mn-lt"/>
                        </a:rPr>
                        <a:t>School clustered SE</a:t>
                      </a:r>
                      <a:endParaRPr lang="en-US" sz="2000" dirty="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Yes</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Yes</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Yes</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Yes</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Yes</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dirty="0">
                          <a:solidFill>
                            <a:srgbClr val="000000"/>
                          </a:solidFill>
                          <a:effectLst/>
                          <a:latin typeface="+mn-lt"/>
                        </a:rPr>
                        <a:t>Yes</a:t>
                      </a:r>
                      <a:endParaRPr lang="en-US" sz="2000" dirty="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2686588013"/>
                  </a:ext>
                </a:extLst>
              </a:tr>
              <a:tr h="474558">
                <a:tc>
                  <a:txBody>
                    <a:bodyPr/>
                    <a:lstStyle/>
                    <a:p>
                      <a:pPr rtl="0" fontAlgn="t">
                        <a:spcBef>
                          <a:spcPts val="0"/>
                        </a:spcBef>
                        <a:spcAft>
                          <a:spcPts val="0"/>
                        </a:spcAft>
                      </a:pPr>
                      <a:r>
                        <a:rPr lang="en-US" sz="2000" b="0" i="0" u="none" strike="noStrike" dirty="0">
                          <a:solidFill>
                            <a:srgbClr val="000000"/>
                          </a:solidFill>
                          <a:effectLst/>
                          <a:latin typeface="+mn-lt"/>
                        </a:rPr>
                        <a:t>Observations</a:t>
                      </a:r>
                      <a:endParaRPr lang="en-US" sz="2000" dirty="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2,464</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2,464</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2,464</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2,481</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2,481</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dirty="0">
                          <a:solidFill>
                            <a:srgbClr val="000000"/>
                          </a:solidFill>
                          <a:effectLst/>
                          <a:latin typeface="+mn-lt"/>
                        </a:rPr>
                        <a:t>2,481</a:t>
                      </a:r>
                      <a:endParaRPr lang="en-US" sz="2000" dirty="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667018909"/>
                  </a:ext>
                </a:extLst>
              </a:tr>
              <a:tr h="370152">
                <a:tc>
                  <a:txBody>
                    <a:bodyPr/>
                    <a:lstStyle/>
                    <a:p>
                      <a:pPr rtl="0" fontAlgn="t">
                        <a:spcBef>
                          <a:spcPts val="0"/>
                        </a:spcBef>
                        <a:spcAft>
                          <a:spcPts val="0"/>
                        </a:spcAft>
                      </a:pPr>
                      <a:r>
                        <a:rPr lang="en-US" sz="2000" b="0" i="0" u="none" strike="noStrike" dirty="0">
                          <a:solidFill>
                            <a:srgbClr val="000000"/>
                          </a:solidFill>
                          <a:effectLst/>
                          <a:latin typeface="+mn-lt"/>
                        </a:rPr>
                        <a:t>R²</a:t>
                      </a:r>
                      <a:endParaRPr lang="en-US" sz="2000" dirty="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0.535</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0.541</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0.542</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0.609</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0.612</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dirty="0">
                          <a:solidFill>
                            <a:srgbClr val="000000"/>
                          </a:solidFill>
                          <a:effectLst/>
                          <a:latin typeface="+mn-lt"/>
                        </a:rPr>
                        <a:t>0.612</a:t>
                      </a:r>
                      <a:endParaRPr lang="en-US" sz="2000" dirty="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557935438"/>
                  </a:ext>
                </a:extLst>
              </a:tr>
              <a:tr h="474558">
                <a:tc>
                  <a:txBody>
                    <a:bodyPr/>
                    <a:lstStyle/>
                    <a:p>
                      <a:pPr rtl="0" fontAlgn="t">
                        <a:spcBef>
                          <a:spcPts val="0"/>
                        </a:spcBef>
                        <a:spcAft>
                          <a:spcPts val="0"/>
                        </a:spcAft>
                      </a:pPr>
                      <a:r>
                        <a:rPr lang="en-US" sz="2000" b="0" i="0" u="none" strike="noStrike" dirty="0">
                          <a:solidFill>
                            <a:srgbClr val="000000"/>
                          </a:solidFill>
                          <a:effectLst/>
                          <a:latin typeface="+mn-lt"/>
                        </a:rPr>
                        <a:t>Adjusted R²</a:t>
                      </a:r>
                      <a:endParaRPr lang="en-US" sz="2000" dirty="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0.519</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0.524</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0.523</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0.596</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0.597</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dirty="0">
                          <a:solidFill>
                            <a:srgbClr val="000000"/>
                          </a:solidFill>
                          <a:effectLst/>
                          <a:latin typeface="+mn-lt"/>
                        </a:rPr>
                        <a:t>0.597</a:t>
                      </a:r>
                      <a:endParaRPr lang="en-US" sz="2000" dirty="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362507618"/>
                  </a:ext>
                </a:extLst>
              </a:tr>
              <a:tr h="682664">
                <a:tc>
                  <a:txBody>
                    <a:bodyPr/>
                    <a:lstStyle/>
                    <a:p>
                      <a:pPr rtl="0" fontAlgn="t">
                        <a:spcBef>
                          <a:spcPts val="0"/>
                        </a:spcBef>
                        <a:spcAft>
                          <a:spcPts val="0"/>
                        </a:spcAft>
                      </a:pPr>
                      <a:r>
                        <a:rPr lang="en-US" sz="2000" b="0" i="0" u="none" strike="noStrike" dirty="0">
                          <a:solidFill>
                            <a:srgbClr val="000000"/>
                          </a:solidFill>
                          <a:effectLst/>
                          <a:latin typeface="+mn-lt"/>
                        </a:rPr>
                        <a:t>Residual SE</a:t>
                      </a:r>
                      <a:endParaRPr lang="en-US" sz="2000" dirty="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0.564 (df = 2381)</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0.562 (df = 2372)</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0.562 (df = 2369)</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0.665 (df = 2398)</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0.664 (df = 2389)</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dirty="0">
                          <a:solidFill>
                            <a:srgbClr val="000000"/>
                          </a:solidFill>
                          <a:effectLst/>
                          <a:latin typeface="+mn-lt"/>
                        </a:rPr>
                        <a:t>0.664 (</a:t>
                      </a:r>
                      <a:r>
                        <a:rPr lang="en-US" sz="2000" b="0" i="0" u="none" strike="noStrike" dirty="0" err="1">
                          <a:solidFill>
                            <a:srgbClr val="000000"/>
                          </a:solidFill>
                          <a:effectLst/>
                          <a:latin typeface="+mn-lt"/>
                        </a:rPr>
                        <a:t>df</a:t>
                      </a:r>
                      <a:r>
                        <a:rPr lang="en-US" sz="2000" b="0" i="0" u="none" strike="noStrike" dirty="0">
                          <a:solidFill>
                            <a:srgbClr val="000000"/>
                          </a:solidFill>
                          <a:effectLst/>
                          <a:latin typeface="+mn-lt"/>
                        </a:rPr>
                        <a:t> = 2386)</a:t>
                      </a:r>
                      <a:endParaRPr lang="en-US" sz="2000" dirty="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8947168"/>
                  </a:ext>
                </a:extLst>
              </a:tr>
            </a:tbl>
          </a:graphicData>
        </a:graphic>
      </p:graphicFrame>
    </p:spTree>
    <p:extLst>
      <p:ext uri="{BB962C8B-B14F-4D97-AF65-F5344CB8AC3E}">
        <p14:creationId xmlns:p14="http://schemas.microsoft.com/office/powerpoint/2010/main" val="3350656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9DEF9-497E-29D0-F455-FF5650C4C831}"/>
              </a:ext>
            </a:extLst>
          </p:cNvPr>
          <p:cNvSpPr>
            <a:spLocks noGrp="1"/>
          </p:cNvSpPr>
          <p:nvPr>
            <p:ph type="title"/>
          </p:nvPr>
        </p:nvSpPr>
        <p:spPr>
          <a:xfrm>
            <a:off x="0" y="0"/>
            <a:ext cx="2978426" cy="608910"/>
          </a:xfrm>
        </p:spPr>
        <p:txBody>
          <a:bodyPr/>
          <a:lstStyle/>
          <a:p>
            <a:r>
              <a:rPr lang="en-US" dirty="0"/>
              <a:t>English</a:t>
            </a:r>
          </a:p>
        </p:txBody>
      </p:sp>
      <p:sp>
        <p:nvSpPr>
          <p:cNvPr id="3" name="Footer Placeholder 2">
            <a:extLst>
              <a:ext uri="{FF2B5EF4-FFF2-40B4-BE49-F238E27FC236}">
                <a16:creationId xmlns:a16="http://schemas.microsoft.com/office/drawing/2014/main" id="{F876EC79-C835-B3EF-257E-F035D1820C58}"/>
              </a:ext>
            </a:extLst>
          </p:cNvPr>
          <p:cNvSpPr>
            <a:spLocks noGrp="1"/>
          </p:cNvSpPr>
          <p:nvPr>
            <p:ph type="ftr" sz="quarter" idx="11"/>
          </p:nvPr>
        </p:nvSpPr>
        <p:spPr/>
        <p:txBody>
          <a:bodyPr/>
          <a:lstStyle/>
          <a:p>
            <a:r>
              <a:rPr lang="en-US"/>
              <a:t>GENDER MATCH EFFECTS</a:t>
            </a:r>
            <a:endParaRPr lang="en-US" dirty="0"/>
          </a:p>
        </p:txBody>
      </p:sp>
      <p:sp>
        <p:nvSpPr>
          <p:cNvPr id="4" name="Slide Number Placeholder 3">
            <a:extLst>
              <a:ext uri="{FF2B5EF4-FFF2-40B4-BE49-F238E27FC236}">
                <a16:creationId xmlns:a16="http://schemas.microsoft.com/office/drawing/2014/main" id="{4028B862-3909-6123-C914-7D35CE6A008A}"/>
              </a:ext>
            </a:extLst>
          </p:cNvPr>
          <p:cNvSpPr>
            <a:spLocks noGrp="1"/>
          </p:cNvSpPr>
          <p:nvPr>
            <p:ph type="sldNum" sz="quarter" idx="12"/>
          </p:nvPr>
        </p:nvSpPr>
        <p:spPr/>
        <p:txBody>
          <a:bodyPr/>
          <a:lstStyle/>
          <a:p>
            <a:fld id="{A49DFD55-3C28-40EF-9E31-A92D2E4017FF}" type="slidenum">
              <a:rPr lang="en-US" smtClean="0"/>
              <a:pPr/>
              <a:t>18</a:t>
            </a:fld>
            <a:endParaRPr lang="en-US" dirty="0"/>
          </a:p>
        </p:txBody>
      </p:sp>
      <p:graphicFrame>
        <p:nvGraphicFramePr>
          <p:cNvPr id="6" name="Table 5">
            <a:extLst>
              <a:ext uri="{FF2B5EF4-FFF2-40B4-BE49-F238E27FC236}">
                <a16:creationId xmlns:a16="http://schemas.microsoft.com/office/drawing/2014/main" id="{0D80D9CA-5499-B99B-CA2C-3903DF2BD889}"/>
              </a:ext>
            </a:extLst>
          </p:cNvPr>
          <p:cNvGraphicFramePr>
            <a:graphicFrameLocks noGrp="1"/>
          </p:cNvGraphicFramePr>
          <p:nvPr>
            <p:extLst>
              <p:ext uri="{D42A27DB-BD31-4B8C-83A1-F6EECF244321}">
                <p14:modId xmlns:p14="http://schemas.microsoft.com/office/powerpoint/2010/main" val="90411050"/>
              </p:ext>
            </p:extLst>
          </p:nvPr>
        </p:nvGraphicFramePr>
        <p:xfrm>
          <a:off x="2644837" y="136526"/>
          <a:ext cx="9401391" cy="6485905"/>
        </p:xfrm>
        <a:graphic>
          <a:graphicData uri="http://schemas.openxmlformats.org/drawingml/2006/table">
            <a:tbl>
              <a:tblPr/>
              <a:tblGrid>
                <a:gridCol w="1812825">
                  <a:extLst>
                    <a:ext uri="{9D8B030D-6E8A-4147-A177-3AD203B41FA5}">
                      <a16:colId xmlns:a16="http://schemas.microsoft.com/office/drawing/2014/main" val="1499730988"/>
                    </a:ext>
                  </a:extLst>
                </a:gridCol>
                <a:gridCol w="1264761">
                  <a:extLst>
                    <a:ext uri="{9D8B030D-6E8A-4147-A177-3AD203B41FA5}">
                      <a16:colId xmlns:a16="http://schemas.microsoft.com/office/drawing/2014/main" val="1982112100"/>
                    </a:ext>
                  </a:extLst>
                </a:gridCol>
                <a:gridCol w="1264761">
                  <a:extLst>
                    <a:ext uri="{9D8B030D-6E8A-4147-A177-3AD203B41FA5}">
                      <a16:colId xmlns:a16="http://schemas.microsoft.com/office/drawing/2014/main" val="3768587220"/>
                    </a:ext>
                  </a:extLst>
                </a:gridCol>
                <a:gridCol w="1264761">
                  <a:extLst>
                    <a:ext uri="{9D8B030D-6E8A-4147-A177-3AD203B41FA5}">
                      <a16:colId xmlns:a16="http://schemas.microsoft.com/office/drawing/2014/main" val="1754022112"/>
                    </a:ext>
                  </a:extLst>
                </a:gridCol>
                <a:gridCol w="1264761">
                  <a:extLst>
                    <a:ext uri="{9D8B030D-6E8A-4147-A177-3AD203B41FA5}">
                      <a16:colId xmlns:a16="http://schemas.microsoft.com/office/drawing/2014/main" val="500924894"/>
                    </a:ext>
                  </a:extLst>
                </a:gridCol>
                <a:gridCol w="1264761">
                  <a:extLst>
                    <a:ext uri="{9D8B030D-6E8A-4147-A177-3AD203B41FA5}">
                      <a16:colId xmlns:a16="http://schemas.microsoft.com/office/drawing/2014/main" val="941917703"/>
                    </a:ext>
                  </a:extLst>
                </a:gridCol>
                <a:gridCol w="1264761">
                  <a:extLst>
                    <a:ext uri="{9D8B030D-6E8A-4147-A177-3AD203B41FA5}">
                      <a16:colId xmlns:a16="http://schemas.microsoft.com/office/drawing/2014/main" val="1598384794"/>
                    </a:ext>
                  </a:extLst>
                </a:gridCol>
              </a:tblGrid>
              <a:tr h="370152">
                <a:tc>
                  <a:txBody>
                    <a:bodyPr/>
                    <a:lstStyle/>
                    <a:p>
                      <a:pPr fontAlgn="t"/>
                      <a:endParaRPr lang="en-US" sz="2000" dirty="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rtl="0" fontAlgn="t">
                        <a:spcBef>
                          <a:spcPts val="0"/>
                        </a:spcBef>
                        <a:spcAft>
                          <a:spcPts val="0"/>
                        </a:spcAft>
                      </a:pPr>
                      <a:r>
                        <a:rPr lang="en-US" sz="2000" b="0" i="0" u="none" strike="noStrike" dirty="0">
                          <a:solidFill>
                            <a:srgbClr val="000000"/>
                          </a:solidFill>
                          <a:effectLst/>
                          <a:latin typeface="+mn-lt"/>
                        </a:rPr>
                        <a:t>Female students</a:t>
                      </a:r>
                      <a:endParaRPr lang="en-US" sz="2000" dirty="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rtl="0" fontAlgn="t">
                        <a:spcBef>
                          <a:spcPts val="0"/>
                        </a:spcBef>
                        <a:spcAft>
                          <a:spcPts val="0"/>
                        </a:spcAft>
                      </a:pPr>
                      <a:r>
                        <a:rPr lang="en-US" sz="2000" b="0" i="0" u="none" strike="noStrike" dirty="0">
                          <a:solidFill>
                            <a:srgbClr val="000000"/>
                          </a:solidFill>
                          <a:effectLst/>
                          <a:latin typeface="+mn-lt"/>
                        </a:rPr>
                        <a:t>Male students</a:t>
                      </a:r>
                      <a:endParaRPr lang="en-US" sz="2000" dirty="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906218881"/>
                  </a:ext>
                </a:extLst>
              </a:tr>
              <a:tr h="682664">
                <a:tc>
                  <a:txBody>
                    <a:bodyPr/>
                    <a:lstStyle/>
                    <a:p>
                      <a:pPr rtl="0" fontAlgn="t">
                        <a:spcBef>
                          <a:spcPts val="0"/>
                        </a:spcBef>
                        <a:spcAft>
                          <a:spcPts val="0"/>
                        </a:spcAft>
                      </a:pPr>
                      <a:r>
                        <a:rPr lang="en-US" sz="2000" b="0" i="0" u="none" strike="noStrike" dirty="0">
                          <a:solidFill>
                            <a:srgbClr val="000000"/>
                          </a:solidFill>
                          <a:effectLst/>
                          <a:latin typeface="+mn-lt"/>
                        </a:rPr>
                        <a:t>Match</a:t>
                      </a:r>
                      <a:endParaRPr lang="en-US" sz="2000" dirty="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0.048 (0.056)</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-0.0001 (0.055)</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dirty="0">
                          <a:solidFill>
                            <a:srgbClr val="000000"/>
                          </a:solidFill>
                          <a:effectLst/>
                          <a:highlight>
                            <a:srgbClr val="00FFFF"/>
                          </a:highlight>
                          <a:latin typeface="+mn-lt"/>
                        </a:rPr>
                        <a:t>0.017 (0.045)</a:t>
                      </a:r>
                      <a:endParaRPr lang="en-US" sz="2000" dirty="0">
                        <a:effectLst/>
                        <a:highlight>
                          <a:srgbClr val="00FFFF"/>
                        </a:highligh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0.076 (0.064)</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0.094 (0.059)</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0.058 (0.046)</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49977118"/>
                  </a:ext>
                </a:extLst>
              </a:tr>
              <a:tr h="682664">
                <a:tc>
                  <a:txBody>
                    <a:bodyPr/>
                    <a:lstStyle/>
                    <a:p>
                      <a:pPr rtl="0" fontAlgn="t">
                        <a:spcBef>
                          <a:spcPts val="0"/>
                        </a:spcBef>
                        <a:spcAft>
                          <a:spcPts val="0"/>
                        </a:spcAft>
                      </a:pPr>
                      <a:r>
                        <a:rPr lang="en-US" sz="2000" b="0" i="0" u="none" strike="noStrike">
                          <a:solidFill>
                            <a:srgbClr val="000000"/>
                          </a:solidFill>
                          <a:effectLst/>
                          <a:latin typeface="+mn-lt"/>
                        </a:rPr>
                        <a:t>Student Covariates</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Yes</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Yes</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Yes</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Yes</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Yes</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dirty="0">
                          <a:solidFill>
                            <a:srgbClr val="000000"/>
                          </a:solidFill>
                          <a:effectLst/>
                          <a:latin typeface="+mn-lt"/>
                        </a:rPr>
                        <a:t>Yes</a:t>
                      </a:r>
                      <a:endParaRPr lang="en-US" sz="2000" dirty="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669100346"/>
                  </a:ext>
                </a:extLst>
              </a:tr>
              <a:tr h="890773">
                <a:tc>
                  <a:txBody>
                    <a:bodyPr/>
                    <a:lstStyle/>
                    <a:p>
                      <a:pPr rtl="0" fontAlgn="t">
                        <a:spcBef>
                          <a:spcPts val="0"/>
                        </a:spcBef>
                        <a:spcAft>
                          <a:spcPts val="0"/>
                        </a:spcAft>
                      </a:pPr>
                      <a:r>
                        <a:rPr lang="en-US" sz="2000" b="0" i="0" u="none" strike="noStrike">
                          <a:solidFill>
                            <a:srgbClr val="000000"/>
                          </a:solidFill>
                          <a:effectLst/>
                          <a:latin typeface="+mn-lt"/>
                        </a:rPr>
                        <a:t>Homeroom Covariates</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No</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Yes</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Yes</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No</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Yes</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dirty="0">
                          <a:solidFill>
                            <a:srgbClr val="000000"/>
                          </a:solidFill>
                          <a:effectLst/>
                          <a:latin typeface="+mn-lt"/>
                        </a:rPr>
                        <a:t>Yes</a:t>
                      </a:r>
                      <a:endParaRPr lang="en-US" sz="2000" dirty="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3763393723"/>
                  </a:ext>
                </a:extLst>
              </a:tr>
              <a:tr h="682664">
                <a:tc>
                  <a:txBody>
                    <a:bodyPr/>
                    <a:lstStyle/>
                    <a:p>
                      <a:pPr rtl="0" fontAlgn="t">
                        <a:spcBef>
                          <a:spcPts val="0"/>
                        </a:spcBef>
                        <a:spcAft>
                          <a:spcPts val="0"/>
                        </a:spcAft>
                      </a:pPr>
                      <a:r>
                        <a:rPr lang="en-US" sz="2000" b="0" i="0" u="none" strike="noStrike">
                          <a:solidFill>
                            <a:srgbClr val="000000"/>
                          </a:solidFill>
                          <a:effectLst/>
                          <a:latin typeface="+mn-lt"/>
                        </a:rPr>
                        <a:t>Teacher Covariates</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No</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No</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Yes</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No</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No</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dirty="0">
                          <a:solidFill>
                            <a:srgbClr val="000000"/>
                          </a:solidFill>
                          <a:effectLst/>
                          <a:latin typeface="+mn-lt"/>
                        </a:rPr>
                        <a:t>Yes</a:t>
                      </a:r>
                      <a:endParaRPr lang="en-US" sz="2000" dirty="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4033352548"/>
                  </a:ext>
                </a:extLst>
              </a:tr>
              <a:tr h="370152">
                <a:tc>
                  <a:txBody>
                    <a:bodyPr/>
                    <a:lstStyle/>
                    <a:p>
                      <a:pPr rtl="0" fontAlgn="t">
                        <a:spcBef>
                          <a:spcPts val="0"/>
                        </a:spcBef>
                        <a:spcAft>
                          <a:spcPts val="0"/>
                        </a:spcAft>
                      </a:pPr>
                      <a:r>
                        <a:rPr lang="en-US" sz="2000" b="0" i="0" u="none" strike="noStrike">
                          <a:solidFill>
                            <a:srgbClr val="000000"/>
                          </a:solidFill>
                          <a:effectLst/>
                          <a:latin typeface="+mn-lt"/>
                        </a:rPr>
                        <a:t>School FE</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Yes</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Yes</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Yes</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Yes</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Yes</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dirty="0">
                          <a:solidFill>
                            <a:srgbClr val="000000"/>
                          </a:solidFill>
                          <a:effectLst/>
                          <a:latin typeface="+mn-lt"/>
                        </a:rPr>
                        <a:t>Yes</a:t>
                      </a:r>
                      <a:endParaRPr lang="en-US" sz="2000" dirty="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2297931863"/>
                  </a:ext>
                </a:extLst>
              </a:tr>
              <a:tr h="682664">
                <a:tc>
                  <a:txBody>
                    <a:bodyPr/>
                    <a:lstStyle/>
                    <a:p>
                      <a:pPr rtl="0" fontAlgn="t">
                        <a:spcBef>
                          <a:spcPts val="0"/>
                        </a:spcBef>
                        <a:spcAft>
                          <a:spcPts val="0"/>
                        </a:spcAft>
                      </a:pPr>
                      <a:r>
                        <a:rPr lang="en-US" sz="2000" b="0" i="0" u="none" strike="noStrike">
                          <a:solidFill>
                            <a:srgbClr val="000000"/>
                          </a:solidFill>
                          <a:effectLst/>
                          <a:latin typeface="+mn-lt"/>
                        </a:rPr>
                        <a:t>School clustered SE</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Yes</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Yes</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Yes</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Yes</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Yes</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Yes</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2686588013"/>
                  </a:ext>
                </a:extLst>
              </a:tr>
              <a:tr h="474558">
                <a:tc>
                  <a:txBody>
                    <a:bodyPr/>
                    <a:lstStyle/>
                    <a:p>
                      <a:pPr rtl="0" fontAlgn="t">
                        <a:spcBef>
                          <a:spcPts val="0"/>
                        </a:spcBef>
                        <a:spcAft>
                          <a:spcPts val="0"/>
                        </a:spcAft>
                      </a:pPr>
                      <a:r>
                        <a:rPr lang="en-US" sz="2000" b="0" i="0" u="none" strike="noStrike">
                          <a:solidFill>
                            <a:srgbClr val="000000"/>
                          </a:solidFill>
                          <a:effectLst/>
                          <a:latin typeface="+mn-lt"/>
                        </a:rPr>
                        <a:t>Observations</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2,473</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2,473</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2,473</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2,489</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dirty="0">
                          <a:solidFill>
                            <a:srgbClr val="000000"/>
                          </a:solidFill>
                          <a:effectLst/>
                          <a:latin typeface="+mn-lt"/>
                        </a:rPr>
                        <a:t>2,489</a:t>
                      </a:r>
                      <a:endParaRPr lang="en-US" sz="2000" dirty="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dirty="0">
                          <a:solidFill>
                            <a:srgbClr val="000000"/>
                          </a:solidFill>
                          <a:effectLst/>
                          <a:latin typeface="+mn-lt"/>
                        </a:rPr>
                        <a:t>2,489</a:t>
                      </a:r>
                      <a:endParaRPr lang="en-US" sz="2000" dirty="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667018909"/>
                  </a:ext>
                </a:extLst>
              </a:tr>
              <a:tr h="370152">
                <a:tc>
                  <a:txBody>
                    <a:bodyPr/>
                    <a:lstStyle/>
                    <a:p>
                      <a:pPr rtl="0" fontAlgn="t">
                        <a:spcBef>
                          <a:spcPts val="0"/>
                        </a:spcBef>
                        <a:spcAft>
                          <a:spcPts val="0"/>
                        </a:spcAft>
                      </a:pPr>
                      <a:r>
                        <a:rPr lang="en-US" sz="2000" b="0" i="0" u="none" strike="noStrike">
                          <a:solidFill>
                            <a:srgbClr val="000000"/>
                          </a:solidFill>
                          <a:effectLst/>
                          <a:latin typeface="+mn-lt"/>
                        </a:rPr>
                        <a:t>R²</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0.688</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0.689</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0.691</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0.703</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0.704</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dirty="0">
                          <a:solidFill>
                            <a:srgbClr val="000000"/>
                          </a:solidFill>
                          <a:effectLst/>
                          <a:latin typeface="+mn-lt"/>
                        </a:rPr>
                        <a:t>0.706</a:t>
                      </a:r>
                      <a:endParaRPr lang="en-US" sz="2000" dirty="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557935438"/>
                  </a:ext>
                </a:extLst>
              </a:tr>
              <a:tr h="474558">
                <a:tc>
                  <a:txBody>
                    <a:bodyPr/>
                    <a:lstStyle/>
                    <a:p>
                      <a:pPr rtl="0" fontAlgn="t">
                        <a:spcBef>
                          <a:spcPts val="0"/>
                        </a:spcBef>
                        <a:spcAft>
                          <a:spcPts val="0"/>
                        </a:spcAft>
                      </a:pPr>
                      <a:r>
                        <a:rPr lang="en-US" sz="2000" b="0" i="0" u="none" strike="noStrike">
                          <a:solidFill>
                            <a:srgbClr val="000000"/>
                          </a:solidFill>
                          <a:effectLst/>
                          <a:latin typeface="+mn-lt"/>
                        </a:rPr>
                        <a:t>Adjusted R²</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0.678</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0.678</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0.679</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0.693</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0.693</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dirty="0">
                          <a:solidFill>
                            <a:srgbClr val="000000"/>
                          </a:solidFill>
                          <a:effectLst/>
                          <a:latin typeface="+mn-lt"/>
                        </a:rPr>
                        <a:t>0.694</a:t>
                      </a:r>
                      <a:endParaRPr lang="en-US" sz="2000" dirty="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362507618"/>
                  </a:ext>
                </a:extLst>
              </a:tr>
              <a:tr h="682664">
                <a:tc>
                  <a:txBody>
                    <a:bodyPr/>
                    <a:lstStyle/>
                    <a:p>
                      <a:pPr rtl="0" fontAlgn="t">
                        <a:spcBef>
                          <a:spcPts val="0"/>
                        </a:spcBef>
                        <a:spcAft>
                          <a:spcPts val="0"/>
                        </a:spcAft>
                      </a:pPr>
                      <a:r>
                        <a:rPr lang="en-US" sz="2000" b="0" i="0" u="none" strike="noStrike">
                          <a:solidFill>
                            <a:srgbClr val="000000"/>
                          </a:solidFill>
                          <a:effectLst/>
                          <a:latin typeface="+mn-lt"/>
                        </a:rPr>
                        <a:t>Residual SE</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0.487 (df = 2390)</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0.487 (df = 2381)</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0.486 (df = 2378)</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0.578 (df = 2406)</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0.578 (df = 2397)</a:t>
                      </a:r>
                      <a:endParaRPr lang="en-US" sz="200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dirty="0">
                          <a:solidFill>
                            <a:srgbClr val="000000"/>
                          </a:solidFill>
                          <a:effectLst/>
                          <a:latin typeface="+mn-lt"/>
                        </a:rPr>
                        <a:t>0.577 (</a:t>
                      </a:r>
                      <a:r>
                        <a:rPr lang="en-US" sz="2000" b="0" i="0" u="none" strike="noStrike" dirty="0" err="1">
                          <a:solidFill>
                            <a:srgbClr val="000000"/>
                          </a:solidFill>
                          <a:effectLst/>
                          <a:latin typeface="+mn-lt"/>
                        </a:rPr>
                        <a:t>df</a:t>
                      </a:r>
                      <a:r>
                        <a:rPr lang="en-US" sz="2000" b="0" i="0" u="none" strike="noStrike" dirty="0">
                          <a:solidFill>
                            <a:srgbClr val="000000"/>
                          </a:solidFill>
                          <a:effectLst/>
                          <a:latin typeface="+mn-lt"/>
                        </a:rPr>
                        <a:t> = 2394)</a:t>
                      </a:r>
                      <a:endParaRPr lang="en-US" sz="2000" dirty="0">
                        <a:effectLst/>
                        <a:latin typeface="+mn-lt"/>
                      </a:endParaRPr>
                    </a:p>
                  </a:txBody>
                  <a:tcPr marL="42726" marR="42726" marT="42726" marB="42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8947168"/>
                  </a:ext>
                </a:extLst>
              </a:tr>
            </a:tbl>
          </a:graphicData>
        </a:graphic>
      </p:graphicFrame>
    </p:spTree>
    <p:extLst>
      <p:ext uri="{BB962C8B-B14F-4D97-AF65-F5344CB8AC3E}">
        <p14:creationId xmlns:p14="http://schemas.microsoft.com/office/powerpoint/2010/main" val="794476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9DEF9-497E-29D0-F455-FF5650C4C831}"/>
              </a:ext>
            </a:extLst>
          </p:cNvPr>
          <p:cNvSpPr>
            <a:spLocks noGrp="1"/>
          </p:cNvSpPr>
          <p:nvPr>
            <p:ph type="title"/>
          </p:nvPr>
        </p:nvSpPr>
        <p:spPr>
          <a:xfrm>
            <a:off x="0" y="0"/>
            <a:ext cx="2978426" cy="608910"/>
          </a:xfrm>
        </p:spPr>
        <p:txBody>
          <a:bodyPr/>
          <a:lstStyle/>
          <a:p>
            <a:r>
              <a:rPr lang="en-US" dirty="0"/>
              <a:t>Math</a:t>
            </a:r>
          </a:p>
        </p:txBody>
      </p:sp>
      <p:sp>
        <p:nvSpPr>
          <p:cNvPr id="3" name="Footer Placeholder 2">
            <a:extLst>
              <a:ext uri="{FF2B5EF4-FFF2-40B4-BE49-F238E27FC236}">
                <a16:creationId xmlns:a16="http://schemas.microsoft.com/office/drawing/2014/main" id="{F876EC79-C835-B3EF-257E-F035D1820C58}"/>
              </a:ext>
            </a:extLst>
          </p:cNvPr>
          <p:cNvSpPr>
            <a:spLocks noGrp="1"/>
          </p:cNvSpPr>
          <p:nvPr>
            <p:ph type="ftr" sz="quarter" idx="11"/>
          </p:nvPr>
        </p:nvSpPr>
        <p:spPr/>
        <p:txBody>
          <a:bodyPr/>
          <a:lstStyle/>
          <a:p>
            <a:r>
              <a:rPr lang="en-US"/>
              <a:t>GENDER MATCH EFFECTS</a:t>
            </a:r>
            <a:endParaRPr lang="en-US" dirty="0"/>
          </a:p>
        </p:txBody>
      </p:sp>
      <p:sp>
        <p:nvSpPr>
          <p:cNvPr id="4" name="Slide Number Placeholder 3">
            <a:extLst>
              <a:ext uri="{FF2B5EF4-FFF2-40B4-BE49-F238E27FC236}">
                <a16:creationId xmlns:a16="http://schemas.microsoft.com/office/drawing/2014/main" id="{4028B862-3909-6123-C914-7D35CE6A008A}"/>
              </a:ext>
            </a:extLst>
          </p:cNvPr>
          <p:cNvSpPr>
            <a:spLocks noGrp="1"/>
          </p:cNvSpPr>
          <p:nvPr>
            <p:ph type="sldNum" sz="quarter" idx="12"/>
          </p:nvPr>
        </p:nvSpPr>
        <p:spPr/>
        <p:txBody>
          <a:bodyPr/>
          <a:lstStyle/>
          <a:p>
            <a:fld id="{A49DFD55-3C28-40EF-9E31-A92D2E4017FF}" type="slidenum">
              <a:rPr lang="en-US" smtClean="0"/>
              <a:pPr/>
              <a:t>19</a:t>
            </a:fld>
            <a:endParaRPr lang="en-US" dirty="0"/>
          </a:p>
        </p:txBody>
      </p:sp>
      <p:graphicFrame>
        <p:nvGraphicFramePr>
          <p:cNvPr id="6" name="Table 5">
            <a:extLst>
              <a:ext uri="{FF2B5EF4-FFF2-40B4-BE49-F238E27FC236}">
                <a16:creationId xmlns:a16="http://schemas.microsoft.com/office/drawing/2014/main" id="{0D80D9CA-5499-B99B-CA2C-3903DF2BD889}"/>
              </a:ext>
            </a:extLst>
          </p:cNvPr>
          <p:cNvGraphicFramePr>
            <a:graphicFrameLocks noGrp="1"/>
          </p:cNvGraphicFramePr>
          <p:nvPr>
            <p:extLst>
              <p:ext uri="{D42A27DB-BD31-4B8C-83A1-F6EECF244321}">
                <p14:modId xmlns:p14="http://schemas.microsoft.com/office/powerpoint/2010/main" val="3770251098"/>
              </p:ext>
            </p:extLst>
          </p:nvPr>
        </p:nvGraphicFramePr>
        <p:xfrm>
          <a:off x="2644837" y="136526"/>
          <a:ext cx="9401391" cy="6509585"/>
        </p:xfrm>
        <a:graphic>
          <a:graphicData uri="http://schemas.openxmlformats.org/drawingml/2006/table">
            <a:tbl>
              <a:tblPr/>
              <a:tblGrid>
                <a:gridCol w="1812825">
                  <a:extLst>
                    <a:ext uri="{9D8B030D-6E8A-4147-A177-3AD203B41FA5}">
                      <a16:colId xmlns:a16="http://schemas.microsoft.com/office/drawing/2014/main" val="1499730988"/>
                    </a:ext>
                  </a:extLst>
                </a:gridCol>
                <a:gridCol w="1264761">
                  <a:extLst>
                    <a:ext uri="{9D8B030D-6E8A-4147-A177-3AD203B41FA5}">
                      <a16:colId xmlns:a16="http://schemas.microsoft.com/office/drawing/2014/main" val="1982112100"/>
                    </a:ext>
                  </a:extLst>
                </a:gridCol>
                <a:gridCol w="1264761">
                  <a:extLst>
                    <a:ext uri="{9D8B030D-6E8A-4147-A177-3AD203B41FA5}">
                      <a16:colId xmlns:a16="http://schemas.microsoft.com/office/drawing/2014/main" val="3768587220"/>
                    </a:ext>
                  </a:extLst>
                </a:gridCol>
                <a:gridCol w="1264761">
                  <a:extLst>
                    <a:ext uri="{9D8B030D-6E8A-4147-A177-3AD203B41FA5}">
                      <a16:colId xmlns:a16="http://schemas.microsoft.com/office/drawing/2014/main" val="1754022112"/>
                    </a:ext>
                  </a:extLst>
                </a:gridCol>
                <a:gridCol w="1264761">
                  <a:extLst>
                    <a:ext uri="{9D8B030D-6E8A-4147-A177-3AD203B41FA5}">
                      <a16:colId xmlns:a16="http://schemas.microsoft.com/office/drawing/2014/main" val="500924894"/>
                    </a:ext>
                  </a:extLst>
                </a:gridCol>
                <a:gridCol w="1264761">
                  <a:extLst>
                    <a:ext uri="{9D8B030D-6E8A-4147-A177-3AD203B41FA5}">
                      <a16:colId xmlns:a16="http://schemas.microsoft.com/office/drawing/2014/main" val="941917703"/>
                    </a:ext>
                  </a:extLst>
                </a:gridCol>
                <a:gridCol w="1264761">
                  <a:extLst>
                    <a:ext uri="{9D8B030D-6E8A-4147-A177-3AD203B41FA5}">
                      <a16:colId xmlns:a16="http://schemas.microsoft.com/office/drawing/2014/main" val="1598384794"/>
                    </a:ext>
                  </a:extLst>
                </a:gridCol>
              </a:tblGrid>
              <a:tr h="370152">
                <a:tc>
                  <a:txBody>
                    <a:bodyPr/>
                    <a:lstStyle/>
                    <a:p>
                      <a:pPr fontAlgn="t"/>
                      <a:endParaRPr lang="en-US" sz="2000" dirty="0">
                        <a:effectLst/>
                        <a:latin typeface="+mn-lt"/>
                      </a:endParaRPr>
                    </a:p>
                  </a:txBody>
                  <a:tcPr marL="44206" marR="44206" marT="44206" marB="4420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rtl="0" fontAlgn="t">
                        <a:spcBef>
                          <a:spcPts val="0"/>
                        </a:spcBef>
                        <a:spcAft>
                          <a:spcPts val="0"/>
                        </a:spcAft>
                      </a:pPr>
                      <a:r>
                        <a:rPr lang="en-US" sz="2000" b="0" i="0" u="none" strike="noStrike">
                          <a:solidFill>
                            <a:srgbClr val="000000"/>
                          </a:solidFill>
                          <a:effectLst/>
                          <a:latin typeface="+mn-lt"/>
                        </a:rPr>
                        <a:t>Female students</a:t>
                      </a:r>
                      <a:endParaRPr lang="en-US" sz="2000">
                        <a:effectLst/>
                        <a:latin typeface="+mn-lt"/>
                      </a:endParaRPr>
                    </a:p>
                  </a:txBody>
                  <a:tcPr marL="44206" marR="44206" marT="44206" marB="4420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rtl="0" fontAlgn="t">
                        <a:spcBef>
                          <a:spcPts val="0"/>
                        </a:spcBef>
                        <a:spcAft>
                          <a:spcPts val="0"/>
                        </a:spcAft>
                      </a:pPr>
                      <a:r>
                        <a:rPr lang="en-US" sz="2000" b="0" i="0" u="none" strike="noStrike">
                          <a:solidFill>
                            <a:srgbClr val="000000"/>
                          </a:solidFill>
                          <a:effectLst/>
                          <a:latin typeface="+mn-lt"/>
                        </a:rPr>
                        <a:t>Male students</a:t>
                      </a:r>
                      <a:endParaRPr lang="en-US" sz="2000">
                        <a:effectLst/>
                        <a:latin typeface="+mn-lt"/>
                      </a:endParaRPr>
                    </a:p>
                  </a:txBody>
                  <a:tcPr marL="44206" marR="44206" marT="44206" marB="4420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906218881"/>
                  </a:ext>
                </a:extLst>
              </a:tr>
              <a:tr h="682664">
                <a:tc>
                  <a:txBody>
                    <a:bodyPr/>
                    <a:lstStyle/>
                    <a:p>
                      <a:pPr rtl="0" fontAlgn="t">
                        <a:spcBef>
                          <a:spcPts val="0"/>
                        </a:spcBef>
                        <a:spcAft>
                          <a:spcPts val="0"/>
                        </a:spcAft>
                      </a:pPr>
                      <a:r>
                        <a:rPr lang="en-US" sz="2000" b="0" i="0" u="none" strike="noStrike">
                          <a:solidFill>
                            <a:srgbClr val="000000"/>
                          </a:solidFill>
                          <a:effectLst/>
                          <a:latin typeface="+mn-lt"/>
                        </a:rPr>
                        <a:t>Match</a:t>
                      </a:r>
                      <a:endParaRPr lang="en-US" sz="2000">
                        <a:effectLst/>
                        <a:latin typeface="+mn-lt"/>
                      </a:endParaRPr>
                    </a:p>
                  </a:txBody>
                  <a:tcPr marL="44206" marR="44206" marT="44206" marB="4420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0.165</a:t>
                      </a:r>
                      <a:r>
                        <a:rPr lang="en-US" sz="2000" b="0" i="0" u="none" strike="noStrike" baseline="30000">
                          <a:solidFill>
                            <a:srgbClr val="000000"/>
                          </a:solidFill>
                          <a:effectLst/>
                          <a:latin typeface="+mn-lt"/>
                        </a:rPr>
                        <a:t>**</a:t>
                      </a:r>
                      <a:r>
                        <a:rPr lang="en-US" sz="2000" b="0" i="0" u="none" strike="noStrike">
                          <a:solidFill>
                            <a:srgbClr val="000000"/>
                          </a:solidFill>
                          <a:effectLst/>
                          <a:latin typeface="+mn-lt"/>
                        </a:rPr>
                        <a:t> (0.060)</a:t>
                      </a:r>
                      <a:endParaRPr lang="en-US" sz="2000">
                        <a:effectLst/>
                        <a:latin typeface="+mn-lt"/>
                      </a:endParaRPr>
                    </a:p>
                  </a:txBody>
                  <a:tcPr marL="44206" marR="44206" marT="44206" marB="4420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0.181</a:t>
                      </a:r>
                      <a:r>
                        <a:rPr lang="en-US" sz="2000" b="0" i="0" u="none" strike="noStrike" baseline="30000">
                          <a:solidFill>
                            <a:srgbClr val="000000"/>
                          </a:solidFill>
                          <a:effectLst/>
                          <a:latin typeface="+mn-lt"/>
                        </a:rPr>
                        <a:t>**</a:t>
                      </a:r>
                      <a:r>
                        <a:rPr lang="en-US" sz="2000" b="0" i="0" u="none" strike="noStrike">
                          <a:solidFill>
                            <a:srgbClr val="000000"/>
                          </a:solidFill>
                          <a:effectLst/>
                          <a:latin typeface="+mn-lt"/>
                        </a:rPr>
                        <a:t> (0.067)</a:t>
                      </a:r>
                      <a:endParaRPr lang="en-US" sz="2000">
                        <a:effectLst/>
                        <a:latin typeface="+mn-lt"/>
                      </a:endParaRPr>
                    </a:p>
                  </a:txBody>
                  <a:tcPr marL="44206" marR="44206" marT="44206" marB="4420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dirty="0">
                          <a:solidFill>
                            <a:srgbClr val="000000"/>
                          </a:solidFill>
                          <a:effectLst/>
                          <a:highlight>
                            <a:srgbClr val="00FFFF"/>
                          </a:highlight>
                          <a:latin typeface="+mn-lt"/>
                        </a:rPr>
                        <a:t>0.178</a:t>
                      </a:r>
                      <a:r>
                        <a:rPr lang="en-US" sz="2000" b="0" i="0" u="none" strike="noStrike" baseline="30000" dirty="0">
                          <a:solidFill>
                            <a:srgbClr val="000000"/>
                          </a:solidFill>
                          <a:effectLst/>
                          <a:highlight>
                            <a:srgbClr val="00FFFF"/>
                          </a:highlight>
                          <a:latin typeface="+mn-lt"/>
                        </a:rPr>
                        <a:t>**</a:t>
                      </a:r>
                      <a:r>
                        <a:rPr lang="en-US" sz="2000" b="0" i="0" u="none" strike="noStrike" dirty="0">
                          <a:solidFill>
                            <a:srgbClr val="000000"/>
                          </a:solidFill>
                          <a:effectLst/>
                          <a:highlight>
                            <a:srgbClr val="00FFFF"/>
                          </a:highlight>
                          <a:latin typeface="+mn-lt"/>
                        </a:rPr>
                        <a:t> (0.065)</a:t>
                      </a:r>
                      <a:endParaRPr lang="en-US" sz="2000" dirty="0">
                        <a:effectLst/>
                        <a:highlight>
                          <a:srgbClr val="00FFFF"/>
                        </a:highlight>
                        <a:latin typeface="+mn-lt"/>
                      </a:endParaRPr>
                    </a:p>
                  </a:txBody>
                  <a:tcPr marL="44206" marR="44206" marT="44206" marB="4420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-0.011 (0.045)</a:t>
                      </a:r>
                      <a:endParaRPr lang="en-US" sz="2000">
                        <a:effectLst/>
                        <a:latin typeface="+mn-lt"/>
                      </a:endParaRPr>
                    </a:p>
                  </a:txBody>
                  <a:tcPr marL="44206" marR="44206" marT="44206" marB="4420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0.003 (0.048)</a:t>
                      </a:r>
                      <a:endParaRPr lang="en-US" sz="2000">
                        <a:effectLst/>
                        <a:latin typeface="+mn-lt"/>
                      </a:endParaRPr>
                    </a:p>
                  </a:txBody>
                  <a:tcPr marL="44206" marR="44206" marT="44206" marB="4420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-0.005 (0.051)</a:t>
                      </a:r>
                      <a:endParaRPr lang="en-US" sz="2000">
                        <a:effectLst/>
                        <a:latin typeface="+mn-lt"/>
                      </a:endParaRPr>
                    </a:p>
                  </a:txBody>
                  <a:tcPr marL="44206" marR="44206" marT="44206" marB="4420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49977118"/>
                  </a:ext>
                </a:extLst>
              </a:tr>
              <a:tr h="682664">
                <a:tc>
                  <a:txBody>
                    <a:bodyPr/>
                    <a:lstStyle/>
                    <a:p>
                      <a:pPr rtl="0" fontAlgn="t">
                        <a:spcBef>
                          <a:spcPts val="0"/>
                        </a:spcBef>
                        <a:spcAft>
                          <a:spcPts val="0"/>
                        </a:spcAft>
                      </a:pPr>
                      <a:r>
                        <a:rPr lang="en-US" sz="2000" b="0" i="0" u="none" strike="noStrike" dirty="0">
                          <a:solidFill>
                            <a:srgbClr val="000000"/>
                          </a:solidFill>
                          <a:effectLst/>
                          <a:latin typeface="+mn-lt"/>
                        </a:rPr>
                        <a:t>Student Covariates</a:t>
                      </a:r>
                      <a:endParaRPr lang="en-US" sz="2000" dirty="0">
                        <a:effectLst/>
                        <a:latin typeface="+mn-lt"/>
                      </a:endParaRPr>
                    </a:p>
                  </a:txBody>
                  <a:tcPr marL="44206" marR="44206" marT="44206" marB="4420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Yes</a:t>
                      </a:r>
                      <a:endParaRPr lang="en-US" sz="2000">
                        <a:effectLst/>
                        <a:latin typeface="+mn-lt"/>
                      </a:endParaRPr>
                    </a:p>
                  </a:txBody>
                  <a:tcPr marL="44206" marR="44206" marT="44206" marB="4420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dirty="0">
                          <a:solidFill>
                            <a:srgbClr val="000000"/>
                          </a:solidFill>
                          <a:effectLst/>
                          <a:latin typeface="+mn-lt"/>
                        </a:rPr>
                        <a:t>Yes</a:t>
                      </a:r>
                      <a:endParaRPr lang="en-US" sz="2000" dirty="0">
                        <a:effectLst/>
                        <a:latin typeface="+mn-lt"/>
                      </a:endParaRPr>
                    </a:p>
                  </a:txBody>
                  <a:tcPr marL="44206" marR="44206" marT="44206" marB="4420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Yes</a:t>
                      </a:r>
                      <a:endParaRPr lang="en-US" sz="2000">
                        <a:effectLst/>
                        <a:latin typeface="+mn-lt"/>
                      </a:endParaRPr>
                    </a:p>
                  </a:txBody>
                  <a:tcPr marL="44206" marR="44206" marT="44206" marB="4420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Yes</a:t>
                      </a:r>
                      <a:endParaRPr lang="en-US" sz="2000">
                        <a:effectLst/>
                        <a:latin typeface="+mn-lt"/>
                      </a:endParaRPr>
                    </a:p>
                  </a:txBody>
                  <a:tcPr marL="44206" marR="44206" marT="44206" marB="4420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Yes</a:t>
                      </a:r>
                      <a:endParaRPr lang="en-US" sz="2000">
                        <a:effectLst/>
                        <a:latin typeface="+mn-lt"/>
                      </a:endParaRPr>
                    </a:p>
                  </a:txBody>
                  <a:tcPr marL="44206" marR="44206" marT="44206" marB="4420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Yes</a:t>
                      </a:r>
                      <a:endParaRPr lang="en-US" sz="2000">
                        <a:effectLst/>
                        <a:latin typeface="+mn-lt"/>
                      </a:endParaRPr>
                    </a:p>
                  </a:txBody>
                  <a:tcPr marL="44206" marR="44206" marT="44206" marB="4420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669100346"/>
                  </a:ext>
                </a:extLst>
              </a:tr>
              <a:tr h="890773">
                <a:tc>
                  <a:txBody>
                    <a:bodyPr/>
                    <a:lstStyle/>
                    <a:p>
                      <a:pPr rtl="0" fontAlgn="t">
                        <a:spcBef>
                          <a:spcPts val="0"/>
                        </a:spcBef>
                        <a:spcAft>
                          <a:spcPts val="0"/>
                        </a:spcAft>
                      </a:pPr>
                      <a:r>
                        <a:rPr lang="en-US" sz="2000" b="0" i="0" u="none" strike="noStrike">
                          <a:solidFill>
                            <a:srgbClr val="000000"/>
                          </a:solidFill>
                          <a:effectLst/>
                          <a:latin typeface="+mn-lt"/>
                        </a:rPr>
                        <a:t>Homeroom Covariates</a:t>
                      </a:r>
                      <a:endParaRPr lang="en-US" sz="2000">
                        <a:effectLst/>
                        <a:latin typeface="+mn-lt"/>
                      </a:endParaRPr>
                    </a:p>
                  </a:txBody>
                  <a:tcPr marL="44206" marR="44206" marT="44206" marB="4420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No</a:t>
                      </a:r>
                      <a:endParaRPr lang="en-US" sz="2000">
                        <a:effectLst/>
                        <a:latin typeface="+mn-lt"/>
                      </a:endParaRPr>
                    </a:p>
                  </a:txBody>
                  <a:tcPr marL="44206" marR="44206" marT="44206" marB="4420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Yes</a:t>
                      </a:r>
                      <a:endParaRPr lang="en-US" sz="2000">
                        <a:effectLst/>
                        <a:latin typeface="+mn-lt"/>
                      </a:endParaRPr>
                    </a:p>
                  </a:txBody>
                  <a:tcPr marL="44206" marR="44206" marT="44206" marB="4420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Yes</a:t>
                      </a:r>
                      <a:endParaRPr lang="en-US" sz="2000">
                        <a:effectLst/>
                        <a:latin typeface="+mn-lt"/>
                      </a:endParaRPr>
                    </a:p>
                  </a:txBody>
                  <a:tcPr marL="44206" marR="44206" marT="44206" marB="4420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dirty="0">
                          <a:solidFill>
                            <a:srgbClr val="000000"/>
                          </a:solidFill>
                          <a:effectLst/>
                          <a:latin typeface="+mn-lt"/>
                        </a:rPr>
                        <a:t>No</a:t>
                      </a:r>
                      <a:endParaRPr lang="en-US" sz="2000" dirty="0">
                        <a:effectLst/>
                        <a:latin typeface="+mn-lt"/>
                      </a:endParaRPr>
                    </a:p>
                  </a:txBody>
                  <a:tcPr marL="44206" marR="44206" marT="44206" marB="4420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Yes</a:t>
                      </a:r>
                      <a:endParaRPr lang="en-US" sz="2000">
                        <a:effectLst/>
                        <a:latin typeface="+mn-lt"/>
                      </a:endParaRPr>
                    </a:p>
                  </a:txBody>
                  <a:tcPr marL="44206" marR="44206" marT="44206" marB="4420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Yes</a:t>
                      </a:r>
                      <a:endParaRPr lang="en-US" sz="2000">
                        <a:effectLst/>
                        <a:latin typeface="+mn-lt"/>
                      </a:endParaRPr>
                    </a:p>
                  </a:txBody>
                  <a:tcPr marL="44206" marR="44206" marT="44206" marB="4420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3763393723"/>
                  </a:ext>
                </a:extLst>
              </a:tr>
              <a:tr h="682664">
                <a:tc>
                  <a:txBody>
                    <a:bodyPr/>
                    <a:lstStyle/>
                    <a:p>
                      <a:pPr rtl="0" fontAlgn="t">
                        <a:spcBef>
                          <a:spcPts val="0"/>
                        </a:spcBef>
                        <a:spcAft>
                          <a:spcPts val="0"/>
                        </a:spcAft>
                      </a:pPr>
                      <a:r>
                        <a:rPr lang="en-US" sz="2000" b="0" i="0" u="none" strike="noStrike">
                          <a:solidFill>
                            <a:srgbClr val="000000"/>
                          </a:solidFill>
                          <a:effectLst/>
                          <a:latin typeface="+mn-lt"/>
                        </a:rPr>
                        <a:t>Teacher Covariates</a:t>
                      </a:r>
                      <a:endParaRPr lang="en-US" sz="2000">
                        <a:effectLst/>
                        <a:latin typeface="+mn-lt"/>
                      </a:endParaRPr>
                    </a:p>
                  </a:txBody>
                  <a:tcPr marL="44206" marR="44206" marT="44206" marB="4420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No</a:t>
                      </a:r>
                      <a:endParaRPr lang="en-US" sz="2000">
                        <a:effectLst/>
                        <a:latin typeface="+mn-lt"/>
                      </a:endParaRPr>
                    </a:p>
                  </a:txBody>
                  <a:tcPr marL="44206" marR="44206" marT="44206" marB="4420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No</a:t>
                      </a:r>
                      <a:endParaRPr lang="en-US" sz="2000">
                        <a:effectLst/>
                        <a:latin typeface="+mn-lt"/>
                      </a:endParaRPr>
                    </a:p>
                  </a:txBody>
                  <a:tcPr marL="44206" marR="44206" marT="44206" marB="4420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Yes</a:t>
                      </a:r>
                      <a:endParaRPr lang="en-US" sz="2000">
                        <a:effectLst/>
                        <a:latin typeface="+mn-lt"/>
                      </a:endParaRPr>
                    </a:p>
                  </a:txBody>
                  <a:tcPr marL="44206" marR="44206" marT="44206" marB="4420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No</a:t>
                      </a:r>
                      <a:endParaRPr lang="en-US" sz="2000">
                        <a:effectLst/>
                        <a:latin typeface="+mn-lt"/>
                      </a:endParaRPr>
                    </a:p>
                  </a:txBody>
                  <a:tcPr marL="44206" marR="44206" marT="44206" marB="4420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No</a:t>
                      </a:r>
                      <a:endParaRPr lang="en-US" sz="2000">
                        <a:effectLst/>
                        <a:latin typeface="+mn-lt"/>
                      </a:endParaRPr>
                    </a:p>
                  </a:txBody>
                  <a:tcPr marL="44206" marR="44206" marT="44206" marB="4420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Yes</a:t>
                      </a:r>
                      <a:endParaRPr lang="en-US" sz="2000">
                        <a:effectLst/>
                        <a:latin typeface="+mn-lt"/>
                      </a:endParaRPr>
                    </a:p>
                  </a:txBody>
                  <a:tcPr marL="44206" marR="44206" marT="44206" marB="4420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4033352548"/>
                  </a:ext>
                </a:extLst>
              </a:tr>
              <a:tr h="370152">
                <a:tc>
                  <a:txBody>
                    <a:bodyPr/>
                    <a:lstStyle/>
                    <a:p>
                      <a:pPr rtl="0" fontAlgn="t">
                        <a:spcBef>
                          <a:spcPts val="0"/>
                        </a:spcBef>
                        <a:spcAft>
                          <a:spcPts val="0"/>
                        </a:spcAft>
                      </a:pPr>
                      <a:r>
                        <a:rPr lang="en-US" sz="2000" b="0" i="0" u="none" strike="noStrike">
                          <a:solidFill>
                            <a:srgbClr val="000000"/>
                          </a:solidFill>
                          <a:effectLst/>
                          <a:latin typeface="+mn-lt"/>
                        </a:rPr>
                        <a:t>School FE</a:t>
                      </a:r>
                      <a:endParaRPr lang="en-US" sz="2000">
                        <a:effectLst/>
                        <a:latin typeface="+mn-lt"/>
                      </a:endParaRPr>
                    </a:p>
                  </a:txBody>
                  <a:tcPr marL="44206" marR="44206" marT="44206" marB="4420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Yes</a:t>
                      </a:r>
                      <a:endParaRPr lang="en-US" sz="2000">
                        <a:effectLst/>
                        <a:latin typeface="+mn-lt"/>
                      </a:endParaRPr>
                    </a:p>
                  </a:txBody>
                  <a:tcPr marL="44206" marR="44206" marT="44206" marB="4420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Yes</a:t>
                      </a:r>
                      <a:endParaRPr lang="en-US" sz="2000">
                        <a:effectLst/>
                        <a:latin typeface="+mn-lt"/>
                      </a:endParaRPr>
                    </a:p>
                  </a:txBody>
                  <a:tcPr marL="44206" marR="44206" marT="44206" marB="4420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Yes</a:t>
                      </a:r>
                      <a:endParaRPr lang="en-US" sz="2000">
                        <a:effectLst/>
                        <a:latin typeface="+mn-lt"/>
                      </a:endParaRPr>
                    </a:p>
                  </a:txBody>
                  <a:tcPr marL="44206" marR="44206" marT="44206" marB="4420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Yes</a:t>
                      </a:r>
                      <a:endParaRPr lang="en-US" sz="2000">
                        <a:effectLst/>
                        <a:latin typeface="+mn-lt"/>
                      </a:endParaRPr>
                    </a:p>
                  </a:txBody>
                  <a:tcPr marL="44206" marR="44206" marT="44206" marB="4420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Yes</a:t>
                      </a:r>
                      <a:endParaRPr lang="en-US" sz="2000">
                        <a:effectLst/>
                        <a:latin typeface="+mn-lt"/>
                      </a:endParaRPr>
                    </a:p>
                  </a:txBody>
                  <a:tcPr marL="44206" marR="44206" marT="44206" marB="4420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Yes</a:t>
                      </a:r>
                      <a:endParaRPr lang="en-US" sz="2000">
                        <a:effectLst/>
                        <a:latin typeface="+mn-lt"/>
                      </a:endParaRPr>
                    </a:p>
                  </a:txBody>
                  <a:tcPr marL="44206" marR="44206" marT="44206" marB="4420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2297931863"/>
                  </a:ext>
                </a:extLst>
              </a:tr>
              <a:tr h="682664">
                <a:tc>
                  <a:txBody>
                    <a:bodyPr/>
                    <a:lstStyle/>
                    <a:p>
                      <a:pPr rtl="0" fontAlgn="t">
                        <a:spcBef>
                          <a:spcPts val="0"/>
                        </a:spcBef>
                        <a:spcAft>
                          <a:spcPts val="0"/>
                        </a:spcAft>
                      </a:pPr>
                      <a:r>
                        <a:rPr lang="en-US" sz="2000" b="0" i="0" u="none" strike="noStrike">
                          <a:solidFill>
                            <a:srgbClr val="000000"/>
                          </a:solidFill>
                          <a:effectLst/>
                          <a:latin typeface="+mn-lt"/>
                        </a:rPr>
                        <a:t>School clustered SE</a:t>
                      </a:r>
                      <a:endParaRPr lang="en-US" sz="2000">
                        <a:effectLst/>
                        <a:latin typeface="+mn-lt"/>
                      </a:endParaRPr>
                    </a:p>
                  </a:txBody>
                  <a:tcPr marL="44206" marR="44206" marT="44206" marB="4420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Yes</a:t>
                      </a:r>
                      <a:endParaRPr lang="en-US" sz="2000">
                        <a:effectLst/>
                        <a:latin typeface="+mn-lt"/>
                      </a:endParaRPr>
                    </a:p>
                  </a:txBody>
                  <a:tcPr marL="44206" marR="44206" marT="44206" marB="4420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Yes</a:t>
                      </a:r>
                      <a:endParaRPr lang="en-US" sz="2000">
                        <a:effectLst/>
                        <a:latin typeface="+mn-lt"/>
                      </a:endParaRPr>
                    </a:p>
                  </a:txBody>
                  <a:tcPr marL="44206" marR="44206" marT="44206" marB="4420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Yes</a:t>
                      </a:r>
                      <a:endParaRPr lang="en-US" sz="2000">
                        <a:effectLst/>
                        <a:latin typeface="+mn-lt"/>
                      </a:endParaRPr>
                    </a:p>
                  </a:txBody>
                  <a:tcPr marL="44206" marR="44206" marT="44206" marB="4420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Yes</a:t>
                      </a:r>
                      <a:endParaRPr lang="en-US" sz="2000">
                        <a:effectLst/>
                        <a:latin typeface="+mn-lt"/>
                      </a:endParaRPr>
                    </a:p>
                  </a:txBody>
                  <a:tcPr marL="44206" marR="44206" marT="44206" marB="4420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dirty="0">
                          <a:solidFill>
                            <a:srgbClr val="000000"/>
                          </a:solidFill>
                          <a:effectLst/>
                          <a:latin typeface="+mn-lt"/>
                        </a:rPr>
                        <a:t>Yes</a:t>
                      </a:r>
                      <a:endParaRPr lang="en-US" sz="2000" dirty="0">
                        <a:effectLst/>
                        <a:latin typeface="+mn-lt"/>
                      </a:endParaRPr>
                    </a:p>
                  </a:txBody>
                  <a:tcPr marL="44206" marR="44206" marT="44206" marB="4420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Yes</a:t>
                      </a:r>
                      <a:endParaRPr lang="en-US" sz="2000">
                        <a:effectLst/>
                        <a:latin typeface="+mn-lt"/>
                      </a:endParaRPr>
                    </a:p>
                  </a:txBody>
                  <a:tcPr marL="44206" marR="44206" marT="44206" marB="4420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2686588013"/>
                  </a:ext>
                </a:extLst>
              </a:tr>
              <a:tr h="474558">
                <a:tc>
                  <a:txBody>
                    <a:bodyPr/>
                    <a:lstStyle/>
                    <a:p>
                      <a:pPr rtl="0" fontAlgn="t">
                        <a:spcBef>
                          <a:spcPts val="0"/>
                        </a:spcBef>
                        <a:spcAft>
                          <a:spcPts val="0"/>
                        </a:spcAft>
                      </a:pPr>
                      <a:r>
                        <a:rPr lang="en-US" sz="2000" b="0" i="0" u="none" strike="noStrike">
                          <a:solidFill>
                            <a:srgbClr val="000000"/>
                          </a:solidFill>
                          <a:effectLst/>
                          <a:latin typeface="+mn-lt"/>
                        </a:rPr>
                        <a:t>Observations</a:t>
                      </a:r>
                      <a:endParaRPr lang="en-US" sz="2000">
                        <a:effectLst/>
                        <a:latin typeface="+mn-lt"/>
                      </a:endParaRPr>
                    </a:p>
                  </a:txBody>
                  <a:tcPr marL="44206" marR="44206" marT="44206" marB="4420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2,498</a:t>
                      </a:r>
                      <a:endParaRPr lang="en-US" sz="2000">
                        <a:effectLst/>
                        <a:latin typeface="+mn-lt"/>
                      </a:endParaRPr>
                    </a:p>
                  </a:txBody>
                  <a:tcPr marL="44206" marR="44206" marT="44206" marB="4420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2,498</a:t>
                      </a:r>
                      <a:endParaRPr lang="en-US" sz="2000">
                        <a:effectLst/>
                        <a:latin typeface="+mn-lt"/>
                      </a:endParaRPr>
                    </a:p>
                  </a:txBody>
                  <a:tcPr marL="44206" marR="44206" marT="44206" marB="4420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2,498</a:t>
                      </a:r>
                      <a:endParaRPr lang="en-US" sz="2000">
                        <a:effectLst/>
                        <a:latin typeface="+mn-lt"/>
                      </a:endParaRPr>
                    </a:p>
                  </a:txBody>
                  <a:tcPr marL="44206" marR="44206" marT="44206" marB="4420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2,518</a:t>
                      </a:r>
                      <a:endParaRPr lang="en-US" sz="2000">
                        <a:effectLst/>
                        <a:latin typeface="+mn-lt"/>
                      </a:endParaRPr>
                    </a:p>
                  </a:txBody>
                  <a:tcPr marL="44206" marR="44206" marT="44206" marB="4420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2,518</a:t>
                      </a:r>
                      <a:endParaRPr lang="en-US" sz="2000">
                        <a:effectLst/>
                        <a:latin typeface="+mn-lt"/>
                      </a:endParaRPr>
                    </a:p>
                  </a:txBody>
                  <a:tcPr marL="44206" marR="44206" marT="44206" marB="4420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2,518</a:t>
                      </a:r>
                      <a:endParaRPr lang="en-US" sz="2000">
                        <a:effectLst/>
                        <a:latin typeface="+mn-lt"/>
                      </a:endParaRPr>
                    </a:p>
                  </a:txBody>
                  <a:tcPr marL="44206" marR="44206" marT="44206" marB="4420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667018909"/>
                  </a:ext>
                </a:extLst>
              </a:tr>
              <a:tr h="370152">
                <a:tc>
                  <a:txBody>
                    <a:bodyPr/>
                    <a:lstStyle/>
                    <a:p>
                      <a:pPr rtl="0" fontAlgn="t">
                        <a:spcBef>
                          <a:spcPts val="0"/>
                        </a:spcBef>
                        <a:spcAft>
                          <a:spcPts val="0"/>
                        </a:spcAft>
                      </a:pPr>
                      <a:r>
                        <a:rPr lang="en-US" sz="2000" b="0" i="0" u="none" strike="noStrike">
                          <a:solidFill>
                            <a:srgbClr val="000000"/>
                          </a:solidFill>
                          <a:effectLst/>
                          <a:latin typeface="+mn-lt"/>
                        </a:rPr>
                        <a:t>R²</a:t>
                      </a:r>
                      <a:endParaRPr lang="en-US" sz="2000">
                        <a:effectLst/>
                        <a:latin typeface="+mn-lt"/>
                      </a:endParaRPr>
                    </a:p>
                  </a:txBody>
                  <a:tcPr marL="44206" marR="44206" marT="44206" marB="4420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0.606</a:t>
                      </a:r>
                      <a:endParaRPr lang="en-US" sz="2000">
                        <a:effectLst/>
                        <a:latin typeface="+mn-lt"/>
                      </a:endParaRPr>
                    </a:p>
                  </a:txBody>
                  <a:tcPr marL="44206" marR="44206" marT="44206" marB="4420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0.611</a:t>
                      </a:r>
                      <a:endParaRPr lang="en-US" sz="2000">
                        <a:effectLst/>
                        <a:latin typeface="+mn-lt"/>
                      </a:endParaRPr>
                    </a:p>
                  </a:txBody>
                  <a:tcPr marL="44206" marR="44206" marT="44206" marB="4420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0.613</a:t>
                      </a:r>
                      <a:endParaRPr lang="en-US" sz="2000">
                        <a:effectLst/>
                        <a:latin typeface="+mn-lt"/>
                      </a:endParaRPr>
                    </a:p>
                  </a:txBody>
                  <a:tcPr marL="44206" marR="44206" marT="44206" marB="4420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0.638</a:t>
                      </a:r>
                      <a:endParaRPr lang="en-US" sz="2000">
                        <a:effectLst/>
                        <a:latin typeface="+mn-lt"/>
                      </a:endParaRPr>
                    </a:p>
                  </a:txBody>
                  <a:tcPr marL="44206" marR="44206" marT="44206" marB="4420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0.640</a:t>
                      </a:r>
                      <a:endParaRPr lang="en-US" sz="2000">
                        <a:effectLst/>
                        <a:latin typeface="+mn-lt"/>
                      </a:endParaRPr>
                    </a:p>
                  </a:txBody>
                  <a:tcPr marL="44206" marR="44206" marT="44206" marB="4420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0.642</a:t>
                      </a:r>
                      <a:endParaRPr lang="en-US" sz="2000">
                        <a:effectLst/>
                        <a:latin typeface="+mn-lt"/>
                      </a:endParaRPr>
                    </a:p>
                  </a:txBody>
                  <a:tcPr marL="44206" marR="44206" marT="44206" marB="4420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557935438"/>
                  </a:ext>
                </a:extLst>
              </a:tr>
              <a:tr h="474558">
                <a:tc>
                  <a:txBody>
                    <a:bodyPr/>
                    <a:lstStyle/>
                    <a:p>
                      <a:pPr rtl="0" fontAlgn="t">
                        <a:spcBef>
                          <a:spcPts val="0"/>
                        </a:spcBef>
                        <a:spcAft>
                          <a:spcPts val="0"/>
                        </a:spcAft>
                      </a:pPr>
                      <a:r>
                        <a:rPr lang="en-US" sz="2000" b="0" i="0" u="none" strike="noStrike">
                          <a:solidFill>
                            <a:srgbClr val="000000"/>
                          </a:solidFill>
                          <a:effectLst/>
                          <a:latin typeface="+mn-lt"/>
                        </a:rPr>
                        <a:t>Adjusted R²</a:t>
                      </a:r>
                      <a:endParaRPr lang="en-US" sz="2000">
                        <a:effectLst/>
                        <a:latin typeface="+mn-lt"/>
                      </a:endParaRPr>
                    </a:p>
                  </a:txBody>
                  <a:tcPr marL="44206" marR="44206" marT="44206" marB="4420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0.593</a:t>
                      </a:r>
                      <a:endParaRPr lang="en-US" sz="2000">
                        <a:effectLst/>
                        <a:latin typeface="+mn-lt"/>
                      </a:endParaRPr>
                    </a:p>
                  </a:txBody>
                  <a:tcPr marL="44206" marR="44206" marT="44206" marB="4420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0.596</a:t>
                      </a:r>
                      <a:endParaRPr lang="en-US" sz="2000">
                        <a:effectLst/>
                        <a:latin typeface="+mn-lt"/>
                      </a:endParaRPr>
                    </a:p>
                  </a:txBody>
                  <a:tcPr marL="44206" marR="44206" marT="44206" marB="4420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0.598</a:t>
                      </a:r>
                      <a:endParaRPr lang="en-US" sz="2000">
                        <a:effectLst/>
                        <a:latin typeface="+mn-lt"/>
                      </a:endParaRPr>
                    </a:p>
                  </a:txBody>
                  <a:tcPr marL="44206" marR="44206" marT="44206" marB="4420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0.616</a:t>
                      </a:r>
                      <a:endParaRPr lang="en-US" sz="2000">
                        <a:effectLst/>
                        <a:latin typeface="+mn-lt"/>
                      </a:endParaRPr>
                    </a:p>
                  </a:txBody>
                  <a:tcPr marL="44206" marR="44206" marT="44206" marB="4420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0.626</a:t>
                      </a:r>
                      <a:endParaRPr lang="en-US" sz="2000">
                        <a:effectLst/>
                        <a:latin typeface="+mn-lt"/>
                      </a:endParaRPr>
                    </a:p>
                  </a:txBody>
                  <a:tcPr marL="44206" marR="44206" marT="44206" marB="4420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0.628</a:t>
                      </a:r>
                      <a:endParaRPr lang="en-US" sz="2000">
                        <a:effectLst/>
                        <a:latin typeface="+mn-lt"/>
                      </a:endParaRPr>
                    </a:p>
                  </a:txBody>
                  <a:tcPr marL="44206" marR="44206" marT="44206" marB="4420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362507618"/>
                  </a:ext>
                </a:extLst>
              </a:tr>
              <a:tr h="682664">
                <a:tc>
                  <a:txBody>
                    <a:bodyPr/>
                    <a:lstStyle/>
                    <a:p>
                      <a:pPr rtl="0" fontAlgn="t">
                        <a:spcBef>
                          <a:spcPts val="0"/>
                        </a:spcBef>
                        <a:spcAft>
                          <a:spcPts val="0"/>
                        </a:spcAft>
                      </a:pPr>
                      <a:r>
                        <a:rPr lang="en-US" sz="2000" b="0" i="0" u="none" strike="noStrike">
                          <a:solidFill>
                            <a:srgbClr val="000000"/>
                          </a:solidFill>
                          <a:effectLst/>
                          <a:latin typeface="+mn-lt"/>
                        </a:rPr>
                        <a:t>Residual SE</a:t>
                      </a:r>
                      <a:endParaRPr lang="en-US" sz="2000">
                        <a:effectLst/>
                        <a:latin typeface="+mn-lt"/>
                      </a:endParaRPr>
                    </a:p>
                  </a:txBody>
                  <a:tcPr marL="44206" marR="44206" marT="44206" marB="4420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0.591 (df = 2415)</a:t>
                      </a:r>
                      <a:endParaRPr lang="en-US" sz="2000">
                        <a:effectLst/>
                        <a:latin typeface="+mn-lt"/>
                      </a:endParaRPr>
                    </a:p>
                  </a:txBody>
                  <a:tcPr marL="44206" marR="44206" marT="44206" marB="4420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0.589 (df = 2406)</a:t>
                      </a:r>
                      <a:endParaRPr lang="en-US" sz="2000">
                        <a:effectLst/>
                        <a:latin typeface="+mn-lt"/>
                      </a:endParaRPr>
                    </a:p>
                  </a:txBody>
                  <a:tcPr marL="44206" marR="44206" marT="44206" marB="4420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0.588 (df = 2403)</a:t>
                      </a:r>
                      <a:endParaRPr lang="en-US" sz="2000">
                        <a:effectLst/>
                        <a:latin typeface="+mn-lt"/>
                      </a:endParaRPr>
                    </a:p>
                  </a:txBody>
                  <a:tcPr marL="44206" marR="44206" marT="44206" marB="4420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0.637 (df = 2435)</a:t>
                      </a:r>
                      <a:endParaRPr lang="en-US" sz="2000">
                        <a:effectLst/>
                        <a:latin typeface="+mn-lt"/>
                      </a:endParaRPr>
                    </a:p>
                  </a:txBody>
                  <a:tcPr marL="44206" marR="44206" marT="44206" marB="4420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mn-lt"/>
                        </a:rPr>
                        <a:t>0.637 (df = 2426)</a:t>
                      </a:r>
                      <a:endParaRPr lang="en-US" sz="2000">
                        <a:effectLst/>
                        <a:latin typeface="+mn-lt"/>
                      </a:endParaRPr>
                    </a:p>
                  </a:txBody>
                  <a:tcPr marL="44206" marR="44206" marT="44206" marB="4420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dirty="0">
                          <a:solidFill>
                            <a:srgbClr val="000000"/>
                          </a:solidFill>
                          <a:effectLst/>
                          <a:latin typeface="+mn-lt"/>
                        </a:rPr>
                        <a:t>0.635 (</a:t>
                      </a:r>
                      <a:r>
                        <a:rPr lang="en-US" sz="2000" b="0" i="0" u="none" strike="noStrike" dirty="0" err="1">
                          <a:solidFill>
                            <a:srgbClr val="000000"/>
                          </a:solidFill>
                          <a:effectLst/>
                          <a:latin typeface="+mn-lt"/>
                        </a:rPr>
                        <a:t>df</a:t>
                      </a:r>
                      <a:r>
                        <a:rPr lang="en-US" sz="2000" b="0" i="0" u="none" strike="noStrike" dirty="0">
                          <a:solidFill>
                            <a:srgbClr val="000000"/>
                          </a:solidFill>
                          <a:effectLst/>
                          <a:latin typeface="+mn-lt"/>
                        </a:rPr>
                        <a:t> = 2423)</a:t>
                      </a:r>
                      <a:endParaRPr lang="en-US" sz="2000" dirty="0">
                        <a:effectLst/>
                        <a:latin typeface="+mn-lt"/>
                      </a:endParaRPr>
                    </a:p>
                  </a:txBody>
                  <a:tcPr marL="44206" marR="44206" marT="44206" marB="4420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8947168"/>
                  </a:ext>
                </a:extLst>
              </a:tr>
            </a:tbl>
          </a:graphicData>
        </a:graphic>
      </p:graphicFrame>
    </p:spTree>
    <p:extLst>
      <p:ext uri="{BB962C8B-B14F-4D97-AF65-F5344CB8AC3E}">
        <p14:creationId xmlns:p14="http://schemas.microsoft.com/office/powerpoint/2010/main" val="2008229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747157"/>
          </a:xfrm>
        </p:spPr>
        <p:txBody>
          <a:bodyPr/>
          <a:lstStyle/>
          <a:p>
            <a:r>
              <a:rPr lang="en-US" dirty="0">
                <a:solidFill>
                  <a:srgbClr val="942093"/>
                </a:solidFill>
              </a:rPr>
              <a:t>Why Study this?</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266985" y="2895996"/>
            <a:ext cx="5664820" cy="3962004"/>
          </a:xfrm>
        </p:spPr>
        <p:txBody>
          <a:bodyPr>
            <a:normAutofit/>
          </a:bodyPr>
          <a:lstStyle/>
          <a:p>
            <a:pPr marL="285750" indent="-285750">
              <a:buFont typeface="Arial" panose="020B0604020202020204" pitchFamily="34" charset="0"/>
              <a:buChar char="•"/>
            </a:pPr>
            <a:r>
              <a:rPr lang="en-US" sz="2400" dirty="0"/>
              <a:t>Literature suggests meaningful effects, particularly for marginalized groups (Dee, 2007; Sansone, 2017)</a:t>
            </a:r>
          </a:p>
          <a:p>
            <a:pPr marL="285750" indent="-285750">
              <a:buFont typeface="Arial" panose="020B0604020202020204" pitchFamily="34" charset="0"/>
              <a:buChar char="•"/>
            </a:pPr>
            <a:r>
              <a:rPr lang="en-US" sz="2400" dirty="0"/>
              <a:t>Supported by theory (i.e. motivational theory of role modeling)</a:t>
            </a:r>
          </a:p>
          <a:p>
            <a:pPr marL="285750" indent="-285750">
              <a:buFont typeface="Arial" panose="020B0604020202020204" pitchFamily="34" charset="0"/>
              <a:buChar char="•"/>
            </a:pPr>
            <a:r>
              <a:rPr lang="en-US" sz="2400" dirty="0"/>
              <a:t>Causal estimates difficult</a:t>
            </a:r>
          </a:p>
          <a:p>
            <a:pPr marL="285750" indent="-285750">
              <a:buFont typeface="Arial" panose="020B0604020202020204" pitchFamily="34" charset="0"/>
              <a:buChar char="•"/>
            </a:pPr>
            <a:r>
              <a:rPr lang="en-US" sz="2400" dirty="0"/>
              <a:t>To truly understand teacher gender match effects, we need to break it down...</a:t>
            </a:r>
          </a:p>
        </p:txBody>
      </p:sp>
    </p:spTree>
    <p:extLst>
      <p:ext uri="{BB962C8B-B14F-4D97-AF65-F5344CB8AC3E}">
        <p14:creationId xmlns:p14="http://schemas.microsoft.com/office/powerpoint/2010/main" val="3797280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8D629-6A7D-C0EB-9CF3-36795D6F584A}"/>
              </a:ext>
            </a:extLst>
          </p:cNvPr>
          <p:cNvSpPr>
            <a:spLocks noGrp="1"/>
          </p:cNvSpPr>
          <p:nvPr>
            <p:ph type="title"/>
          </p:nvPr>
        </p:nvSpPr>
        <p:spPr/>
        <p:txBody>
          <a:bodyPr/>
          <a:lstStyle/>
          <a:p>
            <a:r>
              <a:rPr lang="en-US" dirty="0">
                <a:solidFill>
                  <a:srgbClr val="942093"/>
                </a:solidFill>
              </a:rPr>
              <a:t>This Paper’s Contribution</a:t>
            </a:r>
          </a:p>
        </p:txBody>
      </p:sp>
      <p:sp>
        <p:nvSpPr>
          <p:cNvPr id="4" name="Footer Placeholder 3">
            <a:extLst>
              <a:ext uri="{FF2B5EF4-FFF2-40B4-BE49-F238E27FC236}">
                <a16:creationId xmlns:a16="http://schemas.microsoft.com/office/drawing/2014/main" id="{52A952D4-0EAA-4237-C082-500F8A3B4D59}"/>
              </a:ext>
            </a:extLst>
          </p:cNvPr>
          <p:cNvSpPr>
            <a:spLocks noGrp="1"/>
          </p:cNvSpPr>
          <p:nvPr>
            <p:ph type="ftr" sz="quarter" idx="11"/>
          </p:nvPr>
        </p:nvSpPr>
        <p:spPr/>
        <p:txBody>
          <a:bodyPr/>
          <a:lstStyle/>
          <a:p>
            <a:r>
              <a:rPr lang="en-US" dirty="0"/>
              <a:t>GENDER MATCH EFFECTS</a:t>
            </a:r>
          </a:p>
        </p:txBody>
      </p:sp>
      <p:sp>
        <p:nvSpPr>
          <p:cNvPr id="5" name="Slide Number Placeholder 4">
            <a:extLst>
              <a:ext uri="{FF2B5EF4-FFF2-40B4-BE49-F238E27FC236}">
                <a16:creationId xmlns:a16="http://schemas.microsoft.com/office/drawing/2014/main" id="{05AE45B3-B919-C4CF-B28F-15641CF274DB}"/>
              </a:ext>
            </a:extLst>
          </p:cNvPr>
          <p:cNvSpPr>
            <a:spLocks noGrp="1"/>
          </p:cNvSpPr>
          <p:nvPr>
            <p:ph type="sldNum" sz="quarter" idx="12"/>
          </p:nvPr>
        </p:nvSpPr>
        <p:spPr/>
        <p:txBody>
          <a:bodyPr/>
          <a:lstStyle/>
          <a:p>
            <a:fld id="{A49DFD55-3C28-40EF-9E31-A92D2E4017FF}" type="slidenum">
              <a:rPr lang="en-US" smtClean="0"/>
              <a:pPr/>
              <a:t>20</a:t>
            </a:fld>
            <a:endParaRPr lang="en-US" dirty="0"/>
          </a:p>
        </p:txBody>
      </p:sp>
      <p:sp>
        <p:nvSpPr>
          <p:cNvPr id="12" name="Text Placeholder 2">
            <a:extLst>
              <a:ext uri="{FF2B5EF4-FFF2-40B4-BE49-F238E27FC236}">
                <a16:creationId xmlns:a16="http://schemas.microsoft.com/office/drawing/2014/main" id="{DA186664-0686-3D32-EEDB-15EC2D82FC75}"/>
              </a:ext>
            </a:extLst>
          </p:cNvPr>
          <p:cNvSpPr txBox="1">
            <a:spLocks/>
          </p:cNvSpPr>
          <p:nvPr/>
        </p:nvSpPr>
        <p:spPr>
          <a:xfrm>
            <a:off x="159026" y="1690688"/>
            <a:ext cx="11873948" cy="463640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solidFill>
                  <a:srgbClr val="942093"/>
                </a:solidFill>
                <a:cs typeface="Bangla Sangam MN" panose="02000000000000000000" pitchFamily="2" charset="0"/>
              </a:rPr>
              <a:t>Chinese and English: </a:t>
            </a:r>
            <a:r>
              <a:rPr lang="en-US" sz="2000" dirty="0">
                <a:cs typeface="Bangla Sangam MN" panose="02000000000000000000" pitchFamily="2" charset="0"/>
              </a:rPr>
              <a:t>Naive results find a significant effect of teacher gender on student test scores and confidence for all main subjects, Chinese (SD=0.176), English (SD=0.091) and math (SD=-0.081). However, as girls outperform boys to begin with in Chinese and English, we find that teacher-student gender match does not differentially impact boys or girls in either of these subjects, for both test score and subject confidence.</a:t>
            </a:r>
          </a:p>
          <a:p>
            <a:r>
              <a:rPr lang="en-US" sz="2000" dirty="0">
                <a:solidFill>
                  <a:srgbClr val="942093"/>
                </a:solidFill>
                <a:cs typeface="Bangla Sangam MN" panose="02000000000000000000" pitchFamily="2" charset="0"/>
              </a:rPr>
              <a:t>Math: </a:t>
            </a:r>
            <a:r>
              <a:rPr lang="en-US" sz="2000" dirty="0">
                <a:cs typeface="Bangla Sangam MN" panose="02000000000000000000" pitchFamily="2" charset="0"/>
              </a:rPr>
              <a:t>We find that teacher gender match in math leads to 0.178 standard deviation increase in test scores for girls, controlling for all other covariates. (no significant difference for boys or confidence level)</a:t>
            </a:r>
          </a:p>
          <a:p>
            <a:r>
              <a:rPr lang="en-US" sz="2000" dirty="0">
                <a:solidFill>
                  <a:srgbClr val="942093"/>
                </a:solidFill>
                <a:cs typeface="Bangla Sangam MN" panose="02000000000000000000" pitchFamily="2" charset="0"/>
              </a:rPr>
              <a:t>Limitations – </a:t>
            </a:r>
          </a:p>
          <a:p>
            <a:pPr lvl="1"/>
            <a:r>
              <a:rPr lang="en-US" sz="2000" dirty="0">
                <a:cs typeface="Bangla Sangam MN" panose="02000000000000000000" pitchFamily="2" charset="0"/>
              </a:rPr>
              <a:t>analysis appear to be more likely located in economically developed and urban areas, serve a better educated population, and have significantly smaller class sizes compared to schools excluded</a:t>
            </a:r>
          </a:p>
          <a:p>
            <a:pPr lvl="1"/>
            <a:r>
              <a:rPr lang="en-US" sz="2000" dirty="0">
                <a:cs typeface="Bangla Sangam MN" panose="02000000000000000000" pitchFamily="2" charset="0"/>
              </a:rPr>
              <a:t>due to the self-report nature of CEPS data, there are potentially large measurement errors embedded in the key variables, like subject confidence</a:t>
            </a:r>
          </a:p>
          <a:p>
            <a:pPr lvl="1"/>
            <a:r>
              <a:rPr lang="en-US" sz="2000" dirty="0">
                <a:cs typeface="Bangla Sangam MN" panose="02000000000000000000" pitchFamily="2" charset="0"/>
              </a:rPr>
              <a:t>teacher-student gender match alone cannot address systemic inequity, especially without taking intersectionality of identity into account (</a:t>
            </a:r>
            <a:r>
              <a:rPr lang="en-US" sz="2000" dirty="0" err="1">
                <a:cs typeface="Bangla Sangam MN" panose="02000000000000000000" pitchFamily="2" charset="0"/>
              </a:rPr>
              <a:t>Rezai-Rashti</a:t>
            </a:r>
            <a:r>
              <a:rPr lang="en-US" sz="2000" dirty="0">
                <a:cs typeface="Bangla Sangam MN" panose="02000000000000000000" pitchFamily="2" charset="0"/>
              </a:rPr>
              <a:t> &amp; </a:t>
            </a:r>
            <a:r>
              <a:rPr lang="en-US" sz="2000" dirty="0" err="1">
                <a:cs typeface="Bangla Sangam MN" panose="02000000000000000000" pitchFamily="2" charset="0"/>
              </a:rPr>
              <a:t>Goli</a:t>
            </a:r>
            <a:r>
              <a:rPr lang="en-US" sz="2000" dirty="0">
                <a:cs typeface="Bangla Sangam MN" panose="02000000000000000000" pitchFamily="2" charset="0"/>
              </a:rPr>
              <a:t>, 2010)</a:t>
            </a:r>
          </a:p>
        </p:txBody>
      </p:sp>
    </p:spTree>
    <p:extLst>
      <p:ext uri="{BB962C8B-B14F-4D97-AF65-F5344CB8AC3E}">
        <p14:creationId xmlns:p14="http://schemas.microsoft.com/office/powerpoint/2010/main" val="15957939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solidFill>
                  <a:srgbClr val="942093"/>
                </a:solidFill>
              </a:rPr>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a:normAutofit/>
          </a:bodyPr>
          <a:lstStyle/>
          <a:p>
            <a:r>
              <a:rPr lang="en-US" sz="2400" dirty="0"/>
              <a:t>Anwesha Guha</a:t>
            </a:r>
          </a:p>
          <a:p>
            <a:r>
              <a:rPr lang="en-US" sz="2400" dirty="0" err="1"/>
              <a:t>aguha@uoregon.edu</a:t>
            </a:r>
            <a:endParaRPr lang="en-US" sz="2400" dirty="0"/>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a:t>GENDER MATCH EFFECTS</a:t>
            </a:r>
            <a:endParaRPr lang="en-US" dirty="0"/>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21</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8D629-6A7D-C0EB-9CF3-36795D6F584A}"/>
              </a:ext>
            </a:extLst>
          </p:cNvPr>
          <p:cNvSpPr>
            <a:spLocks noGrp="1"/>
          </p:cNvSpPr>
          <p:nvPr>
            <p:ph type="title"/>
          </p:nvPr>
        </p:nvSpPr>
        <p:spPr/>
        <p:txBody>
          <a:bodyPr/>
          <a:lstStyle/>
          <a:p>
            <a:r>
              <a:rPr lang="en-US" dirty="0">
                <a:solidFill>
                  <a:srgbClr val="942093"/>
                </a:solidFill>
              </a:rPr>
              <a:t>STUDENT GENDER GAP</a:t>
            </a:r>
          </a:p>
        </p:txBody>
      </p:sp>
      <p:sp>
        <p:nvSpPr>
          <p:cNvPr id="4" name="Footer Placeholder 3">
            <a:extLst>
              <a:ext uri="{FF2B5EF4-FFF2-40B4-BE49-F238E27FC236}">
                <a16:creationId xmlns:a16="http://schemas.microsoft.com/office/drawing/2014/main" id="{52A952D4-0EAA-4237-C082-500F8A3B4D59}"/>
              </a:ext>
            </a:extLst>
          </p:cNvPr>
          <p:cNvSpPr>
            <a:spLocks noGrp="1"/>
          </p:cNvSpPr>
          <p:nvPr>
            <p:ph type="ftr" sz="quarter" idx="11"/>
          </p:nvPr>
        </p:nvSpPr>
        <p:spPr/>
        <p:txBody>
          <a:bodyPr/>
          <a:lstStyle/>
          <a:p>
            <a:r>
              <a:rPr lang="en-US" dirty="0"/>
              <a:t>GENDER MATCH EFFECTS</a:t>
            </a:r>
          </a:p>
        </p:txBody>
      </p:sp>
      <p:sp>
        <p:nvSpPr>
          <p:cNvPr id="5" name="Slide Number Placeholder 4">
            <a:extLst>
              <a:ext uri="{FF2B5EF4-FFF2-40B4-BE49-F238E27FC236}">
                <a16:creationId xmlns:a16="http://schemas.microsoft.com/office/drawing/2014/main" id="{05AE45B3-B919-C4CF-B28F-15641CF274DB}"/>
              </a:ext>
            </a:extLst>
          </p:cNvPr>
          <p:cNvSpPr>
            <a:spLocks noGrp="1"/>
          </p:cNvSpPr>
          <p:nvPr>
            <p:ph type="sldNum" sz="quarter" idx="12"/>
          </p:nvPr>
        </p:nvSpPr>
        <p:spPr/>
        <p:txBody>
          <a:bodyPr/>
          <a:lstStyle/>
          <a:p>
            <a:fld id="{A49DFD55-3C28-40EF-9E31-A92D2E4017FF}" type="slidenum">
              <a:rPr lang="en-US" smtClean="0"/>
              <a:pPr/>
              <a:t>3</a:t>
            </a:fld>
            <a:endParaRPr lang="en-US" dirty="0"/>
          </a:p>
        </p:txBody>
      </p:sp>
      <p:sp>
        <p:nvSpPr>
          <p:cNvPr id="12" name="Text Placeholder 2">
            <a:extLst>
              <a:ext uri="{FF2B5EF4-FFF2-40B4-BE49-F238E27FC236}">
                <a16:creationId xmlns:a16="http://schemas.microsoft.com/office/drawing/2014/main" id="{DA186664-0686-3D32-EEDB-15EC2D82FC75}"/>
              </a:ext>
            </a:extLst>
          </p:cNvPr>
          <p:cNvSpPr txBox="1">
            <a:spLocks/>
          </p:cNvSpPr>
          <p:nvPr/>
        </p:nvSpPr>
        <p:spPr>
          <a:xfrm>
            <a:off x="302942" y="1458686"/>
            <a:ext cx="11050858" cy="463640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01650" indent="-342900">
              <a:spcBef>
                <a:spcPts val="600"/>
              </a:spcBef>
              <a:buFont typeface="Wingdings" pitchFamily="2" charset="2"/>
              <a:buChar char="§"/>
            </a:pPr>
            <a:r>
              <a:rPr lang="en-US" sz="2400" dirty="0">
                <a:latin typeface="Tenorite" pitchFamily="2" charset="0"/>
              </a:rPr>
              <a:t>Socially constructed and situation-dependent identities subject to stereotype threat</a:t>
            </a:r>
          </a:p>
          <a:p>
            <a:pPr marL="958850" lvl="1" indent="-342900">
              <a:spcBef>
                <a:spcPts val="600"/>
              </a:spcBef>
              <a:buFont typeface="Wingdings" pitchFamily="2" charset="2"/>
              <a:buChar char="§"/>
            </a:pPr>
            <a:r>
              <a:rPr lang="en-US" dirty="0">
                <a:latin typeface="Tenorite" pitchFamily="2" charset="0"/>
              </a:rPr>
              <a:t>Negative genders norms associate being a girl with lower ability to perform in math, STEM (McIntyre et al. 2005; Spencer et al., 1999)</a:t>
            </a:r>
          </a:p>
          <a:p>
            <a:pPr marL="501650" indent="-342900">
              <a:spcBef>
                <a:spcPts val="600"/>
              </a:spcBef>
              <a:buFont typeface="Wingdings" pitchFamily="2" charset="2"/>
              <a:buChar char="§"/>
            </a:pPr>
            <a:r>
              <a:rPr lang="en-US" sz="2400" dirty="0">
                <a:latin typeface="Tenorite" pitchFamily="2" charset="0"/>
              </a:rPr>
              <a:t>While impact varies (Flore &amp; </a:t>
            </a:r>
            <a:r>
              <a:rPr lang="en-US" sz="2400" dirty="0" err="1">
                <a:latin typeface="Tenorite" pitchFamily="2" charset="0"/>
              </a:rPr>
              <a:t>Wicherts</a:t>
            </a:r>
            <a:r>
              <a:rPr lang="en-US" sz="2400" dirty="0">
                <a:latin typeface="Tenorite" pitchFamily="2" charset="0"/>
              </a:rPr>
              <a:t>, 2015), biases/stereotypes affect schooling experiences for girls (and boys) worldwide (UNESCO, 2022)</a:t>
            </a:r>
          </a:p>
          <a:p>
            <a:pPr marL="501650" indent="-342900">
              <a:spcBef>
                <a:spcPts val="600"/>
              </a:spcBef>
              <a:buFont typeface="Wingdings" pitchFamily="2" charset="2"/>
              <a:buChar char="§"/>
            </a:pPr>
            <a:r>
              <a:rPr lang="en-US" sz="2400" i="1" dirty="0">
                <a:solidFill>
                  <a:srgbClr val="942093"/>
                </a:solidFill>
                <a:latin typeface="Tenorite" pitchFamily="2" charset="0"/>
              </a:rPr>
              <a:t>Ex</a:t>
            </a:r>
            <a:r>
              <a:rPr lang="en-US" sz="2400" dirty="0">
                <a:solidFill>
                  <a:srgbClr val="942093"/>
                </a:solidFill>
                <a:latin typeface="Tenorite" pitchFamily="2" charset="0"/>
              </a:rPr>
              <a:t>. </a:t>
            </a:r>
            <a:r>
              <a:rPr lang="en-US" sz="2400" dirty="0">
                <a:latin typeface="Tenorite" pitchFamily="2" charset="0"/>
              </a:rPr>
              <a:t>Girls have slowly and increasingly outperformed boys in school, particularly secondary classrooms, yet female students </a:t>
            </a:r>
            <a:r>
              <a:rPr lang="en-US" sz="2400" dirty="0">
                <a:solidFill>
                  <a:srgbClr val="942093"/>
                </a:solidFill>
                <a:latin typeface="Tenorite" pitchFamily="2" charset="0"/>
              </a:rPr>
              <a:t>“remain much less likely to major in quantitative, technical, and science-related fields” </a:t>
            </a:r>
            <a:r>
              <a:rPr lang="en-US" sz="2400" dirty="0">
                <a:latin typeface="Tenorite" pitchFamily="2" charset="0"/>
              </a:rPr>
              <a:t>(</a:t>
            </a:r>
            <a:r>
              <a:rPr lang="en-US" sz="2400" dirty="0" err="1">
                <a:latin typeface="Tenorite" pitchFamily="2" charset="0"/>
              </a:rPr>
              <a:t>Bettinger</a:t>
            </a:r>
            <a:r>
              <a:rPr lang="en-US" sz="2400" dirty="0">
                <a:latin typeface="Tenorite" pitchFamily="2" charset="0"/>
              </a:rPr>
              <a:t> &amp; Long, 2005, p. 152)</a:t>
            </a:r>
          </a:p>
          <a:p>
            <a:pPr marL="958850" lvl="1" indent="-342900">
              <a:spcBef>
                <a:spcPts val="600"/>
              </a:spcBef>
              <a:buFont typeface="Wingdings" pitchFamily="2" charset="2"/>
              <a:buChar char="§"/>
            </a:pPr>
            <a:r>
              <a:rPr lang="en-US" dirty="0">
                <a:latin typeface="Tenorite" pitchFamily="2" charset="0"/>
              </a:rPr>
              <a:t>Segregation by occupation and inequality of income by gender results in the long term</a:t>
            </a:r>
          </a:p>
        </p:txBody>
      </p:sp>
    </p:spTree>
    <p:extLst>
      <p:ext uri="{BB962C8B-B14F-4D97-AF65-F5344CB8AC3E}">
        <p14:creationId xmlns:p14="http://schemas.microsoft.com/office/powerpoint/2010/main" val="443976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8D629-6A7D-C0EB-9CF3-36795D6F584A}"/>
              </a:ext>
            </a:extLst>
          </p:cNvPr>
          <p:cNvSpPr>
            <a:spLocks noGrp="1"/>
          </p:cNvSpPr>
          <p:nvPr>
            <p:ph type="title"/>
          </p:nvPr>
        </p:nvSpPr>
        <p:spPr/>
        <p:txBody>
          <a:bodyPr/>
          <a:lstStyle/>
          <a:p>
            <a:r>
              <a:rPr lang="en-US" dirty="0">
                <a:solidFill>
                  <a:srgbClr val="942093"/>
                </a:solidFill>
              </a:rPr>
              <a:t>Teacher Gender Impact</a:t>
            </a:r>
          </a:p>
        </p:txBody>
      </p:sp>
      <p:sp>
        <p:nvSpPr>
          <p:cNvPr id="4" name="Footer Placeholder 3">
            <a:extLst>
              <a:ext uri="{FF2B5EF4-FFF2-40B4-BE49-F238E27FC236}">
                <a16:creationId xmlns:a16="http://schemas.microsoft.com/office/drawing/2014/main" id="{52A952D4-0EAA-4237-C082-500F8A3B4D59}"/>
              </a:ext>
            </a:extLst>
          </p:cNvPr>
          <p:cNvSpPr>
            <a:spLocks noGrp="1"/>
          </p:cNvSpPr>
          <p:nvPr>
            <p:ph type="ftr" sz="quarter" idx="11"/>
          </p:nvPr>
        </p:nvSpPr>
        <p:spPr/>
        <p:txBody>
          <a:bodyPr/>
          <a:lstStyle/>
          <a:p>
            <a:r>
              <a:rPr lang="en-US" dirty="0"/>
              <a:t>GENDER MATCH EFFECTS</a:t>
            </a:r>
          </a:p>
        </p:txBody>
      </p:sp>
      <p:sp>
        <p:nvSpPr>
          <p:cNvPr id="5" name="Slide Number Placeholder 4">
            <a:extLst>
              <a:ext uri="{FF2B5EF4-FFF2-40B4-BE49-F238E27FC236}">
                <a16:creationId xmlns:a16="http://schemas.microsoft.com/office/drawing/2014/main" id="{05AE45B3-B919-C4CF-B28F-15641CF274DB}"/>
              </a:ext>
            </a:extLst>
          </p:cNvPr>
          <p:cNvSpPr>
            <a:spLocks noGrp="1"/>
          </p:cNvSpPr>
          <p:nvPr>
            <p:ph type="sldNum" sz="quarter" idx="12"/>
          </p:nvPr>
        </p:nvSpPr>
        <p:spPr/>
        <p:txBody>
          <a:bodyPr/>
          <a:lstStyle/>
          <a:p>
            <a:fld id="{A49DFD55-3C28-40EF-9E31-A92D2E4017FF}" type="slidenum">
              <a:rPr lang="en-US" smtClean="0"/>
              <a:pPr/>
              <a:t>4</a:t>
            </a:fld>
            <a:endParaRPr lang="en-US" dirty="0"/>
          </a:p>
        </p:txBody>
      </p:sp>
      <p:sp>
        <p:nvSpPr>
          <p:cNvPr id="12" name="Text Placeholder 2">
            <a:extLst>
              <a:ext uri="{FF2B5EF4-FFF2-40B4-BE49-F238E27FC236}">
                <a16:creationId xmlns:a16="http://schemas.microsoft.com/office/drawing/2014/main" id="{DA186664-0686-3D32-EEDB-15EC2D82FC75}"/>
              </a:ext>
            </a:extLst>
          </p:cNvPr>
          <p:cNvSpPr txBox="1">
            <a:spLocks/>
          </p:cNvSpPr>
          <p:nvPr/>
        </p:nvSpPr>
        <p:spPr>
          <a:xfrm>
            <a:off x="609600" y="1458686"/>
            <a:ext cx="11036968" cy="463640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01650" indent="-342900">
              <a:spcBef>
                <a:spcPts val="600"/>
              </a:spcBef>
              <a:buFont typeface="Wingdings" pitchFamily="2" charset="2"/>
              <a:buChar char="§"/>
            </a:pPr>
            <a:r>
              <a:rPr lang="en-US" sz="2400" dirty="0">
                <a:latin typeface="Tenorite" pitchFamily="2" charset="0"/>
              </a:rPr>
              <a:t>Teacher gender likely matters, particularly in the way teachers affect student interest and self-efficacy (Sansone, 2017)</a:t>
            </a:r>
          </a:p>
          <a:p>
            <a:pPr marL="501650" indent="-342900">
              <a:spcBef>
                <a:spcPts val="600"/>
              </a:spcBef>
              <a:buFont typeface="Wingdings" pitchFamily="2" charset="2"/>
              <a:buChar char="§"/>
            </a:pPr>
            <a:r>
              <a:rPr lang="en-US" sz="2400" dirty="0">
                <a:latin typeface="Tenorite" pitchFamily="2" charset="0"/>
              </a:rPr>
              <a:t>Mixed effects: </a:t>
            </a:r>
          </a:p>
          <a:p>
            <a:pPr marL="958850" lvl="1" indent="-342900">
              <a:spcBef>
                <a:spcPts val="600"/>
              </a:spcBef>
              <a:buFont typeface="Wingdings" pitchFamily="2" charset="2"/>
              <a:buChar char="§"/>
            </a:pPr>
            <a:r>
              <a:rPr lang="en-US" dirty="0">
                <a:latin typeface="Tenorite" pitchFamily="2" charset="0"/>
              </a:rPr>
              <a:t>Female teachers are associated with about 0.07 grade equivalents higher than male counterparts, particularly for female students (Aaronson et al., 2007) </a:t>
            </a:r>
            <a:r>
              <a:rPr lang="en-US" dirty="0">
                <a:solidFill>
                  <a:srgbClr val="942093"/>
                </a:solidFill>
                <a:latin typeface="Tenorite" pitchFamily="2" charset="0"/>
              </a:rPr>
              <a:t>Potential Confound: High N female students</a:t>
            </a:r>
          </a:p>
          <a:p>
            <a:pPr marL="958850" lvl="1" indent="-342900">
              <a:spcBef>
                <a:spcPts val="600"/>
              </a:spcBef>
              <a:buFont typeface="Wingdings" pitchFamily="2" charset="2"/>
              <a:buChar char="§"/>
            </a:pPr>
            <a:r>
              <a:rPr lang="en-US" dirty="0">
                <a:latin typeface="Tenorite" pitchFamily="2" charset="0"/>
              </a:rPr>
              <a:t>Having a female teacher lowers math scores for female students (</a:t>
            </a:r>
            <a:r>
              <a:rPr lang="en-US" dirty="0" err="1">
                <a:latin typeface="Tenorite" pitchFamily="2" charset="0"/>
              </a:rPr>
              <a:t>Antecol</a:t>
            </a:r>
            <a:r>
              <a:rPr lang="en-US" dirty="0">
                <a:latin typeface="Tenorite" pitchFamily="2" charset="0"/>
              </a:rPr>
              <a:t> et al., 2015) </a:t>
            </a:r>
            <a:r>
              <a:rPr lang="en-US" dirty="0">
                <a:solidFill>
                  <a:srgbClr val="942093"/>
                </a:solidFill>
                <a:latin typeface="Tenorite" pitchFamily="2" charset="0"/>
              </a:rPr>
              <a:t>Potential Confound: Limited math background of female teachers</a:t>
            </a:r>
          </a:p>
          <a:p>
            <a:pPr marL="501650" indent="-342900">
              <a:spcBef>
                <a:spcPts val="600"/>
              </a:spcBef>
              <a:buFont typeface="Wingdings" pitchFamily="2" charset="2"/>
              <a:buChar char="§"/>
            </a:pPr>
            <a:r>
              <a:rPr lang="en-US" sz="2400" dirty="0">
                <a:latin typeface="Tenorite" pitchFamily="2" charset="0"/>
              </a:rPr>
              <a:t>While teacher gender matters, behaviors and attitudes about ability and gender matter more (Sansone, 2017)</a:t>
            </a:r>
          </a:p>
          <a:p>
            <a:pPr marL="501650" indent="-342900">
              <a:spcBef>
                <a:spcPts val="600"/>
              </a:spcBef>
              <a:buFont typeface="Wingdings" pitchFamily="2" charset="2"/>
              <a:buChar char="§"/>
            </a:pPr>
            <a:r>
              <a:rPr lang="en-US" sz="2400" dirty="0">
                <a:latin typeface="Tenorite" pitchFamily="2" charset="0"/>
              </a:rPr>
              <a:t>This paper follows theoretical framework of Paredes (2014)</a:t>
            </a:r>
          </a:p>
        </p:txBody>
      </p:sp>
    </p:spTree>
    <p:extLst>
      <p:ext uri="{BB962C8B-B14F-4D97-AF65-F5344CB8AC3E}">
        <p14:creationId xmlns:p14="http://schemas.microsoft.com/office/powerpoint/2010/main" val="2963065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8D629-6A7D-C0EB-9CF3-36795D6F584A}"/>
              </a:ext>
            </a:extLst>
          </p:cNvPr>
          <p:cNvSpPr>
            <a:spLocks noGrp="1"/>
          </p:cNvSpPr>
          <p:nvPr>
            <p:ph type="title"/>
          </p:nvPr>
        </p:nvSpPr>
        <p:spPr/>
        <p:txBody>
          <a:bodyPr/>
          <a:lstStyle/>
          <a:p>
            <a:r>
              <a:rPr lang="en-US" dirty="0">
                <a:solidFill>
                  <a:srgbClr val="942093"/>
                </a:solidFill>
              </a:rPr>
              <a:t>Gender Match Effects</a:t>
            </a:r>
          </a:p>
        </p:txBody>
      </p:sp>
      <p:sp>
        <p:nvSpPr>
          <p:cNvPr id="4" name="Footer Placeholder 3">
            <a:extLst>
              <a:ext uri="{FF2B5EF4-FFF2-40B4-BE49-F238E27FC236}">
                <a16:creationId xmlns:a16="http://schemas.microsoft.com/office/drawing/2014/main" id="{52A952D4-0EAA-4237-C082-500F8A3B4D59}"/>
              </a:ext>
            </a:extLst>
          </p:cNvPr>
          <p:cNvSpPr>
            <a:spLocks noGrp="1"/>
          </p:cNvSpPr>
          <p:nvPr>
            <p:ph type="ftr" sz="quarter" idx="11"/>
          </p:nvPr>
        </p:nvSpPr>
        <p:spPr/>
        <p:txBody>
          <a:bodyPr/>
          <a:lstStyle/>
          <a:p>
            <a:r>
              <a:rPr lang="en-US" dirty="0"/>
              <a:t>GENDER MATCH EFFECTS</a:t>
            </a:r>
          </a:p>
        </p:txBody>
      </p:sp>
      <p:sp>
        <p:nvSpPr>
          <p:cNvPr id="5" name="Slide Number Placeholder 4">
            <a:extLst>
              <a:ext uri="{FF2B5EF4-FFF2-40B4-BE49-F238E27FC236}">
                <a16:creationId xmlns:a16="http://schemas.microsoft.com/office/drawing/2014/main" id="{05AE45B3-B919-C4CF-B28F-15641CF274DB}"/>
              </a:ext>
            </a:extLst>
          </p:cNvPr>
          <p:cNvSpPr>
            <a:spLocks noGrp="1"/>
          </p:cNvSpPr>
          <p:nvPr>
            <p:ph type="sldNum" sz="quarter" idx="12"/>
          </p:nvPr>
        </p:nvSpPr>
        <p:spPr/>
        <p:txBody>
          <a:bodyPr/>
          <a:lstStyle/>
          <a:p>
            <a:fld id="{A49DFD55-3C28-40EF-9E31-A92D2E4017FF}" type="slidenum">
              <a:rPr lang="en-US" smtClean="0"/>
              <a:pPr/>
              <a:t>5</a:t>
            </a:fld>
            <a:endParaRPr lang="en-US" dirty="0"/>
          </a:p>
        </p:txBody>
      </p:sp>
      <p:sp>
        <p:nvSpPr>
          <p:cNvPr id="12" name="Text Placeholder 2">
            <a:extLst>
              <a:ext uri="{FF2B5EF4-FFF2-40B4-BE49-F238E27FC236}">
                <a16:creationId xmlns:a16="http://schemas.microsoft.com/office/drawing/2014/main" id="{DA186664-0686-3D32-EEDB-15EC2D82FC75}"/>
              </a:ext>
            </a:extLst>
          </p:cNvPr>
          <p:cNvSpPr txBox="1">
            <a:spLocks/>
          </p:cNvSpPr>
          <p:nvPr/>
        </p:nvSpPr>
        <p:spPr>
          <a:xfrm>
            <a:off x="593558" y="1458686"/>
            <a:ext cx="10972800" cy="463640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01650" indent="-342900">
              <a:spcBef>
                <a:spcPts val="600"/>
              </a:spcBef>
              <a:buFont typeface="Wingdings" pitchFamily="2" charset="2"/>
              <a:buChar char="§"/>
            </a:pPr>
            <a:r>
              <a:rPr lang="en-US" sz="2400" dirty="0">
                <a:latin typeface="Tenorite" pitchFamily="2" charset="0"/>
              </a:rPr>
              <a:t>Mixed effects:</a:t>
            </a:r>
          </a:p>
          <a:p>
            <a:pPr marL="958850" lvl="1" indent="-342900">
              <a:spcBef>
                <a:spcPts val="600"/>
              </a:spcBef>
              <a:buFont typeface="Wingdings" pitchFamily="2" charset="2"/>
              <a:buChar char="§"/>
            </a:pPr>
            <a:r>
              <a:rPr lang="en-US" dirty="0">
                <a:latin typeface="Tenorite" pitchFamily="2" charset="0"/>
              </a:rPr>
              <a:t>Some find significant positive relationship  for middle school girls (Gong et al., 2018; Lim and Meet, 2017; Xu and Li, 2018)</a:t>
            </a:r>
          </a:p>
          <a:p>
            <a:pPr marL="958850" lvl="1" indent="-342900">
              <a:spcBef>
                <a:spcPts val="600"/>
              </a:spcBef>
              <a:buFont typeface="Wingdings" pitchFamily="2" charset="2"/>
              <a:buChar char="§"/>
            </a:pPr>
            <a:r>
              <a:rPr lang="en-US" dirty="0">
                <a:latin typeface="Tenorite" pitchFamily="2" charset="0"/>
              </a:rPr>
              <a:t>Cho (2012), using math and science data from 15 OECD countries, found that neither boys nor girls benefit from gender match in most countries</a:t>
            </a:r>
          </a:p>
        </p:txBody>
      </p:sp>
    </p:spTree>
    <p:extLst>
      <p:ext uri="{BB962C8B-B14F-4D97-AF65-F5344CB8AC3E}">
        <p14:creationId xmlns:p14="http://schemas.microsoft.com/office/powerpoint/2010/main" val="71612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8D629-6A7D-C0EB-9CF3-36795D6F584A}"/>
              </a:ext>
            </a:extLst>
          </p:cNvPr>
          <p:cNvSpPr>
            <a:spLocks noGrp="1"/>
          </p:cNvSpPr>
          <p:nvPr>
            <p:ph type="title"/>
          </p:nvPr>
        </p:nvSpPr>
        <p:spPr/>
        <p:txBody>
          <a:bodyPr/>
          <a:lstStyle/>
          <a:p>
            <a:r>
              <a:rPr lang="en-US" dirty="0">
                <a:solidFill>
                  <a:srgbClr val="942093"/>
                </a:solidFill>
              </a:rPr>
              <a:t>Gender Match Effects</a:t>
            </a:r>
          </a:p>
        </p:txBody>
      </p:sp>
      <p:sp>
        <p:nvSpPr>
          <p:cNvPr id="4" name="Footer Placeholder 3">
            <a:extLst>
              <a:ext uri="{FF2B5EF4-FFF2-40B4-BE49-F238E27FC236}">
                <a16:creationId xmlns:a16="http://schemas.microsoft.com/office/drawing/2014/main" id="{52A952D4-0EAA-4237-C082-500F8A3B4D59}"/>
              </a:ext>
            </a:extLst>
          </p:cNvPr>
          <p:cNvSpPr>
            <a:spLocks noGrp="1"/>
          </p:cNvSpPr>
          <p:nvPr>
            <p:ph type="ftr" sz="quarter" idx="11"/>
          </p:nvPr>
        </p:nvSpPr>
        <p:spPr/>
        <p:txBody>
          <a:bodyPr/>
          <a:lstStyle/>
          <a:p>
            <a:r>
              <a:rPr lang="en-US" dirty="0"/>
              <a:t>GENDER MATCH EFFECTS</a:t>
            </a:r>
          </a:p>
        </p:txBody>
      </p:sp>
      <p:sp>
        <p:nvSpPr>
          <p:cNvPr id="5" name="Slide Number Placeholder 4">
            <a:extLst>
              <a:ext uri="{FF2B5EF4-FFF2-40B4-BE49-F238E27FC236}">
                <a16:creationId xmlns:a16="http://schemas.microsoft.com/office/drawing/2014/main" id="{05AE45B3-B919-C4CF-B28F-15641CF274DB}"/>
              </a:ext>
            </a:extLst>
          </p:cNvPr>
          <p:cNvSpPr>
            <a:spLocks noGrp="1"/>
          </p:cNvSpPr>
          <p:nvPr>
            <p:ph type="sldNum" sz="quarter" idx="12"/>
          </p:nvPr>
        </p:nvSpPr>
        <p:spPr/>
        <p:txBody>
          <a:bodyPr/>
          <a:lstStyle/>
          <a:p>
            <a:fld id="{A49DFD55-3C28-40EF-9E31-A92D2E4017FF}" type="slidenum">
              <a:rPr lang="en-US" smtClean="0"/>
              <a:pPr/>
              <a:t>6</a:t>
            </a:fld>
            <a:endParaRPr lang="en-US" dirty="0"/>
          </a:p>
        </p:txBody>
      </p:sp>
      <p:sp>
        <p:nvSpPr>
          <p:cNvPr id="3" name="Rectangle 2">
            <a:extLst>
              <a:ext uri="{FF2B5EF4-FFF2-40B4-BE49-F238E27FC236}">
                <a16:creationId xmlns:a16="http://schemas.microsoft.com/office/drawing/2014/main" id="{9BEC6E8F-E929-A463-193D-97B12DD2DC56}"/>
              </a:ext>
            </a:extLst>
          </p:cNvPr>
          <p:cNvSpPr/>
          <p:nvPr/>
        </p:nvSpPr>
        <p:spPr>
          <a:xfrm>
            <a:off x="496297" y="2876302"/>
            <a:ext cx="2382830" cy="1507265"/>
          </a:xfrm>
          <a:prstGeom prst="rect">
            <a:avLst/>
          </a:prstGeom>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5400000" scaled="1"/>
            <a:tileRect/>
          </a:gradFill>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Student gender</a:t>
            </a:r>
          </a:p>
        </p:txBody>
      </p:sp>
      <p:sp>
        <p:nvSpPr>
          <p:cNvPr id="6" name="Rectangle 5">
            <a:extLst>
              <a:ext uri="{FF2B5EF4-FFF2-40B4-BE49-F238E27FC236}">
                <a16:creationId xmlns:a16="http://schemas.microsoft.com/office/drawing/2014/main" id="{D1ED279D-426F-4B59-DE5A-647E015DC786}"/>
              </a:ext>
            </a:extLst>
          </p:cNvPr>
          <p:cNvSpPr/>
          <p:nvPr/>
        </p:nvSpPr>
        <p:spPr>
          <a:xfrm>
            <a:off x="9082146" y="2876302"/>
            <a:ext cx="2466488" cy="1507265"/>
          </a:xfrm>
          <a:prstGeom prst="rect">
            <a:avLst/>
          </a:prstGeom>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5400000" scaled="1"/>
            <a:tileRect/>
          </a:gradFill>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English score</a:t>
            </a:r>
          </a:p>
        </p:txBody>
      </p:sp>
      <p:sp>
        <p:nvSpPr>
          <p:cNvPr id="7" name="Rectangle 6">
            <a:extLst>
              <a:ext uri="{FF2B5EF4-FFF2-40B4-BE49-F238E27FC236}">
                <a16:creationId xmlns:a16="http://schemas.microsoft.com/office/drawing/2014/main" id="{0F194A4D-A0D6-519F-E674-0E6F005ED6FC}"/>
              </a:ext>
            </a:extLst>
          </p:cNvPr>
          <p:cNvSpPr/>
          <p:nvPr/>
        </p:nvSpPr>
        <p:spPr>
          <a:xfrm>
            <a:off x="9082146" y="1219200"/>
            <a:ext cx="2466488" cy="1507265"/>
          </a:xfrm>
          <a:prstGeom prst="rect">
            <a:avLst/>
          </a:prstGeom>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5400000" scaled="1"/>
            <a:tileRect/>
          </a:gradFill>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Chinese score</a:t>
            </a:r>
          </a:p>
        </p:txBody>
      </p:sp>
      <p:sp>
        <p:nvSpPr>
          <p:cNvPr id="8" name="Rectangle 7">
            <a:extLst>
              <a:ext uri="{FF2B5EF4-FFF2-40B4-BE49-F238E27FC236}">
                <a16:creationId xmlns:a16="http://schemas.microsoft.com/office/drawing/2014/main" id="{4AC50D02-00A1-172E-78C5-163176EB6B52}"/>
              </a:ext>
            </a:extLst>
          </p:cNvPr>
          <p:cNvSpPr/>
          <p:nvPr/>
        </p:nvSpPr>
        <p:spPr>
          <a:xfrm>
            <a:off x="9082145" y="4525674"/>
            <a:ext cx="2466487" cy="1507165"/>
          </a:xfrm>
          <a:prstGeom prst="rect">
            <a:avLst/>
          </a:prstGeom>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5400000" scaled="1"/>
            <a:tileRect/>
          </a:gradFill>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Math score</a:t>
            </a:r>
          </a:p>
        </p:txBody>
      </p:sp>
      <p:sp>
        <p:nvSpPr>
          <p:cNvPr id="9" name="Rectangle 8">
            <a:extLst>
              <a:ext uri="{FF2B5EF4-FFF2-40B4-BE49-F238E27FC236}">
                <a16:creationId xmlns:a16="http://schemas.microsoft.com/office/drawing/2014/main" id="{F28C4050-F87D-8057-923E-17494B2AC76F}"/>
              </a:ext>
            </a:extLst>
          </p:cNvPr>
          <p:cNvSpPr/>
          <p:nvPr/>
        </p:nvSpPr>
        <p:spPr>
          <a:xfrm>
            <a:off x="4747395" y="1369049"/>
            <a:ext cx="2466482" cy="1507253"/>
          </a:xfrm>
          <a:prstGeom prst="rect">
            <a:avLst/>
          </a:prstGeom>
          <a:gradFill flip="none" rotWithShape="1">
            <a:gsLst>
              <a:gs pos="0">
                <a:schemeClr val="accent1">
                  <a:lumMod val="65000"/>
                  <a:tint val="66000"/>
                  <a:satMod val="160000"/>
                </a:schemeClr>
              </a:gs>
              <a:gs pos="50000">
                <a:schemeClr val="accent1">
                  <a:lumMod val="65000"/>
                  <a:tint val="44500"/>
                  <a:satMod val="160000"/>
                </a:schemeClr>
              </a:gs>
              <a:gs pos="100000">
                <a:schemeClr val="accent1">
                  <a:lumMod val="65000"/>
                  <a:tint val="23500"/>
                  <a:satMod val="160000"/>
                </a:schemeClr>
              </a:gs>
            </a:gsLst>
            <a:lin ang="5400000" scaled="1"/>
            <a:tileRect/>
          </a:gradFill>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Teacher gender</a:t>
            </a:r>
          </a:p>
        </p:txBody>
      </p:sp>
      <p:cxnSp>
        <p:nvCxnSpPr>
          <p:cNvPr id="10" name="Straight Arrow Connector 9">
            <a:extLst>
              <a:ext uri="{FF2B5EF4-FFF2-40B4-BE49-F238E27FC236}">
                <a16:creationId xmlns:a16="http://schemas.microsoft.com/office/drawing/2014/main" id="{3E755CD4-EA55-A2C1-7046-B3F2EDD1A6FF}"/>
              </a:ext>
            </a:extLst>
          </p:cNvPr>
          <p:cNvCxnSpPr>
            <a:cxnSpLocks/>
            <a:stCxn id="3" idx="3"/>
            <a:endCxn id="6" idx="1"/>
          </p:cNvCxnSpPr>
          <p:nvPr/>
        </p:nvCxnSpPr>
        <p:spPr>
          <a:xfrm>
            <a:off x="2879127" y="3629935"/>
            <a:ext cx="6203019" cy="0"/>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AEB94A01-03D6-A8B8-402F-1355A01023C6}"/>
              </a:ext>
            </a:extLst>
          </p:cNvPr>
          <p:cNvCxnSpPr>
            <a:cxnSpLocks/>
            <a:stCxn id="9" idx="2"/>
          </p:cNvCxnSpPr>
          <p:nvPr/>
        </p:nvCxnSpPr>
        <p:spPr>
          <a:xfrm>
            <a:off x="5980636" y="2876302"/>
            <a:ext cx="7158" cy="749743"/>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13" name="Elbow Connector 12">
            <a:extLst>
              <a:ext uri="{FF2B5EF4-FFF2-40B4-BE49-F238E27FC236}">
                <a16:creationId xmlns:a16="http://schemas.microsoft.com/office/drawing/2014/main" id="{FE3F1B86-65D0-6E46-C653-954AEF9E0AD0}"/>
              </a:ext>
            </a:extLst>
          </p:cNvPr>
          <p:cNvCxnSpPr>
            <a:cxnSpLocks/>
            <a:stCxn id="7" idx="1"/>
            <a:endCxn id="8" idx="1"/>
          </p:cNvCxnSpPr>
          <p:nvPr/>
        </p:nvCxnSpPr>
        <p:spPr>
          <a:xfrm rot="10800000" flipV="1">
            <a:off x="9082146" y="1972833"/>
            <a:ext cx="1" cy="3306424"/>
          </a:xfrm>
          <a:prstGeom prst="bentConnector3">
            <a:avLst>
              <a:gd name="adj1" fmla="val 22860100000"/>
            </a:avLst>
          </a:prstGeom>
          <a:ln>
            <a:headEnd type="triangle" w="med" len="med"/>
            <a:tailEnd type="triangle" w="med" len="med"/>
          </a:ln>
        </p:spPr>
        <p:style>
          <a:lnRef idx="2">
            <a:schemeClr val="dk1"/>
          </a:lnRef>
          <a:fillRef idx="0">
            <a:schemeClr val="dk1"/>
          </a:fillRef>
          <a:effectRef idx="1">
            <a:schemeClr val="dk1"/>
          </a:effectRef>
          <a:fontRef idx="minor">
            <a:schemeClr val="tx1"/>
          </a:fontRef>
        </p:style>
      </p:cxnSp>
      <p:sp>
        <p:nvSpPr>
          <p:cNvPr id="14" name="TextBox 13">
            <a:extLst>
              <a:ext uri="{FF2B5EF4-FFF2-40B4-BE49-F238E27FC236}">
                <a16:creationId xmlns:a16="http://schemas.microsoft.com/office/drawing/2014/main" id="{9B298F94-5E36-3034-D888-C0679B0EFB8A}"/>
              </a:ext>
            </a:extLst>
          </p:cNvPr>
          <p:cNvSpPr txBox="1"/>
          <p:nvPr/>
        </p:nvSpPr>
        <p:spPr>
          <a:xfrm>
            <a:off x="4916923" y="3626045"/>
            <a:ext cx="1963503" cy="369332"/>
          </a:xfrm>
          <a:prstGeom prst="rect">
            <a:avLst/>
          </a:prstGeom>
          <a:noFill/>
        </p:spPr>
        <p:txBody>
          <a:bodyPr wrap="square" rtlCol="0">
            <a:spAutoFit/>
          </a:bodyPr>
          <a:lstStyle/>
          <a:p>
            <a:r>
              <a:rPr lang="en-US" dirty="0">
                <a:solidFill>
                  <a:srgbClr val="942093"/>
                </a:solidFill>
              </a:rPr>
              <a:t>(gender match)</a:t>
            </a:r>
          </a:p>
        </p:txBody>
      </p:sp>
    </p:spTree>
    <p:extLst>
      <p:ext uri="{BB962C8B-B14F-4D97-AF65-F5344CB8AC3E}">
        <p14:creationId xmlns:p14="http://schemas.microsoft.com/office/powerpoint/2010/main" val="3584119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87D20-4E58-7789-BA43-D06EA7E921CC}"/>
              </a:ext>
            </a:extLst>
          </p:cNvPr>
          <p:cNvSpPr>
            <a:spLocks noGrp="1"/>
          </p:cNvSpPr>
          <p:nvPr>
            <p:ph type="title"/>
          </p:nvPr>
        </p:nvSpPr>
        <p:spPr>
          <a:xfrm>
            <a:off x="400049" y="1"/>
            <a:ext cx="2971801" cy="3000374"/>
          </a:xfrm>
        </p:spPr>
        <p:txBody>
          <a:bodyPr/>
          <a:lstStyle/>
          <a:p>
            <a:r>
              <a:rPr lang="en-US" dirty="0"/>
              <a:t>Compulsory Education Law</a:t>
            </a:r>
          </a:p>
        </p:txBody>
      </p:sp>
      <p:sp>
        <p:nvSpPr>
          <p:cNvPr id="3" name="Subtitle 2">
            <a:extLst>
              <a:ext uri="{FF2B5EF4-FFF2-40B4-BE49-F238E27FC236}">
                <a16:creationId xmlns:a16="http://schemas.microsoft.com/office/drawing/2014/main" id="{3E3915E2-F732-AF2C-7699-DEF0CAB0BDDC}"/>
              </a:ext>
            </a:extLst>
          </p:cNvPr>
          <p:cNvSpPr>
            <a:spLocks noGrp="1"/>
          </p:cNvSpPr>
          <p:nvPr>
            <p:ph type="subTitle" idx="1"/>
          </p:nvPr>
        </p:nvSpPr>
        <p:spPr>
          <a:xfrm>
            <a:off x="4667249" y="1114425"/>
            <a:ext cx="7124702" cy="3429000"/>
          </a:xfrm>
        </p:spPr>
        <p:txBody>
          <a:bodyPr>
            <a:normAutofit/>
          </a:bodyPr>
          <a:lstStyle/>
          <a:p>
            <a:pPr marL="285750" indent="-285750">
              <a:buFont typeface="Arial" panose="020B0604020202020204" pitchFamily="34" charset="0"/>
              <a:buChar char="•"/>
            </a:pPr>
            <a:r>
              <a:rPr lang="en-US" sz="2000" b="0" i="0" u="none" strike="noStrike" dirty="0">
                <a:solidFill>
                  <a:srgbClr val="000000"/>
                </a:solidFill>
                <a:effectLst/>
                <a:latin typeface="Calibri" panose="020F0502020204030204" pitchFamily="34" charset="0"/>
              </a:rPr>
              <a:t> In 2006, this law disallowed the sorting of students to teachers based on student academic performance at elementary (grades 1-6) and middle school (grades 7-9) levels</a:t>
            </a:r>
          </a:p>
          <a:p>
            <a:pPr marL="285750" indent="-285750">
              <a:buFont typeface="Arial" panose="020B0604020202020204" pitchFamily="34" charset="0"/>
              <a:buChar char="•"/>
            </a:pPr>
            <a:r>
              <a:rPr lang="en-US" sz="2000" b="0" i="0" u="none" strike="noStrike" dirty="0">
                <a:solidFill>
                  <a:srgbClr val="000000"/>
                </a:solidFill>
                <a:effectLst/>
                <a:latin typeface="Calibri" panose="020F0502020204030204" pitchFamily="34" charset="0"/>
              </a:rPr>
              <a:t>In order to comply, many local education departments create either random or stratified homerooms of students in schools, standardizing and the number of teacher groups, then randomly assigning teacher groups to student homerooms</a:t>
            </a:r>
          </a:p>
          <a:p>
            <a:pPr marL="285750" indent="-285750">
              <a:buFont typeface="Arial" panose="020B0604020202020204" pitchFamily="34" charset="0"/>
              <a:buChar char="•"/>
            </a:pPr>
            <a:r>
              <a:rPr lang="en-US" sz="2000" b="0" i="0" u="none" strike="noStrike" dirty="0">
                <a:solidFill>
                  <a:srgbClr val="000000"/>
                </a:solidFill>
                <a:effectLst/>
                <a:latin typeface="Calibri" panose="020F0502020204030204" pitchFamily="34" charset="0"/>
              </a:rPr>
              <a:t>We drew our analytic sample from China Education Panel Survey (CEPS), China’s first nationally representative, longitudinal survey of middle-school students</a:t>
            </a:r>
            <a:endParaRPr lang="en-US" sz="2000" dirty="0"/>
          </a:p>
        </p:txBody>
      </p:sp>
      <p:sp>
        <p:nvSpPr>
          <p:cNvPr id="4" name="Footer Placeholder 3">
            <a:extLst>
              <a:ext uri="{FF2B5EF4-FFF2-40B4-BE49-F238E27FC236}">
                <a16:creationId xmlns:a16="http://schemas.microsoft.com/office/drawing/2014/main" id="{FF08A7E9-358C-B268-3422-48DF9D14E92D}"/>
              </a:ext>
            </a:extLst>
          </p:cNvPr>
          <p:cNvSpPr>
            <a:spLocks noGrp="1"/>
          </p:cNvSpPr>
          <p:nvPr>
            <p:ph type="ftr" sz="quarter" idx="11"/>
          </p:nvPr>
        </p:nvSpPr>
        <p:spPr/>
        <p:txBody>
          <a:bodyPr/>
          <a:lstStyle/>
          <a:p>
            <a:r>
              <a:rPr lang="en-US"/>
              <a:t>GENDER MATCH EFFECTS</a:t>
            </a:r>
            <a:endParaRPr lang="en-US" dirty="0"/>
          </a:p>
        </p:txBody>
      </p:sp>
      <p:sp>
        <p:nvSpPr>
          <p:cNvPr id="5" name="Slide Number Placeholder 4">
            <a:extLst>
              <a:ext uri="{FF2B5EF4-FFF2-40B4-BE49-F238E27FC236}">
                <a16:creationId xmlns:a16="http://schemas.microsoft.com/office/drawing/2014/main" id="{AF2D6641-1E79-4A9F-5E42-29AC12E2CAA5}"/>
              </a:ext>
            </a:extLst>
          </p:cNvPr>
          <p:cNvSpPr>
            <a:spLocks noGrp="1"/>
          </p:cNvSpPr>
          <p:nvPr>
            <p:ph type="sldNum" sz="quarter" idx="12"/>
          </p:nvPr>
        </p:nvSpPr>
        <p:spPr/>
        <p:txBody>
          <a:bodyPr/>
          <a:lstStyle/>
          <a:p>
            <a:fld id="{A49DFD55-3C28-40EF-9E31-A92D2E4017FF}" type="slidenum">
              <a:rPr lang="en-US" smtClean="0"/>
              <a:pPr/>
              <a:t>7</a:t>
            </a:fld>
            <a:endParaRPr lang="en-US" dirty="0"/>
          </a:p>
        </p:txBody>
      </p:sp>
      <p:pic>
        <p:nvPicPr>
          <p:cNvPr id="6" name="Picture Placeholder 6" descr="A picture containing logo&#10;&#10;Description automatically generated">
            <a:extLst>
              <a:ext uri="{FF2B5EF4-FFF2-40B4-BE49-F238E27FC236}">
                <a16:creationId xmlns:a16="http://schemas.microsoft.com/office/drawing/2014/main" id="{11FDE0DE-00FF-B097-391D-CAF951C7C13A}"/>
              </a:ext>
            </a:extLst>
          </p:cNvPr>
          <p:cNvPicPr>
            <a:picLocks noChangeAspect="1"/>
          </p:cNvPicPr>
          <p:nvPr/>
        </p:nvPicPr>
        <p:blipFill rotWithShape="1">
          <a:blip r:embed="rId3"/>
          <a:srcRect t="20052" b="24935"/>
          <a:stretch/>
        </p:blipFill>
        <p:spPr>
          <a:xfrm>
            <a:off x="5763890" y="4888998"/>
            <a:ext cx="5348514" cy="1351883"/>
          </a:xfrm>
          <a:prstGeom prst="rect">
            <a:avLst/>
          </a:prstGeom>
        </p:spPr>
      </p:pic>
    </p:spTree>
    <p:extLst>
      <p:ext uri="{BB962C8B-B14F-4D97-AF65-F5344CB8AC3E}">
        <p14:creationId xmlns:p14="http://schemas.microsoft.com/office/powerpoint/2010/main" val="2884802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883C90B6-399F-E46D-FC26-6C3D2669645E}"/>
              </a:ext>
            </a:extLst>
          </p:cNvPr>
          <p:cNvSpPr>
            <a:spLocks noGrp="1"/>
          </p:cNvSpPr>
          <p:nvPr>
            <p:ph type="ftr" sz="quarter" idx="11"/>
          </p:nvPr>
        </p:nvSpPr>
        <p:spPr/>
        <p:txBody>
          <a:bodyPr/>
          <a:lstStyle/>
          <a:p>
            <a:r>
              <a:rPr lang="en-US"/>
              <a:t>GENDER MATCH EFFECTS</a:t>
            </a:r>
            <a:endParaRPr lang="en-US" dirty="0"/>
          </a:p>
        </p:txBody>
      </p:sp>
      <p:sp>
        <p:nvSpPr>
          <p:cNvPr id="8" name="Slide Number Placeholder 7">
            <a:extLst>
              <a:ext uri="{FF2B5EF4-FFF2-40B4-BE49-F238E27FC236}">
                <a16:creationId xmlns:a16="http://schemas.microsoft.com/office/drawing/2014/main" id="{978F919E-9F00-ACFF-3FEE-2D7BCC8C1DC3}"/>
              </a:ext>
            </a:extLst>
          </p:cNvPr>
          <p:cNvSpPr>
            <a:spLocks noGrp="1"/>
          </p:cNvSpPr>
          <p:nvPr>
            <p:ph type="sldNum" sz="quarter" idx="12"/>
          </p:nvPr>
        </p:nvSpPr>
        <p:spPr/>
        <p:txBody>
          <a:bodyPr/>
          <a:lstStyle/>
          <a:p>
            <a:fld id="{A49DFD55-3C28-40EF-9E31-A92D2E4017FF}" type="slidenum">
              <a:rPr lang="en-US" smtClean="0"/>
              <a:pPr/>
              <a:t>8</a:t>
            </a:fld>
            <a:endParaRPr lang="en-US" dirty="0"/>
          </a:p>
        </p:txBody>
      </p:sp>
      <p:sp>
        <p:nvSpPr>
          <p:cNvPr id="9" name="Subtitle 2">
            <a:extLst>
              <a:ext uri="{FF2B5EF4-FFF2-40B4-BE49-F238E27FC236}">
                <a16:creationId xmlns:a16="http://schemas.microsoft.com/office/drawing/2014/main" id="{E0E0B8C9-5855-C44F-D51F-61ED3FC3A09A}"/>
              </a:ext>
            </a:extLst>
          </p:cNvPr>
          <p:cNvSpPr txBox="1">
            <a:spLocks/>
          </p:cNvSpPr>
          <p:nvPr/>
        </p:nvSpPr>
        <p:spPr>
          <a:xfrm>
            <a:off x="3260035" y="1245961"/>
            <a:ext cx="4179570" cy="365125"/>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solidFill>
                  <a:srgbClr val="942093"/>
                </a:solidFill>
              </a:rPr>
              <a:t>Primary Research Question</a:t>
            </a:r>
          </a:p>
        </p:txBody>
      </p:sp>
      <p:sp>
        <p:nvSpPr>
          <p:cNvPr id="10" name="Title 1">
            <a:extLst>
              <a:ext uri="{FF2B5EF4-FFF2-40B4-BE49-F238E27FC236}">
                <a16:creationId xmlns:a16="http://schemas.microsoft.com/office/drawing/2014/main" id="{20BF0E3D-A1ED-EEB6-9B1D-6C76E1C28665}"/>
              </a:ext>
            </a:extLst>
          </p:cNvPr>
          <p:cNvSpPr txBox="1">
            <a:spLocks/>
          </p:cNvSpPr>
          <p:nvPr/>
        </p:nvSpPr>
        <p:spPr>
          <a:xfrm>
            <a:off x="3260035" y="2148840"/>
            <a:ext cx="7910885" cy="30980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2400"/>
              <a:t>Whether and To What Extent Does same-gender match impact student academic outcomes in Chinese language arts, English, and math in Chinese Middle Schools, given gender achievement differences?</a:t>
            </a:r>
          </a:p>
        </p:txBody>
      </p:sp>
    </p:spTree>
    <p:extLst>
      <p:ext uri="{BB962C8B-B14F-4D97-AF65-F5344CB8AC3E}">
        <p14:creationId xmlns:p14="http://schemas.microsoft.com/office/powerpoint/2010/main" val="2824849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8D629-6A7D-C0EB-9CF3-36795D6F584A}"/>
              </a:ext>
            </a:extLst>
          </p:cNvPr>
          <p:cNvSpPr>
            <a:spLocks noGrp="1"/>
          </p:cNvSpPr>
          <p:nvPr>
            <p:ph type="title"/>
          </p:nvPr>
        </p:nvSpPr>
        <p:spPr/>
        <p:txBody>
          <a:bodyPr/>
          <a:lstStyle/>
          <a:p>
            <a:r>
              <a:rPr lang="en-US" dirty="0">
                <a:solidFill>
                  <a:srgbClr val="942093"/>
                </a:solidFill>
              </a:rPr>
              <a:t>Data and Sample</a:t>
            </a:r>
          </a:p>
        </p:txBody>
      </p:sp>
      <p:sp>
        <p:nvSpPr>
          <p:cNvPr id="4" name="Footer Placeholder 3">
            <a:extLst>
              <a:ext uri="{FF2B5EF4-FFF2-40B4-BE49-F238E27FC236}">
                <a16:creationId xmlns:a16="http://schemas.microsoft.com/office/drawing/2014/main" id="{52A952D4-0EAA-4237-C082-500F8A3B4D59}"/>
              </a:ext>
            </a:extLst>
          </p:cNvPr>
          <p:cNvSpPr>
            <a:spLocks noGrp="1"/>
          </p:cNvSpPr>
          <p:nvPr>
            <p:ph type="ftr" sz="quarter" idx="11"/>
          </p:nvPr>
        </p:nvSpPr>
        <p:spPr/>
        <p:txBody>
          <a:bodyPr/>
          <a:lstStyle/>
          <a:p>
            <a:r>
              <a:rPr lang="en-US" dirty="0"/>
              <a:t>GENDER MATCH EFFECTS</a:t>
            </a:r>
          </a:p>
        </p:txBody>
      </p:sp>
      <p:sp>
        <p:nvSpPr>
          <p:cNvPr id="5" name="Slide Number Placeholder 4">
            <a:extLst>
              <a:ext uri="{FF2B5EF4-FFF2-40B4-BE49-F238E27FC236}">
                <a16:creationId xmlns:a16="http://schemas.microsoft.com/office/drawing/2014/main" id="{05AE45B3-B919-C4CF-B28F-15641CF274DB}"/>
              </a:ext>
            </a:extLst>
          </p:cNvPr>
          <p:cNvSpPr>
            <a:spLocks noGrp="1"/>
          </p:cNvSpPr>
          <p:nvPr>
            <p:ph type="sldNum" sz="quarter" idx="12"/>
          </p:nvPr>
        </p:nvSpPr>
        <p:spPr/>
        <p:txBody>
          <a:bodyPr/>
          <a:lstStyle/>
          <a:p>
            <a:fld id="{A49DFD55-3C28-40EF-9E31-A92D2E4017FF}" type="slidenum">
              <a:rPr lang="en-US" smtClean="0"/>
              <a:pPr/>
              <a:t>9</a:t>
            </a:fld>
            <a:endParaRPr lang="en-US" dirty="0"/>
          </a:p>
        </p:txBody>
      </p:sp>
      <p:sp>
        <p:nvSpPr>
          <p:cNvPr id="12" name="Text Placeholder 2">
            <a:extLst>
              <a:ext uri="{FF2B5EF4-FFF2-40B4-BE49-F238E27FC236}">
                <a16:creationId xmlns:a16="http://schemas.microsoft.com/office/drawing/2014/main" id="{DA186664-0686-3D32-EEDB-15EC2D82FC75}"/>
              </a:ext>
            </a:extLst>
          </p:cNvPr>
          <p:cNvSpPr txBox="1">
            <a:spLocks/>
          </p:cNvSpPr>
          <p:nvPr/>
        </p:nvSpPr>
        <p:spPr>
          <a:xfrm>
            <a:off x="3482502" y="1458687"/>
            <a:ext cx="8155315" cy="197031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01650" indent="-342900">
              <a:spcBef>
                <a:spcPts val="600"/>
              </a:spcBef>
              <a:buFont typeface="Wingdings" pitchFamily="2" charset="2"/>
              <a:buChar char="§"/>
            </a:pPr>
            <a:r>
              <a:rPr lang="en-US" dirty="0">
                <a:latin typeface="Tenorite" pitchFamily="2" charset="0"/>
              </a:rPr>
              <a:t>CEPS: first nationally representative, longitudinal survey of middle school students starting in 2013-2014</a:t>
            </a:r>
          </a:p>
          <a:p>
            <a:pPr marL="501650" indent="-342900">
              <a:spcBef>
                <a:spcPts val="600"/>
              </a:spcBef>
              <a:buFont typeface="Wingdings" pitchFamily="2" charset="2"/>
              <a:buChar char="§"/>
            </a:pPr>
            <a:r>
              <a:rPr lang="en-US" dirty="0">
                <a:latin typeface="Tenorite" pitchFamily="2" charset="0"/>
              </a:rPr>
              <a:t>Stratified, multi-stage sampling scheme:</a:t>
            </a:r>
          </a:p>
        </p:txBody>
      </p:sp>
      <p:pic>
        <p:nvPicPr>
          <p:cNvPr id="3" name="Picture 2" descr="A picture containing text&#10;&#10;Description automatically generated">
            <a:extLst>
              <a:ext uri="{FF2B5EF4-FFF2-40B4-BE49-F238E27FC236}">
                <a16:creationId xmlns:a16="http://schemas.microsoft.com/office/drawing/2014/main" id="{D88E9216-557A-F195-5DCB-DA5B4578667F}"/>
              </a:ext>
            </a:extLst>
          </p:cNvPr>
          <p:cNvPicPr>
            <a:picLocks noChangeAspect="1"/>
          </p:cNvPicPr>
          <p:nvPr/>
        </p:nvPicPr>
        <p:blipFill>
          <a:blip r:embed="rId3"/>
          <a:stretch>
            <a:fillRect/>
          </a:stretch>
        </p:blipFill>
        <p:spPr>
          <a:xfrm>
            <a:off x="155162" y="1867248"/>
            <a:ext cx="3172178" cy="1142348"/>
          </a:xfrm>
          <a:prstGeom prst="rect">
            <a:avLst/>
          </a:prstGeom>
        </p:spPr>
      </p:pic>
      <p:pic>
        <p:nvPicPr>
          <p:cNvPr id="6" name="Picture 5" descr="Text&#10;&#10;Description automatically generated">
            <a:extLst>
              <a:ext uri="{FF2B5EF4-FFF2-40B4-BE49-F238E27FC236}">
                <a16:creationId xmlns:a16="http://schemas.microsoft.com/office/drawing/2014/main" id="{8F530BD7-1B45-E685-484A-C13FB665C30C}"/>
              </a:ext>
            </a:extLst>
          </p:cNvPr>
          <p:cNvPicPr>
            <a:picLocks noChangeAspect="1"/>
          </p:cNvPicPr>
          <p:nvPr/>
        </p:nvPicPr>
        <p:blipFill>
          <a:blip r:embed="rId4"/>
          <a:stretch>
            <a:fillRect/>
          </a:stretch>
        </p:blipFill>
        <p:spPr>
          <a:xfrm>
            <a:off x="155162" y="3470546"/>
            <a:ext cx="3172178" cy="1816900"/>
          </a:xfrm>
          <a:prstGeom prst="rect">
            <a:avLst/>
          </a:prstGeom>
        </p:spPr>
      </p:pic>
      <p:sp>
        <p:nvSpPr>
          <p:cNvPr id="7" name="Rectangle 6">
            <a:extLst>
              <a:ext uri="{FF2B5EF4-FFF2-40B4-BE49-F238E27FC236}">
                <a16:creationId xmlns:a16="http://schemas.microsoft.com/office/drawing/2014/main" id="{22459B0F-9F68-426D-77A4-91B208CE5DB4}"/>
              </a:ext>
            </a:extLst>
          </p:cNvPr>
          <p:cNvSpPr/>
          <p:nvPr/>
        </p:nvSpPr>
        <p:spPr>
          <a:xfrm>
            <a:off x="6203263" y="3321185"/>
            <a:ext cx="3511838" cy="4987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112 schools (104 public)</a:t>
            </a:r>
          </a:p>
        </p:txBody>
      </p:sp>
      <p:sp>
        <p:nvSpPr>
          <p:cNvPr id="8" name="Rectangle 7">
            <a:extLst>
              <a:ext uri="{FF2B5EF4-FFF2-40B4-BE49-F238E27FC236}">
                <a16:creationId xmlns:a16="http://schemas.microsoft.com/office/drawing/2014/main" id="{4B32C886-28AE-6EE3-45A3-AC101EEDF3F4}"/>
              </a:ext>
            </a:extLst>
          </p:cNvPr>
          <p:cNvSpPr/>
          <p:nvPr/>
        </p:nvSpPr>
        <p:spPr>
          <a:xfrm>
            <a:off x="5582542" y="4210896"/>
            <a:ext cx="4753279" cy="4032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Two 7</a:t>
            </a:r>
            <a:r>
              <a:rPr lang="en-US" sz="2400" baseline="30000" dirty="0"/>
              <a:t>th</a:t>
            </a:r>
            <a:r>
              <a:rPr lang="en-US" sz="2400" dirty="0"/>
              <a:t> and two 9</a:t>
            </a:r>
            <a:r>
              <a:rPr lang="en-US" sz="2400" baseline="30000" dirty="0"/>
              <a:t>th</a:t>
            </a:r>
            <a:r>
              <a:rPr lang="en-US" sz="2400" dirty="0"/>
              <a:t> G homeroom</a:t>
            </a:r>
          </a:p>
        </p:txBody>
      </p:sp>
      <p:sp>
        <p:nvSpPr>
          <p:cNvPr id="9" name="Rectangle 8">
            <a:extLst>
              <a:ext uri="{FF2B5EF4-FFF2-40B4-BE49-F238E27FC236}">
                <a16:creationId xmlns:a16="http://schemas.microsoft.com/office/drawing/2014/main" id="{D24FCDA2-93F0-B957-45BB-1DDABA9CEB9E}"/>
              </a:ext>
            </a:extLst>
          </p:cNvPr>
          <p:cNvSpPr/>
          <p:nvPr/>
        </p:nvSpPr>
        <p:spPr>
          <a:xfrm>
            <a:off x="3881525" y="5030219"/>
            <a:ext cx="8155314" cy="3905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All students, parents, teachers for Chinese, English, math</a:t>
            </a:r>
          </a:p>
        </p:txBody>
      </p:sp>
      <p:sp>
        <p:nvSpPr>
          <p:cNvPr id="10" name="TextBox 9">
            <a:extLst>
              <a:ext uri="{FF2B5EF4-FFF2-40B4-BE49-F238E27FC236}">
                <a16:creationId xmlns:a16="http://schemas.microsoft.com/office/drawing/2014/main" id="{55D34E02-E6B7-88C1-F1BD-3DB85512DD7A}"/>
              </a:ext>
            </a:extLst>
          </p:cNvPr>
          <p:cNvSpPr txBox="1"/>
          <p:nvPr/>
        </p:nvSpPr>
        <p:spPr>
          <a:xfrm>
            <a:off x="5135683" y="5462001"/>
            <a:ext cx="5646995" cy="461665"/>
          </a:xfrm>
          <a:prstGeom prst="rect">
            <a:avLst/>
          </a:prstGeom>
          <a:noFill/>
        </p:spPr>
        <p:txBody>
          <a:bodyPr wrap="none" rtlCol="0">
            <a:spAutoFit/>
          </a:bodyPr>
          <a:lstStyle/>
          <a:p>
            <a:r>
              <a:rPr lang="en-US" sz="2400" dirty="0"/>
              <a:t>Successful follow-up N = 9,449, or 91.93%</a:t>
            </a:r>
          </a:p>
        </p:txBody>
      </p:sp>
      <p:cxnSp>
        <p:nvCxnSpPr>
          <p:cNvPr id="13" name="Straight Arrow Connector 12">
            <a:extLst>
              <a:ext uri="{FF2B5EF4-FFF2-40B4-BE49-F238E27FC236}">
                <a16:creationId xmlns:a16="http://schemas.microsoft.com/office/drawing/2014/main" id="{AB435022-5500-B6CA-D56D-B108AD044037}"/>
              </a:ext>
            </a:extLst>
          </p:cNvPr>
          <p:cNvCxnSpPr>
            <a:stCxn id="7" idx="2"/>
            <a:endCxn id="8" idx="0"/>
          </p:cNvCxnSpPr>
          <p:nvPr/>
        </p:nvCxnSpPr>
        <p:spPr>
          <a:xfrm>
            <a:off x="7959182" y="3819948"/>
            <a:ext cx="0" cy="3909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FC4E35CD-733A-DEFC-71B3-5933D28B0BE8}"/>
              </a:ext>
            </a:extLst>
          </p:cNvPr>
          <p:cNvCxnSpPr>
            <a:stCxn id="8" idx="2"/>
            <a:endCxn id="9" idx="0"/>
          </p:cNvCxnSpPr>
          <p:nvPr/>
        </p:nvCxnSpPr>
        <p:spPr>
          <a:xfrm>
            <a:off x="7959182" y="4614185"/>
            <a:ext cx="0" cy="4160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00936293"/>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4DC6F004-8F9D-4F40-8394-6C4C67F709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3.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Office Theme 2013 - 2022</Template>
  <TotalTime>0</TotalTime>
  <Words>2321</Words>
  <Application>Microsoft Macintosh PowerPoint</Application>
  <PresentationFormat>Widescreen</PresentationFormat>
  <Paragraphs>643</Paragraphs>
  <Slides>21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Bangla Sangam MN</vt:lpstr>
      <vt:lpstr>Calibri</vt:lpstr>
      <vt:lpstr>Cambria</vt:lpstr>
      <vt:lpstr>Helvetica</vt:lpstr>
      <vt:lpstr>Tenorite</vt:lpstr>
      <vt:lpstr>Wingdings</vt:lpstr>
      <vt:lpstr>Office Theme</vt:lpstr>
      <vt:lpstr>Investigating the  Causal Impact of Teacher  Gender Match on Student Learning </vt:lpstr>
      <vt:lpstr>Why Study this?</vt:lpstr>
      <vt:lpstr>STUDENT GENDER GAP</vt:lpstr>
      <vt:lpstr>Teacher Gender Impact</vt:lpstr>
      <vt:lpstr>Gender Match Effects</vt:lpstr>
      <vt:lpstr>Gender Match Effects</vt:lpstr>
      <vt:lpstr>Compulsory Education Law</vt:lpstr>
      <vt:lpstr>PowerPoint Presentation</vt:lpstr>
      <vt:lpstr>Data and Sample</vt:lpstr>
      <vt:lpstr>PowerPoint Presentation</vt:lpstr>
      <vt:lpstr>PowerPoint Presentation</vt:lpstr>
      <vt:lpstr>PowerPoint Presentation</vt:lpstr>
      <vt:lpstr>Estimation Framework</vt:lpstr>
      <vt:lpstr>Results</vt:lpstr>
      <vt:lpstr>MATCH For All Students – Confounded by Achievement Gap, Match Effects</vt:lpstr>
      <vt:lpstr>Wave 2 Gender Gap</vt:lpstr>
      <vt:lpstr>Chinese</vt:lpstr>
      <vt:lpstr>English</vt:lpstr>
      <vt:lpstr>Math</vt:lpstr>
      <vt:lpstr>This Paper’s Contribution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2021-05-30T14:07:31Z</dcterms:created>
  <dcterms:modified xsi:type="dcterms:W3CDTF">2023-03-25T13:16:39Z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