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70" r:id="rId2"/>
    <p:sldId id="471" r:id="rId3"/>
    <p:sldId id="505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49" r:id="rId14"/>
    <p:sldId id="516" r:id="rId15"/>
    <p:sldId id="550" r:id="rId16"/>
    <p:sldId id="517" r:id="rId17"/>
    <p:sldId id="518" r:id="rId18"/>
    <p:sldId id="519" r:id="rId19"/>
    <p:sldId id="552" r:id="rId20"/>
    <p:sldId id="520" r:id="rId21"/>
    <p:sldId id="521" r:id="rId22"/>
    <p:sldId id="522" r:id="rId23"/>
    <p:sldId id="531" r:id="rId24"/>
    <p:sldId id="538" r:id="rId25"/>
    <p:sldId id="539" r:id="rId26"/>
    <p:sldId id="532" r:id="rId27"/>
    <p:sldId id="536" r:id="rId28"/>
    <p:sldId id="533" r:id="rId29"/>
    <p:sldId id="540" r:id="rId30"/>
    <p:sldId id="541" r:id="rId31"/>
    <p:sldId id="542" r:id="rId32"/>
    <p:sldId id="543" r:id="rId33"/>
    <p:sldId id="524" r:id="rId34"/>
    <p:sldId id="545" r:id="rId35"/>
    <p:sldId id="525" r:id="rId36"/>
    <p:sldId id="526" r:id="rId37"/>
    <p:sldId id="527" r:id="rId38"/>
    <p:sldId id="528" r:id="rId39"/>
    <p:sldId id="530" r:id="rId40"/>
    <p:sldId id="529" r:id="rId41"/>
    <p:sldId id="553" r:id="rId42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66"/>
    <a:srgbClr val="330099"/>
    <a:srgbClr val="220066"/>
    <a:srgbClr val="FFFF99"/>
    <a:srgbClr val="00CC99"/>
    <a:srgbClr val="FF3300"/>
    <a:srgbClr val="EBFEFF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19" autoAdjust="0"/>
  </p:normalViewPr>
  <p:slideViewPr>
    <p:cSldViewPr snapToGrid="0">
      <p:cViewPr varScale="1">
        <p:scale>
          <a:sx n="67" d="100"/>
          <a:sy n="67" d="100"/>
        </p:scale>
        <p:origin x="136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3408" y="-84"/>
      </p:cViewPr>
      <p:guideLst>
        <p:guide orient="horz" pos="2211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44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t" anchorCtr="0" compatLnSpc="1">
            <a:prstTxWarp prst="textNoShape">
              <a:avLst/>
            </a:prstTxWarp>
          </a:bodyPr>
          <a:lstStyle>
            <a:lvl1pPr defTabSz="92551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t" anchorCtr="0" compatLnSpc="1">
            <a:prstTxWarp prst="textNoShape">
              <a:avLst/>
            </a:prstTxWarp>
          </a:bodyPr>
          <a:lstStyle>
            <a:lvl1pPr algn="r" defTabSz="92551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703263"/>
            <a:ext cx="4622800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8488"/>
            <a:ext cx="5122863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07" tIns="46954" rIns="93907" bIns="469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85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b" anchorCtr="0" compatLnSpc="1">
            <a:prstTxWarp prst="textNoShape">
              <a:avLst/>
            </a:prstTxWarp>
          </a:bodyPr>
          <a:lstStyle>
            <a:lvl1pPr defTabSz="92551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29" tIns="0" rIns="19429" bIns="0" numCol="1" anchor="b" anchorCtr="0" compatLnSpc="1">
            <a:prstTxWarp prst="textNoShape">
              <a:avLst/>
            </a:prstTxWarp>
          </a:bodyPr>
          <a:lstStyle>
            <a:lvl1pPr algn="r" defTabSz="925513">
              <a:defRPr sz="1000" i="1"/>
            </a:lvl1pPr>
          </a:lstStyle>
          <a:p>
            <a:pPr>
              <a:defRPr/>
            </a:pPr>
            <a:fld id="{37C33934-A1DB-4296-82CD-66CFE6EA8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246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1225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6838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086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E6A0F4-28F1-494B-990E-ED8D6CB7934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957638" y="-1588"/>
            <a:ext cx="3027362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957638" y="8816975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29" tIns="0" rIns="19429" bIns="0" anchor="b"/>
          <a:lstStyle/>
          <a:p>
            <a:pPr algn="r" defTabSz="925513"/>
            <a:r>
              <a:rPr lang="en-US" sz="1000" i="1"/>
              <a:t>1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-1588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-1588" y="-1588"/>
            <a:ext cx="3027363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3957638" y="-1588"/>
            <a:ext cx="3027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3957638" y="8815388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429" tIns="0" rIns="19429" bIns="0" anchor="b"/>
          <a:lstStyle/>
          <a:p>
            <a:pPr algn="r" defTabSz="925513"/>
            <a:r>
              <a:rPr lang="en-US" sz="1000" i="1"/>
              <a:t>1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-1588" y="8815388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-1588" y="-1588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930275" y="4405313"/>
            <a:ext cx="5122863" cy="4178300"/>
          </a:xfrm>
          <a:noFill/>
          <a:ln/>
        </p:spPr>
        <p:txBody>
          <a:bodyPr lIns="95526" tIns="48573" rIns="95526" bIns="4857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968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9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7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0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9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6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C33934-A1DB-4296-82CD-66CFE6EA8B3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4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4pPr marL="1600200" indent="-2286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72680"/>
            <a:ext cx="727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F5C6-60F1-4375-A4C5-64D86A9DB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7364" y="11087"/>
            <a:ext cx="7772400" cy="85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30531"/>
            <a:ext cx="7772400" cy="549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0" y="72680"/>
            <a:ext cx="727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F5C6-60F1-4375-A4C5-64D86A9DB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5341087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Ridge Regression and the Lasso</a:t>
            </a:r>
          </a:p>
          <a:p>
            <a:pPr algn="ctr"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(ISLR, Chapter 6 Continued)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28600" y="914400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marL="342900" indent="-342900" algn="ctr">
              <a:defRPr/>
            </a:pPr>
            <a:r>
              <a:rPr lang="en-US" sz="6600" b="1" i="1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BUAD 5082</a:t>
            </a:r>
            <a:endParaRPr lang="en-US" sz="6600" b="1" i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marL="342900" indent="-342900" algn="ctr">
              <a:defRPr/>
            </a:pPr>
            <a:endParaRPr lang="en-US" sz="4400" b="1" i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  <a:p>
            <a:pPr marL="342900" indent="-342900" algn="ctr">
              <a:defRPr/>
            </a:pPr>
            <a:r>
              <a:rPr lang="en-US" sz="4000" b="1" i="1" dirty="0" smtClean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Machine Learning II</a:t>
            </a:r>
          </a:p>
          <a:p>
            <a:pPr marL="342900" indent="-342900" algn="ctr">
              <a:defRPr/>
            </a:pPr>
            <a:endParaRPr lang="en-US" sz="4000" b="1" i="1" dirty="0" smtClean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</a:endParaRPr>
          </a:p>
        </p:txBody>
      </p:sp>
    </p:spTree>
    <p:extLst>
      <p:ext uri="{BB962C8B-B14F-4D97-AF65-F5344CB8AC3E}">
        <p14:creationId xmlns:p14="http://schemas.microsoft.com/office/powerpoint/2010/main" val="1757274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</a:t>
            </a:r>
            <a:r>
              <a:rPr lang="en-US" dirty="0" smtClean="0"/>
              <a:t>Regression: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3875" y="3076480"/>
                <a:ext cx="8220075" cy="355292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right-hand figure above displays </a:t>
                </a:r>
                <a:r>
                  <a:rPr lang="en-US" dirty="0"/>
                  <a:t>the same ridge </a:t>
                </a:r>
                <a:r>
                  <a:rPr lang="en-US" dirty="0" smtClean="0"/>
                  <a:t>coefficient estimates </a:t>
                </a:r>
                <a:r>
                  <a:rPr lang="en-US" dirty="0"/>
                  <a:t>as the left-hand </a:t>
                </a:r>
                <a:r>
                  <a:rPr lang="en-US" dirty="0" smtClean="0"/>
                  <a:t>figure, </a:t>
                </a:r>
                <a:r>
                  <a:rPr lang="en-US" dirty="0"/>
                  <a:t>but instead of displaying </a:t>
                </a:r>
                <a:r>
                  <a:rPr lang="en-US" i="1" dirty="0"/>
                  <a:t>λ </a:t>
                </a:r>
                <a:r>
                  <a:rPr lang="en-US" dirty="0"/>
                  <a:t>on </a:t>
                </a:r>
                <a:r>
                  <a:rPr lang="en-US" dirty="0" smtClean="0"/>
                  <a:t>the </a:t>
                </a:r>
                <a:r>
                  <a:rPr lang="en-US" i="1" dirty="0"/>
                  <a:t>x</a:t>
                </a:r>
                <a:r>
                  <a:rPr lang="en-US" dirty="0"/>
                  <a:t>-axis</a:t>
                </a:r>
                <a:r>
                  <a:rPr lang="en-US" dirty="0" smtClean="0"/>
                  <a:t>, it displays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i="1" dirty="0"/>
                                      <m:t>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/>
                  <a:t> denotes </a:t>
                </a:r>
                <a:r>
                  <a:rPr lang="en-US" dirty="0"/>
                  <a:t>the vector of least </a:t>
                </a:r>
                <a:r>
                  <a:rPr lang="en-US" dirty="0" smtClean="0"/>
                  <a:t>squares coefficient </a:t>
                </a:r>
                <a:r>
                  <a:rPr lang="en-US" dirty="0"/>
                  <a:t>estimates.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notation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denotes </a:t>
                </a:r>
                <a:r>
                  <a:rPr lang="en-US" dirty="0"/>
                  <a:t>the </a:t>
                </a:r>
                <a:r>
                  <a:rPr lang="en-US" dirty="0" smtClean="0">
                    <a:latin typeface="Script MT Bold" panose="03040602040607080904" pitchFamily="66" charset="0"/>
                  </a:rPr>
                  <a:t>l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i="1" dirty="0"/>
                  <a:t>norm </a:t>
                </a:r>
                <a:r>
                  <a:rPr lang="en-US" dirty="0"/>
                  <a:t>(</a:t>
                </a:r>
                <a:r>
                  <a:rPr lang="en-US" dirty="0" smtClean="0"/>
                  <a:t>pronounced “ell </a:t>
                </a:r>
                <a:r>
                  <a:rPr lang="en-US" dirty="0"/>
                  <a:t>2”) of </a:t>
                </a:r>
                <a:r>
                  <a:rPr lang="en-US" dirty="0" smtClean="0"/>
                  <a:t>a</a:t>
                </a:r>
                <a:br>
                  <a:rPr lang="en-US" dirty="0" smtClean="0"/>
                </a:b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r>
                  <a:rPr lang="en-US" dirty="0" smtClean="0"/>
                  <a:t>vector</a:t>
                </a:r>
                <a:r>
                  <a:rPr lang="en-US" dirty="0"/>
                  <a:t>, and is defined </a:t>
                </a:r>
                <a:r>
                  <a:rPr lang="en-US" dirty="0" smtClean="0"/>
                  <a:t>as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en-US" dirty="0" smtClean="0"/>
                  <a:t>. It measures the </a:t>
                </a:r>
                <a:r>
                  <a:rPr lang="en-US" dirty="0"/>
                  <a:t>distance of </a:t>
                </a:r>
                <a:r>
                  <a:rPr lang="en-US" i="1" dirty="0"/>
                  <a:t>β </a:t>
                </a:r>
                <a:r>
                  <a:rPr lang="en-US" dirty="0"/>
                  <a:t>from zero. </a:t>
                </a:r>
                <a:endParaRPr lang="en-US" dirty="0" smtClean="0"/>
              </a:p>
              <a:p>
                <a:r>
                  <a:rPr lang="en-US" dirty="0" smtClean="0"/>
                  <a:t>As </a:t>
                </a:r>
                <a:r>
                  <a:rPr lang="en-US" i="1" dirty="0"/>
                  <a:t>λ </a:t>
                </a:r>
                <a:r>
                  <a:rPr lang="en-US" dirty="0"/>
                  <a:t>increases, the </a:t>
                </a:r>
                <a:r>
                  <a:rPr lang="en-US" dirty="0">
                    <a:latin typeface="Script MT Bold" panose="03040602040607080904" pitchFamily="66" charset="0"/>
                  </a:rPr>
                  <a:t>l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 </a:t>
                </a:r>
                <a:r>
                  <a:rPr lang="en-US" dirty="0"/>
                  <a:t>norm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will </a:t>
                </a:r>
                <a:r>
                  <a:rPr lang="en-US" i="1" dirty="0" smtClean="0"/>
                  <a:t>always </a:t>
                </a:r>
                <a:r>
                  <a:rPr lang="en-US" dirty="0" smtClean="0"/>
                  <a:t>decrease</a:t>
                </a:r>
                <a:r>
                  <a:rPr lang="en-US" dirty="0"/>
                  <a:t>, and so will 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i="1" dirty="0"/>
                                      <m:t>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3076480"/>
                <a:ext cx="8220075" cy="3552920"/>
              </a:xfrm>
              <a:blipFill>
                <a:blip r:embed="rId2"/>
                <a:stretch>
                  <a:fillRect l="-1039" t="-3602" r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938213"/>
            <a:ext cx="4838700" cy="20645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82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</a:t>
            </a:r>
            <a:r>
              <a:rPr lang="en-US" dirty="0" smtClean="0"/>
              <a:t>Regression: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3875" y="3076480"/>
                <a:ext cx="8220075" cy="378152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quantity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i="1" dirty="0"/>
                                      <m:t>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ranges </a:t>
                </a:r>
                <a:r>
                  <a:rPr lang="en-US" dirty="0"/>
                  <a:t>from 1 (</a:t>
                </a:r>
                <a:r>
                  <a:rPr lang="en-US" dirty="0" smtClean="0"/>
                  <a:t>when </a:t>
                </a:r>
                <a:r>
                  <a:rPr lang="en-US" i="1" dirty="0" smtClean="0"/>
                  <a:t>λ </a:t>
                </a:r>
                <a:r>
                  <a:rPr lang="en-US" dirty="0"/>
                  <a:t>= 0, in which case the ridge regression coefficient estimate is the </a:t>
                </a:r>
                <a:r>
                  <a:rPr lang="en-US" dirty="0" smtClean="0"/>
                  <a:t>same as </a:t>
                </a:r>
                <a:r>
                  <a:rPr lang="en-US" dirty="0"/>
                  <a:t>the least squares estimate, and so their </a:t>
                </a:r>
                <a:r>
                  <a:rPr lang="en-US" dirty="0">
                    <a:latin typeface="Script MT Bold" panose="03040602040607080904" pitchFamily="66" charset="0"/>
                  </a:rPr>
                  <a:t>l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 </a:t>
                </a:r>
                <a:r>
                  <a:rPr lang="en-US" dirty="0"/>
                  <a:t>norms are the same) to </a:t>
                </a:r>
                <a:r>
                  <a:rPr lang="en-US" dirty="0" smtClean="0"/>
                  <a:t>0 (</a:t>
                </a:r>
                <a:r>
                  <a:rPr lang="en-US" dirty="0"/>
                  <a:t>when </a:t>
                </a:r>
                <a:r>
                  <a:rPr lang="en-US" i="1" dirty="0"/>
                  <a:t>λ </a:t>
                </a:r>
                <a:r>
                  <a:rPr lang="en-US" dirty="0"/>
                  <a:t>= </a:t>
                </a:r>
                <a:r>
                  <a:rPr lang="en-US" i="1" dirty="0"/>
                  <a:t>∞</a:t>
                </a:r>
                <a:r>
                  <a:rPr lang="en-US" dirty="0"/>
                  <a:t>, in which case the ridge regression coefficient estimate is </a:t>
                </a:r>
                <a:r>
                  <a:rPr lang="en-US" dirty="0" smtClean="0"/>
                  <a:t>a vector </a:t>
                </a:r>
                <a:r>
                  <a:rPr lang="en-US" dirty="0"/>
                  <a:t>of zeros, with </a:t>
                </a:r>
                <a:r>
                  <a:rPr lang="en-US" dirty="0">
                    <a:latin typeface="Script MT Bold" panose="03040602040607080904" pitchFamily="66" charset="0"/>
                  </a:rPr>
                  <a:t>l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 </a:t>
                </a:r>
                <a:r>
                  <a:rPr lang="en-US" dirty="0"/>
                  <a:t>norm equal to zero). </a:t>
                </a:r>
                <a:endParaRPr lang="en-US" dirty="0" smtClean="0"/>
              </a:p>
              <a:p>
                <a:r>
                  <a:rPr lang="en-US" dirty="0" smtClean="0"/>
                  <a:t>Therefore</a:t>
                </a:r>
                <a:r>
                  <a:rPr lang="en-US" dirty="0"/>
                  <a:t>, we can think of </a:t>
                </a:r>
                <a:r>
                  <a:rPr lang="en-US" dirty="0" smtClean="0"/>
                  <a:t>the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-axis </a:t>
                </a:r>
                <a:r>
                  <a:rPr lang="en-US" dirty="0"/>
                  <a:t>in the right-hand </a:t>
                </a:r>
                <a:r>
                  <a:rPr lang="en-US" dirty="0" smtClean="0"/>
                  <a:t>figure above as </a:t>
                </a:r>
                <a:r>
                  <a:rPr lang="en-US" dirty="0"/>
                  <a:t>the amount that the </a:t>
                </a:r>
                <a:r>
                  <a:rPr lang="en-US" dirty="0" smtClean="0"/>
                  <a:t>ridge </a:t>
                </a:r>
                <a:r>
                  <a:rPr lang="en-US" dirty="0"/>
                  <a:t>regression coefficient estimates have been shrunken towards </a:t>
                </a:r>
                <a:r>
                  <a:rPr lang="en-US" dirty="0" smtClean="0"/>
                  <a:t>zero</a:t>
                </a:r>
              </a:p>
              <a:p>
                <a:pPr lvl="1"/>
                <a:r>
                  <a:rPr lang="en-US" dirty="0" smtClean="0"/>
                  <a:t>A small value on the x-axis indicates </a:t>
                </a:r>
                <a:r>
                  <a:rPr lang="en-US" dirty="0"/>
                  <a:t>that they have been shrunken very close to zero.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3076480"/>
                <a:ext cx="8220075" cy="3781520"/>
              </a:xfrm>
              <a:blipFill>
                <a:blip r:embed="rId2"/>
                <a:stretch>
                  <a:fillRect l="-1039" t="-2742" r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938213"/>
            <a:ext cx="4838700" cy="20645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8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Ridge Regression: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standard least squares coefficient estimates are </a:t>
                </a:r>
                <a:r>
                  <a:rPr lang="en-US" i="1" dirty="0"/>
                  <a:t>scale equivariant</a:t>
                </a:r>
                <a:r>
                  <a:rPr lang="en-US" dirty="0"/>
                  <a:t>: multiplying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j</a:t>
                </a:r>
                <a:r>
                  <a:rPr lang="en-US" i="1" dirty="0"/>
                  <a:t> </a:t>
                </a:r>
                <a:r>
                  <a:rPr lang="en-US" dirty="0"/>
                  <a:t>by a constant </a:t>
                </a:r>
                <a:r>
                  <a:rPr lang="en-US" i="1" dirty="0"/>
                  <a:t>c </a:t>
                </a:r>
                <a:r>
                  <a:rPr lang="en-US" dirty="0"/>
                  <a:t>simply leads to </a:t>
                </a:r>
                <a:r>
                  <a:rPr lang="en-US" dirty="0" smtClean="0"/>
                  <a:t>a scaling </a:t>
                </a:r>
                <a:r>
                  <a:rPr lang="en-US" dirty="0"/>
                  <a:t>of the least squares coefficient estimates by a factor of 1</a:t>
                </a:r>
                <a:r>
                  <a:rPr lang="en-US" i="1" dirty="0"/>
                  <a:t>/c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That is, regardless </a:t>
                </a:r>
                <a:r>
                  <a:rPr lang="en-US" dirty="0"/>
                  <a:t>of how the </a:t>
                </a:r>
                <a:r>
                  <a:rPr lang="en-US" i="1" dirty="0"/>
                  <a:t>j</a:t>
                </a:r>
                <a:r>
                  <a:rPr lang="en-US" baseline="30000" dirty="0"/>
                  <a:t>th</a:t>
                </a:r>
                <a:r>
                  <a:rPr lang="en-US" dirty="0"/>
                  <a:t> predictor is scaled,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 smtClean="0"/>
                  <a:t>  </a:t>
                </a:r>
                <a:r>
                  <a:rPr lang="en-US" dirty="0" smtClean="0"/>
                  <a:t>will </a:t>
                </a:r>
                <a:r>
                  <a:rPr lang="en-US" dirty="0"/>
                  <a:t>remain </a:t>
                </a:r>
                <a:r>
                  <a:rPr lang="en-US" dirty="0" smtClean="0"/>
                  <a:t>the same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For this reason, we do not need to scale </a:t>
                </a:r>
                <a:r>
                  <a:rPr lang="en-US" i="1" dirty="0" err="1" smtClean="0"/>
                  <a:t>X</a:t>
                </a:r>
                <a:r>
                  <a:rPr lang="en-US" i="1" baseline="-25000" dirty="0" err="1" smtClean="0"/>
                  <a:t>j</a:t>
                </a:r>
                <a:r>
                  <a:rPr lang="en-US" dirty="0" err="1" smtClean="0"/>
                  <a:t>‘s</a:t>
                </a:r>
                <a:r>
                  <a:rPr lang="en-US" dirty="0" smtClean="0"/>
                  <a:t> when performing standard linear regression.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4" t="-1440" r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1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83" y="5726340"/>
            <a:ext cx="3923067" cy="10508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Ridge Regression: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7559" y="1130532"/>
                <a:ext cx="7890641" cy="5001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contrast, the ridge regression coefficient estimates can change </a:t>
                </a:r>
                <a:r>
                  <a:rPr lang="en-US" i="1" dirty="0" smtClean="0"/>
                  <a:t>substantially </a:t>
                </a:r>
                <a:r>
                  <a:rPr lang="en-US" dirty="0" smtClean="0"/>
                  <a:t>when </a:t>
                </a:r>
                <a:r>
                  <a:rPr lang="en-US" dirty="0"/>
                  <a:t>multiplying a given predictor by a constant. </a:t>
                </a:r>
                <a:endParaRPr lang="en-US" dirty="0" smtClean="0"/>
              </a:p>
              <a:p>
                <a:pPr lvl="1"/>
                <a:r>
                  <a:rPr lang="en-US" sz="2600" dirty="0" smtClean="0"/>
                  <a:t>For </a:t>
                </a:r>
                <a:r>
                  <a:rPr lang="en-US" sz="2600" dirty="0"/>
                  <a:t>instance</a:t>
                </a:r>
                <a:r>
                  <a:rPr lang="en-US" sz="2600" dirty="0" smtClean="0"/>
                  <a:t>, consider </a:t>
                </a:r>
                <a:r>
                  <a:rPr lang="en-US" sz="2600" dirty="0"/>
                  <a:t>the income variable, which is measured in dollars. One could </a:t>
                </a:r>
                <a:r>
                  <a:rPr lang="en-US" sz="2600" dirty="0" smtClean="0"/>
                  <a:t>reasonably have </a:t>
                </a:r>
                <a:r>
                  <a:rPr lang="en-US" sz="2600" dirty="0"/>
                  <a:t>measured income in thousands of dollars, which would </a:t>
                </a:r>
                <a:r>
                  <a:rPr lang="en-US" sz="2600" dirty="0" smtClean="0"/>
                  <a:t>result in </a:t>
                </a:r>
                <a:r>
                  <a:rPr lang="en-US" sz="2600" dirty="0"/>
                  <a:t>a reduction in the observed values of income by a factor of 1,000. </a:t>
                </a:r>
                <a:endParaRPr lang="en-US" sz="2600" dirty="0" smtClean="0"/>
              </a:p>
              <a:p>
                <a:pPr lvl="1"/>
                <a:r>
                  <a:rPr lang="en-US" sz="2600" dirty="0" smtClean="0"/>
                  <a:t>Now due to </a:t>
                </a:r>
                <a:r>
                  <a:rPr lang="en-US" sz="2600" dirty="0"/>
                  <a:t>the sum of </a:t>
                </a:r>
                <a:r>
                  <a:rPr lang="en-US" sz="2600" u="sng" dirty="0"/>
                  <a:t>squared</a:t>
                </a:r>
                <a:r>
                  <a:rPr lang="en-US" sz="2600" dirty="0"/>
                  <a:t> coefficients term in the ridge regression </a:t>
                </a:r>
                <a:r>
                  <a:rPr lang="en-US" sz="2600" dirty="0" smtClean="0"/>
                  <a:t>formulation, such </a:t>
                </a:r>
                <a:r>
                  <a:rPr lang="en-US" sz="2600" dirty="0"/>
                  <a:t>a change in scale will not simply cause the ridge regression </a:t>
                </a:r>
                <a:r>
                  <a:rPr lang="en-US" sz="2600" dirty="0" smtClean="0"/>
                  <a:t>coefficient estimate </a:t>
                </a:r>
                <a:r>
                  <a:rPr lang="en-US" sz="2600" dirty="0"/>
                  <a:t>for income to change by a factor of 1,000</a:t>
                </a:r>
                <a:r>
                  <a:rPr lang="en-US" sz="2600" dirty="0" smtClean="0"/>
                  <a:t>. Rather, it will change by a factor of a million. </a:t>
                </a:r>
              </a:p>
              <a:p>
                <a:pPr lvl="1"/>
                <a:r>
                  <a:rPr lang="en-US" u="sng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i="1" u="sng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u="sng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u="sng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1" u="sng" dirty="0"/>
                          <m:t>λ</m:t>
                        </m:r>
                      </m:sub>
                      <m:sup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u="sng" dirty="0" smtClean="0"/>
                  <a:t> will </a:t>
                </a:r>
                <a:r>
                  <a:rPr lang="en-US" u="sng" dirty="0"/>
                  <a:t>depend not only on the value of </a:t>
                </a:r>
                <a:r>
                  <a:rPr lang="en-US" i="1" u="sng" dirty="0"/>
                  <a:t>λ</a:t>
                </a:r>
                <a:r>
                  <a:rPr lang="en-US" u="sng" dirty="0"/>
                  <a:t>, but also on the scaling of </a:t>
                </a:r>
                <a:r>
                  <a:rPr lang="en-US" u="sng" dirty="0" smtClean="0"/>
                  <a:t>the </a:t>
                </a:r>
                <a:r>
                  <a:rPr lang="en-US" i="1" u="sng" dirty="0" err="1" smtClean="0"/>
                  <a:t>j</a:t>
                </a:r>
                <a:r>
                  <a:rPr lang="en-US" u="sng" baseline="30000" dirty="0" err="1" smtClean="0"/>
                  <a:t>th</a:t>
                </a:r>
                <a:r>
                  <a:rPr lang="en-US" u="sng" dirty="0" smtClean="0"/>
                  <a:t> predictor.</a:t>
                </a:r>
                <a:endParaRPr lang="en-US" dirty="0" smtClean="0"/>
              </a:p>
              <a:p>
                <a:r>
                  <a:rPr lang="en-US" dirty="0" smtClean="0"/>
                  <a:t>Therefore</a:t>
                </a:r>
                <a:r>
                  <a:rPr lang="en-US" dirty="0"/>
                  <a:t>, </a:t>
                </a:r>
                <a:r>
                  <a:rPr lang="en-US" sz="3500" u="sng" dirty="0" smtClean="0">
                    <a:solidFill>
                      <a:srgbClr val="0070C0"/>
                    </a:solidFill>
                  </a:rPr>
                  <a:t>we must only apply </a:t>
                </a:r>
                <a:r>
                  <a:rPr lang="en-US" sz="3500" u="sng" dirty="0">
                    <a:solidFill>
                      <a:srgbClr val="0070C0"/>
                    </a:solidFill>
                  </a:rPr>
                  <a:t>ridge regression after standardizing the predictors</a:t>
                </a:r>
                <a:r>
                  <a:rPr lang="en-US" dirty="0"/>
                  <a:t>, using the formula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9" y="1130532"/>
                <a:ext cx="7890641" cy="5001200"/>
              </a:xfrm>
              <a:blipFill>
                <a:blip r:embed="rId3"/>
                <a:stretch>
                  <a:fillRect l="-1081" t="-2436" r="-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23424" y="6007180"/>
            <a:ext cx="2276340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This is just the standard deviation of the column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199041" y="6302670"/>
            <a:ext cx="306801" cy="22377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Elbow Connector 7"/>
          <p:cNvCxnSpPr>
            <a:stCxn id="4" idx="1"/>
            <a:endCxn id="5" idx="3"/>
          </p:cNvCxnSpPr>
          <p:nvPr/>
        </p:nvCxnSpPr>
        <p:spPr bwMode="auto">
          <a:xfrm rot="10800000" flipV="1">
            <a:off x="5505842" y="6299567"/>
            <a:ext cx="717582" cy="1149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02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598513"/>
          </a:xfrm>
        </p:spPr>
        <p:txBody>
          <a:bodyPr/>
          <a:lstStyle/>
          <a:p>
            <a:r>
              <a:rPr lang="en-US" sz="2800" dirty="0"/>
              <a:t>Why Does Ridge Regression Improve </a:t>
            </a:r>
            <a:r>
              <a:rPr lang="en-US" sz="2800" dirty="0" smtClean="0"/>
              <a:t>Over </a:t>
            </a:r>
            <a:r>
              <a:rPr lang="en-US" sz="2800" dirty="0"/>
              <a:t>Least Squares?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14600"/>
            <a:ext cx="9144000" cy="4343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Ridge regression’s advantage over least squares is rooted in the </a:t>
            </a:r>
            <a:r>
              <a:rPr lang="en-US" i="1" dirty="0" smtClean="0"/>
              <a:t>bias-variance trade-off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i="1" dirty="0"/>
              <a:t>λ </a:t>
            </a:r>
            <a:r>
              <a:rPr lang="en-US" dirty="0"/>
              <a:t>increases, the flexibility of the ridge regression fit decreases</a:t>
            </a:r>
            <a:r>
              <a:rPr lang="en-US" dirty="0" smtClean="0"/>
              <a:t>, leading </a:t>
            </a:r>
            <a:r>
              <a:rPr lang="en-US" dirty="0"/>
              <a:t>to decreased </a:t>
            </a:r>
            <a:r>
              <a:rPr lang="en-US" dirty="0" smtClean="0"/>
              <a:t>variance </a:t>
            </a:r>
          </a:p>
          <a:p>
            <a:r>
              <a:rPr lang="en-US" dirty="0" smtClean="0"/>
              <a:t>This </a:t>
            </a:r>
            <a:r>
              <a:rPr lang="en-US" dirty="0"/>
              <a:t>is illustrated in </a:t>
            </a:r>
            <a:r>
              <a:rPr lang="en-US" dirty="0" smtClean="0"/>
              <a:t>the figure above using </a:t>
            </a:r>
            <a:r>
              <a:rPr lang="en-US" dirty="0"/>
              <a:t>a simulated data set containing </a:t>
            </a:r>
            <a:r>
              <a:rPr lang="en-US" i="1" dirty="0"/>
              <a:t>p </a:t>
            </a:r>
            <a:r>
              <a:rPr lang="en-US" dirty="0"/>
              <a:t>= </a:t>
            </a:r>
            <a:r>
              <a:rPr lang="en-US" dirty="0" smtClean="0"/>
              <a:t>45 predictors </a:t>
            </a:r>
            <a:r>
              <a:rPr lang="en-US" dirty="0"/>
              <a:t>and </a:t>
            </a:r>
            <a:r>
              <a:rPr lang="en-US" i="1" dirty="0"/>
              <a:t>n </a:t>
            </a:r>
            <a:r>
              <a:rPr lang="en-US" dirty="0"/>
              <a:t>= 50 observations.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the least squares coefficient estimates, which </a:t>
            </a:r>
            <a:r>
              <a:rPr lang="en-US" dirty="0" smtClean="0"/>
              <a:t>correspond to </a:t>
            </a:r>
            <a:r>
              <a:rPr lang="en-US" dirty="0"/>
              <a:t>ridge regression with </a:t>
            </a:r>
            <a:r>
              <a:rPr lang="en-US" i="1" dirty="0"/>
              <a:t>λ </a:t>
            </a:r>
            <a:r>
              <a:rPr lang="en-US" dirty="0"/>
              <a:t>= 0, the variance is high but there is </a:t>
            </a:r>
            <a:r>
              <a:rPr lang="en-US" dirty="0" smtClean="0"/>
              <a:t>low </a:t>
            </a:r>
            <a:r>
              <a:rPr lang="en-US" dirty="0"/>
              <a:t>bias. </a:t>
            </a:r>
            <a:endParaRPr lang="en-US" dirty="0" smtClean="0"/>
          </a:p>
          <a:p>
            <a:pPr lvl="1"/>
            <a:r>
              <a:rPr lang="en-US" dirty="0" smtClean="0"/>
              <a:t>But as </a:t>
            </a:r>
            <a:r>
              <a:rPr lang="en-US" i="1" dirty="0"/>
              <a:t>λ </a:t>
            </a:r>
            <a:r>
              <a:rPr lang="en-US" dirty="0"/>
              <a:t>increases, the shrinkage of the ridge coefficient estimates leads to </a:t>
            </a:r>
            <a:r>
              <a:rPr lang="en-US" dirty="0" smtClean="0"/>
              <a:t>a substantial </a:t>
            </a:r>
            <a:r>
              <a:rPr lang="en-US" dirty="0"/>
              <a:t>reduction in the variance of the predictions, at the expense of </a:t>
            </a:r>
            <a:r>
              <a:rPr lang="en-US" dirty="0" smtClean="0"/>
              <a:t>a slight </a:t>
            </a:r>
            <a:r>
              <a:rPr lang="en-US" dirty="0"/>
              <a:t>increase in bias. </a:t>
            </a:r>
            <a:endParaRPr lang="en-US" dirty="0" smtClean="0"/>
          </a:p>
          <a:p>
            <a:pPr lvl="2"/>
            <a:r>
              <a:rPr lang="en-US" dirty="0" smtClean="0"/>
              <a:t>Recall </a:t>
            </a:r>
            <a:r>
              <a:rPr lang="en-US" dirty="0"/>
              <a:t>that the test mean squared error (MSE), </a:t>
            </a:r>
            <a:r>
              <a:rPr lang="en-US" dirty="0" smtClean="0"/>
              <a:t>plotted in </a:t>
            </a:r>
            <a:r>
              <a:rPr lang="en-US" dirty="0"/>
              <a:t>purple, is a function of the variance plus the squared bias.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232"/>
          <a:stretch/>
        </p:blipFill>
        <p:spPr>
          <a:xfrm>
            <a:off x="1990725" y="759749"/>
            <a:ext cx="2345301" cy="17738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3704599" y="1427166"/>
            <a:ext cx="306801" cy="22377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29146" y="741433"/>
            <a:ext cx="2775453" cy="1485572"/>
            <a:chOff x="929146" y="741433"/>
            <a:chExt cx="2775453" cy="1485572"/>
          </a:xfrm>
        </p:grpSpPr>
        <p:sp>
          <p:nvSpPr>
            <p:cNvPr id="5" name="TextBox 4"/>
            <p:cNvSpPr txBox="1"/>
            <p:nvPr/>
          </p:nvSpPr>
          <p:spPr>
            <a:xfrm>
              <a:off x="929146" y="1875264"/>
              <a:ext cx="899654" cy="351741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Variance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47662" y="1601151"/>
              <a:ext cx="306801" cy="22377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7" name="Elbow Connector 6"/>
            <p:cNvCxnSpPr>
              <a:stCxn id="5" idx="3"/>
              <a:endCxn id="6" idx="1"/>
            </p:cNvCxnSpPr>
            <p:nvPr/>
          </p:nvCxnSpPr>
          <p:spPr bwMode="auto">
            <a:xfrm flipV="1">
              <a:off x="1828800" y="1713036"/>
              <a:ext cx="1018862" cy="33809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206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929146" y="741433"/>
              <a:ext cx="899654" cy="351741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00"/>
                  </a:solidFill>
                </a:rPr>
                <a:t>Bias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  <p:cxnSp>
          <p:nvCxnSpPr>
            <p:cNvPr id="16" name="Elbow Connector 15"/>
            <p:cNvCxnSpPr>
              <a:stCxn id="14" idx="3"/>
              <a:endCxn id="15" idx="1"/>
            </p:cNvCxnSpPr>
            <p:nvPr/>
          </p:nvCxnSpPr>
          <p:spPr bwMode="auto">
            <a:xfrm>
              <a:off x="1828800" y="917304"/>
              <a:ext cx="1875799" cy="62174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206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89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598513"/>
          </a:xfrm>
        </p:spPr>
        <p:txBody>
          <a:bodyPr/>
          <a:lstStyle/>
          <a:p>
            <a:r>
              <a:rPr lang="en-US" sz="2800" dirty="0"/>
              <a:t>Why Does Ridge Regression Improve </a:t>
            </a:r>
            <a:r>
              <a:rPr lang="en-US" sz="2800" dirty="0" smtClean="0"/>
              <a:t>Over </a:t>
            </a:r>
            <a:r>
              <a:rPr lang="en-US" sz="2800" dirty="0"/>
              <a:t>Least Squares?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77724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values </a:t>
            </a:r>
            <a:r>
              <a:rPr lang="en-US" dirty="0"/>
              <a:t>of </a:t>
            </a:r>
            <a:r>
              <a:rPr lang="en-US" i="1" dirty="0"/>
              <a:t>λ </a:t>
            </a:r>
            <a:r>
              <a:rPr lang="en-US" dirty="0"/>
              <a:t>up to about 10, the variance decreases rapidly, with very little </a:t>
            </a:r>
            <a:r>
              <a:rPr lang="en-US" dirty="0" smtClean="0"/>
              <a:t>increase in bias. Consequently</a:t>
            </a:r>
            <a:r>
              <a:rPr lang="en-US" dirty="0"/>
              <a:t>, the MSE drops considerably as </a:t>
            </a:r>
            <a:r>
              <a:rPr lang="en-US" i="1" dirty="0" smtClean="0"/>
              <a:t>λ </a:t>
            </a:r>
            <a:r>
              <a:rPr lang="en-US" dirty="0" smtClean="0"/>
              <a:t>increases </a:t>
            </a:r>
            <a:r>
              <a:rPr lang="en-US" dirty="0"/>
              <a:t>from 0 to 10. </a:t>
            </a:r>
            <a:endParaRPr lang="en-US" dirty="0" smtClean="0"/>
          </a:p>
          <a:p>
            <a:r>
              <a:rPr lang="en-US" dirty="0" smtClean="0"/>
              <a:t>Beyond </a:t>
            </a:r>
            <a:r>
              <a:rPr lang="en-US" dirty="0"/>
              <a:t>this point, the decrease in variance due </a:t>
            </a:r>
            <a:r>
              <a:rPr lang="en-US" dirty="0" smtClean="0"/>
              <a:t>to increasing </a:t>
            </a:r>
            <a:r>
              <a:rPr lang="en-US" i="1" dirty="0"/>
              <a:t>λ </a:t>
            </a:r>
            <a:r>
              <a:rPr lang="en-US" dirty="0"/>
              <a:t>slows, and the shrinkage on the coefficients causes them to </a:t>
            </a:r>
            <a:r>
              <a:rPr lang="en-US" dirty="0" smtClean="0"/>
              <a:t>be significantly </a:t>
            </a:r>
            <a:r>
              <a:rPr lang="en-US" dirty="0"/>
              <a:t>underestimated, resulting in a large increase in the bias. </a:t>
            </a:r>
            <a:endParaRPr lang="en-US" dirty="0" smtClean="0"/>
          </a:p>
          <a:p>
            <a:r>
              <a:rPr lang="en-US" dirty="0" smtClean="0"/>
              <a:t>The minimum </a:t>
            </a:r>
            <a:r>
              <a:rPr lang="en-US" dirty="0"/>
              <a:t>MSE is achieved at approximately </a:t>
            </a:r>
            <a:r>
              <a:rPr lang="en-US" i="1" dirty="0"/>
              <a:t>λ </a:t>
            </a:r>
            <a:r>
              <a:rPr lang="en-US" dirty="0"/>
              <a:t>= 30.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551"/>
          <a:stretch/>
        </p:blipFill>
        <p:spPr>
          <a:xfrm>
            <a:off x="1990726" y="759749"/>
            <a:ext cx="2330552" cy="177389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29146" y="741433"/>
            <a:ext cx="2775453" cy="1485572"/>
            <a:chOff x="929146" y="741433"/>
            <a:chExt cx="2775453" cy="1485572"/>
          </a:xfrm>
        </p:grpSpPr>
        <p:sp>
          <p:nvSpPr>
            <p:cNvPr id="6" name="TextBox 5"/>
            <p:cNvSpPr txBox="1"/>
            <p:nvPr/>
          </p:nvSpPr>
          <p:spPr>
            <a:xfrm>
              <a:off x="929146" y="1875264"/>
              <a:ext cx="899654" cy="351741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Variance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47662" y="1601151"/>
              <a:ext cx="306801" cy="22377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Elbow Connector 7"/>
            <p:cNvCxnSpPr>
              <a:stCxn id="6" idx="3"/>
              <a:endCxn id="7" idx="1"/>
            </p:cNvCxnSpPr>
            <p:nvPr/>
          </p:nvCxnSpPr>
          <p:spPr bwMode="auto">
            <a:xfrm flipV="1">
              <a:off x="1828800" y="1713036"/>
              <a:ext cx="1018862" cy="33809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206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929146" y="741433"/>
              <a:ext cx="899654" cy="351741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00"/>
                  </a:solidFill>
                </a:rPr>
                <a:t>Bias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  <p:cxnSp>
          <p:nvCxnSpPr>
            <p:cNvPr id="10" name="Elbow Connector 9"/>
            <p:cNvCxnSpPr>
              <a:stCxn id="9" idx="3"/>
            </p:cNvCxnSpPr>
            <p:nvPr/>
          </p:nvCxnSpPr>
          <p:spPr bwMode="auto">
            <a:xfrm>
              <a:off x="1828800" y="917304"/>
              <a:ext cx="1875799" cy="62174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206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13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-2" r="-1529"/>
          <a:stretch/>
        </p:blipFill>
        <p:spPr>
          <a:xfrm>
            <a:off x="1990725" y="759749"/>
            <a:ext cx="4690293" cy="1773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598513"/>
          </a:xfrm>
        </p:spPr>
        <p:txBody>
          <a:bodyPr/>
          <a:lstStyle/>
          <a:p>
            <a:r>
              <a:rPr lang="en-US" sz="2800" dirty="0"/>
              <a:t>Why Does Ridge Regression Improve </a:t>
            </a:r>
            <a:r>
              <a:rPr lang="en-US" sz="2800" dirty="0" smtClean="0"/>
              <a:t>Over </a:t>
            </a:r>
            <a:r>
              <a:rPr lang="en-US" sz="2800" dirty="0"/>
              <a:t>Least Squares?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514600"/>
                <a:ext cx="7772400" cy="4343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right-hand </a:t>
                </a:r>
                <a:r>
                  <a:rPr lang="en-US" dirty="0" smtClean="0"/>
                  <a:t>figure above displays </a:t>
                </a:r>
                <a:r>
                  <a:rPr lang="en-US" dirty="0"/>
                  <a:t>the same curves as the </a:t>
                </a:r>
                <a:r>
                  <a:rPr lang="en-US" dirty="0" smtClean="0"/>
                  <a:t>left-hand figure, this </a:t>
                </a:r>
                <a:r>
                  <a:rPr lang="en-US" dirty="0"/>
                  <a:t>time plotted </a:t>
                </a:r>
                <a:r>
                  <a:rPr lang="en-US" dirty="0" smtClean="0"/>
                  <a:t>as a function of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i="1" dirty="0"/>
                                      <m:t>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Now as we move from left to right, the fits become more </a:t>
                </a:r>
                <a:r>
                  <a:rPr lang="en-US" dirty="0" smtClean="0"/>
                  <a:t>flexible</a:t>
                </a:r>
              </a:p>
              <a:p>
                <a:pPr lvl="1"/>
                <a:r>
                  <a:rPr lang="en-US" dirty="0" smtClean="0"/>
                  <a:t>Recall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i="1" dirty="0"/>
                                      <m:t>λ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ranges from 0 (when </a:t>
                </a:r>
                <a:r>
                  <a:rPr lang="en-US" i="1" dirty="0"/>
                  <a:t>λ </a:t>
                </a:r>
                <a:r>
                  <a:rPr lang="en-US" dirty="0"/>
                  <a:t>= </a:t>
                </a:r>
                <a:r>
                  <a:rPr lang="en-US" i="1" dirty="0"/>
                  <a:t>∞</a:t>
                </a:r>
                <a:r>
                  <a:rPr lang="en-US" dirty="0"/>
                  <a:t>, in which case the ridge regression coefficient estimate is a vector of zeros, with </a:t>
                </a:r>
                <a:r>
                  <a:rPr lang="en-US" dirty="0">
                    <a:latin typeface="Script MT Bold" panose="03040602040607080904" pitchFamily="66" charset="0"/>
                  </a:rPr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 norm equal to zero</a:t>
                </a:r>
                <a:r>
                  <a:rPr lang="en-US" dirty="0" smtClean="0"/>
                  <a:t>), to 1 </a:t>
                </a:r>
                <a:r>
                  <a:rPr lang="en-US" dirty="0"/>
                  <a:t>(when </a:t>
                </a:r>
                <a:r>
                  <a:rPr lang="en-US" i="1" dirty="0"/>
                  <a:t>λ </a:t>
                </a:r>
                <a:r>
                  <a:rPr lang="en-US" dirty="0"/>
                  <a:t>= 0, in which case the ridge regression coefficient estimate is the same as the least squares </a:t>
                </a:r>
                <a:r>
                  <a:rPr lang="en-US" dirty="0" smtClean="0"/>
                  <a:t>estimate.  </a:t>
                </a:r>
              </a:p>
              <a:p>
                <a:r>
                  <a:rPr lang="en-US" dirty="0" smtClean="0"/>
                  <a:t>As a consequence, the </a:t>
                </a:r>
                <a:r>
                  <a:rPr lang="en-US" dirty="0"/>
                  <a:t>bias decreases and the variance increases.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514600"/>
                <a:ext cx="7772400" cy="4343400"/>
              </a:xfrm>
              <a:blipFill>
                <a:blip r:embed="rId3"/>
                <a:stretch>
                  <a:fillRect l="-1333" t="-3230" r="-1255" b="-3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29146" y="741433"/>
            <a:ext cx="2775453" cy="1485572"/>
            <a:chOff x="929146" y="741433"/>
            <a:chExt cx="2775453" cy="1485572"/>
          </a:xfrm>
        </p:grpSpPr>
        <p:sp>
          <p:nvSpPr>
            <p:cNvPr id="6" name="TextBox 5"/>
            <p:cNvSpPr txBox="1"/>
            <p:nvPr/>
          </p:nvSpPr>
          <p:spPr>
            <a:xfrm>
              <a:off x="929146" y="1875264"/>
              <a:ext cx="899654" cy="351741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Variance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47662" y="1601151"/>
              <a:ext cx="306801" cy="22377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Elbow Connector 7"/>
            <p:cNvCxnSpPr>
              <a:stCxn id="6" idx="3"/>
              <a:endCxn id="7" idx="1"/>
            </p:cNvCxnSpPr>
            <p:nvPr/>
          </p:nvCxnSpPr>
          <p:spPr bwMode="auto">
            <a:xfrm flipV="1">
              <a:off x="1828800" y="1713036"/>
              <a:ext cx="1018862" cy="33809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206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929146" y="741433"/>
              <a:ext cx="899654" cy="351741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00"/>
                  </a:solidFill>
                </a:rPr>
                <a:t>Bias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  <p:cxnSp>
          <p:nvCxnSpPr>
            <p:cNvPr id="10" name="Elbow Connector 9"/>
            <p:cNvCxnSpPr>
              <a:stCxn id="9" idx="3"/>
            </p:cNvCxnSpPr>
            <p:nvPr/>
          </p:nvCxnSpPr>
          <p:spPr bwMode="auto">
            <a:xfrm>
              <a:off x="1828800" y="917304"/>
              <a:ext cx="1875799" cy="62174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00206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4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u="sng" dirty="0">
                <a:solidFill>
                  <a:srgbClr val="0070C0"/>
                </a:solidFill>
              </a:rPr>
              <a:t>In general, in situations where the relationship between the response and the predictors is close to linear, the least squares estimates will have low bias but may have high variance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a small change </a:t>
            </a:r>
            <a:r>
              <a:rPr lang="en-US" dirty="0" smtClean="0"/>
              <a:t>in the </a:t>
            </a:r>
            <a:r>
              <a:rPr lang="en-US" dirty="0"/>
              <a:t>training data can cause a large change in the least squares </a:t>
            </a:r>
            <a:r>
              <a:rPr lang="en-US" dirty="0" smtClean="0"/>
              <a:t>coefficient estimates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particular, when the number of variables </a:t>
            </a:r>
            <a:r>
              <a:rPr lang="en-US" i="1" dirty="0"/>
              <a:t>p </a:t>
            </a:r>
            <a:r>
              <a:rPr lang="en-US" dirty="0"/>
              <a:t>is almost as </a:t>
            </a:r>
            <a:r>
              <a:rPr lang="en-US" dirty="0" smtClean="0"/>
              <a:t>large as </a:t>
            </a:r>
            <a:r>
              <a:rPr lang="en-US" dirty="0"/>
              <a:t>the number of observations </a:t>
            </a:r>
            <a:r>
              <a:rPr lang="en-US" i="1" dirty="0"/>
              <a:t>n</a:t>
            </a:r>
            <a:r>
              <a:rPr lang="en-US" dirty="0"/>
              <a:t>, as in the example </a:t>
            </a:r>
            <a:r>
              <a:rPr lang="en-US" dirty="0" smtClean="0"/>
              <a:t>above (</a:t>
            </a:r>
            <a:r>
              <a:rPr lang="en-US" i="1" dirty="0" smtClean="0"/>
              <a:t>n</a:t>
            </a:r>
            <a:r>
              <a:rPr lang="en-US" dirty="0" smtClean="0"/>
              <a:t> = 50, </a:t>
            </a:r>
            <a:r>
              <a:rPr lang="en-US" i="1" dirty="0" smtClean="0"/>
              <a:t>p</a:t>
            </a:r>
            <a:r>
              <a:rPr lang="en-US" dirty="0" smtClean="0"/>
              <a:t> = 45), the least </a:t>
            </a:r>
            <a:r>
              <a:rPr lang="en-US" dirty="0"/>
              <a:t>squares estimates will be extremely variable.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if </a:t>
            </a:r>
            <a:r>
              <a:rPr lang="en-US" i="1" dirty="0"/>
              <a:t>p &gt; n</a:t>
            </a:r>
            <a:r>
              <a:rPr lang="en-US" dirty="0"/>
              <a:t>, then </a:t>
            </a:r>
            <a:r>
              <a:rPr lang="en-US" dirty="0" smtClean="0"/>
              <a:t>the least </a:t>
            </a:r>
            <a:r>
              <a:rPr lang="en-US" dirty="0"/>
              <a:t>squares estimates do not even have a unique solution, whereas </a:t>
            </a:r>
            <a:r>
              <a:rPr lang="en-US" dirty="0" smtClean="0"/>
              <a:t>ridge regression </a:t>
            </a:r>
            <a:r>
              <a:rPr lang="en-US" dirty="0"/>
              <a:t>can still perform well by trading off a small increase in bias for </a:t>
            </a:r>
            <a:r>
              <a:rPr lang="en-US" dirty="0" smtClean="0"/>
              <a:t>a large </a:t>
            </a:r>
            <a:r>
              <a:rPr lang="en-US" dirty="0"/>
              <a:t>decrease in variance. </a:t>
            </a:r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/>
              <a:t>, </a:t>
            </a:r>
            <a:r>
              <a:rPr lang="en-US" sz="3100" u="sng" dirty="0">
                <a:solidFill>
                  <a:srgbClr val="0070C0"/>
                </a:solidFill>
              </a:rPr>
              <a:t>ridge regression works best in situations where the least squares estimates have high variance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93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u="sng" dirty="0">
                <a:solidFill>
                  <a:srgbClr val="0070C0"/>
                </a:solidFill>
              </a:rPr>
              <a:t>Ridge regression also has substantial computational advantages over best subset selection</a:t>
            </a:r>
            <a:r>
              <a:rPr lang="en-US" dirty="0"/>
              <a:t>, which requires searching through 2</a:t>
            </a:r>
            <a:r>
              <a:rPr lang="en-US" i="1" baseline="30000" dirty="0"/>
              <a:t>p</a:t>
            </a:r>
            <a:r>
              <a:rPr lang="en-US" i="1" dirty="0"/>
              <a:t> </a:t>
            </a:r>
            <a:r>
              <a:rPr lang="en-US" dirty="0"/>
              <a:t>models. </a:t>
            </a:r>
            <a:endParaRPr lang="en-US" dirty="0" smtClean="0"/>
          </a:p>
          <a:p>
            <a:pPr lvl="1"/>
            <a:r>
              <a:rPr lang="en-US" dirty="0" smtClean="0"/>
              <a:t>As we </a:t>
            </a:r>
            <a:r>
              <a:rPr lang="en-US" dirty="0"/>
              <a:t>discussed previously, even for moderate values of </a:t>
            </a:r>
            <a:r>
              <a:rPr lang="en-US" i="1" dirty="0"/>
              <a:t>p</a:t>
            </a:r>
            <a:r>
              <a:rPr lang="en-US" dirty="0"/>
              <a:t>, such a search </a:t>
            </a:r>
            <a:r>
              <a:rPr lang="en-US" dirty="0" smtClean="0"/>
              <a:t>can be </a:t>
            </a:r>
            <a:r>
              <a:rPr lang="en-US" dirty="0"/>
              <a:t>computationally infeasible.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contrast, for any fixed value of </a:t>
            </a:r>
            <a:r>
              <a:rPr lang="en-US" i="1" dirty="0"/>
              <a:t>λ</a:t>
            </a:r>
            <a:r>
              <a:rPr lang="en-US" dirty="0"/>
              <a:t>, </a:t>
            </a:r>
            <a:r>
              <a:rPr lang="en-US" dirty="0" smtClean="0"/>
              <a:t>ridge regression </a:t>
            </a:r>
            <a:r>
              <a:rPr lang="en-US" dirty="0"/>
              <a:t>only fits a single model, and the model-fitting procedure </a:t>
            </a:r>
            <a:r>
              <a:rPr lang="en-US" dirty="0" smtClean="0"/>
              <a:t>can be </a:t>
            </a:r>
            <a:r>
              <a:rPr lang="en-US" dirty="0"/>
              <a:t>performed quite quickly.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fact, one can show that the </a:t>
            </a:r>
            <a:r>
              <a:rPr lang="en-US" dirty="0" smtClean="0"/>
              <a:t>computations required </a:t>
            </a:r>
            <a:r>
              <a:rPr lang="en-US" dirty="0"/>
              <a:t>to solve </a:t>
            </a:r>
            <a:r>
              <a:rPr lang="en-US" dirty="0" smtClean="0"/>
              <a:t>the ridge regression formula, </a:t>
            </a:r>
            <a:r>
              <a:rPr lang="en-US" i="1" dirty="0"/>
              <a:t>simultaneously for all values of λ</a:t>
            </a:r>
            <a:r>
              <a:rPr lang="en-US" dirty="0"/>
              <a:t>, are almost </a:t>
            </a:r>
            <a:r>
              <a:rPr lang="en-US" dirty="0" smtClean="0"/>
              <a:t>identical to </a:t>
            </a:r>
            <a:r>
              <a:rPr lang="en-US" dirty="0"/>
              <a:t>those for fitting a model using least squares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final point: ridge regression never eliminates predictors entirely, and is therefore not a subset selection method. The process of shrinking the coefficient estimates is instead called </a:t>
            </a:r>
            <a:r>
              <a:rPr lang="en-US" i="1" dirty="0" smtClean="0"/>
              <a:t>Regularization.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29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See the Ridge Regression section in </a:t>
            </a:r>
            <a:r>
              <a:rPr lang="en-US" sz="3200" dirty="0" err="1" smtClean="0">
                <a:solidFill>
                  <a:srgbClr val="FF0000"/>
                </a:solidFill>
              </a:rPr>
              <a:t>RidgeRegressionAndTheLasso.R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8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0531"/>
            <a:ext cx="7772400" cy="5727469"/>
          </a:xfrm>
        </p:spPr>
        <p:txBody>
          <a:bodyPr>
            <a:normAutofit/>
          </a:bodyPr>
          <a:lstStyle/>
          <a:p>
            <a:r>
              <a:rPr lang="en-US" dirty="0" smtClean="0"/>
              <a:t>We next consider ways </a:t>
            </a:r>
            <a:r>
              <a:rPr lang="en-US" dirty="0"/>
              <a:t>in which the simple linear model can be </a:t>
            </a:r>
            <a:r>
              <a:rPr lang="en-US" dirty="0" smtClean="0"/>
              <a:t>improved upon </a:t>
            </a:r>
            <a:r>
              <a:rPr lang="en-US" dirty="0"/>
              <a:t>by </a:t>
            </a:r>
            <a:r>
              <a:rPr lang="en-US" dirty="0" smtClean="0"/>
              <a:t>replacing plain </a:t>
            </a:r>
            <a:r>
              <a:rPr lang="en-US" dirty="0"/>
              <a:t>least squares fitting with some alternative fitting procedures</a:t>
            </a:r>
            <a:r>
              <a:rPr lang="en-US" dirty="0" smtClean="0"/>
              <a:t>. In particular, we will address the following:</a:t>
            </a:r>
          </a:p>
          <a:p>
            <a:pPr lvl="1"/>
            <a:r>
              <a:rPr lang="en-US" dirty="0" smtClean="0"/>
              <a:t>Shrinkage Methods</a:t>
            </a:r>
          </a:p>
          <a:p>
            <a:pPr lvl="2"/>
            <a:r>
              <a:rPr lang="en-US" dirty="0" smtClean="0"/>
              <a:t>Fitting </a:t>
            </a:r>
            <a:r>
              <a:rPr lang="en-US" dirty="0"/>
              <a:t>a model involving all </a:t>
            </a:r>
            <a:r>
              <a:rPr lang="en-US" i="1" dirty="0"/>
              <a:t>p </a:t>
            </a:r>
            <a:r>
              <a:rPr lang="en-US" dirty="0" smtClean="0"/>
              <a:t>predictors, but shrinking the </a:t>
            </a:r>
            <a:r>
              <a:rPr lang="en-US" dirty="0"/>
              <a:t>estimated coefficients </a:t>
            </a:r>
            <a:r>
              <a:rPr lang="en-US" dirty="0" smtClean="0"/>
              <a:t>towards zero relative </a:t>
            </a:r>
            <a:r>
              <a:rPr lang="en-US" dirty="0"/>
              <a:t>to the least squares </a:t>
            </a:r>
            <a:r>
              <a:rPr lang="en-US" dirty="0" smtClean="0"/>
              <a:t>estimates (also </a:t>
            </a:r>
            <a:r>
              <a:rPr lang="en-US" dirty="0"/>
              <a:t>known </a:t>
            </a:r>
            <a:r>
              <a:rPr lang="en-US" dirty="0" smtClean="0"/>
              <a:t>as </a:t>
            </a:r>
            <a:r>
              <a:rPr lang="en-US" i="1" dirty="0" smtClean="0"/>
              <a:t>regularization</a:t>
            </a:r>
            <a:r>
              <a:rPr lang="en-US" dirty="0"/>
              <a:t>) </a:t>
            </a:r>
            <a:r>
              <a:rPr lang="en-US" dirty="0" smtClean="0"/>
              <a:t>to reduce variance at the expense of bias.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56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30530"/>
                <a:ext cx="7772400" cy="512739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400" dirty="0" smtClean="0"/>
                  <a:t>Ridge regression does have one obvious disadvantage. Unlike best subset, forward </a:t>
                </a:r>
                <a:r>
                  <a:rPr lang="en-US" sz="3400" dirty="0"/>
                  <a:t>stepwise, and backward stepwise selection, which will </a:t>
                </a:r>
                <a:r>
                  <a:rPr lang="en-US" sz="3400" dirty="0" smtClean="0"/>
                  <a:t>generally select </a:t>
                </a:r>
                <a:r>
                  <a:rPr lang="en-US" sz="3400" dirty="0"/>
                  <a:t>models that involve just a subset of the variables, ridge </a:t>
                </a:r>
                <a:r>
                  <a:rPr lang="en-US" sz="3400" dirty="0" smtClean="0"/>
                  <a:t>regression will </a:t>
                </a:r>
                <a:r>
                  <a:rPr lang="en-US" sz="3400" dirty="0"/>
                  <a:t>include all </a:t>
                </a:r>
                <a:r>
                  <a:rPr lang="en-US" sz="3400" i="1" dirty="0"/>
                  <a:t>p </a:t>
                </a:r>
                <a:r>
                  <a:rPr lang="en-US" sz="3400" dirty="0"/>
                  <a:t>predictors in the final model. </a:t>
                </a:r>
                <a:endParaRPr lang="en-US" sz="3400" dirty="0" smtClean="0"/>
              </a:p>
              <a:p>
                <a:pPr lvl="1"/>
                <a:r>
                  <a:rPr lang="en-US" dirty="0" smtClean="0"/>
                  <a:t>The penalty </a:t>
                </a:r>
                <a:r>
                  <a:rPr lang="en-US" i="1" dirty="0" smtClean="0"/>
                  <a:t>λ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 will </a:t>
                </a:r>
                <a:r>
                  <a:rPr lang="en-US" dirty="0"/>
                  <a:t>shrink all of the coefficients towards zero, but it will not set any of </a:t>
                </a:r>
                <a:r>
                  <a:rPr lang="en-US" dirty="0" smtClean="0"/>
                  <a:t>them exactly </a:t>
                </a:r>
                <a:r>
                  <a:rPr lang="en-US" dirty="0"/>
                  <a:t>to zero (unless </a:t>
                </a:r>
                <a:r>
                  <a:rPr lang="en-US" i="1" dirty="0"/>
                  <a:t>λ </a:t>
                </a:r>
                <a:r>
                  <a:rPr lang="en-US" dirty="0"/>
                  <a:t>= </a:t>
                </a:r>
                <a:r>
                  <a:rPr lang="en-US" i="1" dirty="0"/>
                  <a:t>∞</a:t>
                </a:r>
                <a:r>
                  <a:rPr lang="en-US" dirty="0"/>
                  <a:t>). </a:t>
                </a:r>
                <a:endParaRPr lang="en-US" dirty="0" smtClean="0"/>
              </a:p>
              <a:p>
                <a:r>
                  <a:rPr lang="en-US" sz="3400" dirty="0" smtClean="0"/>
                  <a:t>This </a:t>
                </a:r>
                <a:r>
                  <a:rPr lang="en-US" sz="3400" dirty="0"/>
                  <a:t>may not be a problem for </a:t>
                </a:r>
                <a:r>
                  <a:rPr lang="en-US" sz="3400" dirty="0" smtClean="0"/>
                  <a:t>prediction accuracy</a:t>
                </a:r>
                <a:r>
                  <a:rPr lang="en-US" sz="3400" dirty="0"/>
                  <a:t>, but it can create a challenge in model interpretation in settings </a:t>
                </a:r>
                <a:r>
                  <a:rPr lang="en-US" sz="3400" dirty="0" smtClean="0"/>
                  <a:t>in which </a:t>
                </a:r>
                <a:r>
                  <a:rPr lang="en-US" sz="3400" dirty="0"/>
                  <a:t>the number of variables </a:t>
                </a:r>
                <a:r>
                  <a:rPr lang="en-US" sz="3400" i="1" dirty="0"/>
                  <a:t>p </a:t>
                </a:r>
                <a:r>
                  <a:rPr lang="en-US" sz="3400" dirty="0"/>
                  <a:t>is quite large. </a:t>
                </a:r>
                <a:endParaRPr lang="en-US" sz="3400" dirty="0" smtClean="0"/>
              </a:p>
              <a:p>
                <a:r>
                  <a:rPr lang="en-US" sz="3400" dirty="0"/>
                  <a:t>The </a:t>
                </a:r>
                <a:r>
                  <a:rPr lang="en-US" sz="3400" i="1" dirty="0"/>
                  <a:t>lasso </a:t>
                </a:r>
                <a:r>
                  <a:rPr lang="en-US" sz="3400" dirty="0"/>
                  <a:t>is a relatively recent alternative to ridge regression that </a:t>
                </a:r>
                <a:r>
                  <a:rPr lang="en-US" sz="3400" dirty="0" smtClean="0"/>
                  <a:t>overcomes </a:t>
                </a:r>
                <a:r>
                  <a:rPr lang="en-US" sz="3400" dirty="0"/>
                  <a:t>this disadvantage. The lasso coefficients,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sz="3400" i="1" dirty="0"/>
                          <m:t>λ</m:t>
                        </m:r>
                      </m:sub>
                      <m:sup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3400" i="1" dirty="0"/>
                  <a:t> </a:t>
                </a:r>
                <a:r>
                  <a:rPr lang="en-US" sz="3400" dirty="0" smtClean="0"/>
                  <a:t>minimize </a:t>
                </a:r>
                <a:r>
                  <a:rPr lang="en-US" sz="3400" dirty="0"/>
                  <a:t>the quantity</a:t>
                </a:r>
                <a:endParaRPr lang="en-US" sz="3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30530"/>
                <a:ext cx="7772400" cy="5127395"/>
              </a:xfrm>
              <a:blipFill>
                <a:blip r:embed="rId2"/>
                <a:stretch>
                  <a:fillRect l="-1098" t="-225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3" y="5544566"/>
            <a:ext cx="5729288" cy="9793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668814" y="5109354"/>
            <a:ext cx="2385191" cy="1223782"/>
            <a:chOff x="6668814" y="5109354"/>
            <a:chExt cx="2385191" cy="1223782"/>
          </a:xfrm>
        </p:grpSpPr>
        <p:sp>
          <p:nvSpPr>
            <p:cNvPr id="6" name="Oval 5"/>
            <p:cNvSpPr/>
            <p:nvPr/>
          </p:nvSpPr>
          <p:spPr bwMode="auto">
            <a:xfrm>
              <a:off x="6668814" y="5735359"/>
              <a:ext cx="597777" cy="597777"/>
            </a:xfrm>
            <a:prstGeom prst="ellips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10" idx="1"/>
              <a:endCxn id="6" idx="7"/>
            </p:cNvCxnSpPr>
            <p:nvPr/>
          </p:nvCxnSpPr>
          <p:spPr bwMode="auto">
            <a:xfrm flipH="1">
              <a:off x="7179049" y="5422357"/>
              <a:ext cx="643266" cy="40054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822315" y="5109354"/>
                  <a:ext cx="1231690" cy="626005"/>
                </a:xfrm>
                <a:prstGeom prst="rect">
                  <a:avLst/>
                </a:prstGeom>
                <a:solidFill>
                  <a:srgbClr val="00206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solidFill>
                        <a:srgbClr val="FFFF00"/>
                      </a:solidFill>
                    </a:rPr>
                    <a:t>Instead of Ridge’s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sz="16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315" y="5109354"/>
                  <a:ext cx="1231690" cy="626005"/>
                </a:xfrm>
                <a:prstGeom prst="rect">
                  <a:avLst/>
                </a:prstGeom>
                <a:blipFill>
                  <a:blip r:embed="rId4"/>
                  <a:stretch>
                    <a:fillRect l="-2475" t="-2913" b="-67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93439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Lasso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30529"/>
                <a:ext cx="7772400" cy="572747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In </a:t>
                </a:r>
                <a:r>
                  <a:rPr lang="en-US" dirty="0"/>
                  <a:t>statistical parlance, the lasso uses an </a:t>
                </a:r>
                <a:r>
                  <a:rPr lang="en-US" dirty="0" smtClean="0">
                    <a:latin typeface="Script MT Bold" panose="03040602040607080904" pitchFamily="66" charset="0"/>
                  </a:rPr>
                  <a:t>l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norm (pronounced </a:t>
                </a:r>
                <a:r>
                  <a:rPr lang="en-US" dirty="0"/>
                  <a:t>“ell 1”) </a:t>
                </a:r>
                <a:r>
                  <a:rPr lang="en-US" dirty="0" smtClean="0"/>
                  <a:t>penalty instead </a:t>
                </a:r>
                <a:r>
                  <a:rPr lang="en-US" dirty="0"/>
                  <a:t>of </a:t>
                </a:r>
                <a:r>
                  <a:rPr lang="en-US" dirty="0" smtClean="0"/>
                  <a:t>ridge’s </a:t>
                </a:r>
                <a:r>
                  <a:rPr lang="en-US" dirty="0" smtClean="0">
                    <a:latin typeface="Script MT Bold" panose="03040602040607080904" pitchFamily="66" charset="0"/>
                  </a:rPr>
                  <a:t>l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dirty="0" smtClean="0"/>
                  <a:t>norm </a:t>
                </a:r>
                <a:r>
                  <a:rPr lang="en-US" dirty="0" smtClean="0"/>
                  <a:t>(squared) penalty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 smtClean="0">
                    <a:latin typeface="Script MT Bold" panose="03040602040607080904" pitchFamily="66" charset="0"/>
                  </a:rPr>
                  <a:t>l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</a:t>
                </a:r>
                <a:r>
                  <a:rPr lang="en-US" dirty="0"/>
                  <a:t>norm of a coefficient vector </a:t>
                </a:r>
                <a:r>
                  <a:rPr lang="en-US" i="1" dirty="0"/>
                  <a:t>β </a:t>
                </a:r>
                <a:r>
                  <a:rPr lang="en-US" dirty="0"/>
                  <a:t>is given </a:t>
                </a:r>
                <a:r>
                  <a:rPr lang="en-US" dirty="0" smtClean="0"/>
                  <a:t>by</a:t>
                </a:r>
                <a:br>
                  <a:rPr lang="en-US" dirty="0" smtClean="0"/>
                </a:br>
                <a:r>
                  <a:rPr lang="en-US" sz="1900" dirty="0" smtClean="0"/>
                  <a:t/>
                </a:r>
                <a:br>
                  <a:rPr lang="en-US" sz="19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/>
                  <a:t>As with ridge regression, the lasso shrinks the coefficient </a:t>
                </a:r>
                <a:r>
                  <a:rPr lang="en-US" dirty="0" smtClean="0"/>
                  <a:t>estimates towards </a:t>
                </a:r>
                <a:r>
                  <a:rPr lang="en-US" dirty="0"/>
                  <a:t>zero. However, in the case of the lasso, the </a:t>
                </a:r>
                <a:r>
                  <a:rPr lang="en-US" dirty="0">
                    <a:latin typeface="Script MT Bold" panose="03040602040607080904" pitchFamily="66" charset="0"/>
                  </a:rPr>
                  <a:t>l</a:t>
                </a:r>
                <a:r>
                  <a:rPr lang="en-US" baseline="-25000" dirty="0"/>
                  <a:t>1</a:t>
                </a:r>
                <a:r>
                  <a:rPr lang="en-US" dirty="0" smtClean="0"/>
                  <a:t> </a:t>
                </a:r>
                <a:r>
                  <a:rPr lang="en-US" dirty="0"/>
                  <a:t>penalty has the </a:t>
                </a:r>
                <a:r>
                  <a:rPr lang="en-US" dirty="0" smtClean="0"/>
                  <a:t>effect of </a:t>
                </a:r>
                <a:r>
                  <a:rPr lang="en-US" dirty="0"/>
                  <a:t>forcing some of the coefficient estimates to be exactly equal to zero </a:t>
                </a:r>
                <a:r>
                  <a:rPr lang="en-US" dirty="0" smtClean="0"/>
                  <a:t>when the </a:t>
                </a:r>
                <a:r>
                  <a:rPr lang="en-US" dirty="0"/>
                  <a:t>tuning parameter </a:t>
                </a:r>
                <a:r>
                  <a:rPr lang="en-US" i="1" dirty="0"/>
                  <a:t>λ </a:t>
                </a:r>
                <a:r>
                  <a:rPr lang="en-US" dirty="0"/>
                  <a:t>is sufficiently </a:t>
                </a:r>
                <a:r>
                  <a:rPr lang="en-US" dirty="0" smtClean="0"/>
                  <a:t>large.</a:t>
                </a:r>
              </a:p>
              <a:p>
                <a:r>
                  <a:rPr lang="en-US" dirty="0"/>
                  <a:t>Hence, much like best subset selection</a:t>
                </a:r>
                <a:r>
                  <a:rPr lang="en-US" dirty="0" smtClean="0"/>
                  <a:t>, the </a:t>
                </a:r>
                <a:r>
                  <a:rPr lang="en-US" dirty="0"/>
                  <a:t>lasso performs </a:t>
                </a:r>
                <a:r>
                  <a:rPr lang="en-US" i="1" dirty="0"/>
                  <a:t>variable selection</a:t>
                </a:r>
                <a:r>
                  <a:rPr lang="en-US" dirty="0"/>
                  <a:t>. As a result, models </a:t>
                </a:r>
                <a:r>
                  <a:rPr lang="en-US" dirty="0" smtClean="0"/>
                  <a:t>generated from </a:t>
                </a:r>
                <a:r>
                  <a:rPr lang="en-US" dirty="0"/>
                  <a:t>the lasso are generally much easier to interpret than those </a:t>
                </a:r>
                <a:r>
                  <a:rPr lang="en-US" dirty="0" smtClean="0"/>
                  <a:t>produced by </a:t>
                </a:r>
                <a:r>
                  <a:rPr lang="en-US" dirty="0"/>
                  <a:t>ridge regression</a:t>
                </a:r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30529"/>
                <a:ext cx="7772400" cy="5727471"/>
              </a:xfrm>
              <a:blipFill>
                <a:blip r:embed="rId3"/>
                <a:stretch>
                  <a:fillRect l="-1098" t="-212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0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Lasso: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055" y="3152420"/>
            <a:ext cx="8131628" cy="371475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/>
              <a:t>As with ridge regression, then </a:t>
            </a:r>
            <a:r>
              <a:rPr lang="en-US" sz="2600" i="1" dirty="0" smtClean="0"/>
              <a:t>λ </a:t>
            </a:r>
            <a:r>
              <a:rPr lang="en-US" sz="2600" dirty="0" smtClean="0"/>
              <a:t>= 0, the lasso simply gives the least squares fit, and when </a:t>
            </a:r>
            <a:r>
              <a:rPr lang="en-US" sz="2600" i="1" dirty="0" smtClean="0"/>
              <a:t>λ </a:t>
            </a:r>
            <a:r>
              <a:rPr lang="en-US" sz="2600" dirty="0" smtClean="0"/>
              <a:t>becomes sufficiently large, the lasso gives the null model in which all coefficient estimates equal zero. </a:t>
            </a:r>
          </a:p>
          <a:p>
            <a:r>
              <a:rPr lang="en-US" sz="2600" dirty="0" smtClean="0"/>
              <a:t>However, in between these two extremes, the ridge regression and lasso models are quite different. Moving from left to right in the right-hand figure, we observe that at first the lasso results in a model that contains only the 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rating</a:t>
            </a:r>
            <a:r>
              <a:rPr lang="en-US" sz="2600" dirty="0" smtClean="0"/>
              <a:t> predictor. </a:t>
            </a:r>
          </a:p>
          <a:p>
            <a:r>
              <a:rPr lang="en-US" sz="2600" dirty="0" smtClean="0"/>
              <a:t>Then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en-US" sz="2600" dirty="0" smtClean="0"/>
              <a:t> and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limit</a:t>
            </a:r>
            <a:r>
              <a:rPr lang="en-US" sz="2600" dirty="0" smtClean="0"/>
              <a:t> enter the model almost simultaneously, shortly followed by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income</a:t>
            </a:r>
            <a:r>
              <a:rPr lang="en-US" sz="2600" dirty="0" smtClean="0"/>
              <a:t>. Eventually, the remaining variables enter the model. </a:t>
            </a:r>
          </a:p>
          <a:p>
            <a:r>
              <a:rPr lang="en-US" sz="2600" dirty="0" smtClean="0"/>
              <a:t>Hence, depending on the value of </a:t>
            </a:r>
            <a:r>
              <a:rPr lang="en-US" sz="2600" i="1" dirty="0" smtClean="0"/>
              <a:t>λ</a:t>
            </a:r>
            <a:r>
              <a:rPr lang="en-US" sz="2600" dirty="0" smtClean="0"/>
              <a:t>, the lasso can produce a model involving any number of variables. </a:t>
            </a:r>
          </a:p>
          <a:p>
            <a:r>
              <a:rPr lang="en-US" sz="2600" dirty="0" smtClean="0"/>
              <a:t>In contrast, ridge regression will always include all of the variables in the model</a:t>
            </a:r>
            <a:r>
              <a:rPr lang="el-GR" sz="26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864524"/>
            <a:ext cx="5143839" cy="22307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19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067"/>
            <a:ext cx="7772400" cy="853437"/>
          </a:xfrm>
        </p:spPr>
        <p:txBody>
          <a:bodyPr/>
          <a:lstStyle/>
          <a:p>
            <a:r>
              <a:rPr lang="en-US" dirty="0"/>
              <a:t>Another Formulation for Ridge Regression and the Lasso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3832"/>
            <a:ext cx="7772400" cy="5324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One can show that the lasso and ridge regression coefficient estimates </a:t>
            </a:r>
            <a:r>
              <a:rPr lang="en-US" dirty="0" smtClean="0"/>
              <a:t>solve the problems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That is, there </a:t>
            </a:r>
            <a:r>
              <a:rPr lang="en-US" dirty="0"/>
              <a:t>is some </a:t>
            </a:r>
            <a:r>
              <a:rPr lang="en-US" i="1" dirty="0"/>
              <a:t>s </a:t>
            </a:r>
            <a:r>
              <a:rPr lang="en-US" dirty="0"/>
              <a:t>such </a:t>
            </a:r>
            <a:r>
              <a:rPr lang="en-US" dirty="0" smtClean="0"/>
              <a:t>that for every value of </a:t>
            </a:r>
            <a:r>
              <a:rPr lang="en-US" i="1" dirty="0"/>
              <a:t>λ</a:t>
            </a:r>
            <a:r>
              <a:rPr lang="en-US" dirty="0" smtClean="0"/>
              <a:t>, these equations will </a:t>
            </a:r>
            <a:r>
              <a:rPr lang="en-US" dirty="0"/>
              <a:t>give the same lasso coefficient </a:t>
            </a:r>
            <a:r>
              <a:rPr lang="en-US" dirty="0" smtClean="0"/>
              <a:t>estimates as our earlier expressions </a:t>
            </a:r>
            <a:r>
              <a:rPr lang="en-US" dirty="0"/>
              <a:t>for ridge regression and the lasso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Similarly, for every value of </a:t>
            </a:r>
            <a:r>
              <a:rPr lang="en-US" i="1" dirty="0"/>
              <a:t>λ </a:t>
            </a:r>
            <a:r>
              <a:rPr lang="en-US" dirty="0"/>
              <a:t>there is a corresponding </a:t>
            </a:r>
            <a:r>
              <a:rPr lang="en-US" i="1" dirty="0" smtClean="0"/>
              <a:t>s</a:t>
            </a:r>
            <a:r>
              <a:rPr lang="en-US" dirty="0" smtClean="0"/>
              <a:t> such that our earlier expressions will </a:t>
            </a:r>
            <a:r>
              <a:rPr lang="en-US" dirty="0"/>
              <a:t>give the same ridge regression coefficient </a:t>
            </a:r>
            <a:r>
              <a:rPr lang="en-US" dirty="0" smtClean="0"/>
              <a:t>estimates as the expressions above.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2131142"/>
            <a:ext cx="7772400" cy="2735826"/>
            <a:chOff x="685800" y="2131142"/>
            <a:chExt cx="7772400" cy="27358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2131142"/>
              <a:ext cx="7772400" cy="271404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7788827" y="2997552"/>
              <a:ext cx="669373" cy="4906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7781968" y="4376356"/>
              <a:ext cx="669373" cy="4906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85800" y="3055885"/>
              <a:ext cx="669373" cy="4906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128256" y="3169463"/>
            <a:ext cx="4188967" cy="4308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200" dirty="0" smtClean="0"/>
              <a:t>for lasso regression, and for ridge,  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8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067"/>
            <a:ext cx="7772400" cy="853437"/>
          </a:xfrm>
        </p:spPr>
        <p:txBody>
          <a:bodyPr/>
          <a:lstStyle/>
          <a:p>
            <a:r>
              <a:rPr lang="en-US" dirty="0"/>
              <a:t>Another Formulation for Ridge Regression and the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625211"/>
                <a:ext cx="7772400" cy="405580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can think of the lasso above as follows: When </a:t>
                </a:r>
                <a:r>
                  <a:rPr lang="en-US" dirty="0"/>
                  <a:t>we perform the lasso we are </a:t>
                </a:r>
                <a:r>
                  <a:rPr lang="en-US" dirty="0" smtClean="0"/>
                  <a:t>trying to </a:t>
                </a:r>
                <a:r>
                  <a:rPr lang="en-US" dirty="0"/>
                  <a:t>find the set of coefficient estimates that lead to the smallest RSS, </a:t>
                </a:r>
                <a:r>
                  <a:rPr lang="en-US" dirty="0" smtClean="0"/>
                  <a:t>subject to </a:t>
                </a:r>
                <a:r>
                  <a:rPr lang="en-US" dirty="0"/>
                  <a:t>the constraint that there is a </a:t>
                </a:r>
                <a:r>
                  <a:rPr lang="en-US" i="1" dirty="0"/>
                  <a:t>budget s </a:t>
                </a:r>
                <a:r>
                  <a:rPr lang="en-US" dirty="0"/>
                  <a:t>for how </a:t>
                </a:r>
                <a:r>
                  <a:rPr lang="en-US" dirty="0" smtClean="0"/>
                  <a:t>large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be.</a:t>
                </a:r>
              </a:p>
              <a:p>
                <a:r>
                  <a:rPr lang="en-US" dirty="0"/>
                  <a:t>When </a:t>
                </a:r>
                <a:r>
                  <a:rPr lang="en-US" i="1" dirty="0"/>
                  <a:t>s </a:t>
                </a:r>
                <a:r>
                  <a:rPr lang="en-US" dirty="0"/>
                  <a:t>is extremely large, then this budget is not very restrictive, and </a:t>
                </a:r>
                <a:r>
                  <a:rPr lang="en-US" dirty="0" smtClean="0"/>
                  <a:t>so the </a:t>
                </a:r>
                <a:r>
                  <a:rPr lang="en-US" dirty="0"/>
                  <a:t>coefficient estimates can be large.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 </a:t>
                </a:r>
                <a:r>
                  <a:rPr lang="en-US" dirty="0"/>
                  <a:t>fact, if </a:t>
                </a:r>
                <a:r>
                  <a:rPr lang="en-US" i="1" dirty="0"/>
                  <a:t>s </a:t>
                </a:r>
                <a:r>
                  <a:rPr lang="en-US" dirty="0"/>
                  <a:t>is large enough that </a:t>
                </a:r>
                <a:r>
                  <a:rPr lang="en-US" dirty="0" smtClean="0"/>
                  <a:t>the least </a:t>
                </a:r>
                <a:r>
                  <a:rPr lang="en-US" dirty="0"/>
                  <a:t>squares solution falls within the budget, then </a:t>
                </a:r>
                <a:r>
                  <a:rPr lang="en-US" dirty="0" smtClean="0"/>
                  <a:t>this expression will </a:t>
                </a:r>
                <a:r>
                  <a:rPr lang="en-US" dirty="0"/>
                  <a:t>simply </a:t>
                </a:r>
                <a:r>
                  <a:rPr lang="en-US" dirty="0" smtClean="0"/>
                  <a:t>yield the </a:t>
                </a:r>
                <a:r>
                  <a:rPr lang="en-US" dirty="0"/>
                  <a:t>least squares solution. </a:t>
                </a:r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contrast, if </a:t>
                </a:r>
                <a:r>
                  <a:rPr lang="en-US" i="1" dirty="0"/>
                  <a:t>s </a:t>
                </a:r>
                <a:r>
                  <a:rPr lang="en-US" dirty="0"/>
                  <a:t>is small,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 smtClean="0"/>
                  <a:t> must be small </a:t>
                </a:r>
                <a:r>
                  <a:rPr lang="en-US" dirty="0"/>
                  <a:t>in order to avoid violating the budget.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625211"/>
                <a:ext cx="7772400" cy="4055806"/>
              </a:xfrm>
              <a:blipFill>
                <a:blip r:embed="rId3"/>
                <a:stretch>
                  <a:fillRect l="-1098" t="-3158" r="-1725" b="-2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-178602" y="1283623"/>
            <a:ext cx="9030411" cy="1429307"/>
            <a:chOff x="-178602" y="1283623"/>
            <a:chExt cx="9030411" cy="14293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b="57090"/>
            <a:stretch/>
          </p:blipFill>
          <p:spPr>
            <a:xfrm>
              <a:off x="-178602" y="1283623"/>
              <a:ext cx="9030411" cy="135310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8123513" y="2222318"/>
              <a:ext cx="669373" cy="4906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73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067"/>
            <a:ext cx="7772400" cy="853437"/>
          </a:xfrm>
        </p:spPr>
        <p:txBody>
          <a:bodyPr/>
          <a:lstStyle/>
          <a:p>
            <a:r>
              <a:rPr lang="en-US" dirty="0"/>
              <a:t>Another Formulation for Ridge Regression and the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861187"/>
                <a:ext cx="7772400" cy="381982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Similarly, </a:t>
                </a:r>
                <a:r>
                  <a:rPr lang="en-US" dirty="0"/>
                  <a:t>when we perform ridge </a:t>
                </a:r>
                <a:r>
                  <a:rPr lang="en-US" dirty="0" smtClean="0"/>
                  <a:t>regression as above, </a:t>
                </a:r>
                <a:r>
                  <a:rPr lang="en-US" dirty="0"/>
                  <a:t>we seek a set of coefficient </a:t>
                </a:r>
                <a:r>
                  <a:rPr lang="en-US" dirty="0" smtClean="0"/>
                  <a:t>estimates such </a:t>
                </a:r>
                <a:r>
                  <a:rPr lang="en-US" dirty="0"/>
                  <a:t>that the RSS is as small  as possible, subject to the requirement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not exceed the budget </a:t>
                </a:r>
                <a:r>
                  <a:rPr lang="en-US" i="1" dirty="0"/>
                  <a:t>s</a:t>
                </a:r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861187"/>
                <a:ext cx="7772400" cy="3819829"/>
              </a:xfrm>
              <a:blipFill>
                <a:blip r:embed="rId3"/>
                <a:stretch>
                  <a:fillRect l="-1804" t="-2233" r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-152205" y="1279419"/>
            <a:ext cx="8809507" cy="1581768"/>
            <a:chOff x="5378441" y="2521974"/>
            <a:chExt cx="7772400" cy="125535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t="54548"/>
            <a:stretch/>
          </p:blipFill>
          <p:spPr>
            <a:xfrm>
              <a:off x="5378441" y="2521974"/>
              <a:ext cx="7772400" cy="123357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12474609" y="3286718"/>
              <a:ext cx="669373" cy="4906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63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067"/>
            <a:ext cx="7772400" cy="853437"/>
          </a:xfrm>
        </p:spPr>
        <p:txBody>
          <a:bodyPr/>
          <a:lstStyle/>
          <a:p>
            <a:r>
              <a:rPr lang="en-US" dirty="0"/>
              <a:t>Another Formulation for Ridge Regression and the Lasso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0233"/>
            <a:ext cx="4384141" cy="4097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</a:t>
            </a:r>
            <a:r>
              <a:rPr lang="en-US" i="1" dirty="0"/>
              <a:t>p </a:t>
            </a:r>
            <a:r>
              <a:rPr lang="en-US" dirty="0"/>
              <a:t>= 2, then </a:t>
            </a:r>
            <a:r>
              <a:rPr lang="en-US" dirty="0" smtClean="0"/>
              <a:t>the above expression indicates </a:t>
            </a:r>
            <a:r>
              <a:rPr lang="en-US" dirty="0"/>
              <a:t>that the lasso coefficient estimates </a:t>
            </a:r>
            <a:r>
              <a:rPr lang="en-US" dirty="0" smtClean="0"/>
              <a:t>have the </a:t>
            </a:r>
            <a:r>
              <a:rPr lang="en-US" dirty="0"/>
              <a:t>smallest RSS out of all points that lie within the diamond defined </a:t>
            </a:r>
            <a:r>
              <a:rPr lang="en-US" dirty="0" smtClean="0"/>
              <a:t>by </a:t>
            </a:r>
            <a:br>
              <a:rPr lang="en-US" dirty="0" smtClean="0"/>
            </a:br>
            <a:r>
              <a:rPr lang="en-US" dirty="0" smtClean="0"/>
              <a:t>	    </a:t>
            </a:r>
            <a:r>
              <a:rPr lang="el-GR" i="1" dirty="0" smtClean="0"/>
              <a:t>|</a:t>
            </a:r>
            <a:r>
              <a:rPr lang="el-GR" i="1" dirty="0"/>
              <a:t>β</a:t>
            </a:r>
            <a:r>
              <a:rPr lang="el-GR" baseline="-25000" dirty="0"/>
              <a:t>1</a:t>
            </a:r>
            <a:r>
              <a:rPr lang="el-GR" i="1" dirty="0" smtClean="0"/>
              <a:t>|</a:t>
            </a:r>
            <a:r>
              <a:rPr lang="el-GR" dirty="0" smtClean="0"/>
              <a:t>+</a:t>
            </a:r>
            <a:r>
              <a:rPr lang="el-GR" i="1" dirty="0" smtClean="0"/>
              <a:t>|</a:t>
            </a:r>
            <a:r>
              <a:rPr lang="el-GR" i="1" dirty="0"/>
              <a:t>β</a:t>
            </a:r>
            <a:r>
              <a:rPr lang="el-GR" baseline="-25000" dirty="0"/>
              <a:t>2</a:t>
            </a:r>
            <a:r>
              <a:rPr lang="el-GR" i="1" dirty="0"/>
              <a:t>| ≤ </a:t>
            </a:r>
            <a:r>
              <a:rPr lang="en-US" i="1" dirty="0"/>
              <a:t>s</a:t>
            </a:r>
            <a:r>
              <a:rPr lang="en-US" dirty="0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-169604" y="1309260"/>
            <a:ext cx="9531248" cy="1683814"/>
            <a:chOff x="-169604" y="1309260"/>
            <a:chExt cx="9531248" cy="16838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b="56404"/>
            <a:stretch/>
          </p:blipFill>
          <p:spPr>
            <a:xfrm>
              <a:off x="-169604" y="1309260"/>
              <a:ext cx="9531248" cy="14509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8625134" y="2502462"/>
              <a:ext cx="669373" cy="4906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24323" y="3146436"/>
            <a:ext cx="2800811" cy="3842192"/>
            <a:chOff x="5797499" y="2492477"/>
            <a:chExt cx="2800811" cy="38421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7499" y="2492477"/>
              <a:ext cx="2237698" cy="384219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 bwMode="auto">
            <a:xfrm>
              <a:off x="6916349" y="3173651"/>
              <a:ext cx="1178273" cy="102614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181433" y="2492477"/>
              <a:ext cx="1416877" cy="128600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9911" y="2869756"/>
              <a:ext cx="97810" cy="133003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 bwMode="auto">
            <a:xfrm>
              <a:off x="5797499" y="4723255"/>
              <a:ext cx="367327" cy="4239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628821" y="4936904"/>
            <a:ext cx="67518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380282" y="3061386"/>
            <a:ext cx="67518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633768" y="5553210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(s, 0)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7305" y="5553210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(-s, 0)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726670" y="4718945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 s)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6683325" y="6238713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 -s)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6171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067"/>
            <a:ext cx="7772400" cy="853437"/>
          </a:xfrm>
        </p:spPr>
        <p:txBody>
          <a:bodyPr/>
          <a:lstStyle/>
          <a:p>
            <a:r>
              <a:rPr lang="en-US" dirty="0"/>
              <a:t>Another Formulation for Ridge Regression and the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760233"/>
                <a:ext cx="4384141" cy="40977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Similarly, when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=2, the ridge regression estimates have the smallest RSS </a:t>
                </a:r>
                <a:r>
                  <a:rPr lang="en-US" dirty="0"/>
                  <a:t>out of all points that lie within the circle defined </a:t>
                </a:r>
                <a:r>
                  <a:rPr lang="en-US" dirty="0" smtClean="0"/>
                  <a:t>by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760233"/>
                <a:ext cx="4384141" cy="4097766"/>
              </a:xfrm>
              <a:blipFill>
                <a:blip r:embed="rId3"/>
                <a:stretch>
                  <a:fillRect l="-3199" t="-2083" r="-2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751" y="3015808"/>
            <a:ext cx="2237698" cy="384219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6901601" y="3696982"/>
            <a:ext cx="1178273" cy="102614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166685" y="3015808"/>
            <a:ext cx="1416877" cy="128600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163" y="3393087"/>
            <a:ext cx="97810" cy="133003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5782751" y="5246586"/>
            <a:ext cx="367327" cy="4239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5979" y="2979741"/>
            <a:ext cx="67518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l-GR" dirty="0" smtClean="0"/>
              <a:t>β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/>
          <a:srcRect t="59081" b="9526"/>
          <a:stretch/>
        </p:blipFill>
        <p:spPr>
          <a:xfrm>
            <a:off x="-109394" y="1542122"/>
            <a:ext cx="9253394" cy="101441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 bwMode="auto">
          <a:xfrm>
            <a:off x="8583562" y="1871313"/>
            <a:ext cx="669373" cy="4906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44680" r="34086"/>
          <a:stretch/>
        </p:blipFill>
        <p:spPr>
          <a:xfrm rot="5400000">
            <a:off x="6832566" y="3947963"/>
            <a:ext cx="517756" cy="31317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9672" y="4403206"/>
            <a:ext cx="1971675" cy="199072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 bwMode="auto">
          <a:xfrm>
            <a:off x="7181386" y="4201780"/>
            <a:ext cx="896558" cy="303313"/>
          </a:xfrm>
          <a:custGeom>
            <a:avLst/>
            <a:gdLst>
              <a:gd name="connsiteX0" fmla="*/ 673534 w 896558"/>
              <a:gd name="connsiteY0" fmla="*/ 303313 h 303313"/>
              <a:gd name="connsiteX1" fmla="*/ 468352 w 896558"/>
              <a:gd name="connsiteY1" fmla="*/ 294392 h 303313"/>
              <a:gd name="connsiteX2" fmla="*/ 312234 w 896558"/>
              <a:gd name="connsiteY2" fmla="*/ 285471 h 303313"/>
              <a:gd name="connsiteX3" fmla="*/ 218564 w 896558"/>
              <a:gd name="connsiteY3" fmla="*/ 272090 h 303313"/>
              <a:gd name="connsiteX4" fmla="*/ 129354 w 896558"/>
              <a:gd name="connsiteY4" fmla="*/ 258708 h 303313"/>
              <a:gd name="connsiteX5" fmla="*/ 75829 w 896558"/>
              <a:gd name="connsiteY5" fmla="*/ 227485 h 303313"/>
              <a:gd name="connsiteX6" fmla="*/ 26763 w 896558"/>
              <a:gd name="connsiteY6" fmla="*/ 205182 h 303313"/>
              <a:gd name="connsiteX7" fmla="*/ 0 w 896558"/>
              <a:gd name="connsiteY7" fmla="*/ 98131 h 303313"/>
              <a:gd name="connsiteX8" fmla="*/ 276551 w 896558"/>
              <a:gd name="connsiteY8" fmla="*/ 0 h 303313"/>
              <a:gd name="connsiteX9" fmla="*/ 896558 w 896558"/>
              <a:gd name="connsiteY9" fmla="*/ 8921 h 303313"/>
              <a:gd name="connsiteX10" fmla="*/ 843033 w 896558"/>
              <a:gd name="connsiteY10" fmla="*/ 196261 h 303313"/>
              <a:gd name="connsiteX11" fmla="*/ 727060 w 896558"/>
              <a:gd name="connsiteY11" fmla="*/ 281011 h 303313"/>
              <a:gd name="connsiteX12" fmla="*/ 673534 w 896558"/>
              <a:gd name="connsiteY12" fmla="*/ 303313 h 30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6558" h="303313">
                <a:moveTo>
                  <a:pt x="673534" y="303313"/>
                </a:moveTo>
                <a:lnTo>
                  <a:pt x="468352" y="294392"/>
                </a:lnTo>
                <a:lnTo>
                  <a:pt x="312234" y="285471"/>
                </a:lnTo>
                <a:lnTo>
                  <a:pt x="218564" y="272090"/>
                </a:lnTo>
                <a:lnTo>
                  <a:pt x="129354" y="258708"/>
                </a:lnTo>
                <a:lnTo>
                  <a:pt x="75829" y="227485"/>
                </a:lnTo>
                <a:lnTo>
                  <a:pt x="26763" y="205182"/>
                </a:lnTo>
                <a:lnTo>
                  <a:pt x="0" y="98131"/>
                </a:lnTo>
                <a:lnTo>
                  <a:pt x="276551" y="0"/>
                </a:lnTo>
                <a:lnTo>
                  <a:pt x="896558" y="8921"/>
                </a:lnTo>
                <a:lnTo>
                  <a:pt x="843033" y="196261"/>
                </a:lnTo>
                <a:lnTo>
                  <a:pt x="727060" y="281011"/>
                </a:lnTo>
                <a:lnTo>
                  <a:pt x="673534" y="303313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7009" y="4936904"/>
            <a:ext cx="67518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l-GR" dirty="0" smtClean="0"/>
              <a:t>β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875123" y="537938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(s, 0)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5865537" y="5379381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(-s, 0)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696755" y="4291589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 s)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6646991" y="6240642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(0, -s)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576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067"/>
            <a:ext cx="7772400" cy="853437"/>
          </a:xfrm>
        </p:spPr>
        <p:txBody>
          <a:bodyPr/>
          <a:lstStyle/>
          <a:p>
            <a:r>
              <a:rPr lang="en-US" dirty="0"/>
              <a:t>The Variable Selection Property of the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722237"/>
                <a:ext cx="7772400" cy="31357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Why is it that the lasso, unlike ridge regression, results in </a:t>
                </a:r>
                <a:r>
                  <a:rPr lang="en-US" dirty="0" smtClean="0"/>
                  <a:t>coefficient estimates </a:t>
                </a:r>
                <a:r>
                  <a:rPr lang="en-US" dirty="0"/>
                  <a:t>that are exactly equal to zero? </a:t>
                </a:r>
                <a:endParaRPr lang="en-US" dirty="0" smtClean="0"/>
              </a:p>
              <a:p>
                <a:r>
                  <a:rPr lang="en-US" dirty="0" smtClean="0"/>
                  <a:t>In the figure above, the </a:t>
                </a:r>
                <a:r>
                  <a:rPr lang="en-US" dirty="0"/>
                  <a:t>least squares solution is marked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while the blue diamond </a:t>
                </a:r>
                <a:r>
                  <a:rPr lang="en-US" dirty="0" smtClean="0"/>
                  <a:t>and </a:t>
                </a:r>
                <a:r>
                  <a:rPr lang="en-US" dirty="0"/>
                  <a:t>circle represent the lasso and ridge regression constraints </a:t>
                </a:r>
                <a:r>
                  <a:rPr lang="en-US" dirty="0" smtClean="0"/>
                  <a:t>respectively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722237"/>
                <a:ext cx="7772400" cy="3135762"/>
              </a:xfrm>
              <a:blipFill>
                <a:blip r:embed="rId2"/>
                <a:stretch>
                  <a:fillRect l="-1647" t="-3891" r="-549" b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645" y="1283417"/>
            <a:ext cx="4451402" cy="24388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89746" y="3094380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(s, 0)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2070206" y="309438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(-s, 0)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283125" y="2654061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s)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283125" y="3423298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-s)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4592605" y="2653346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s)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4558941" y="3391832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-s)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5091756" y="3094380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(s, 0)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312685" y="3086542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(-s, 0)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26709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067"/>
            <a:ext cx="7772400" cy="853437"/>
          </a:xfrm>
        </p:spPr>
        <p:txBody>
          <a:bodyPr/>
          <a:lstStyle/>
          <a:p>
            <a:r>
              <a:rPr lang="en-US" dirty="0"/>
              <a:t>The Variable Selection Property of the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722237"/>
                <a:ext cx="7772400" cy="313576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If </a:t>
                </a:r>
                <a:r>
                  <a:rPr lang="en-US" i="1" dirty="0"/>
                  <a:t>s </a:t>
                </a:r>
                <a:r>
                  <a:rPr lang="en-US" dirty="0"/>
                  <a:t>is sufficiently large, then the constraint regions </a:t>
                </a:r>
                <a:r>
                  <a:rPr lang="en-US" dirty="0" smtClean="0"/>
                  <a:t>be large – when s is large enough to increase the diamond or circle to include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/>
                  <a:t>, then the </a:t>
                </a:r>
                <a:r>
                  <a:rPr lang="en-US" dirty="0"/>
                  <a:t>ridge regression and lasso estimates will be the same </a:t>
                </a:r>
                <a:r>
                  <a:rPr lang="en-US" dirty="0" smtClean="0"/>
                  <a:t>as the </a:t>
                </a:r>
                <a:r>
                  <a:rPr lang="en-US" dirty="0"/>
                  <a:t>least squares estimates.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Such </a:t>
                </a:r>
                <a:r>
                  <a:rPr lang="en-US" dirty="0"/>
                  <a:t>a large value of </a:t>
                </a:r>
                <a:r>
                  <a:rPr lang="en-US" i="1" dirty="0"/>
                  <a:t>s </a:t>
                </a:r>
                <a:r>
                  <a:rPr lang="en-US" dirty="0"/>
                  <a:t>corresponds to </a:t>
                </a:r>
                <a:r>
                  <a:rPr lang="en-US" i="1" dirty="0"/>
                  <a:t>λ </a:t>
                </a:r>
                <a:r>
                  <a:rPr lang="en-US" dirty="0"/>
                  <a:t>= 0</a:t>
                </a:r>
              </a:p>
              <a:p>
                <a:r>
                  <a:rPr lang="en-US" dirty="0" smtClean="0"/>
                  <a:t>However</a:t>
                </a:r>
                <a:r>
                  <a:rPr lang="en-US" dirty="0"/>
                  <a:t>, </a:t>
                </a:r>
                <a:r>
                  <a:rPr lang="en-US" dirty="0" smtClean="0"/>
                  <a:t>in the figure above, the </a:t>
                </a:r>
                <a:r>
                  <a:rPr lang="en-US" dirty="0"/>
                  <a:t>least squares estimates </a:t>
                </a:r>
                <a:r>
                  <a:rPr lang="en-US" dirty="0" smtClean="0"/>
                  <a:t>lie outside </a:t>
                </a:r>
                <a:r>
                  <a:rPr lang="en-US" dirty="0"/>
                  <a:t>of the diamond and the circle, and so the least squares </a:t>
                </a:r>
                <a:r>
                  <a:rPr lang="en-US" dirty="0" smtClean="0"/>
                  <a:t>estimates are </a:t>
                </a:r>
                <a:r>
                  <a:rPr lang="en-US" dirty="0"/>
                  <a:t>not the same as the lasso and ridge regression estimates.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722237"/>
                <a:ext cx="7772400" cy="3135762"/>
              </a:xfrm>
              <a:blipFill>
                <a:blip r:embed="rId2"/>
                <a:stretch>
                  <a:fillRect l="-1098" t="-4086" r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645" y="1283417"/>
            <a:ext cx="4451402" cy="24388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3125" y="2654061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s)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283125" y="3423298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-s)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789746" y="3094380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(s, 0)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0206" y="309438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(-s, 0)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4592605" y="2653346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s)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8941" y="3391832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-s)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091756" y="3094380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(s, 0)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4312685" y="3086542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(-s, 0)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94231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Shrinkage methods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067"/>
            <a:ext cx="7772400" cy="853437"/>
          </a:xfrm>
        </p:spPr>
        <p:txBody>
          <a:bodyPr/>
          <a:lstStyle/>
          <a:p>
            <a:r>
              <a:rPr lang="en-US" dirty="0"/>
              <a:t>The Variable Selection Property of the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722237"/>
                <a:ext cx="7772400" cy="313576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ellipses that are centered around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/>
                  <a:t> represent </a:t>
                </a:r>
                <a:r>
                  <a:rPr lang="en-US" dirty="0"/>
                  <a:t>regions of </a:t>
                </a:r>
                <a:r>
                  <a:rPr lang="en-US" dirty="0" smtClean="0"/>
                  <a:t>constant RSS</a:t>
                </a:r>
                <a:r>
                  <a:rPr lang="en-US" dirty="0"/>
                  <a:t>. In other words, all of the points on a given ellipse share a </a:t>
                </a:r>
                <a:r>
                  <a:rPr lang="en-US" dirty="0" smtClean="0"/>
                  <a:t>common value </a:t>
                </a:r>
                <a:r>
                  <a:rPr lang="en-US" dirty="0"/>
                  <a:t>of the RSS. </a:t>
                </a:r>
                <a:endParaRPr lang="en-US" dirty="0" smtClean="0"/>
              </a:p>
              <a:p>
                <a:r>
                  <a:rPr lang="en-US" dirty="0" smtClean="0"/>
                  <a:t>As </a:t>
                </a:r>
                <a:r>
                  <a:rPr lang="en-US" dirty="0"/>
                  <a:t>the ellipses expand away from the least squares </a:t>
                </a:r>
                <a:r>
                  <a:rPr lang="en-US" dirty="0" smtClean="0"/>
                  <a:t>coefficient estimates</a:t>
                </a:r>
                <a:r>
                  <a:rPr lang="en-US" dirty="0"/>
                  <a:t>, the RSS increases. </a:t>
                </a:r>
                <a:r>
                  <a:rPr lang="en-US" dirty="0" smtClean="0"/>
                  <a:t>The expressions for the ridge and lasso indicate that </a:t>
                </a:r>
                <a:r>
                  <a:rPr lang="en-US" dirty="0"/>
                  <a:t>the lasso and ridge regression coefficient estimates are given by </a:t>
                </a:r>
                <a:r>
                  <a:rPr lang="en-US" dirty="0" smtClean="0"/>
                  <a:t>the first </a:t>
                </a:r>
                <a:r>
                  <a:rPr lang="en-US" dirty="0"/>
                  <a:t>point at which an ellipse contacts the constraint region.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722237"/>
                <a:ext cx="7772400" cy="3135762"/>
              </a:xfrm>
              <a:blipFill>
                <a:blip r:embed="rId2"/>
                <a:stretch>
                  <a:fillRect l="-1098" t="-3502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645" y="1283417"/>
            <a:ext cx="4451402" cy="24388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3125" y="2654061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s)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2283125" y="3423298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-s)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789746" y="3094380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(s, 0)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0206" y="309438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(-s, 0)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4592605" y="2653346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s)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8941" y="3391832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-s)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091756" y="3094380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(s, 0)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4312685" y="3086542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(-s, 0)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65369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067"/>
            <a:ext cx="7772400" cy="853437"/>
          </a:xfrm>
        </p:spPr>
        <p:txBody>
          <a:bodyPr/>
          <a:lstStyle/>
          <a:p>
            <a:r>
              <a:rPr lang="en-US" dirty="0"/>
              <a:t>The Variable Selection Property of the Lasso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722237"/>
            <a:ext cx="7772400" cy="31357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Since </a:t>
            </a:r>
            <a:r>
              <a:rPr lang="en-US" dirty="0" smtClean="0"/>
              <a:t>ridge regression </a:t>
            </a:r>
            <a:r>
              <a:rPr lang="en-US" dirty="0"/>
              <a:t>has a circular constraint with no sharp points, this </a:t>
            </a:r>
            <a:r>
              <a:rPr lang="en-US" dirty="0" smtClean="0"/>
              <a:t>intersection will </a:t>
            </a:r>
            <a:r>
              <a:rPr lang="en-US" dirty="0"/>
              <a:t>not generally occur on an axis, and so the ridge regression </a:t>
            </a:r>
            <a:r>
              <a:rPr lang="en-US" dirty="0" smtClean="0"/>
              <a:t>coefficient estimates </a:t>
            </a:r>
            <a:r>
              <a:rPr lang="en-US" dirty="0"/>
              <a:t>will be exclusively non-zero.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lasso constraint </a:t>
            </a:r>
            <a:r>
              <a:rPr lang="en-US" dirty="0" smtClean="0"/>
              <a:t>has </a:t>
            </a:r>
            <a:r>
              <a:rPr lang="en-US" i="1" dirty="0" smtClean="0"/>
              <a:t>corners </a:t>
            </a:r>
            <a:r>
              <a:rPr lang="en-US" dirty="0"/>
              <a:t>at each of the axes, and so the ellipse will often intersect the </a:t>
            </a:r>
            <a:r>
              <a:rPr lang="en-US" dirty="0" smtClean="0"/>
              <a:t>constraint region </a:t>
            </a:r>
            <a:r>
              <a:rPr lang="en-US" dirty="0"/>
              <a:t>at an axis</a:t>
            </a:r>
            <a:r>
              <a:rPr lang="en-US" dirty="0" smtClean="0"/>
              <a:t>.</a:t>
            </a:r>
          </a:p>
          <a:p>
            <a:r>
              <a:rPr lang="en-US" dirty="0"/>
              <a:t>When this occurs, one of the coefficients will </a:t>
            </a:r>
            <a:r>
              <a:rPr lang="en-US" dirty="0" smtClean="0"/>
              <a:t>equal zero (see the coordinate values of the corners above).</a:t>
            </a:r>
          </a:p>
          <a:p>
            <a:r>
              <a:rPr lang="en-US" dirty="0"/>
              <a:t>In </a:t>
            </a:r>
            <a:r>
              <a:rPr lang="en-US" dirty="0" smtClean="0"/>
              <a:t>this case, </a:t>
            </a:r>
            <a:r>
              <a:rPr lang="en-US" dirty="0"/>
              <a:t>the intersection occurs at </a:t>
            </a:r>
            <a:r>
              <a:rPr lang="en-US" i="1" dirty="0"/>
              <a:t>β</a:t>
            </a:r>
            <a:r>
              <a:rPr lang="en-US" baseline="-25000" dirty="0"/>
              <a:t>1</a:t>
            </a:r>
            <a:r>
              <a:rPr lang="en-US" dirty="0"/>
              <a:t> = 0, and so the resulting model will only include </a:t>
            </a:r>
            <a:r>
              <a:rPr lang="en-US" i="1" dirty="0"/>
              <a:t>β</a:t>
            </a:r>
            <a:r>
              <a:rPr lang="en-US" baseline="-25000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45" y="1283417"/>
            <a:ext cx="4451402" cy="24388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3125" y="2654061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s)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283125" y="3423298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-s)</a:t>
            </a:r>
            <a:endParaRPr lang="en-US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89746" y="3094380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(s, 0)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0206" y="309438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(-s, 0)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4592605" y="2653346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s)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558941" y="3391832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-s)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091756" y="3094380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(s, 0)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4312685" y="3086542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(-s, 0)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75744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067"/>
            <a:ext cx="7772400" cy="853437"/>
          </a:xfrm>
        </p:spPr>
        <p:txBody>
          <a:bodyPr/>
          <a:lstStyle/>
          <a:p>
            <a:r>
              <a:rPr lang="en-US" dirty="0"/>
              <a:t>The Variable Selection Property of the Lasso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722237"/>
            <a:ext cx="7772400" cy="31357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higher dimensions, many of the coefficient estimates may equal </a:t>
            </a:r>
            <a:r>
              <a:rPr lang="en-US" dirty="0" smtClean="0"/>
              <a:t>zero simultaneously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Here, </a:t>
            </a:r>
            <a:r>
              <a:rPr lang="en-US" dirty="0"/>
              <a:t>we considered the simple case of </a:t>
            </a:r>
            <a:r>
              <a:rPr lang="en-US" i="1" dirty="0"/>
              <a:t>p </a:t>
            </a:r>
            <a:r>
              <a:rPr lang="en-US" dirty="0"/>
              <a:t>= 2. When </a:t>
            </a:r>
            <a:r>
              <a:rPr lang="en-US" i="1" dirty="0"/>
              <a:t>p </a:t>
            </a:r>
            <a:r>
              <a:rPr lang="en-US" dirty="0"/>
              <a:t>= 3</a:t>
            </a:r>
            <a:r>
              <a:rPr lang="en-US" dirty="0" smtClean="0"/>
              <a:t>, then </a:t>
            </a:r>
            <a:r>
              <a:rPr lang="en-US" dirty="0"/>
              <a:t>the constraint region for ridge regression becomes a sphere, and </a:t>
            </a:r>
            <a:r>
              <a:rPr lang="en-US" dirty="0" smtClean="0"/>
              <a:t>the constraint </a:t>
            </a:r>
            <a:r>
              <a:rPr lang="en-US" dirty="0"/>
              <a:t>region for the lasso becomes a polyhedron.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i="1" dirty="0"/>
              <a:t>p &gt; </a:t>
            </a:r>
            <a:r>
              <a:rPr lang="en-US" dirty="0"/>
              <a:t>3, </a:t>
            </a:r>
            <a:r>
              <a:rPr lang="en-US" dirty="0" smtClean="0"/>
              <a:t>the </a:t>
            </a:r>
            <a:r>
              <a:rPr lang="en-US" dirty="0"/>
              <a:t>constraint for ridge regression becomes a hypersphere, and the </a:t>
            </a:r>
            <a:r>
              <a:rPr lang="en-US" dirty="0" smtClean="0"/>
              <a:t>constraint for </a:t>
            </a:r>
            <a:r>
              <a:rPr lang="en-US" dirty="0"/>
              <a:t>the lasso becomes a polytope.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key ideas depicted </a:t>
            </a:r>
            <a:r>
              <a:rPr lang="en-US" dirty="0" smtClean="0"/>
              <a:t>here </a:t>
            </a:r>
            <a:r>
              <a:rPr lang="en-US" dirty="0"/>
              <a:t>still hold. In particular, the lasso leads to feature selection </a:t>
            </a:r>
            <a:r>
              <a:rPr lang="en-US" dirty="0" smtClean="0"/>
              <a:t>when </a:t>
            </a:r>
            <a:r>
              <a:rPr lang="en-US" i="1" dirty="0" smtClean="0"/>
              <a:t>p </a:t>
            </a:r>
            <a:r>
              <a:rPr lang="en-US" i="1" dirty="0"/>
              <a:t>&gt; </a:t>
            </a:r>
            <a:r>
              <a:rPr lang="en-US" dirty="0"/>
              <a:t>2 due to the sharp corners of the polyhedron or polytope.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45" y="1283417"/>
            <a:ext cx="4451402" cy="243882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3125" y="2654061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s)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3125" y="3423298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-s)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789746" y="3094380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(s, 0)</a:t>
            </a:r>
            <a:endParaRPr 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0206" y="3094380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(-s, 0)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4592605" y="2653346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s)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558941" y="3391832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(0, -s)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091756" y="3094380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(s, 0)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4312685" y="3086542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(-s, 0)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86333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87243"/>
            <a:ext cx="7772400" cy="354215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is clear that the lasso has a major advantage over ridge regression, in that it produces simpler and more interpretable models that involve only a subset of the predictors. However, which method leads to better prediction accuracy? </a:t>
            </a:r>
          </a:p>
          <a:p>
            <a:r>
              <a:rPr lang="en-US" dirty="0" smtClean="0"/>
              <a:t>The left-hand panel above displays the variance, squared bias, and test MSE of the lasso applied to the same simulated data as displayed earlier for ridge regression.</a:t>
            </a:r>
          </a:p>
          <a:p>
            <a:pPr lvl="1"/>
            <a:r>
              <a:rPr lang="en-US" dirty="0" smtClean="0"/>
              <a:t>Note that the lasso leads to qualitatively similar behavior when compared to ridge regression, in that as λ increases, the variance decreases and the bias increases.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185168"/>
            <a:ext cx="4838700" cy="1808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6" y="1489181"/>
            <a:ext cx="1571624" cy="600164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FFFF00"/>
                </a:solidFill>
              </a:rPr>
              <a:t>Squared </a:t>
            </a:r>
            <a:r>
              <a:rPr lang="en-US" sz="1100" i="1" dirty="0">
                <a:solidFill>
                  <a:srgbClr val="FFFF00"/>
                </a:solidFill>
              </a:rPr>
              <a:t>bias (black</a:t>
            </a:r>
            <a:r>
              <a:rPr lang="en-US" sz="1100" i="1" dirty="0" smtClean="0">
                <a:solidFill>
                  <a:srgbClr val="FFFF00"/>
                </a:solidFill>
              </a:rPr>
              <a:t>) Variance </a:t>
            </a:r>
            <a:r>
              <a:rPr lang="en-US" sz="1100" i="1" dirty="0">
                <a:solidFill>
                  <a:srgbClr val="FFFF00"/>
                </a:solidFill>
              </a:rPr>
              <a:t>(green</a:t>
            </a:r>
            <a:r>
              <a:rPr lang="en-US" sz="1100" i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1100" i="1" dirty="0" smtClean="0">
                <a:solidFill>
                  <a:srgbClr val="FFFF00"/>
                </a:solidFill>
              </a:rPr>
              <a:t>Test MSE (</a:t>
            </a:r>
            <a:r>
              <a:rPr lang="en-US" sz="1100" i="1" dirty="0">
                <a:solidFill>
                  <a:srgbClr val="FFFF00"/>
                </a:solidFill>
              </a:rPr>
              <a:t>purple</a:t>
            </a:r>
            <a:r>
              <a:rPr lang="en-US" sz="1100" i="1" dirty="0" smtClean="0">
                <a:solidFill>
                  <a:srgbClr val="FFFF00"/>
                </a:solidFill>
              </a:rPr>
              <a:t>)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dirty="0"/>
              <a:t>Comparing the Lasso and Ridge Regression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98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87243"/>
            <a:ext cx="7772400" cy="377075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dirty="0"/>
              <a:t>In the right-hand panel, the dotted lines represent the ridge regression fits. Here we plot both against their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on the training data.</a:t>
            </a:r>
          </a:p>
          <a:p>
            <a:pPr lvl="1"/>
            <a:r>
              <a:rPr lang="en-US" dirty="0"/>
              <a:t>This is another useful way to index models, and can be used to compare models with different types of regularization, as is the case here. </a:t>
            </a:r>
          </a:p>
          <a:p>
            <a:r>
              <a:rPr lang="en-US" dirty="0"/>
              <a:t>In this example, the lasso and ridge regression result in almost identical biases. However, the variance of ridge regression is slightly lower than the variance of the lasso.</a:t>
            </a:r>
          </a:p>
          <a:p>
            <a:r>
              <a:rPr lang="en-US" dirty="0"/>
              <a:t>Consequently, the minimum MSE of ridge regression is slightly smaller than that of the lasso.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185168"/>
            <a:ext cx="4838700" cy="1808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6" y="1189099"/>
            <a:ext cx="1571624" cy="600164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FFFF00"/>
                </a:solidFill>
              </a:rPr>
              <a:t>Squared </a:t>
            </a:r>
            <a:r>
              <a:rPr lang="en-US" sz="1100" i="1" dirty="0">
                <a:solidFill>
                  <a:srgbClr val="FFFF00"/>
                </a:solidFill>
              </a:rPr>
              <a:t>bias (black</a:t>
            </a:r>
            <a:r>
              <a:rPr lang="en-US" sz="1100" i="1" dirty="0" smtClean="0">
                <a:solidFill>
                  <a:srgbClr val="FFFF00"/>
                </a:solidFill>
              </a:rPr>
              <a:t>) Variance </a:t>
            </a:r>
            <a:r>
              <a:rPr lang="en-US" sz="1100" i="1" dirty="0">
                <a:solidFill>
                  <a:srgbClr val="FFFF00"/>
                </a:solidFill>
              </a:rPr>
              <a:t>(green</a:t>
            </a:r>
            <a:r>
              <a:rPr lang="en-US" sz="1100" i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1100" i="1" dirty="0" smtClean="0">
                <a:solidFill>
                  <a:srgbClr val="FFFF00"/>
                </a:solidFill>
              </a:rPr>
              <a:t>Test MSE (</a:t>
            </a:r>
            <a:r>
              <a:rPr lang="en-US" sz="1100" i="1" dirty="0">
                <a:solidFill>
                  <a:srgbClr val="FFFF00"/>
                </a:solidFill>
              </a:rPr>
              <a:t>purple</a:t>
            </a:r>
            <a:r>
              <a:rPr lang="en-US" sz="1100" i="1" dirty="0" smtClean="0">
                <a:solidFill>
                  <a:srgbClr val="FFFF00"/>
                </a:solidFill>
              </a:rPr>
              <a:t>)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dirty="0"/>
              <a:t>Comparing the Lasso and Ridge Regression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91352" y="1189099"/>
            <a:ext cx="1571624" cy="430887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Dotted line: Ridge</a:t>
            </a:r>
          </a:p>
          <a:p>
            <a:r>
              <a:rPr lang="en-US" sz="1100" dirty="0" smtClean="0">
                <a:solidFill>
                  <a:srgbClr val="FFFF00"/>
                </a:solidFill>
              </a:rPr>
              <a:t>Solid line: Lasso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70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dirty="0"/>
              <a:t>Comparing the Lasso and 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187381"/>
            <a:ext cx="7772400" cy="378860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However, the previous dataset was generated in such a way that all 45 predictors were related to the response - that is, none of the true coefficients </a:t>
            </a:r>
            <a:r>
              <a:rPr lang="en-US" i="1" dirty="0" smtClean="0"/>
              <a:t>β</a:t>
            </a:r>
            <a:r>
              <a:rPr lang="en-US" baseline="-25000" dirty="0" smtClean="0"/>
              <a:t>1</a:t>
            </a:r>
            <a:r>
              <a:rPr lang="en-US" dirty="0" smtClean="0"/>
              <a:t>, . . . , </a:t>
            </a:r>
            <a:r>
              <a:rPr lang="en-US" i="1" dirty="0" smtClean="0"/>
              <a:t>β</a:t>
            </a:r>
            <a:r>
              <a:rPr lang="en-US" baseline="-25000" dirty="0"/>
              <a:t>45</a:t>
            </a:r>
            <a:r>
              <a:rPr lang="en-US" dirty="0" smtClean="0"/>
              <a:t> equaled zero. </a:t>
            </a:r>
          </a:p>
          <a:p>
            <a:r>
              <a:rPr lang="en-US" dirty="0" smtClean="0"/>
              <a:t>The lasso implicitly assumes that a number of the coefficients truly equal zero. Consequently, it is not surprising that ridge regression outperforms the lasso in terms of prediction error in this setting.</a:t>
            </a:r>
          </a:p>
          <a:p>
            <a:r>
              <a:rPr lang="en-US" dirty="0" smtClean="0"/>
              <a:t>The figure above illustrates a similar situation, except that now the response is a </a:t>
            </a:r>
            <a:r>
              <a:rPr lang="en-US" dirty="0"/>
              <a:t>function of only 2 out of 45 predictors.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the lasso tends to </a:t>
            </a:r>
            <a:r>
              <a:rPr lang="en-US" dirty="0" smtClean="0"/>
              <a:t>outperform ridge </a:t>
            </a:r>
            <a:r>
              <a:rPr lang="en-US" dirty="0"/>
              <a:t>regression in terms of bias, variance, and MSE.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183136"/>
            <a:ext cx="4476750" cy="16856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5726" y="1189099"/>
            <a:ext cx="1571624" cy="600164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FFFF00"/>
                </a:solidFill>
              </a:rPr>
              <a:t>Squared </a:t>
            </a:r>
            <a:r>
              <a:rPr lang="en-US" sz="1100" i="1" dirty="0">
                <a:solidFill>
                  <a:srgbClr val="FFFF00"/>
                </a:solidFill>
              </a:rPr>
              <a:t>bias (black</a:t>
            </a:r>
            <a:r>
              <a:rPr lang="en-US" sz="1100" i="1" dirty="0" smtClean="0">
                <a:solidFill>
                  <a:srgbClr val="FFFF00"/>
                </a:solidFill>
              </a:rPr>
              <a:t>) Variance </a:t>
            </a:r>
            <a:r>
              <a:rPr lang="en-US" sz="1100" i="1" dirty="0">
                <a:solidFill>
                  <a:srgbClr val="FFFF00"/>
                </a:solidFill>
              </a:rPr>
              <a:t>(green</a:t>
            </a:r>
            <a:r>
              <a:rPr lang="en-US" sz="1100" i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sz="1100" i="1" dirty="0" smtClean="0">
                <a:solidFill>
                  <a:srgbClr val="FFFF00"/>
                </a:solidFill>
              </a:rPr>
              <a:t>Test MSE (</a:t>
            </a:r>
            <a:r>
              <a:rPr lang="en-US" sz="1100" i="1" dirty="0">
                <a:solidFill>
                  <a:srgbClr val="FFFF00"/>
                </a:solidFill>
              </a:rPr>
              <a:t>purple</a:t>
            </a:r>
            <a:r>
              <a:rPr lang="en-US" sz="1100" i="1" dirty="0" smtClean="0">
                <a:solidFill>
                  <a:srgbClr val="FFFF00"/>
                </a:solidFill>
              </a:rPr>
              <a:t>)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1352" y="1189099"/>
            <a:ext cx="1571624" cy="430887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Dotted line: Ridge</a:t>
            </a:r>
          </a:p>
          <a:p>
            <a:r>
              <a:rPr lang="en-US" sz="1100" dirty="0" smtClean="0">
                <a:solidFill>
                  <a:srgbClr val="FFFF00"/>
                </a:solidFill>
              </a:rPr>
              <a:t>Solid line: Lasso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7167" y="1779292"/>
            <a:ext cx="90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Variance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699195" y="695247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Bias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 bwMode="auto">
          <a:xfrm flipH="1">
            <a:off x="5214939" y="1033801"/>
            <a:ext cx="759332" cy="3186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Straight Arrow Connector 13"/>
          <p:cNvCxnSpPr>
            <a:stCxn id="10" idx="2"/>
          </p:cNvCxnSpPr>
          <p:nvPr/>
        </p:nvCxnSpPr>
        <p:spPr bwMode="auto">
          <a:xfrm flipH="1">
            <a:off x="5500689" y="1033801"/>
            <a:ext cx="473582" cy="7554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Straight Arrow Connector 22"/>
          <p:cNvCxnSpPr>
            <a:stCxn id="6" idx="2"/>
          </p:cNvCxnSpPr>
          <p:nvPr/>
        </p:nvCxnSpPr>
        <p:spPr bwMode="auto">
          <a:xfrm>
            <a:off x="5129214" y="2117846"/>
            <a:ext cx="85725" cy="3140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129214" y="2117846"/>
            <a:ext cx="608266" cy="3140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152829" y="109072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MSE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stCxn id="30" idx="2"/>
          </p:cNvCxnSpPr>
          <p:nvPr/>
        </p:nvCxnSpPr>
        <p:spPr bwMode="auto">
          <a:xfrm flipH="1">
            <a:off x="6260021" y="1429280"/>
            <a:ext cx="195936" cy="6760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Straight Arrow Connector 36"/>
          <p:cNvCxnSpPr>
            <a:stCxn id="30" idx="2"/>
          </p:cNvCxnSpPr>
          <p:nvPr/>
        </p:nvCxnSpPr>
        <p:spPr bwMode="auto">
          <a:xfrm flipH="1">
            <a:off x="6067038" y="1429280"/>
            <a:ext cx="388919" cy="2262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5155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These two examples illustrate that neither ridge regression nor the </a:t>
            </a:r>
            <a:r>
              <a:rPr lang="en-US" dirty="0" smtClean="0"/>
              <a:t>lasso will </a:t>
            </a:r>
            <a:r>
              <a:rPr lang="en-US" dirty="0"/>
              <a:t>universally dominate the other.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general, one might expect the </a:t>
            </a:r>
            <a:r>
              <a:rPr lang="en-US" dirty="0" smtClean="0"/>
              <a:t>lasso to </a:t>
            </a:r>
            <a:r>
              <a:rPr lang="en-US" dirty="0"/>
              <a:t>perform better in a setting where a relatively small number of </a:t>
            </a:r>
            <a:r>
              <a:rPr lang="en-US" dirty="0" smtClean="0"/>
              <a:t>predictors have </a:t>
            </a:r>
            <a:r>
              <a:rPr lang="en-US" dirty="0"/>
              <a:t>substantial coefficients, and the remaining predictors have </a:t>
            </a:r>
            <a:r>
              <a:rPr lang="en-US" dirty="0" smtClean="0"/>
              <a:t>coefficients that </a:t>
            </a:r>
            <a:r>
              <a:rPr lang="en-US" dirty="0"/>
              <a:t>are very small or that equal zero. </a:t>
            </a:r>
            <a:endParaRPr lang="en-US" dirty="0" smtClean="0"/>
          </a:p>
          <a:p>
            <a:r>
              <a:rPr lang="en-US" dirty="0" smtClean="0"/>
              <a:t>Ridge </a:t>
            </a:r>
            <a:r>
              <a:rPr lang="en-US" dirty="0"/>
              <a:t>regression will perform </a:t>
            </a:r>
            <a:r>
              <a:rPr lang="en-US" dirty="0" smtClean="0"/>
              <a:t>better when </a:t>
            </a:r>
            <a:r>
              <a:rPr lang="en-US" dirty="0"/>
              <a:t>the response is a function of many predictors, all with coefficients </a:t>
            </a:r>
            <a:r>
              <a:rPr lang="en-US" dirty="0" smtClean="0"/>
              <a:t>of roughly </a:t>
            </a:r>
            <a:r>
              <a:rPr lang="en-US" dirty="0"/>
              <a:t>equal size.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number of predictors that is related to </a:t>
            </a:r>
            <a:r>
              <a:rPr lang="en-US" dirty="0" smtClean="0"/>
              <a:t>the response </a:t>
            </a:r>
            <a:r>
              <a:rPr lang="en-US" dirty="0"/>
              <a:t>is never known </a:t>
            </a:r>
            <a:r>
              <a:rPr lang="en-US" i="1" dirty="0"/>
              <a:t>a priori </a:t>
            </a:r>
            <a:r>
              <a:rPr lang="en-US" dirty="0"/>
              <a:t>for real data sets. A technique such </a:t>
            </a:r>
            <a:r>
              <a:rPr lang="en-US" dirty="0" smtClean="0"/>
              <a:t>as cross-validation </a:t>
            </a:r>
            <a:r>
              <a:rPr lang="en-US" dirty="0"/>
              <a:t>can be used in order to determine which approach is </a:t>
            </a:r>
            <a:r>
              <a:rPr lang="en-US" dirty="0" smtClean="0"/>
              <a:t>better on </a:t>
            </a:r>
            <a:r>
              <a:rPr lang="en-US" dirty="0"/>
              <a:t>a particular data set.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087"/>
            <a:ext cx="9144000" cy="85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sz="4000" dirty="0"/>
              <a:t>Comparing the Lasso and Ridge Regression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2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Tuning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0531"/>
            <a:ext cx="7813964" cy="54988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Just as the subset selection approaches </a:t>
            </a:r>
            <a:r>
              <a:rPr lang="en-US" dirty="0" smtClean="0"/>
              <a:t>require a </a:t>
            </a:r>
            <a:r>
              <a:rPr lang="en-US" dirty="0"/>
              <a:t>method to determine which of the models under consideration is best</a:t>
            </a:r>
            <a:r>
              <a:rPr lang="en-US" dirty="0" smtClean="0"/>
              <a:t>, implementing </a:t>
            </a:r>
            <a:r>
              <a:rPr lang="en-US" dirty="0"/>
              <a:t>ridge regression and the lasso requires a method for </a:t>
            </a:r>
            <a:r>
              <a:rPr lang="en-US" dirty="0" smtClean="0"/>
              <a:t>selecting a </a:t>
            </a:r>
            <a:r>
              <a:rPr lang="en-US" dirty="0"/>
              <a:t>value for the tuning parameter </a:t>
            </a:r>
            <a:r>
              <a:rPr lang="en-US" i="1" dirty="0" smtClean="0"/>
              <a:t>λ.</a:t>
            </a:r>
            <a:endParaRPr lang="en-US" dirty="0" smtClean="0"/>
          </a:p>
          <a:p>
            <a:r>
              <a:rPr lang="en-US" dirty="0" smtClean="0"/>
              <a:t>Cross-validation </a:t>
            </a:r>
            <a:r>
              <a:rPr lang="en-US" dirty="0"/>
              <a:t>provides a </a:t>
            </a:r>
            <a:r>
              <a:rPr lang="en-US" dirty="0" smtClean="0"/>
              <a:t>simple way </a:t>
            </a:r>
            <a:r>
              <a:rPr lang="en-US" dirty="0"/>
              <a:t>to tackle this problem. We choose a grid of </a:t>
            </a:r>
            <a:r>
              <a:rPr lang="en-US" i="1" dirty="0"/>
              <a:t>λ </a:t>
            </a:r>
            <a:r>
              <a:rPr lang="en-US" dirty="0"/>
              <a:t>values, and </a:t>
            </a:r>
            <a:r>
              <a:rPr lang="en-US" dirty="0" smtClean="0"/>
              <a:t>compute the </a:t>
            </a:r>
            <a:r>
              <a:rPr lang="en-US" dirty="0"/>
              <a:t>cross-validation error for each value of </a:t>
            </a:r>
            <a:r>
              <a:rPr lang="en-US" i="1" dirty="0" smtClean="0"/>
              <a:t>λ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We then </a:t>
            </a:r>
            <a:r>
              <a:rPr lang="en-US" dirty="0"/>
              <a:t>select the tuning parameter value for which the cross-validation </a:t>
            </a:r>
            <a:r>
              <a:rPr lang="en-US" dirty="0" smtClean="0"/>
              <a:t>error is </a:t>
            </a:r>
            <a:r>
              <a:rPr lang="en-US" dirty="0"/>
              <a:t>smallest.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the model is re-fit using all of the available </a:t>
            </a:r>
            <a:r>
              <a:rPr lang="en-US" dirty="0" smtClean="0"/>
              <a:t>observations and </a:t>
            </a:r>
            <a:r>
              <a:rPr lang="en-US" dirty="0"/>
              <a:t>the selected value of the tuning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Tuning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3019845"/>
            <a:ext cx="7772400" cy="383815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left-hand figure above </a:t>
            </a:r>
            <a:r>
              <a:rPr lang="en-US" dirty="0"/>
              <a:t>displays the choice of </a:t>
            </a:r>
            <a:r>
              <a:rPr lang="en-US" i="1" dirty="0"/>
              <a:t>λ </a:t>
            </a:r>
            <a:r>
              <a:rPr lang="en-US" dirty="0"/>
              <a:t>that results from performing </a:t>
            </a:r>
            <a:r>
              <a:rPr lang="en-US" dirty="0" smtClean="0"/>
              <a:t>leave-one-out cross validation </a:t>
            </a:r>
            <a:r>
              <a:rPr lang="en-US" dirty="0"/>
              <a:t>on the ridge regression fits from the Credit </a:t>
            </a:r>
            <a:r>
              <a:rPr lang="en-US" dirty="0" smtClean="0"/>
              <a:t>data set</a:t>
            </a:r>
            <a:r>
              <a:rPr lang="en-US" dirty="0"/>
              <a:t>. The dashed vertical </a:t>
            </a:r>
            <a:r>
              <a:rPr lang="en-US" dirty="0" smtClean="0"/>
              <a:t>line indicates </a:t>
            </a:r>
            <a:r>
              <a:rPr lang="en-US" dirty="0"/>
              <a:t>the  selected value of </a:t>
            </a:r>
            <a:r>
              <a:rPr lang="en-US" i="1" dirty="0"/>
              <a:t>λ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right-hand </a:t>
            </a:r>
            <a:r>
              <a:rPr lang="en-US" dirty="0"/>
              <a:t>figure </a:t>
            </a:r>
            <a:r>
              <a:rPr lang="en-US" dirty="0" smtClean="0"/>
              <a:t>displays the coefficient estimates </a:t>
            </a:r>
            <a:r>
              <a:rPr lang="en-US" dirty="0"/>
              <a:t>as a function of </a:t>
            </a:r>
            <a:r>
              <a:rPr lang="en-US" dirty="0" smtClean="0"/>
              <a:t>λ, with the vertical </a:t>
            </a:r>
            <a:r>
              <a:rPr lang="en-US" dirty="0"/>
              <a:t>dashed </a:t>
            </a:r>
            <a:r>
              <a:rPr lang="en-US" dirty="0" smtClean="0"/>
              <a:t>line indicating </a:t>
            </a:r>
            <a:r>
              <a:rPr lang="en-US" dirty="0"/>
              <a:t>the value of </a:t>
            </a:r>
            <a:r>
              <a:rPr lang="en-US" dirty="0" smtClean="0"/>
              <a:t>λ selected </a:t>
            </a:r>
            <a:r>
              <a:rPr lang="en-US" dirty="0"/>
              <a:t>by cross-validation.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case the optimal value </a:t>
            </a:r>
            <a:r>
              <a:rPr lang="en-US" dirty="0"/>
              <a:t>of λ </a:t>
            </a:r>
            <a:r>
              <a:rPr lang="en-US" dirty="0" smtClean="0"/>
              <a:t>is </a:t>
            </a:r>
            <a:r>
              <a:rPr lang="en-US" dirty="0"/>
              <a:t>relatively small, indicating that the </a:t>
            </a:r>
            <a:r>
              <a:rPr lang="en-US" dirty="0" smtClean="0"/>
              <a:t>associated </a:t>
            </a:r>
            <a:r>
              <a:rPr lang="en-US" dirty="0"/>
              <a:t>fit only involves </a:t>
            </a:r>
            <a:r>
              <a:rPr lang="en-US" dirty="0" smtClean="0"/>
              <a:t>a </a:t>
            </a:r>
            <a:r>
              <a:rPr lang="en-US" dirty="0"/>
              <a:t>small amount of shrinkage relative to the least squares solution.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</a:t>
            </a:r>
            <a:r>
              <a:rPr lang="en-US" dirty="0" smtClean="0"/>
              <a:t>, the </a:t>
            </a:r>
            <a:r>
              <a:rPr lang="en-US" dirty="0"/>
              <a:t>dip is not very pronounced, so there is rather a wide range of </a:t>
            </a:r>
            <a:r>
              <a:rPr lang="en-US" dirty="0" smtClean="0"/>
              <a:t>values that </a:t>
            </a:r>
            <a:r>
              <a:rPr lang="en-US" dirty="0"/>
              <a:t>would give very similar error.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case like this we might simply </a:t>
            </a:r>
            <a:r>
              <a:rPr lang="en-US" dirty="0" smtClean="0"/>
              <a:t>use the </a:t>
            </a:r>
            <a:r>
              <a:rPr lang="en-US" dirty="0"/>
              <a:t>least squares solution.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3" y="981075"/>
            <a:ext cx="5110162" cy="19222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5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Tuning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3019845"/>
            <a:ext cx="7772400" cy="383815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figure above </a:t>
            </a:r>
            <a:r>
              <a:rPr lang="en-US" dirty="0"/>
              <a:t>provides an illustration of ten-fold cross-validation applied </a:t>
            </a:r>
            <a:r>
              <a:rPr lang="en-US" dirty="0" smtClean="0"/>
              <a:t>to the </a:t>
            </a:r>
            <a:r>
              <a:rPr lang="en-US" dirty="0"/>
              <a:t>lasso fits on the sparse simulated data from </a:t>
            </a:r>
            <a:r>
              <a:rPr lang="en-US" dirty="0" smtClean="0"/>
              <a:t>an earlier example where </a:t>
            </a:r>
            <a:r>
              <a:rPr lang="en-US" dirty="0"/>
              <a:t>the response is a function of only 2 out of 45 predictors. </a:t>
            </a:r>
          </a:p>
          <a:p>
            <a:r>
              <a:rPr lang="en-US" dirty="0" smtClean="0"/>
              <a:t>The left-hand panel displays </a:t>
            </a:r>
            <a:r>
              <a:rPr lang="en-US" dirty="0"/>
              <a:t>the cross-validation error, while the </a:t>
            </a:r>
            <a:r>
              <a:rPr lang="en-US" dirty="0" smtClean="0"/>
              <a:t>right-hand panel </a:t>
            </a:r>
            <a:r>
              <a:rPr lang="en-US" dirty="0"/>
              <a:t>displays the coefficient estimates.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vertical dashed lines </a:t>
            </a:r>
            <a:r>
              <a:rPr lang="en-US" dirty="0" smtClean="0"/>
              <a:t>indicate the </a:t>
            </a:r>
            <a:r>
              <a:rPr lang="en-US" dirty="0"/>
              <a:t>point at which the cross-validation error is smallest.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 </a:t>
            </a:r>
            <a:r>
              <a:rPr lang="en-US" dirty="0" smtClean="0"/>
              <a:t>colored lines </a:t>
            </a:r>
            <a:r>
              <a:rPr lang="en-US" dirty="0"/>
              <a:t>in the right-hand panel </a:t>
            </a:r>
            <a:r>
              <a:rPr lang="en-US" dirty="0" smtClean="0"/>
              <a:t>represent </a:t>
            </a:r>
            <a:r>
              <a:rPr lang="en-US" dirty="0"/>
              <a:t>the two </a:t>
            </a:r>
            <a:r>
              <a:rPr lang="en-US" dirty="0" smtClean="0"/>
              <a:t>predictors that </a:t>
            </a:r>
            <a:r>
              <a:rPr lang="en-US" dirty="0"/>
              <a:t>are related to the response, while the grey lines represent the </a:t>
            </a:r>
            <a:r>
              <a:rPr lang="en-US" dirty="0" smtClean="0"/>
              <a:t>unrelated predictors.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often referred to as </a:t>
            </a:r>
            <a:r>
              <a:rPr lang="en-US" i="1" dirty="0"/>
              <a:t>signal </a:t>
            </a:r>
            <a:r>
              <a:rPr lang="en-US" dirty="0"/>
              <a:t>and </a:t>
            </a:r>
            <a:r>
              <a:rPr lang="en-US" i="1" dirty="0"/>
              <a:t>noise </a:t>
            </a:r>
            <a:r>
              <a:rPr lang="en-US" dirty="0"/>
              <a:t>variables</a:t>
            </a:r>
            <a:r>
              <a:rPr lang="en-US" dirty="0" smtClean="0"/>
              <a:t>, respectively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864524"/>
            <a:ext cx="5429250" cy="21329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98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Shrinkage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subset selection methods described </a:t>
            </a:r>
            <a:r>
              <a:rPr lang="en-US" dirty="0" smtClean="0"/>
              <a:t>in previous sessions involved </a:t>
            </a:r>
            <a:r>
              <a:rPr lang="en-US" dirty="0"/>
              <a:t>using </a:t>
            </a:r>
            <a:r>
              <a:rPr lang="en-US" dirty="0" smtClean="0"/>
              <a:t>least squares </a:t>
            </a:r>
            <a:r>
              <a:rPr lang="en-US" dirty="0"/>
              <a:t>to fit a linear model that contains a subset of the predictors. </a:t>
            </a:r>
            <a:endParaRPr lang="en-US" dirty="0" smtClean="0"/>
          </a:p>
          <a:p>
            <a:r>
              <a:rPr lang="en-US" dirty="0" smtClean="0"/>
              <a:t>As an alternative</a:t>
            </a:r>
            <a:r>
              <a:rPr lang="en-US" dirty="0"/>
              <a:t>, we can fit a model containing all </a:t>
            </a:r>
            <a:r>
              <a:rPr lang="en-US" i="1" dirty="0"/>
              <a:t>p </a:t>
            </a:r>
            <a:r>
              <a:rPr lang="en-US" dirty="0"/>
              <a:t>predictors using a </a:t>
            </a:r>
            <a:r>
              <a:rPr lang="en-US" dirty="0" smtClean="0"/>
              <a:t>technique that </a:t>
            </a:r>
            <a:r>
              <a:rPr lang="en-US" i="1" dirty="0"/>
              <a:t>constrains </a:t>
            </a:r>
            <a:r>
              <a:rPr lang="en-US" dirty="0"/>
              <a:t>or </a:t>
            </a:r>
            <a:r>
              <a:rPr lang="en-US" i="1" dirty="0" smtClean="0"/>
              <a:t>regularizes </a:t>
            </a:r>
            <a:r>
              <a:rPr lang="en-US" dirty="0"/>
              <a:t>the coefficient estimates, or equivalently, </a:t>
            </a:r>
            <a:r>
              <a:rPr lang="en-US" dirty="0" smtClean="0"/>
              <a:t>that </a:t>
            </a:r>
            <a:r>
              <a:rPr lang="en-US" i="1" dirty="0" smtClean="0"/>
              <a:t>shrinks </a:t>
            </a:r>
            <a:r>
              <a:rPr lang="en-US" dirty="0"/>
              <a:t>the coefficient estimates towards zero.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may not be </a:t>
            </a:r>
            <a:r>
              <a:rPr lang="en-US" dirty="0" smtClean="0"/>
              <a:t>immediately </a:t>
            </a:r>
            <a:r>
              <a:rPr lang="en-US" dirty="0"/>
              <a:t>obvious why such a constraint should improve the fit, but it turns out </a:t>
            </a:r>
            <a:r>
              <a:rPr lang="en-US" dirty="0" smtClean="0"/>
              <a:t>that shrinking </a:t>
            </a:r>
            <a:r>
              <a:rPr lang="en-US" dirty="0"/>
              <a:t>the coefficient estimates can significantly reduce their variance.</a:t>
            </a:r>
          </a:p>
          <a:p>
            <a:r>
              <a:rPr lang="en-US" dirty="0"/>
              <a:t>The two best-known techniques for shrinking the regression </a:t>
            </a:r>
            <a:r>
              <a:rPr lang="en-US" dirty="0" smtClean="0"/>
              <a:t>coefficients towards </a:t>
            </a:r>
            <a:r>
              <a:rPr lang="en-US" dirty="0"/>
              <a:t>zero are </a:t>
            </a:r>
            <a:r>
              <a:rPr lang="en-US" i="1" dirty="0"/>
              <a:t>ridge regression </a:t>
            </a:r>
            <a:r>
              <a:rPr lang="en-US" dirty="0"/>
              <a:t>and the </a:t>
            </a:r>
            <a:r>
              <a:rPr lang="en-US" i="1" dirty="0"/>
              <a:t>lasso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5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Tuning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3019845"/>
            <a:ext cx="7772400" cy="383815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Not </a:t>
            </a:r>
            <a:r>
              <a:rPr lang="en-US" dirty="0"/>
              <a:t>only has the lasso correctly </a:t>
            </a:r>
            <a:r>
              <a:rPr lang="en-US" dirty="0" smtClean="0"/>
              <a:t>given </a:t>
            </a:r>
            <a:r>
              <a:rPr lang="en-US" dirty="0"/>
              <a:t>much larger </a:t>
            </a:r>
            <a:r>
              <a:rPr lang="en-US" dirty="0" smtClean="0"/>
              <a:t>coefficient estimates </a:t>
            </a:r>
            <a:r>
              <a:rPr lang="en-US" dirty="0"/>
              <a:t>to the two signal predictors, but also the minimum </a:t>
            </a:r>
            <a:r>
              <a:rPr lang="en-US" dirty="0" smtClean="0"/>
              <a:t>cross validation error </a:t>
            </a:r>
            <a:r>
              <a:rPr lang="en-US" dirty="0"/>
              <a:t>corresponds to a set of coefficient estimates for which </a:t>
            </a:r>
            <a:r>
              <a:rPr lang="en-US" dirty="0" smtClean="0"/>
              <a:t>only the </a:t>
            </a:r>
            <a:r>
              <a:rPr lang="en-US" dirty="0"/>
              <a:t>signal variables are non-zero. </a:t>
            </a:r>
            <a:endParaRPr lang="en-US" dirty="0" smtClean="0"/>
          </a:p>
          <a:p>
            <a:r>
              <a:rPr lang="en-US" dirty="0" smtClean="0"/>
              <a:t>Hence cross validation </a:t>
            </a:r>
            <a:r>
              <a:rPr lang="en-US" dirty="0"/>
              <a:t>together with </a:t>
            </a:r>
            <a:r>
              <a:rPr lang="en-US" dirty="0" smtClean="0"/>
              <a:t>the lasso </a:t>
            </a:r>
            <a:r>
              <a:rPr lang="en-US" dirty="0"/>
              <a:t>has correctly identified the two signal variables in the model, </a:t>
            </a:r>
            <a:r>
              <a:rPr lang="en-US" dirty="0" smtClean="0"/>
              <a:t>even though </a:t>
            </a:r>
            <a:r>
              <a:rPr lang="en-US" dirty="0"/>
              <a:t>this is a challenging setting, with </a:t>
            </a:r>
            <a:r>
              <a:rPr lang="en-US" i="1" dirty="0"/>
              <a:t>p </a:t>
            </a:r>
            <a:r>
              <a:rPr lang="en-US" dirty="0"/>
              <a:t>= 45 variables and only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dirty="0" smtClean="0"/>
              <a:t>50 observations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contrast, the least squares </a:t>
            </a:r>
            <a:r>
              <a:rPr lang="en-US" dirty="0" smtClean="0"/>
              <a:t>solution - displayed </a:t>
            </a:r>
            <a:r>
              <a:rPr lang="en-US" dirty="0"/>
              <a:t>on the </a:t>
            </a:r>
            <a:r>
              <a:rPr lang="en-US" dirty="0" smtClean="0"/>
              <a:t>far right </a:t>
            </a:r>
            <a:r>
              <a:rPr lang="en-US" dirty="0"/>
              <a:t>of the right-hand panel </a:t>
            </a:r>
            <a:r>
              <a:rPr lang="en-US" dirty="0" smtClean="0"/>
              <a:t>assigns </a:t>
            </a:r>
            <a:r>
              <a:rPr lang="en-US" dirty="0"/>
              <a:t>a large </a:t>
            </a:r>
            <a:r>
              <a:rPr lang="en-US" dirty="0" smtClean="0"/>
              <a:t>coefficient estimate </a:t>
            </a:r>
            <a:r>
              <a:rPr lang="en-US" dirty="0"/>
              <a:t>to only one of the two signal variables.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864524"/>
            <a:ext cx="5429250" cy="21329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35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See The Lasso section in </a:t>
            </a:r>
            <a:r>
              <a:rPr lang="en-US" sz="3200" dirty="0" err="1">
                <a:solidFill>
                  <a:srgbClr val="FF0000"/>
                </a:solidFill>
              </a:rPr>
              <a:t>RidgeRegressionAndTheLasso.R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82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30531"/>
                <a:ext cx="7772400" cy="572746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Recall from our early discussion of linear regression </a:t>
                </a:r>
                <a:r>
                  <a:rPr lang="en-US" dirty="0"/>
                  <a:t>that the least squares fitting procedure </a:t>
                </a:r>
                <a:r>
                  <a:rPr lang="en-US" dirty="0" smtClean="0"/>
                  <a:t>estimates </a:t>
                </a:r>
                <a:r>
                  <a:rPr lang="en-US" i="1" dirty="0" smtClean="0"/>
                  <a:t>β</a:t>
                </a:r>
                <a:r>
                  <a:rPr lang="en-US" baseline="-25000" dirty="0" smtClean="0"/>
                  <a:t>0</a:t>
                </a:r>
                <a:r>
                  <a:rPr lang="en-US" i="1" dirty="0"/>
                  <a:t>, β</a:t>
                </a:r>
                <a:r>
                  <a:rPr lang="en-US" baseline="-25000" dirty="0"/>
                  <a:t>1</a:t>
                </a:r>
                <a:r>
                  <a:rPr lang="en-US" i="1" dirty="0"/>
                  <a:t>, . . . , β</a:t>
                </a:r>
                <a:r>
                  <a:rPr lang="en-US" baseline="-25000" dirty="0"/>
                  <a:t>p</a:t>
                </a:r>
                <a:r>
                  <a:rPr lang="en-US" i="1" dirty="0"/>
                  <a:t> </a:t>
                </a:r>
                <a:r>
                  <a:rPr lang="en-US" dirty="0"/>
                  <a:t>using the values that </a:t>
                </a:r>
                <a:r>
                  <a:rPr lang="en-US" dirty="0" smtClean="0"/>
                  <a:t>minimize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i="1" dirty="0"/>
                  <a:t>Ridge regression </a:t>
                </a:r>
                <a:r>
                  <a:rPr lang="en-US" dirty="0"/>
                  <a:t>is very similar to least squares, except that the </a:t>
                </a:r>
                <a:r>
                  <a:rPr lang="en-US" dirty="0" smtClean="0"/>
                  <a:t>coefficients are </a:t>
                </a:r>
                <a:r>
                  <a:rPr lang="en-US" dirty="0"/>
                  <a:t>estimated by minimizing a slightly different </a:t>
                </a:r>
                <a:r>
                  <a:rPr lang="en-US" dirty="0" smtClean="0"/>
                  <a:t>quantity. </a:t>
                </a:r>
              </a:p>
              <a:p>
                <a:r>
                  <a:rPr lang="en-US" dirty="0" smtClean="0"/>
                  <a:t>The ridge </a:t>
                </a:r>
                <a:r>
                  <a:rPr lang="en-US" dirty="0"/>
                  <a:t>regression coefficient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the values that </a:t>
                </a:r>
                <a:r>
                  <a:rPr lang="en-US" dirty="0" smtClean="0"/>
                  <a:t>minimize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where </a:t>
                </a:r>
                <a:r>
                  <a:rPr lang="en-US" dirty="0" smtClean="0">
                    <a:latin typeface="Symbol" panose="05050102010706020507" pitchFamily="18" charset="2"/>
                  </a:rPr>
                  <a:t>l</a:t>
                </a:r>
                <a:r>
                  <a:rPr lang="en-US" dirty="0" smtClean="0"/>
                  <a:t> &gt; 0 is a tuning parameter, to be determined separately.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30531"/>
                <a:ext cx="7772400" cy="5727469"/>
              </a:xfrm>
              <a:blipFill>
                <a:blip r:embed="rId2"/>
                <a:stretch>
                  <a:fillRect l="-1098" t="-2128" r="-2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2055149"/>
            <a:ext cx="3124648" cy="983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315" y="4764497"/>
            <a:ext cx="5652496" cy="10048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4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33625"/>
            <a:ext cx="7772400" cy="45243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expression trades </a:t>
            </a:r>
            <a:r>
              <a:rPr lang="en-US" dirty="0"/>
              <a:t>off two different </a:t>
            </a:r>
            <a:r>
              <a:rPr lang="en-US" dirty="0" smtClean="0"/>
              <a:t>criteria: 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with least squares, ridge </a:t>
            </a:r>
            <a:r>
              <a:rPr lang="en-US" dirty="0" smtClean="0"/>
              <a:t>regression </a:t>
            </a:r>
            <a:r>
              <a:rPr lang="en-US" dirty="0"/>
              <a:t>seeks coefficient estimates that fit the data well, by making the </a:t>
            </a:r>
            <a:r>
              <a:rPr lang="en-US" dirty="0" smtClean="0"/>
              <a:t>RSS small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the second </a:t>
            </a:r>
            <a:r>
              <a:rPr lang="en-US" dirty="0" smtClean="0"/>
              <a:t>term, called </a:t>
            </a:r>
            <a:r>
              <a:rPr lang="en-US" dirty="0"/>
              <a:t>a </a:t>
            </a:r>
            <a:r>
              <a:rPr lang="en-US" i="1" dirty="0"/>
              <a:t>shrinkage penalty</a:t>
            </a:r>
            <a:r>
              <a:rPr lang="en-US" dirty="0"/>
              <a:t>, </a:t>
            </a:r>
            <a:r>
              <a:rPr lang="en-US" dirty="0" smtClean="0"/>
              <a:t>is small </a:t>
            </a:r>
            <a:r>
              <a:rPr lang="en-US" dirty="0"/>
              <a:t>when </a:t>
            </a:r>
            <a:r>
              <a:rPr lang="en-US" i="1" dirty="0"/>
              <a:t>β</a:t>
            </a:r>
            <a:r>
              <a:rPr lang="en-US" baseline="-25000" dirty="0"/>
              <a:t>1</a:t>
            </a:r>
            <a:r>
              <a:rPr lang="en-US" i="1" dirty="0"/>
              <a:t>, . . . , β</a:t>
            </a:r>
            <a:r>
              <a:rPr lang="en-US" sz="2900" baseline="-25000" dirty="0"/>
              <a:t>p</a:t>
            </a:r>
            <a:r>
              <a:rPr lang="en-US" i="1" dirty="0"/>
              <a:t> </a:t>
            </a:r>
            <a:r>
              <a:rPr lang="en-US" dirty="0"/>
              <a:t>are close to zero, and so it has the effect of </a:t>
            </a:r>
            <a:r>
              <a:rPr lang="en-US" i="1" dirty="0" smtClean="0"/>
              <a:t>shrinking </a:t>
            </a:r>
            <a:r>
              <a:rPr lang="en-US" dirty="0" smtClean="0"/>
              <a:t>the </a:t>
            </a:r>
            <a:r>
              <a:rPr lang="en-US" dirty="0"/>
              <a:t>estimates of </a:t>
            </a:r>
            <a:r>
              <a:rPr lang="en-US" i="1" dirty="0"/>
              <a:t>β</a:t>
            </a:r>
            <a:r>
              <a:rPr lang="en-US" sz="2900" baseline="-25000" dirty="0"/>
              <a:t>j</a:t>
            </a:r>
            <a:r>
              <a:rPr lang="en-US" i="1" dirty="0"/>
              <a:t> </a:t>
            </a:r>
            <a:r>
              <a:rPr lang="en-US" dirty="0"/>
              <a:t>towards zero.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tuning parameter </a:t>
            </a:r>
            <a:r>
              <a:rPr lang="en-US" i="1" dirty="0"/>
              <a:t>λ </a:t>
            </a:r>
            <a:r>
              <a:rPr lang="en-US" dirty="0"/>
              <a:t>serves to </a:t>
            </a:r>
            <a:r>
              <a:rPr lang="en-US" dirty="0" smtClean="0"/>
              <a:t>control the </a:t>
            </a:r>
            <a:r>
              <a:rPr lang="en-US" dirty="0"/>
              <a:t>relative impact of these two terms on the regression coefficient </a:t>
            </a:r>
            <a:r>
              <a:rPr lang="en-US" dirty="0" smtClean="0"/>
              <a:t>estimates:</a:t>
            </a:r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i="1" dirty="0"/>
              <a:t>λ </a:t>
            </a:r>
            <a:r>
              <a:rPr lang="en-US" dirty="0"/>
              <a:t>= 0, the penalty term has no effect, and ridge </a:t>
            </a:r>
            <a:r>
              <a:rPr lang="en-US" dirty="0" smtClean="0"/>
              <a:t>regression will </a:t>
            </a:r>
            <a:r>
              <a:rPr lang="en-US" dirty="0"/>
              <a:t>produce the least squares estimates.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as </a:t>
            </a:r>
            <a:r>
              <a:rPr lang="en-US" i="1" dirty="0"/>
              <a:t>λ→∞</a:t>
            </a:r>
            <a:r>
              <a:rPr lang="en-US" dirty="0"/>
              <a:t>, the impact </a:t>
            </a:r>
            <a:r>
              <a:rPr lang="en-US" dirty="0" smtClean="0"/>
              <a:t>of the </a:t>
            </a:r>
            <a:r>
              <a:rPr lang="en-US" dirty="0"/>
              <a:t>shrinkage penalty grows, and the ridge regression coefficient </a:t>
            </a:r>
            <a:r>
              <a:rPr lang="en-US" dirty="0" smtClean="0"/>
              <a:t>estimates will </a:t>
            </a:r>
            <a:r>
              <a:rPr lang="en-US" dirty="0"/>
              <a:t>approach zero.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42" y="991855"/>
            <a:ext cx="5652496" cy="10048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Unlike least squares, which generates only one set of coefficient estimates</a:t>
                </a:r>
                <a:r>
                  <a:rPr lang="en-US" dirty="0"/>
                  <a:t>, ridge regression will produce a different set of </a:t>
                </a:r>
                <a:r>
                  <a:rPr lang="en-US" dirty="0" smtClean="0"/>
                  <a:t>coefficient estimates,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dirty="0" smtClean="0"/>
                  <a:t>, one for </a:t>
                </a:r>
                <a:r>
                  <a:rPr lang="en-US" dirty="0"/>
                  <a:t>each value of </a:t>
                </a:r>
                <a:r>
                  <a:rPr lang="en-US" i="1" dirty="0"/>
                  <a:t>λ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Selecting </a:t>
                </a:r>
                <a:r>
                  <a:rPr lang="en-US" dirty="0"/>
                  <a:t>a good value for </a:t>
                </a:r>
                <a:r>
                  <a:rPr lang="en-US" i="1" dirty="0"/>
                  <a:t>λ </a:t>
                </a:r>
                <a:r>
                  <a:rPr lang="en-US" dirty="0"/>
                  <a:t>is critical</a:t>
                </a:r>
                <a:r>
                  <a:rPr lang="en-US" dirty="0" smtClean="0"/>
                  <a:t>; we will </a:t>
                </a:r>
                <a:r>
                  <a:rPr lang="en-US" dirty="0"/>
                  <a:t>use </a:t>
                </a:r>
                <a:r>
                  <a:rPr lang="en-US" dirty="0" smtClean="0"/>
                  <a:t>cross validation for this purpose, to be described shortly.</a:t>
                </a:r>
                <a:endParaRPr lang="en-US" dirty="0"/>
              </a:p>
              <a:p>
                <a:r>
                  <a:rPr lang="en-US" dirty="0"/>
                  <a:t>Note that in </a:t>
                </a:r>
                <a:r>
                  <a:rPr lang="en-US" dirty="0" smtClean="0"/>
                  <a:t>the Ridge Regression expression, the </a:t>
                </a:r>
                <a:r>
                  <a:rPr lang="en-US" dirty="0"/>
                  <a:t>shrinkage penalty is applied to </a:t>
                </a:r>
                <a:r>
                  <a:rPr lang="en-US" i="1" dirty="0"/>
                  <a:t>β</a:t>
                </a:r>
                <a:r>
                  <a:rPr lang="en-US" baseline="-25000" dirty="0"/>
                  <a:t>1</a:t>
                </a:r>
                <a:r>
                  <a:rPr lang="en-US" i="1" dirty="0"/>
                  <a:t>, . . . , β</a:t>
                </a:r>
                <a:r>
                  <a:rPr lang="en-US" sz="2900" baseline="-25000" dirty="0"/>
                  <a:t>p</a:t>
                </a:r>
                <a:r>
                  <a:rPr lang="en-US" i="1" dirty="0"/>
                  <a:t> </a:t>
                </a:r>
                <a:r>
                  <a:rPr lang="en-US" dirty="0" smtClean="0"/>
                  <a:t>, but not </a:t>
                </a:r>
                <a:r>
                  <a:rPr lang="en-US" dirty="0"/>
                  <a:t>to the intercept </a:t>
                </a:r>
                <a:r>
                  <a:rPr lang="en-US" i="1" dirty="0"/>
                  <a:t>β</a:t>
                </a:r>
                <a:r>
                  <a:rPr lang="en-US" baseline="-25000" dirty="0"/>
                  <a:t>0</a:t>
                </a:r>
                <a:r>
                  <a:rPr lang="en-US" dirty="0"/>
                  <a:t>. We want to shrink the estimated association </a:t>
                </a:r>
                <a:r>
                  <a:rPr lang="en-US" dirty="0" smtClean="0"/>
                  <a:t>of each </a:t>
                </a:r>
                <a:r>
                  <a:rPr lang="en-US" dirty="0"/>
                  <a:t>variable with the response; however, </a:t>
                </a:r>
                <a:r>
                  <a:rPr lang="en-US" u="sng" dirty="0">
                    <a:solidFill>
                      <a:srgbClr val="0070C0"/>
                    </a:solidFill>
                  </a:rPr>
                  <a:t>we do not want to shrink </a:t>
                </a:r>
                <a:r>
                  <a:rPr lang="en-US" u="sng" dirty="0" smtClean="0">
                    <a:solidFill>
                      <a:srgbClr val="0070C0"/>
                    </a:solidFill>
                  </a:rPr>
                  <a:t>the intercept</a:t>
                </a:r>
                <a:r>
                  <a:rPr lang="en-US" dirty="0"/>
                  <a:t>, which is simply a measure of the mean value of the </a:t>
                </a:r>
                <a:r>
                  <a:rPr lang="en-US" dirty="0" smtClean="0"/>
                  <a:t>response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/>
                  <a:t>we assume that the </a:t>
                </a:r>
                <a:r>
                  <a:rPr lang="en-US" dirty="0" smtClean="0"/>
                  <a:t>variables - that </a:t>
                </a:r>
                <a:r>
                  <a:rPr lang="en-US" dirty="0"/>
                  <a:t>is</a:t>
                </a:r>
                <a:r>
                  <a:rPr lang="en-US" dirty="0" smtClean="0"/>
                  <a:t>, the </a:t>
                </a:r>
                <a:r>
                  <a:rPr lang="en-US" dirty="0"/>
                  <a:t>columns of the data matrix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- have </a:t>
                </a:r>
                <a:r>
                  <a:rPr lang="en-US" dirty="0"/>
                  <a:t>been centered to have mean </a:t>
                </a:r>
                <a:r>
                  <a:rPr lang="en-US" dirty="0" smtClean="0"/>
                  <a:t>zero before </a:t>
                </a:r>
                <a:r>
                  <a:rPr lang="en-US" dirty="0"/>
                  <a:t>ridge regression is performed,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 smtClean="0"/>
                  <a:t>and the </a:t>
                </a:r>
                <a:r>
                  <a:rPr lang="en-US" dirty="0"/>
                  <a:t>estimated intercept will </a:t>
                </a:r>
                <a:r>
                  <a:rPr lang="en-US" dirty="0" smtClean="0"/>
                  <a:t>take the form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883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</a:t>
            </a:r>
            <a:r>
              <a:rPr lang="en-US" dirty="0" smtClean="0"/>
              <a:t>Regression: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76480"/>
            <a:ext cx="7772400" cy="378152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 the figure above, </a:t>
            </a:r>
            <a:r>
              <a:rPr lang="en-US" dirty="0"/>
              <a:t>the </a:t>
            </a:r>
            <a:r>
              <a:rPr lang="en-US" dirty="0" smtClean="0"/>
              <a:t>standardized ridge </a:t>
            </a:r>
            <a:r>
              <a:rPr lang="en-US" dirty="0"/>
              <a:t>regression coefficient estimates for the Credit </a:t>
            </a:r>
            <a:r>
              <a:rPr lang="en-US" dirty="0" smtClean="0"/>
              <a:t>data set </a:t>
            </a:r>
            <a:r>
              <a:rPr lang="en-US" dirty="0"/>
              <a:t>are displayed.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curve corresponds to </a:t>
            </a:r>
            <a:r>
              <a:rPr lang="en-US" dirty="0" smtClean="0"/>
              <a:t>the standardized ridge </a:t>
            </a:r>
            <a:r>
              <a:rPr lang="en-US" dirty="0"/>
              <a:t>regression coefficient estimate for one of the ten variables, </a:t>
            </a:r>
            <a:r>
              <a:rPr lang="en-US" dirty="0" smtClean="0"/>
              <a:t>plotted as </a:t>
            </a:r>
            <a:r>
              <a:rPr lang="en-US" dirty="0"/>
              <a:t>a function of </a:t>
            </a:r>
            <a:r>
              <a:rPr lang="en-US" i="1" dirty="0"/>
              <a:t>λ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</a:t>
            </a:r>
            <a:r>
              <a:rPr lang="en-US" dirty="0" smtClean="0"/>
              <a:t>extreme left-hand </a:t>
            </a:r>
            <a:r>
              <a:rPr lang="en-US" dirty="0"/>
              <a:t>side of the plot, </a:t>
            </a:r>
            <a:r>
              <a:rPr lang="en-US" i="1" dirty="0"/>
              <a:t>λ </a:t>
            </a:r>
            <a:r>
              <a:rPr lang="en-US" dirty="0"/>
              <a:t>is essentially zero, and so the </a:t>
            </a:r>
            <a:r>
              <a:rPr lang="en-US" dirty="0" smtClean="0"/>
              <a:t>corresponding ridge </a:t>
            </a:r>
            <a:r>
              <a:rPr lang="en-US" dirty="0"/>
              <a:t>coefficient estimates are the same as the usual least squares estimates</a:t>
            </a:r>
            <a:r>
              <a:rPr lang="en-US" dirty="0" smtClean="0"/>
              <a:t>.</a:t>
            </a:r>
          </a:p>
          <a:p>
            <a:r>
              <a:rPr lang="en-US" dirty="0"/>
              <a:t>But as </a:t>
            </a:r>
            <a:r>
              <a:rPr lang="en-US" i="1" dirty="0"/>
              <a:t>λ </a:t>
            </a:r>
            <a:r>
              <a:rPr lang="en-US" dirty="0"/>
              <a:t>increases, the ridge coefficient estimates shrink </a:t>
            </a:r>
            <a:r>
              <a:rPr lang="en-US" dirty="0" smtClean="0"/>
              <a:t>towards zero</a:t>
            </a:r>
            <a:r>
              <a:rPr lang="en-US" dirty="0"/>
              <a:t>. </a:t>
            </a:r>
            <a:r>
              <a:rPr lang="en-US" dirty="0" smtClean="0"/>
              <a:t>When </a:t>
            </a:r>
            <a:r>
              <a:rPr lang="en-US" i="1" dirty="0"/>
              <a:t>λ </a:t>
            </a:r>
            <a:r>
              <a:rPr lang="en-US" dirty="0"/>
              <a:t>is extremely large, then all of the ridge coefficient </a:t>
            </a:r>
            <a:r>
              <a:rPr lang="en-US" dirty="0" smtClean="0"/>
              <a:t>estimates are </a:t>
            </a:r>
            <a:r>
              <a:rPr lang="en-US" dirty="0"/>
              <a:t>basically zero; this corresponds to the </a:t>
            </a:r>
            <a:r>
              <a:rPr lang="en-US" i="1" dirty="0"/>
              <a:t>null model </a:t>
            </a:r>
            <a:r>
              <a:rPr lang="en-US" dirty="0"/>
              <a:t>that contains no predictors.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727"/>
          <a:stretch/>
        </p:blipFill>
        <p:spPr>
          <a:xfrm>
            <a:off x="1800225" y="938213"/>
            <a:ext cx="2432562" cy="20645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1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</a:t>
            </a:r>
            <a:r>
              <a:rPr lang="en-US" dirty="0" smtClean="0"/>
              <a:t>Regression: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76480"/>
            <a:ext cx="7772400" cy="35529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plot, the income, limit, rating, and student variables </a:t>
            </a:r>
            <a:r>
              <a:rPr lang="en-US" dirty="0" smtClean="0"/>
              <a:t>are displayed </a:t>
            </a:r>
            <a:r>
              <a:rPr lang="en-US" dirty="0"/>
              <a:t>in distinct colors, since these variables tend to have by far </a:t>
            </a:r>
            <a:r>
              <a:rPr lang="en-US" dirty="0" smtClean="0"/>
              <a:t>the largest </a:t>
            </a:r>
            <a:r>
              <a:rPr lang="en-US" dirty="0"/>
              <a:t>coefficient estimates.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 ridge coefficient estimates tend </a:t>
            </a:r>
            <a:r>
              <a:rPr lang="en-US" dirty="0" smtClean="0"/>
              <a:t>to decrease </a:t>
            </a:r>
            <a:r>
              <a:rPr lang="en-US" dirty="0"/>
              <a:t>in aggregate as </a:t>
            </a:r>
            <a:r>
              <a:rPr lang="en-US" i="1" dirty="0"/>
              <a:t>λ </a:t>
            </a:r>
            <a:r>
              <a:rPr lang="en-US" dirty="0"/>
              <a:t>increases, individual </a:t>
            </a:r>
            <a:r>
              <a:rPr lang="en-US" dirty="0" smtClean="0"/>
              <a:t> coefficients</a:t>
            </a:r>
            <a:r>
              <a:rPr lang="en-US" dirty="0"/>
              <a:t>, such as </a:t>
            </a:r>
            <a:r>
              <a:rPr lang="en-US" dirty="0" smtClean="0"/>
              <a:t>rating and </a:t>
            </a:r>
            <a:r>
              <a:rPr lang="en-US" dirty="0"/>
              <a:t>income, may occasionally increase as </a:t>
            </a:r>
            <a:r>
              <a:rPr lang="en-US" i="1" dirty="0"/>
              <a:t>λ </a:t>
            </a:r>
            <a:r>
              <a:rPr lang="en-US" dirty="0"/>
              <a:t>increases.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727"/>
          <a:stretch/>
        </p:blipFill>
        <p:spPr>
          <a:xfrm>
            <a:off x="1800225" y="938213"/>
            <a:ext cx="2432562" cy="206457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80F5C6-60F1-4375-A4C5-64D86A9DB8A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1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myVisitedLinksBlackScheme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000000"/>
      </a:hlink>
      <a:folHlink>
        <a:srgbClr val="0000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30750</TotalTime>
  <Words>3452</Words>
  <Application>Microsoft Office PowerPoint</Application>
  <PresentationFormat>On-screen Show (4:3)</PresentationFormat>
  <Paragraphs>299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Cambria Math</vt:lpstr>
      <vt:lpstr>Script MT Bold</vt:lpstr>
      <vt:lpstr>Symbol</vt:lpstr>
      <vt:lpstr>Times New Roman</vt:lpstr>
      <vt:lpstr>BLANK</vt:lpstr>
      <vt:lpstr>PowerPoint Presentation</vt:lpstr>
      <vt:lpstr>Agenda</vt:lpstr>
      <vt:lpstr>Shrinkage methods</vt:lpstr>
      <vt:lpstr>Shrinkage Methods</vt:lpstr>
      <vt:lpstr>Ridge Regression</vt:lpstr>
      <vt:lpstr>Ridge Regression</vt:lpstr>
      <vt:lpstr>Ridge Regression</vt:lpstr>
      <vt:lpstr>Ridge Regression: Example</vt:lpstr>
      <vt:lpstr>Ridge Regression: Example</vt:lpstr>
      <vt:lpstr>Ridge Regression: Example</vt:lpstr>
      <vt:lpstr>Ridge Regression: Example</vt:lpstr>
      <vt:lpstr>Ridge Regression: Example</vt:lpstr>
      <vt:lpstr>Ridge Regression: Example</vt:lpstr>
      <vt:lpstr>Why Does Ridge Regression Improve Over Least Squares?</vt:lpstr>
      <vt:lpstr>Why Does Ridge Regression Improve Over Least Squares?</vt:lpstr>
      <vt:lpstr>Why Does Ridge Regression Improve Over Least Squares?</vt:lpstr>
      <vt:lpstr>Ridge Regression</vt:lpstr>
      <vt:lpstr>Ridge Regression</vt:lpstr>
      <vt:lpstr>PowerPoint Presentation</vt:lpstr>
      <vt:lpstr>The Lasso</vt:lpstr>
      <vt:lpstr>The Lasso</vt:lpstr>
      <vt:lpstr>The Lasso: An Example</vt:lpstr>
      <vt:lpstr>Another Formulation for Ridge Regression and the Lasso</vt:lpstr>
      <vt:lpstr>Another Formulation for Ridge Regression and the Lasso</vt:lpstr>
      <vt:lpstr>Another Formulation for Ridge Regression and the Lasso</vt:lpstr>
      <vt:lpstr>Another Formulation for Ridge Regression and the Lasso</vt:lpstr>
      <vt:lpstr>Another Formulation for Ridge Regression and the Lasso</vt:lpstr>
      <vt:lpstr>The Variable Selection Property of the Lasso</vt:lpstr>
      <vt:lpstr>The Variable Selection Property of the Lasso</vt:lpstr>
      <vt:lpstr>The Variable Selection Property of the Lasso</vt:lpstr>
      <vt:lpstr>The Variable Selection Property of the Lasso</vt:lpstr>
      <vt:lpstr>The Variable Selection Property of the Lasso</vt:lpstr>
      <vt:lpstr>Comparing the Lasso and Ridge Regression</vt:lpstr>
      <vt:lpstr>Comparing the Lasso and Ridge Regression</vt:lpstr>
      <vt:lpstr>Comparing the Lasso and Ridge Regression</vt:lpstr>
      <vt:lpstr>Comparing the Lasso and Ridge Regression</vt:lpstr>
      <vt:lpstr>Selecting the Tuning Parameter</vt:lpstr>
      <vt:lpstr>Selecting the Tuning Parameter</vt:lpstr>
      <vt:lpstr>Selecting the Tuning Parameter</vt:lpstr>
      <vt:lpstr>Selecting the Tuning Parameter</vt:lpstr>
      <vt:lpstr>PowerPoint Presentation</vt:lpstr>
    </vt:vector>
  </TitlesOfParts>
  <Company>William and Mary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School of Business</dc:creator>
  <cp:lastModifiedBy>David Murray</cp:lastModifiedBy>
  <cp:revision>818</cp:revision>
  <cp:lastPrinted>1997-09-10T13:55:20Z</cp:lastPrinted>
  <dcterms:created xsi:type="dcterms:W3CDTF">1999-08-21T13:27:39Z</dcterms:created>
  <dcterms:modified xsi:type="dcterms:W3CDTF">2019-01-24T15:15:30Z</dcterms:modified>
</cp:coreProperties>
</file>