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3648" r:id="rId1"/>
  </p:sldMasterIdLst>
  <p:notesMasterIdLst>
    <p:notesMasterId r:id="rId36"/>
  </p:notesMasterIdLst>
  <p:handoutMasterIdLst>
    <p:handoutMasterId r:id="rId37"/>
  </p:handoutMasterIdLst>
  <p:sldIdLst>
    <p:sldId id="470" r:id="rId2"/>
    <p:sldId id="471" r:id="rId3"/>
    <p:sldId id="554" r:id="rId4"/>
    <p:sldId id="555" r:id="rId5"/>
    <p:sldId id="556" r:id="rId6"/>
    <p:sldId id="557" r:id="rId7"/>
    <p:sldId id="558" r:id="rId8"/>
    <p:sldId id="559" r:id="rId9"/>
    <p:sldId id="560" r:id="rId10"/>
    <p:sldId id="561" r:id="rId11"/>
    <p:sldId id="562" r:id="rId12"/>
    <p:sldId id="563" r:id="rId13"/>
    <p:sldId id="564" r:id="rId14"/>
    <p:sldId id="565" r:id="rId15"/>
    <p:sldId id="566" r:id="rId16"/>
    <p:sldId id="567" r:id="rId17"/>
    <p:sldId id="568" r:id="rId18"/>
    <p:sldId id="538" r:id="rId19"/>
    <p:sldId id="539" r:id="rId20"/>
    <p:sldId id="540" r:id="rId21"/>
    <p:sldId id="541" r:id="rId22"/>
    <p:sldId id="542" r:id="rId23"/>
    <p:sldId id="543" r:id="rId24"/>
    <p:sldId id="544" r:id="rId25"/>
    <p:sldId id="545" r:id="rId26"/>
    <p:sldId id="546" r:id="rId27"/>
    <p:sldId id="547" r:id="rId28"/>
    <p:sldId id="548" r:id="rId29"/>
    <p:sldId id="549" r:id="rId30"/>
    <p:sldId id="550" r:id="rId31"/>
    <p:sldId id="569" r:id="rId32"/>
    <p:sldId id="551" r:id="rId33"/>
    <p:sldId id="552" r:id="rId34"/>
    <p:sldId id="553" r:id="rId35"/>
  </p:sldIdLst>
  <p:sldSz cx="9144000" cy="6858000" type="screen4x3"/>
  <p:notesSz cx="6985000" cy="92837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1">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66"/>
    <a:srgbClr val="330099"/>
    <a:srgbClr val="220066"/>
    <a:srgbClr val="FFFF99"/>
    <a:srgbClr val="00CC99"/>
    <a:srgbClr val="FF3300"/>
    <a:srgbClr val="EBFEFF"/>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283" autoAdjust="0"/>
  </p:normalViewPr>
  <p:slideViewPr>
    <p:cSldViewPr snapToGrid="0">
      <p:cViewPr varScale="1">
        <p:scale>
          <a:sx n="61" d="100"/>
          <a:sy n="61" d="100"/>
        </p:scale>
        <p:origin x="154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1" d="100"/>
          <a:sy n="101" d="100"/>
        </p:scale>
        <p:origin x="-3408" y="-84"/>
      </p:cViewPr>
      <p:guideLst>
        <p:guide orient="horz" pos="2211"/>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644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3027363" cy="465138"/>
          </a:xfrm>
          <a:prstGeom prst="rect">
            <a:avLst/>
          </a:prstGeom>
          <a:noFill/>
          <a:ln w="9525">
            <a:noFill/>
            <a:miter lim="800000"/>
            <a:headEnd/>
            <a:tailEnd/>
          </a:ln>
          <a:effectLst/>
        </p:spPr>
        <p:txBody>
          <a:bodyPr vert="horz" wrap="square" lIns="19429" tIns="0" rIns="19429" bIns="0" numCol="1" anchor="t" anchorCtr="0" compatLnSpc="1">
            <a:prstTxWarp prst="textNoShape">
              <a:avLst/>
            </a:prstTxWarp>
          </a:bodyPr>
          <a:lstStyle>
            <a:lvl1pPr defTabSz="925513">
              <a:defRPr sz="1000" i="1"/>
            </a:lvl1pPr>
          </a:lstStyle>
          <a:p>
            <a:pPr>
              <a:defRPr/>
            </a:pPr>
            <a:endParaRPr lang="en-US"/>
          </a:p>
        </p:txBody>
      </p:sp>
      <p:sp>
        <p:nvSpPr>
          <p:cNvPr id="2051" name="Rectangle 3"/>
          <p:cNvSpPr>
            <a:spLocks noGrp="1" noChangeArrowheads="1"/>
          </p:cNvSpPr>
          <p:nvPr>
            <p:ph type="dt" idx="1"/>
          </p:nvPr>
        </p:nvSpPr>
        <p:spPr bwMode="auto">
          <a:xfrm>
            <a:off x="3957638" y="-1588"/>
            <a:ext cx="3027362" cy="465138"/>
          </a:xfrm>
          <a:prstGeom prst="rect">
            <a:avLst/>
          </a:prstGeom>
          <a:noFill/>
          <a:ln w="9525">
            <a:noFill/>
            <a:miter lim="800000"/>
            <a:headEnd/>
            <a:tailEnd/>
          </a:ln>
          <a:effectLst/>
        </p:spPr>
        <p:txBody>
          <a:bodyPr vert="horz" wrap="square" lIns="19429" tIns="0" rIns="19429" bIns="0" numCol="1" anchor="t" anchorCtr="0" compatLnSpc="1">
            <a:prstTxWarp prst="textNoShape">
              <a:avLst/>
            </a:prstTxWarp>
          </a:bodyPr>
          <a:lstStyle>
            <a:lvl1pPr algn="r" defTabSz="925513">
              <a:defRPr sz="1000" i="1"/>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79513" y="703263"/>
            <a:ext cx="4622800" cy="34671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30275" y="4408488"/>
            <a:ext cx="5122863" cy="4178300"/>
          </a:xfrm>
          <a:prstGeom prst="rect">
            <a:avLst/>
          </a:prstGeom>
          <a:noFill/>
          <a:ln w="9525">
            <a:noFill/>
            <a:miter lim="800000"/>
            <a:headEnd/>
            <a:tailEnd/>
          </a:ln>
          <a:effectLst/>
        </p:spPr>
        <p:txBody>
          <a:bodyPr vert="horz" wrap="square" lIns="93907" tIns="46954" rIns="93907" bIns="469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1588" y="8818563"/>
            <a:ext cx="3027363" cy="465137"/>
          </a:xfrm>
          <a:prstGeom prst="rect">
            <a:avLst/>
          </a:prstGeom>
          <a:noFill/>
          <a:ln w="9525">
            <a:noFill/>
            <a:miter lim="800000"/>
            <a:headEnd/>
            <a:tailEnd/>
          </a:ln>
          <a:effectLst/>
        </p:spPr>
        <p:txBody>
          <a:bodyPr vert="horz" wrap="square" lIns="19429" tIns="0" rIns="19429" bIns="0" numCol="1" anchor="b" anchorCtr="0" compatLnSpc="1">
            <a:prstTxWarp prst="textNoShape">
              <a:avLst/>
            </a:prstTxWarp>
          </a:bodyPr>
          <a:lstStyle>
            <a:lvl1pPr defTabSz="925513">
              <a:defRPr sz="1000" i="1"/>
            </a:lvl1pPr>
          </a:lstStyle>
          <a:p>
            <a:pPr>
              <a:defRPr/>
            </a:pPr>
            <a:endParaRPr lang="en-US"/>
          </a:p>
        </p:txBody>
      </p:sp>
      <p:sp>
        <p:nvSpPr>
          <p:cNvPr id="2055" name="Rectangle 7"/>
          <p:cNvSpPr>
            <a:spLocks noGrp="1" noChangeArrowheads="1"/>
          </p:cNvSpPr>
          <p:nvPr>
            <p:ph type="sldNum" sz="quarter" idx="5"/>
          </p:nvPr>
        </p:nvSpPr>
        <p:spPr bwMode="auto">
          <a:xfrm>
            <a:off x="3957638" y="8818563"/>
            <a:ext cx="3027362" cy="465137"/>
          </a:xfrm>
          <a:prstGeom prst="rect">
            <a:avLst/>
          </a:prstGeom>
          <a:noFill/>
          <a:ln w="9525">
            <a:noFill/>
            <a:miter lim="800000"/>
            <a:headEnd/>
            <a:tailEnd/>
          </a:ln>
          <a:effectLst/>
        </p:spPr>
        <p:txBody>
          <a:bodyPr vert="horz" wrap="square" lIns="19429" tIns="0" rIns="19429" bIns="0" numCol="1" anchor="b" anchorCtr="0" compatLnSpc="1">
            <a:prstTxWarp prst="textNoShape">
              <a:avLst/>
            </a:prstTxWarp>
          </a:bodyPr>
          <a:lstStyle>
            <a:lvl1pPr algn="r" defTabSz="925513">
              <a:defRPr sz="1000" i="1"/>
            </a:lvl1pPr>
          </a:lstStyle>
          <a:p>
            <a:pPr>
              <a:defRPr/>
            </a:pPr>
            <a:fld id="{37C33934-A1DB-4296-82CD-66CFE6EA8B38}" type="slidenum">
              <a:rPr lang="en-US"/>
              <a:pPr>
                <a:defRPr/>
              </a:pPr>
              <a:t>‹#›</a:t>
            </a:fld>
            <a:endParaRPr lang="en-US"/>
          </a:p>
        </p:txBody>
      </p:sp>
    </p:spTree>
    <p:extLst>
      <p:ext uri="{BB962C8B-B14F-4D97-AF65-F5344CB8AC3E}">
        <p14:creationId xmlns:p14="http://schemas.microsoft.com/office/powerpoint/2010/main" val="2850324634"/>
      </p:ext>
    </p:extLst>
  </p:cSld>
  <p:clrMap bg1="lt1" tx1="dk1" bg2="lt2" tx2="dk2" accent1="accent1" accent2="accent2" accent3="accent3" accent4="accent4" accent5="accent5" accent6="accent6" hlink="hlink" folHlink="folHlink"/>
  <p:notesStyle>
    <a:lvl1pPr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5613"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1225"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66838"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0863" algn="l" defTabSz="90805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6E6A0F4-28F1-494B-990E-ED8D6CB79342}" type="slidenum">
              <a:rPr lang="en-US" smtClean="0"/>
              <a:pPr/>
              <a:t>1</a:t>
            </a:fld>
            <a:endParaRPr lang="en-US" smtClean="0"/>
          </a:p>
        </p:txBody>
      </p:sp>
      <p:sp>
        <p:nvSpPr>
          <p:cNvPr id="34819" name="Rectangle 2"/>
          <p:cNvSpPr>
            <a:spLocks noChangeArrowheads="1"/>
          </p:cNvSpPr>
          <p:nvPr/>
        </p:nvSpPr>
        <p:spPr bwMode="auto">
          <a:xfrm>
            <a:off x="3957638" y="-1588"/>
            <a:ext cx="3027362" cy="463551"/>
          </a:xfrm>
          <a:prstGeom prst="rect">
            <a:avLst/>
          </a:prstGeom>
          <a:noFill/>
          <a:ln w="9525">
            <a:noFill/>
            <a:miter lim="800000"/>
            <a:headEnd/>
            <a:tailEnd/>
          </a:ln>
        </p:spPr>
        <p:txBody>
          <a:bodyPr wrap="none" anchor="ctr"/>
          <a:lstStyle/>
          <a:p>
            <a:endParaRPr lang="en-US"/>
          </a:p>
        </p:txBody>
      </p:sp>
      <p:sp>
        <p:nvSpPr>
          <p:cNvPr id="34820" name="Rectangle 3"/>
          <p:cNvSpPr>
            <a:spLocks noChangeArrowheads="1"/>
          </p:cNvSpPr>
          <p:nvPr/>
        </p:nvSpPr>
        <p:spPr bwMode="auto">
          <a:xfrm>
            <a:off x="3957638" y="8816975"/>
            <a:ext cx="3027362" cy="465138"/>
          </a:xfrm>
          <a:prstGeom prst="rect">
            <a:avLst/>
          </a:prstGeom>
          <a:noFill/>
          <a:ln w="9525">
            <a:noFill/>
            <a:miter lim="800000"/>
            <a:headEnd/>
            <a:tailEnd/>
          </a:ln>
        </p:spPr>
        <p:txBody>
          <a:bodyPr lIns="19429" tIns="0" rIns="19429" bIns="0" anchor="b"/>
          <a:lstStyle/>
          <a:p>
            <a:pPr algn="r" defTabSz="925513"/>
            <a:r>
              <a:rPr lang="en-US" sz="1000" i="1"/>
              <a:t>1</a:t>
            </a:r>
          </a:p>
        </p:txBody>
      </p:sp>
      <p:sp>
        <p:nvSpPr>
          <p:cNvPr id="34821" name="Rectangle 4"/>
          <p:cNvSpPr>
            <a:spLocks noChangeArrowheads="1"/>
          </p:cNvSpPr>
          <p:nvPr/>
        </p:nvSpPr>
        <p:spPr bwMode="auto">
          <a:xfrm>
            <a:off x="-1588" y="8816975"/>
            <a:ext cx="3027363" cy="465138"/>
          </a:xfrm>
          <a:prstGeom prst="rect">
            <a:avLst/>
          </a:prstGeom>
          <a:noFill/>
          <a:ln w="9525">
            <a:noFill/>
            <a:miter lim="800000"/>
            <a:headEnd/>
            <a:tailEnd/>
          </a:ln>
        </p:spPr>
        <p:txBody>
          <a:bodyPr wrap="none" anchor="ctr"/>
          <a:lstStyle/>
          <a:p>
            <a:endParaRPr lang="en-US"/>
          </a:p>
        </p:txBody>
      </p:sp>
      <p:sp>
        <p:nvSpPr>
          <p:cNvPr id="34822" name="Rectangle 5"/>
          <p:cNvSpPr>
            <a:spLocks noChangeArrowheads="1"/>
          </p:cNvSpPr>
          <p:nvPr/>
        </p:nvSpPr>
        <p:spPr bwMode="auto">
          <a:xfrm>
            <a:off x="-1588" y="-1588"/>
            <a:ext cx="3027363" cy="463551"/>
          </a:xfrm>
          <a:prstGeom prst="rect">
            <a:avLst/>
          </a:prstGeom>
          <a:noFill/>
          <a:ln w="9525">
            <a:noFill/>
            <a:miter lim="800000"/>
            <a:headEnd/>
            <a:tailEnd/>
          </a:ln>
        </p:spPr>
        <p:txBody>
          <a:bodyPr wrap="none" anchor="ctr"/>
          <a:lstStyle/>
          <a:p>
            <a:endParaRPr lang="en-US"/>
          </a:p>
        </p:txBody>
      </p:sp>
      <p:sp>
        <p:nvSpPr>
          <p:cNvPr id="34823" name="Rectangle 6"/>
          <p:cNvSpPr>
            <a:spLocks noChangeArrowheads="1"/>
          </p:cNvSpPr>
          <p:nvPr/>
        </p:nvSpPr>
        <p:spPr bwMode="auto">
          <a:xfrm>
            <a:off x="3957638" y="-1588"/>
            <a:ext cx="3027362" cy="461963"/>
          </a:xfrm>
          <a:prstGeom prst="rect">
            <a:avLst/>
          </a:prstGeom>
          <a:noFill/>
          <a:ln w="9525">
            <a:noFill/>
            <a:miter lim="800000"/>
            <a:headEnd/>
            <a:tailEnd/>
          </a:ln>
        </p:spPr>
        <p:txBody>
          <a:bodyPr wrap="none" anchor="ctr"/>
          <a:lstStyle/>
          <a:p>
            <a:endParaRPr lang="en-US"/>
          </a:p>
        </p:txBody>
      </p:sp>
      <p:sp>
        <p:nvSpPr>
          <p:cNvPr id="34824" name="Rectangle 7"/>
          <p:cNvSpPr>
            <a:spLocks noChangeArrowheads="1"/>
          </p:cNvSpPr>
          <p:nvPr/>
        </p:nvSpPr>
        <p:spPr bwMode="auto">
          <a:xfrm>
            <a:off x="3957638" y="8815388"/>
            <a:ext cx="3027362" cy="466725"/>
          </a:xfrm>
          <a:prstGeom prst="rect">
            <a:avLst/>
          </a:prstGeom>
          <a:noFill/>
          <a:ln w="9525">
            <a:noFill/>
            <a:miter lim="800000"/>
            <a:headEnd/>
            <a:tailEnd/>
          </a:ln>
        </p:spPr>
        <p:txBody>
          <a:bodyPr lIns="19429" tIns="0" rIns="19429" bIns="0" anchor="b"/>
          <a:lstStyle/>
          <a:p>
            <a:pPr algn="r" defTabSz="925513"/>
            <a:r>
              <a:rPr lang="en-US" sz="1000" i="1"/>
              <a:t>1</a:t>
            </a:r>
          </a:p>
        </p:txBody>
      </p:sp>
      <p:sp>
        <p:nvSpPr>
          <p:cNvPr id="34825" name="Rectangle 8"/>
          <p:cNvSpPr>
            <a:spLocks noChangeArrowheads="1"/>
          </p:cNvSpPr>
          <p:nvPr/>
        </p:nvSpPr>
        <p:spPr bwMode="auto">
          <a:xfrm>
            <a:off x="-1588" y="8815388"/>
            <a:ext cx="3027363" cy="466725"/>
          </a:xfrm>
          <a:prstGeom prst="rect">
            <a:avLst/>
          </a:prstGeom>
          <a:noFill/>
          <a:ln w="9525">
            <a:noFill/>
            <a:miter lim="800000"/>
            <a:headEnd/>
            <a:tailEnd/>
          </a:ln>
        </p:spPr>
        <p:txBody>
          <a:bodyPr wrap="none" anchor="ctr"/>
          <a:lstStyle/>
          <a:p>
            <a:endParaRPr lang="en-US"/>
          </a:p>
        </p:txBody>
      </p:sp>
      <p:sp>
        <p:nvSpPr>
          <p:cNvPr id="34826" name="Rectangle 9"/>
          <p:cNvSpPr>
            <a:spLocks noChangeArrowheads="1"/>
          </p:cNvSpPr>
          <p:nvPr/>
        </p:nvSpPr>
        <p:spPr bwMode="auto">
          <a:xfrm>
            <a:off x="-1588" y="-1588"/>
            <a:ext cx="3027363" cy="461963"/>
          </a:xfrm>
          <a:prstGeom prst="rect">
            <a:avLst/>
          </a:prstGeom>
          <a:noFill/>
          <a:ln w="9525">
            <a:noFill/>
            <a:miter lim="800000"/>
            <a:headEnd/>
            <a:tailEnd/>
          </a:ln>
        </p:spPr>
        <p:txBody>
          <a:bodyPr wrap="none" anchor="ctr"/>
          <a:lstStyle/>
          <a:p>
            <a:endParaRPr lang="en-US"/>
          </a:p>
        </p:txBody>
      </p:sp>
      <p:sp>
        <p:nvSpPr>
          <p:cNvPr id="34827" name="Rectangle 10"/>
          <p:cNvSpPr>
            <a:spLocks noGrp="1" noRot="1" noChangeAspect="1" noChangeArrowheads="1" noTextEdit="1"/>
          </p:cNvSpPr>
          <p:nvPr>
            <p:ph type="sldImg"/>
          </p:nvPr>
        </p:nvSpPr>
        <p:spPr>
          <a:ln cap="flat"/>
        </p:spPr>
      </p:sp>
      <p:sp>
        <p:nvSpPr>
          <p:cNvPr id="34828" name="Rectangle 11"/>
          <p:cNvSpPr>
            <a:spLocks noGrp="1" noChangeArrowheads="1"/>
          </p:cNvSpPr>
          <p:nvPr>
            <p:ph type="body" idx="1"/>
          </p:nvPr>
        </p:nvSpPr>
        <p:spPr>
          <a:xfrm>
            <a:off x="930275" y="4405313"/>
            <a:ext cx="5122863" cy="4178300"/>
          </a:xfrm>
          <a:noFill/>
          <a:ln/>
        </p:spPr>
        <p:txBody>
          <a:bodyPr lIns="95526" tIns="48573" rIns="95526" bIns="48573"/>
          <a:lstStyle/>
          <a:p>
            <a:endParaRPr lang="en-US" smtClean="0"/>
          </a:p>
        </p:txBody>
      </p:sp>
    </p:spTree>
    <p:extLst>
      <p:ext uri="{BB962C8B-B14F-4D97-AF65-F5344CB8AC3E}">
        <p14:creationId xmlns:p14="http://schemas.microsoft.com/office/powerpoint/2010/main" val="294968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syntax is a little tricky, but there’s nothing fancy going on here – the linear combinations become</a:t>
            </a:r>
            <a:r>
              <a:rPr lang="en-US" baseline="0" dirty="0" smtClean="0"/>
              <a:t> the feature set (M&lt;p) – we have lost info, but if we have chosen the phi’s wisely, perhaps not too much information has been lost, and perhaps lots of variance reduction/overfitting has been achieved</a:t>
            </a:r>
            <a:endParaRPr lang="en-US" dirty="0"/>
          </a:p>
        </p:txBody>
      </p:sp>
      <p:sp>
        <p:nvSpPr>
          <p:cNvPr id="4" name="Slide Number Placeholder 3"/>
          <p:cNvSpPr>
            <a:spLocks noGrp="1"/>
          </p:cNvSpPr>
          <p:nvPr>
            <p:ph type="sldNum" sz="quarter" idx="10"/>
          </p:nvPr>
        </p:nvSpPr>
        <p:spPr/>
        <p:txBody>
          <a:bodyPr/>
          <a:lstStyle/>
          <a:p>
            <a:pPr>
              <a:defRPr/>
            </a:pPr>
            <a:fld id="{37C33934-A1DB-4296-82CD-66CFE6EA8B38}" type="slidenum">
              <a:rPr lang="en-US" smtClean="0"/>
              <a:pPr>
                <a:defRPr/>
              </a:pPr>
              <a:t>5</a:t>
            </a:fld>
            <a:endParaRPr lang="en-US"/>
          </a:p>
        </p:txBody>
      </p:sp>
    </p:spTree>
    <p:extLst>
      <p:ext uri="{BB962C8B-B14F-4D97-AF65-F5344CB8AC3E}">
        <p14:creationId xmlns:p14="http://schemas.microsoft.com/office/powerpoint/2010/main" val="24592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08050" rtl="0" eaLnBrk="0" fontAlgn="base" latinLnBrk="0" hangingPunct="0">
              <a:lnSpc>
                <a:spcPct val="100000"/>
              </a:lnSpc>
              <a:spcBef>
                <a:spcPct val="30000"/>
              </a:spcBef>
              <a:spcAft>
                <a:spcPct val="0"/>
              </a:spcAft>
              <a:buClrTx/>
              <a:buSzTx/>
              <a:buFontTx/>
              <a:buNone/>
              <a:tabLst/>
              <a:defRPr/>
            </a:pPr>
            <a:r>
              <a:rPr lang="en-US" dirty="0" smtClean="0"/>
              <a:t>Latent Semantic Indexing: a way of </a:t>
            </a:r>
            <a:r>
              <a:rPr lang="en-US" sz="1200" b="0" i="0" kern="1200" dirty="0" smtClean="0">
                <a:solidFill>
                  <a:schemeClr val="tx1"/>
                </a:solidFill>
                <a:effectLst/>
                <a:latin typeface="Times New Roman" pitchFamily="18" charset="0"/>
                <a:ea typeface="+mn-ea"/>
                <a:cs typeface="+mn-cs"/>
              </a:rPr>
              <a:t>analyzing relationships between a set of documents and the terms they contain by producing a set of concepts related to the documents and terms. LSA assumes that words that are close in meaning will occur in similar pieces of text. A matrix containing word counts per paragraph (rows represent unique words and columns represent each paragraph) is constructed from a large piece of text and a mathematical technique called singular value decomposition  (SVD) is used to reduce the number of rows while preserving the similarity structure among columns. Words are then compared by taking the cosine of the angle between the two vectors formed by any two rows. Values close to 1 represent very similar words while values close to 0 represent very dissimilar words.</a:t>
            </a:r>
            <a:endParaRPr lang="en-US" sz="1200" b="0" i="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37C33934-A1DB-4296-82CD-66CFE6EA8B38}" type="slidenum">
              <a:rPr lang="en-US" smtClean="0"/>
              <a:pPr>
                <a:defRPr/>
              </a:pPr>
              <a:t>9</a:t>
            </a:fld>
            <a:endParaRPr lang="en-US"/>
          </a:p>
        </p:txBody>
      </p:sp>
    </p:spTree>
    <p:extLst>
      <p:ext uri="{BB962C8B-B14F-4D97-AF65-F5344CB8AC3E}">
        <p14:creationId xmlns:p14="http://schemas.microsoft.com/office/powerpoint/2010/main" val="994751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shrinkage factor is the </a:t>
            </a:r>
            <a:r>
              <a:rPr lang="en-US" sz="1200" b="0" i="1" u="none" strike="noStrike" kern="1200" baseline="0" dirty="0" smtClean="0">
                <a:solidFill>
                  <a:schemeClr val="tx1"/>
                </a:solidFill>
                <a:latin typeface="Symbol" panose="05050102010706020507" pitchFamily="18" charset="2"/>
                <a:ea typeface="+mn-ea"/>
                <a:cs typeface="Times New Roman" panose="02020603050405020304" pitchFamily="18" charset="0"/>
              </a:rPr>
              <a:t>l</a:t>
            </a:r>
            <a:r>
              <a:rPr lang="en-US" sz="1200" b="0" i="1" u="none" strike="noStrike" kern="1200" baseline="0" dirty="0" smtClean="0">
                <a:solidFill>
                  <a:schemeClr val="tx1"/>
                </a:solidFill>
                <a:latin typeface="Times New Roman" pitchFamily="18" charset="0"/>
                <a:ea typeface="+mn-ea"/>
                <a:cs typeface="+mn-cs"/>
              </a:rPr>
              <a:t>-</a:t>
            </a:r>
            <a:r>
              <a:rPr lang="en-US" sz="1200" b="0" i="0" u="none" strike="noStrike" kern="1200" baseline="0" dirty="0" smtClean="0">
                <a:solidFill>
                  <a:schemeClr val="tx1"/>
                </a:solidFill>
                <a:latin typeface="Times New Roman" pitchFamily="18" charset="0"/>
                <a:ea typeface="+mn-ea"/>
                <a:cs typeface="+mn-cs"/>
              </a:rPr>
              <a:t>2 </a:t>
            </a:r>
            <a:r>
              <a:rPr lang="en-US" sz="1200" b="0" i="1" u="none" strike="noStrike" kern="1200" baseline="0" dirty="0" smtClean="0">
                <a:solidFill>
                  <a:schemeClr val="tx1"/>
                </a:solidFill>
                <a:latin typeface="Times New Roman" pitchFamily="18" charset="0"/>
                <a:ea typeface="+mn-ea"/>
                <a:cs typeface="+mn-cs"/>
              </a:rPr>
              <a:t>norm of the shrunken coefficient estimates divided by the l-</a:t>
            </a:r>
            <a:r>
              <a:rPr lang="en-US" sz="1200" b="0" i="0" u="none" strike="noStrike" kern="1200" baseline="0" dirty="0" smtClean="0">
                <a:solidFill>
                  <a:schemeClr val="tx1"/>
                </a:solidFill>
                <a:latin typeface="Times New Roman" pitchFamily="18" charset="0"/>
                <a:ea typeface="+mn-ea"/>
                <a:cs typeface="+mn-cs"/>
              </a:rPr>
              <a:t>2 </a:t>
            </a:r>
            <a:r>
              <a:rPr lang="en-US" sz="1200" b="0" i="1" u="none" strike="noStrike" kern="1200" baseline="0" dirty="0" smtClean="0">
                <a:solidFill>
                  <a:schemeClr val="tx1"/>
                </a:solidFill>
                <a:latin typeface="Times New Roman" pitchFamily="18" charset="0"/>
                <a:ea typeface="+mn-ea"/>
                <a:cs typeface="+mn-cs"/>
              </a:rPr>
              <a:t>norm of the least squares estimate</a:t>
            </a:r>
            <a:endParaRPr lang="en-US" dirty="0"/>
          </a:p>
        </p:txBody>
      </p:sp>
      <p:sp>
        <p:nvSpPr>
          <p:cNvPr id="4" name="Slide Number Placeholder 3"/>
          <p:cNvSpPr>
            <a:spLocks noGrp="1"/>
          </p:cNvSpPr>
          <p:nvPr>
            <p:ph type="sldNum" sz="quarter" idx="10"/>
          </p:nvPr>
        </p:nvSpPr>
        <p:spPr/>
        <p:txBody>
          <a:bodyPr/>
          <a:lstStyle/>
          <a:p>
            <a:pPr marL="0" marR="0" lvl="0" indent="0" algn="r" defTabSz="925513" rtl="0" eaLnBrk="0" fontAlgn="base" latinLnBrk="0" hangingPunct="0">
              <a:lnSpc>
                <a:spcPct val="100000"/>
              </a:lnSpc>
              <a:spcBef>
                <a:spcPct val="0"/>
              </a:spcBef>
              <a:spcAft>
                <a:spcPct val="0"/>
              </a:spcAft>
              <a:buClrTx/>
              <a:buSzTx/>
              <a:buFontTx/>
              <a:buNone/>
              <a:tabLst/>
              <a:defRPr/>
            </a:pPr>
            <a:fld id="{37C33934-A1DB-4296-82CD-66CFE6EA8B38}" type="slidenum">
              <a:rPr kumimoji="0" lang="en-US" sz="10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25513" rtl="0" eaLnBrk="0" fontAlgn="base" latinLnBrk="0" hangingPunct="0">
                <a:lnSpc>
                  <a:spcPct val="100000"/>
                </a:lnSpc>
                <a:spcBef>
                  <a:spcPct val="0"/>
                </a:spcBef>
                <a:spcAft>
                  <a:spcPct val="0"/>
                </a:spcAft>
                <a:buClrTx/>
                <a:buSzTx/>
                <a:buFontTx/>
                <a:buNone/>
                <a:tabLst/>
                <a:defRPr/>
              </a:pPr>
              <a:t>23</a:t>
            </a:fld>
            <a:endParaRPr kumimoji="0" lang="en-US" sz="10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208579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4pPr marL="1600200" indent="-228600">
              <a:buFont typeface="Arial" panose="020B0604020202020204"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
          <p:cNvSpPr>
            <a:spLocks noGrp="1"/>
          </p:cNvSpPr>
          <p:nvPr>
            <p:ph type="sldNum" sz="quarter" idx="4"/>
          </p:nvPr>
        </p:nvSpPr>
        <p:spPr>
          <a:xfrm>
            <a:off x="0" y="72680"/>
            <a:ext cx="533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8600C-41B0-4D06-A286-38650E36D74F}"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7364" y="11087"/>
            <a:ext cx="7772400" cy="853437"/>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130531"/>
            <a:ext cx="7772400" cy="5498869"/>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Slide Number Placeholder 2"/>
          <p:cNvSpPr>
            <a:spLocks noGrp="1"/>
          </p:cNvSpPr>
          <p:nvPr>
            <p:ph type="sldNum" sz="quarter" idx="4"/>
          </p:nvPr>
        </p:nvSpPr>
        <p:spPr>
          <a:xfrm>
            <a:off x="0" y="72680"/>
            <a:ext cx="533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8600C-41B0-4D06-A286-38650E36D7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defRPr>
      </a:lvl5pPr>
      <a:lvl6pPr marL="457200" algn="ctr" rtl="0" eaLnBrk="0" fontAlgn="base" hangingPunct="0">
        <a:spcBef>
          <a:spcPct val="0"/>
        </a:spcBef>
        <a:spcAft>
          <a:spcPct val="0"/>
        </a:spcAft>
        <a:defRPr sz="4400">
          <a:solidFill>
            <a:schemeClr val="tx1"/>
          </a:solidFill>
          <a:latin typeface="Times New Roman" pitchFamily="18" charset="0"/>
        </a:defRPr>
      </a:lvl6pPr>
      <a:lvl7pPr marL="914400" algn="ctr" rtl="0" eaLnBrk="0" fontAlgn="base" hangingPunct="0">
        <a:spcBef>
          <a:spcPct val="0"/>
        </a:spcBef>
        <a:spcAft>
          <a:spcPct val="0"/>
        </a:spcAft>
        <a:defRPr sz="4400">
          <a:solidFill>
            <a:schemeClr val="tx1"/>
          </a:solidFill>
          <a:latin typeface="Times New Roman" pitchFamily="18" charset="0"/>
        </a:defRPr>
      </a:lvl7pPr>
      <a:lvl8pPr marL="1371600" algn="ctr" rtl="0" eaLnBrk="0" fontAlgn="base" hangingPunct="0">
        <a:spcBef>
          <a:spcPct val="0"/>
        </a:spcBef>
        <a:spcAft>
          <a:spcPct val="0"/>
        </a:spcAft>
        <a:defRPr sz="4400">
          <a:solidFill>
            <a:schemeClr val="tx1"/>
          </a:solidFill>
          <a:latin typeface="Times New Roman" pitchFamily="18" charset="0"/>
        </a:defRPr>
      </a:lvl8pPr>
      <a:lvl9pPr marL="1828800" algn="ctr" rtl="0" eaLnBrk="0" fontAlgn="base" hangingPunct="0">
        <a:spcBef>
          <a:spcPct val="0"/>
        </a:spcBef>
        <a:spcAft>
          <a:spcPct val="0"/>
        </a:spcAft>
        <a:defRPr sz="4400">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ChangeArrowheads="1"/>
          </p:cNvSpPr>
          <p:nvPr/>
        </p:nvSpPr>
        <p:spPr bwMode="auto">
          <a:xfrm>
            <a:off x="0" y="5341087"/>
            <a:ext cx="9144000" cy="1143000"/>
          </a:xfrm>
          <a:prstGeom prst="rect">
            <a:avLst/>
          </a:prstGeom>
          <a:noFill/>
          <a:ln w="9525">
            <a:noFill/>
            <a:miter lim="800000"/>
            <a:headEnd/>
            <a:tailEnd/>
          </a:ln>
          <a:effectLst/>
        </p:spPr>
        <p:txBody>
          <a:bodyPr lIns="92075" tIns="46038" rIns="92075" bIns="46038" anchor="ctr"/>
          <a:lstStyle/>
          <a:p>
            <a:pPr algn="ctr">
              <a:defRPr/>
            </a:pPr>
            <a:r>
              <a:rPr lang="en-US" sz="4400" dirty="0" smtClean="0">
                <a:effectLst>
                  <a:outerShdw blurRad="38100" dist="38100" dir="2700000" algn="tl">
                    <a:srgbClr val="C0C0C0"/>
                  </a:outerShdw>
                </a:effectLst>
              </a:rPr>
              <a:t>Dimension Reduction</a:t>
            </a:r>
          </a:p>
          <a:p>
            <a:pPr algn="ctr">
              <a:defRPr/>
            </a:pPr>
            <a:r>
              <a:rPr lang="en-US" sz="3200" dirty="0" smtClean="0">
                <a:effectLst>
                  <a:outerShdw blurRad="38100" dist="38100" dir="2700000" algn="tl">
                    <a:srgbClr val="C0C0C0"/>
                  </a:outerShdw>
                </a:effectLst>
              </a:rPr>
              <a:t>(ISLR, Chapter 6)</a:t>
            </a:r>
            <a:endParaRPr lang="en-US" sz="3200" dirty="0">
              <a:effectLst>
                <a:outerShdw blurRad="38100" dist="38100" dir="2700000" algn="tl">
                  <a:srgbClr val="C0C0C0"/>
                </a:outerShdw>
              </a:effectLst>
            </a:endParaRPr>
          </a:p>
        </p:txBody>
      </p:sp>
      <p:sp>
        <p:nvSpPr>
          <p:cNvPr id="4104" name="Rectangle 8"/>
          <p:cNvSpPr>
            <a:spLocks noChangeArrowheads="1"/>
          </p:cNvSpPr>
          <p:nvPr/>
        </p:nvSpPr>
        <p:spPr bwMode="auto">
          <a:xfrm>
            <a:off x="228600" y="914400"/>
            <a:ext cx="8458200" cy="2743200"/>
          </a:xfrm>
          <a:prstGeom prst="rect">
            <a:avLst/>
          </a:prstGeom>
          <a:noFill/>
          <a:ln w="9525">
            <a:noFill/>
            <a:miter lim="800000"/>
            <a:headEnd/>
            <a:tailEnd/>
          </a:ln>
          <a:effectLst/>
        </p:spPr>
        <p:txBody>
          <a:bodyPr lIns="92075" tIns="46038" rIns="92075" bIns="46038" anchor="ctr"/>
          <a:lstStyle/>
          <a:p>
            <a:pPr marL="342900" indent="-342900" algn="ctr">
              <a:defRPr/>
            </a:pPr>
            <a:r>
              <a:rPr lang="en-US" sz="66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BUAD 5082</a:t>
            </a:r>
            <a:endParaRPr lang="en-US" sz="6600" b="1" i="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a:p>
            <a:pPr marL="342900" indent="-342900" algn="ctr">
              <a:defRPr/>
            </a:pPr>
            <a:endParaRPr lang="en-US" sz="4400" b="1" i="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a:p>
            <a:pPr marL="342900" indent="-342900" algn="ctr">
              <a:defRPr/>
            </a:pPr>
            <a:r>
              <a:rPr lang="en-US" sz="40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Machine Learning II</a:t>
            </a:r>
          </a:p>
          <a:p>
            <a:pPr marL="342900" indent="-342900" algn="ctr">
              <a:defRPr/>
            </a:pPr>
            <a:endParaRPr lang="en-US" sz="4000" b="1" i="1"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Tree>
    <p:extLst>
      <p:ext uri="{BB962C8B-B14F-4D97-AF65-F5344CB8AC3E}">
        <p14:creationId xmlns:p14="http://schemas.microsoft.com/office/powerpoint/2010/main" val="17572741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Principal Component Analysis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i="1" dirty="0" smtClean="0"/>
              <a:t>first principal component </a:t>
            </a:r>
            <a:r>
              <a:rPr lang="en-US" b="1" dirty="0" smtClean="0"/>
              <a:t>direction</a:t>
            </a:r>
            <a:r>
              <a:rPr lang="en-US" dirty="0" smtClean="0"/>
              <a:t> of a dataset is that direction along which the observations </a:t>
            </a:r>
            <a:r>
              <a:rPr lang="en-US" i="1" dirty="0" smtClean="0"/>
              <a:t>vary the most</a:t>
            </a:r>
            <a:r>
              <a:rPr lang="en-US" dirty="0" smtClean="0"/>
              <a:t>.</a:t>
            </a:r>
          </a:p>
          <a:p>
            <a:pPr lvl="1"/>
            <a:r>
              <a:rPr lang="en-US" dirty="0" smtClean="0"/>
              <a:t>The implicit assumption is that the response will tend to vary most in the directions of high variance of the inputs. </a:t>
            </a:r>
          </a:p>
          <a:p>
            <a:pPr lvl="1"/>
            <a:r>
              <a:rPr lang="en-US" dirty="0" smtClean="0"/>
              <a:t>This is often a reasonable assumption, since predictors are often chosen for study because they vary with the response variable.</a:t>
            </a:r>
          </a:p>
          <a:p>
            <a:r>
              <a:rPr lang="en-US" dirty="0" smtClean="0"/>
              <a:t>The second and subsequent principal component directions are the directions along which the projected observations vary the most, subject to the constraint that each new direction is orthogonal to all the foregoing principal component directions </a:t>
            </a:r>
          </a:p>
          <a:p>
            <a:r>
              <a:rPr lang="en-US" dirty="0" smtClean="0"/>
              <a:t>There can be at most min(</a:t>
            </a:r>
            <a:r>
              <a:rPr lang="en-US" i="1" dirty="0" smtClean="0"/>
              <a:t>n</a:t>
            </a:r>
            <a:r>
              <a:rPr lang="en-US" dirty="0" smtClean="0"/>
              <a:t> − 1, </a:t>
            </a:r>
            <a:r>
              <a:rPr lang="en-US" i="1" dirty="0" smtClean="0"/>
              <a:t>p</a:t>
            </a:r>
            <a:r>
              <a:rPr lang="en-US" dirty="0" smtClean="0"/>
              <a:t>) principal components.</a:t>
            </a:r>
            <a:endParaRPr lang="en-US" dirty="0"/>
          </a:p>
        </p:txBody>
      </p:sp>
      <p:sp>
        <p:nvSpPr>
          <p:cNvPr id="4" name="Slide Number Placeholder 3"/>
          <p:cNvSpPr>
            <a:spLocks noGrp="1"/>
          </p:cNvSpPr>
          <p:nvPr>
            <p:ph type="sldNum" sz="quarter" idx="4"/>
          </p:nvPr>
        </p:nvSpPr>
        <p:spPr/>
        <p:txBody>
          <a:bodyPr/>
          <a:lstStyle/>
          <a:p>
            <a:fld id="{D888600C-41B0-4D06-A286-38650E36D74F}" type="slidenum">
              <a:rPr lang="en-US" smtClean="0"/>
              <a:t>10</a:t>
            </a:fld>
            <a:endParaRPr lang="en-US"/>
          </a:p>
        </p:txBody>
      </p:sp>
    </p:spTree>
    <p:extLst>
      <p:ext uri="{BB962C8B-B14F-4D97-AF65-F5344CB8AC3E}">
        <p14:creationId xmlns:p14="http://schemas.microsoft.com/office/powerpoint/2010/main" val="343021849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Analysis</a:t>
            </a:r>
            <a:endParaRPr lang="en-US" dirty="0"/>
          </a:p>
        </p:txBody>
      </p:sp>
      <p:sp>
        <p:nvSpPr>
          <p:cNvPr id="10" name="Content Placeholder 6"/>
          <p:cNvSpPr>
            <a:spLocks noGrp="1"/>
          </p:cNvSpPr>
          <p:nvPr>
            <p:ph idx="1"/>
          </p:nvPr>
        </p:nvSpPr>
        <p:spPr>
          <a:xfrm>
            <a:off x="543910" y="2866055"/>
            <a:ext cx="7772400" cy="3991945"/>
          </a:xfrm>
        </p:spPr>
        <p:txBody>
          <a:bodyPr>
            <a:normAutofit fontScale="70000" lnSpcReduction="20000"/>
          </a:bodyPr>
          <a:lstStyle/>
          <a:p>
            <a:r>
              <a:rPr lang="en-US" dirty="0" smtClean="0"/>
              <a:t>Example: The panel above plots population </a:t>
            </a:r>
            <a:r>
              <a:rPr lang="en-US" dirty="0"/>
              <a:t>size </a:t>
            </a:r>
            <a:r>
              <a:rPr lang="en-US" dirty="0" smtClean="0"/>
              <a:t>in </a:t>
            </a:r>
            <a:r>
              <a:rPr lang="en-US" dirty="0"/>
              <a:t>tens of thousands of people, </a:t>
            </a:r>
            <a:r>
              <a:rPr lang="en-US" dirty="0" smtClean="0"/>
              <a:t>against </a:t>
            </a:r>
            <a:r>
              <a:rPr lang="en-US" dirty="0"/>
              <a:t>ad spending for </a:t>
            </a:r>
            <a:r>
              <a:rPr lang="en-US" dirty="0" smtClean="0"/>
              <a:t>a particular </a:t>
            </a:r>
            <a:r>
              <a:rPr lang="en-US" dirty="0"/>
              <a:t>company </a:t>
            </a:r>
            <a:r>
              <a:rPr lang="en-US" dirty="0" smtClean="0"/>
              <a:t>in </a:t>
            </a:r>
            <a:r>
              <a:rPr lang="en-US" dirty="0"/>
              <a:t>thousands of dollars, for 100 </a:t>
            </a:r>
            <a:r>
              <a:rPr lang="en-US" dirty="0" smtClean="0"/>
              <a:t>cities (only a subset of the points are shown).</a:t>
            </a:r>
          </a:p>
          <a:p>
            <a:r>
              <a:rPr lang="en-US" dirty="0"/>
              <a:t>The </a:t>
            </a:r>
            <a:r>
              <a:rPr lang="en-US" dirty="0" smtClean="0"/>
              <a:t>green solid </a:t>
            </a:r>
            <a:r>
              <a:rPr lang="en-US" dirty="0"/>
              <a:t>line represents the first principal component </a:t>
            </a:r>
            <a:r>
              <a:rPr lang="en-US" b="1" dirty="0"/>
              <a:t>direction</a:t>
            </a:r>
            <a:r>
              <a:rPr lang="en-US" dirty="0"/>
              <a:t> of the data</a:t>
            </a:r>
            <a:r>
              <a:rPr lang="en-US" dirty="0" smtClean="0"/>
              <a:t>.</a:t>
            </a:r>
          </a:p>
          <a:p>
            <a:r>
              <a:rPr lang="en-US" dirty="0"/>
              <a:t>That is, if we </a:t>
            </a:r>
            <a:r>
              <a:rPr lang="en-US" i="1" dirty="0"/>
              <a:t>projected </a:t>
            </a:r>
            <a:r>
              <a:rPr lang="en-US" dirty="0"/>
              <a:t>the 100 observations </a:t>
            </a:r>
            <a:r>
              <a:rPr lang="en-US" dirty="0" smtClean="0"/>
              <a:t>onto this </a:t>
            </a:r>
            <a:r>
              <a:rPr lang="en-US" dirty="0"/>
              <a:t>line </a:t>
            </a:r>
            <a:r>
              <a:rPr lang="en-US" dirty="0" smtClean="0"/>
              <a:t>then </a:t>
            </a:r>
            <a:r>
              <a:rPr lang="en-US" dirty="0"/>
              <a:t>the </a:t>
            </a:r>
            <a:r>
              <a:rPr lang="en-US" dirty="0" smtClean="0"/>
              <a:t>resulting projected </a:t>
            </a:r>
            <a:r>
              <a:rPr lang="en-US" dirty="0"/>
              <a:t>observations would have the largest possible variance; </a:t>
            </a:r>
            <a:r>
              <a:rPr lang="en-US" dirty="0" smtClean="0"/>
              <a:t>projecting the </a:t>
            </a:r>
            <a:r>
              <a:rPr lang="en-US" dirty="0"/>
              <a:t>observations onto any other line would yield projected </a:t>
            </a:r>
            <a:r>
              <a:rPr lang="en-US" dirty="0" smtClean="0"/>
              <a:t>observations with </a:t>
            </a:r>
            <a:r>
              <a:rPr lang="en-US" dirty="0"/>
              <a:t>lower variance</a:t>
            </a:r>
            <a:r>
              <a:rPr lang="en-US" dirty="0" smtClean="0"/>
              <a:t>.</a:t>
            </a:r>
          </a:p>
          <a:p>
            <a:pPr lvl="1"/>
            <a:r>
              <a:rPr lang="en-US" dirty="0"/>
              <a:t>Projecting a point onto a line simply involves </a:t>
            </a:r>
            <a:r>
              <a:rPr lang="en-US" dirty="0" smtClean="0"/>
              <a:t>finding the </a:t>
            </a:r>
            <a:r>
              <a:rPr lang="en-US" dirty="0"/>
              <a:t>location on the line which is closest to the point</a:t>
            </a:r>
            <a:r>
              <a:rPr lang="en-US" dirty="0" smtClean="0"/>
              <a:t>.</a:t>
            </a:r>
          </a:p>
          <a:p>
            <a:pPr lvl="1"/>
            <a:endParaRPr lang="en-US" dirty="0" smtClean="0"/>
          </a:p>
          <a:p>
            <a:endParaRPr lang="en-US" dirty="0"/>
          </a:p>
        </p:txBody>
      </p:sp>
      <p:pic>
        <p:nvPicPr>
          <p:cNvPr id="11" name="Picture 10"/>
          <p:cNvPicPr>
            <a:picLocks noChangeAspect="1"/>
          </p:cNvPicPr>
          <p:nvPr/>
        </p:nvPicPr>
        <p:blipFill>
          <a:blip r:embed="rId2"/>
          <a:stretch>
            <a:fillRect/>
          </a:stretch>
        </p:blipFill>
        <p:spPr>
          <a:xfrm>
            <a:off x="2417265" y="864524"/>
            <a:ext cx="3422397" cy="2001531"/>
          </a:xfrm>
          <a:prstGeom prst="rect">
            <a:avLst/>
          </a:prstGeom>
        </p:spPr>
      </p:pic>
      <p:sp>
        <p:nvSpPr>
          <p:cNvPr id="3" name="Slide Number Placeholder 2"/>
          <p:cNvSpPr>
            <a:spLocks noGrp="1"/>
          </p:cNvSpPr>
          <p:nvPr>
            <p:ph type="sldNum" sz="quarter" idx="4"/>
          </p:nvPr>
        </p:nvSpPr>
        <p:spPr/>
        <p:txBody>
          <a:bodyPr/>
          <a:lstStyle/>
          <a:p>
            <a:fld id="{D888600C-41B0-4D06-A286-38650E36D74F}" type="slidenum">
              <a:rPr lang="en-US" smtClean="0"/>
              <a:t>11</a:t>
            </a:fld>
            <a:endParaRPr lang="en-US"/>
          </a:p>
        </p:txBody>
      </p:sp>
    </p:spTree>
    <p:extLst>
      <p:ext uri="{BB962C8B-B14F-4D97-AF65-F5344CB8AC3E}">
        <p14:creationId xmlns:p14="http://schemas.microsoft.com/office/powerpoint/2010/main" val="332473113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30531"/>
                <a:ext cx="7772400" cy="5727469"/>
              </a:xfrm>
            </p:spPr>
            <p:txBody>
              <a:bodyPr>
                <a:normAutofit fontScale="70000" lnSpcReduction="20000"/>
              </a:bodyPr>
              <a:lstStyle/>
              <a:p>
                <a:r>
                  <a:rPr lang="en-US" dirty="0" smtClean="0"/>
                  <a:t>In this example, the first principal component can be expressed mathematically as:</a:t>
                </a:r>
              </a:p>
              <a:p>
                <a:pPr marL="0" indent="0">
                  <a:buNone/>
                </a:pPr>
                <a:r>
                  <a:rPr lang="en-US" dirty="0" smtClean="0"/>
                  <a:t/>
                </a:r>
                <a:br>
                  <a:rPr lang="en-US" dirty="0" smtClean="0"/>
                </a:br>
                <a:endParaRPr lang="en-US" dirty="0" smtClean="0"/>
              </a:p>
              <a:p>
                <a:r>
                  <a:rPr lang="en-US" dirty="0"/>
                  <a:t>Here </a:t>
                </a:r>
                <a:r>
                  <a:rPr lang="en-US" i="1" dirty="0"/>
                  <a:t>φ</a:t>
                </a:r>
                <a:r>
                  <a:rPr lang="en-US" baseline="-25000" dirty="0"/>
                  <a:t>11</a:t>
                </a:r>
                <a:r>
                  <a:rPr lang="en-US" dirty="0"/>
                  <a:t> = </a:t>
                </a:r>
                <a:r>
                  <a:rPr lang="en-US" dirty="0" smtClean="0"/>
                  <a:t>0.896 </a:t>
                </a:r>
                <a:r>
                  <a:rPr lang="en-US" dirty="0"/>
                  <a:t>and </a:t>
                </a:r>
                <a:r>
                  <a:rPr lang="en-US" i="1" dirty="0"/>
                  <a:t>φ</a:t>
                </a:r>
                <a:r>
                  <a:rPr lang="en-US" baseline="-25000" dirty="0"/>
                  <a:t>21</a:t>
                </a:r>
                <a:r>
                  <a:rPr lang="en-US" dirty="0"/>
                  <a:t> = 0</a:t>
                </a:r>
                <a:r>
                  <a:rPr lang="en-US" i="1" dirty="0"/>
                  <a:t>.</a:t>
                </a:r>
                <a:r>
                  <a:rPr lang="en-US" dirty="0"/>
                  <a:t>544 are the </a:t>
                </a:r>
                <a:r>
                  <a:rPr lang="en-US" dirty="0" smtClean="0"/>
                  <a:t>first principal </a:t>
                </a:r>
                <a:r>
                  <a:rPr lang="en-US" dirty="0"/>
                  <a:t>component </a:t>
                </a:r>
                <a:r>
                  <a:rPr lang="en-US" i="1" dirty="0"/>
                  <a:t>loadings</a:t>
                </a:r>
                <a:r>
                  <a:rPr lang="en-US" dirty="0" smtClean="0"/>
                  <a:t>, which </a:t>
                </a:r>
                <a:r>
                  <a:rPr lang="en-US" dirty="0"/>
                  <a:t>define the direction referred to above</a:t>
                </a:r>
                <a:r>
                  <a:rPr lang="en-US" dirty="0" smtClean="0"/>
                  <a:t>.</a:t>
                </a:r>
              </a:p>
              <a:p>
                <a:pPr lvl="1"/>
                <a14:m>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pop</m:t>
                        </m:r>
                      </m:e>
                    </m:acc>
                  </m:oMath>
                </a14:m>
                <a:r>
                  <a:rPr lang="en-US" dirty="0" smtClean="0"/>
                  <a:t> and </a:t>
                </a:r>
                <a14:m>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ad</m:t>
                        </m:r>
                      </m:e>
                    </m:acc>
                  </m:oMath>
                </a14:m>
                <a:r>
                  <a:rPr lang="en-US" dirty="0" smtClean="0"/>
                  <a:t> refer to the means of these features, so this expression operates on centered values of pop and ad.</a:t>
                </a:r>
                <a:endParaRPr lang="en-US" dirty="0"/>
              </a:p>
              <a:p>
                <a:r>
                  <a:rPr lang="en-US" dirty="0"/>
                  <a:t>The idea is that out of every possible linear </a:t>
                </a:r>
                <a:r>
                  <a:rPr lang="en-US" dirty="0" smtClean="0"/>
                  <a:t>combination of </a:t>
                </a:r>
                <a:r>
                  <a:rPr lang="en-US" dirty="0"/>
                  <a:t>pop and ad such </a:t>
                </a:r>
                <a:r>
                  <a:rPr lang="en-US" dirty="0" smtClean="0"/>
                  <a:t>that </a:t>
                </a:r>
                <a14:m>
                  <m:oMath xmlns:m="http://schemas.openxmlformats.org/officeDocument/2006/math">
                    <m:sSubSup>
                      <m:sSubSupPr>
                        <m:ctrlPr>
                          <a:rPr lang="en-US" i="1">
                            <a:latin typeface="Cambria Math" panose="02040503050406030204" pitchFamily="18" charset="0"/>
                          </a:rPr>
                        </m:ctrlPr>
                      </m:sSubSupPr>
                      <m:e>
                        <m:r>
                          <m:rPr>
                            <m:nor/>
                          </m:rPr>
                          <a:rPr lang="en-US" i="1" dirty="0"/>
                          <m:t>φ</m:t>
                        </m:r>
                      </m:e>
                      <m:sub>
                        <m:r>
                          <a:rPr lang="en-US" i="1">
                            <a:latin typeface="Cambria Math" panose="02040503050406030204" pitchFamily="18" charset="0"/>
                          </a:rPr>
                          <m:t>11</m:t>
                        </m:r>
                      </m:sub>
                      <m:sup>
                        <m:r>
                          <a:rPr lang="en-US" i="1">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m:rPr>
                            <m:nor/>
                          </m:rPr>
                          <a:rPr lang="en-US" i="1" dirty="0"/>
                          <m:t>φ</m:t>
                        </m:r>
                      </m:e>
                      <m:sub>
                        <m:r>
                          <a:rPr lang="en-US" b="0" i="1" smtClean="0">
                            <a:latin typeface="Cambria Math" panose="02040503050406030204" pitchFamily="18" charset="0"/>
                          </a:rPr>
                          <m:t>21</m:t>
                        </m:r>
                      </m:sub>
                      <m:sup>
                        <m:r>
                          <a:rPr lang="en-US" b="0" i="1" smtClean="0">
                            <a:latin typeface="Cambria Math" panose="02040503050406030204" pitchFamily="18" charset="0"/>
                          </a:rPr>
                          <m:t>2</m:t>
                        </m:r>
                      </m:sup>
                    </m:sSubSup>
                    <m:r>
                      <a:rPr lang="en-US" b="0" i="1" smtClean="0">
                        <a:latin typeface="Cambria Math" panose="02040503050406030204" pitchFamily="18" charset="0"/>
                      </a:rPr>
                      <m:t>=1</m:t>
                    </m:r>
                  </m:oMath>
                </a14:m>
                <a:r>
                  <a:rPr lang="en-US" dirty="0"/>
                  <a:t>, this particular linear </a:t>
                </a:r>
                <a:r>
                  <a:rPr lang="en-US" dirty="0" smtClean="0"/>
                  <a:t>combination yields </a:t>
                </a:r>
                <a:r>
                  <a:rPr lang="en-US" dirty="0"/>
                  <a:t>the highest </a:t>
                </a:r>
                <a:r>
                  <a:rPr lang="en-US" dirty="0" smtClean="0"/>
                  <a:t>variance.</a:t>
                </a:r>
              </a:p>
              <a:p>
                <a:pPr lvl="1"/>
                <a:r>
                  <a:rPr lang="en-US" dirty="0" smtClean="0"/>
                  <a:t>That is, </a:t>
                </a:r>
                <a:r>
                  <a:rPr lang="en-US" i="1" dirty="0"/>
                  <a:t>φ</a:t>
                </a:r>
                <a:r>
                  <a:rPr lang="en-US" baseline="-25000" dirty="0"/>
                  <a:t>11</a:t>
                </a:r>
                <a:r>
                  <a:rPr lang="en-US" dirty="0"/>
                  <a:t> </a:t>
                </a:r>
                <a:r>
                  <a:rPr lang="en-US" dirty="0" smtClean="0"/>
                  <a:t>and </a:t>
                </a:r>
                <a:r>
                  <a:rPr lang="en-US" i="1" dirty="0"/>
                  <a:t>φ</a:t>
                </a:r>
                <a:r>
                  <a:rPr lang="en-US" baseline="-25000" dirty="0"/>
                  <a:t>21</a:t>
                </a:r>
                <a:r>
                  <a:rPr lang="en-US" dirty="0"/>
                  <a:t> </a:t>
                </a:r>
                <a:r>
                  <a:rPr lang="en-US" dirty="0" smtClean="0"/>
                  <a:t>have been chosen so that the equation above is </a:t>
                </a:r>
                <a:r>
                  <a:rPr lang="en-US" i="1" dirty="0"/>
                  <a:t>the</a:t>
                </a:r>
                <a:r>
                  <a:rPr lang="en-US" dirty="0"/>
                  <a:t> linear combination </a:t>
                </a:r>
                <a:r>
                  <a:rPr lang="en-US" dirty="0" smtClean="0"/>
                  <a:t>which maximizes </a:t>
                </a:r>
                <a:br>
                  <a:rPr lang="en-US" dirty="0" smtClean="0"/>
                </a:br>
                <a:r>
                  <a:rPr lang="en-US" dirty="0" err="1" smtClean="0"/>
                  <a:t>Var</a:t>
                </a:r>
                <a:r>
                  <a:rPr lang="en-US" dirty="0" smtClean="0"/>
                  <a:t>(</a:t>
                </a:r>
                <a:r>
                  <a:rPr lang="en-US" i="1" dirty="0" smtClean="0"/>
                  <a:t>φ</a:t>
                </a:r>
                <a:r>
                  <a:rPr lang="en-US" baseline="-25000" dirty="0" smtClean="0"/>
                  <a:t>11</a:t>
                </a:r>
                <a:r>
                  <a:rPr lang="en-US" sz="400" dirty="0" smtClean="0"/>
                  <a:t> </a:t>
                </a:r>
                <a:r>
                  <a:rPr lang="en-US" i="1" dirty="0"/>
                  <a:t>× </a:t>
                </a:r>
                <a:r>
                  <a:rPr lang="en-US" dirty="0"/>
                  <a:t>(pop </a:t>
                </a:r>
                <a:r>
                  <a:rPr lang="en-US" i="1" dirty="0"/>
                  <a:t>− </a:t>
                </a:r>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pop</m:t>
                        </m:r>
                      </m:e>
                    </m:acc>
                  </m:oMath>
                </a14:m>
                <a:r>
                  <a:rPr lang="en-US" dirty="0"/>
                  <a:t>) + </a:t>
                </a:r>
                <a:r>
                  <a:rPr lang="en-US" i="1" dirty="0"/>
                  <a:t>φ</a:t>
                </a:r>
                <a:r>
                  <a:rPr lang="en-US" baseline="-25000" dirty="0"/>
                  <a:t>21 </a:t>
                </a:r>
                <a:r>
                  <a:rPr lang="en-US" i="1" dirty="0" smtClean="0"/>
                  <a:t>× </a:t>
                </a:r>
                <a:r>
                  <a:rPr lang="en-US" dirty="0"/>
                  <a:t>(ad </a:t>
                </a:r>
                <a:r>
                  <a:rPr lang="en-US" i="1" dirty="0"/>
                  <a:t>− </a:t>
                </a:r>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ad</m:t>
                        </m:r>
                      </m:e>
                    </m:acc>
                  </m:oMath>
                </a14:m>
                <a:r>
                  <a:rPr lang="en-US" dirty="0"/>
                  <a:t>)) </a:t>
                </a:r>
                <a:endParaRPr lang="en-US" dirty="0" smtClean="0"/>
              </a:p>
              <a:p>
                <a:pPr lvl="1"/>
                <a:r>
                  <a:rPr lang="en-US" dirty="0" smtClean="0"/>
                  <a:t>It </a:t>
                </a:r>
                <a:r>
                  <a:rPr lang="en-US" dirty="0"/>
                  <a:t>is necessary </a:t>
                </a:r>
                <a:r>
                  <a:rPr lang="en-US" dirty="0" smtClean="0"/>
                  <a:t>to consider </a:t>
                </a:r>
                <a:r>
                  <a:rPr lang="en-US" dirty="0"/>
                  <a:t>only linear combinations of the </a:t>
                </a:r>
                <a:r>
                  <a:rPr lang="en-US" dirty="0" smtClean="0"/>
                  <a:t>form </a:t>
                </a:r>
                <a14:m>
                  <m:oMath xmlns:m="http://schemas.openxmlformats.org/officeDocument/2006/math">
                    <m:sSubSup>
                      <m:sSubSupPr>
                        <m:ctrlPr>
                          <a:rPr lang="en-US" i="1">
                            <a:latin typeface="Cambria Math" panose="02040503050406030204" pitchFamily="18" charset="0"/>
                          </a:rPr>
                        </m:ctrlPr>
                      </m:sSubSupPr>
                      <m:e>
                        <m:r>
                          <m:rPr>
                            <m:nor/>
                          </m:rPr>
                          <a:rPr lang="en-US" i="1" dirty="0"/>
                          <m:t>φ</m:t>
                        </m:r>
                      </m:e>
                      <m:sub>
                        <m:r>
                          <a:rPr lang="en-US" i="1">
                            <a:latin typeface="Cambria Math" panose="02040503050406030204" pitchFamily="18" charset="0"/>
                          </a:rPr>
                          <m:t>11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m:rPr>
                            <m:nor/>
                          </m:rPr>
                          <a:rPr lang="en-US" i="1" dirty="0"/>
                          <m:t>φ</m:t>
                        </m:r>
                      </m:e>
                      <m:sub>
                        <m:r>
                          <a:rPr lang="en-US" i="1">
                            <a:latin typeface="Cambria Math" panose="02040503050406030204" pitchFamily="18" charset="0"/>
                          </a:rPr>
                          <m:t>21</m:t>
                        </m:r>
                      </m:sub>
                      <m:sup>
                        <m:r>
                          <a:rPr lang="en-US" i="1">
                            <a:latin typeface="Cambria Math" panose="02040503050406030204" pitchFamily="18" charset="0"/>
                          </a:rPr>
                          <m:t>2</m:t>
                        </m:r>
                      </m:sup>
                    </m:sSubSup>
                    <m:r>
                      <a:rPr lang="en-US" i="1">
                        <a:latin typeface="Cambria Math" panose="02040503050406030204" pitchFamily="18" charset="0"/>
                      </a:rPr>
                      <m:t>=1</m:t>
                    </m:r>
                  </m:oMath>
                </a14:m>
                <a:r>
                  <a:rPr lang="en-US" dirty="0" smtClean="0"/>
                  <a:t>, </a:t>
                </a:r>
                <a:r>
                  <a:rPr lang="en-US" dirty="0"/>
                  <a:t>since </a:t>
                </a:r>
                <a:r>
                  <a:rPr lang="en-US" dirty="0" smtClean="0"/>
                  <a:t>otherwise we </a:t>
                </a:r>
                <a:r>
                  <a:rPr lang="en-US" dirty="0"/>
                  <a:t>could increase </a:t>
                </a:r>
                <a:r>
                  <a:rPr lang="en-US" i="1" dirty="0"/>
                  <a:t>φ</a:t>
                </a:r>
                <a:r>
                  <a:rPr lang="en-US" sz="3200" baseline="-25000" dirty="0">
                    <a:ea typeface="+mn-ea"/>
                    <a:cs typeface="+mn-cs"/>
                  </a:rPr>
                  <a:t>11</a:t>
                </a:r>
                <a:r>
                  <a:rPr lang="en-US" dirty="0"/>
                  <a:t> and </a:t>
                </a:r>
                <a:r>
                  <a:rPr lang="en-US" i="1" dirty="0"/>
                  <a:t>φ</a:t>
                </a:r>
                <a:r>
                  <a:rPr lang="en-US" sz="3200" baseline="-25000" dirty="0">
                    <a:ea typeface="+mn-ea"/>
                    <a:cs typeface="+mn-cs"/>
                  </a:rPr>
                  <a:t>21</a:t>
                </a:r>
                <a:r>
                  <a:rPr lang="en-US" dirty="0"/>
                  <a:t> </a:t>
                </a:r>
                <a:r>
                  <a:rPr lang="en-US" dirty="0" smtClean="0"/>
                  <a:t>arbitrarily without </a:t>
                </a:r>
                <a:r>
                  <a:rPr lang="en-US" dirty="0"/>
                  <a:t>bound </a:t>
                </a:r>
                <a:r>
                  <a:rPr lang="en-US" dirty="0" smtClean="0"/>
                  <a:t>to increase the variance.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30531"/>
                <a:ext cx="7772400" cy="5727469"/>
              </a:xfrm>
              <a:blipFill>
                <a:blip r:embed="rId2"/>
                <a:stretch>
                  <a:fillRect l="-863" t="-1809" r="-1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628411" y="1779052"/>
                <a:ext cx="5620898" cy="3774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i="1">
                          <a:latin typeface="Cambria Math" panose="02040503050406030204" pitchFamily="18" charset="0"/>
                        </a:rPr>
                        <m:t>=0.896</m:t>
                      </m:r>
                      <m:r>
                        <a:rPr lang="en-US" b="0" i="1" smtClean="0">
                          <a:latin typeface="Cambria Math" panose="02040503050406030204" pitchFamily="18" charset="0"/>
                        </a:rPr>
                        <m:t>(</m:t>
                      </m:r>
                      <m:r>
                        <a:rPr lang="en-US" b="0" i="1" smtClean="0">
                          <a:latin typeface="Cambria Math" panose="02040503050406030204" pitchFamily="18" charset="0"/>
                        </a:rPr>
                        <m:t>𝑝𝑜𝑝</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𝑝𝑜𝑝</m:t>
                          </m:r>
                        </m:e>
                      </m:acc>
                      <m:r>
                        <a:rPr lang="en-US" b="0" i="1" smtClean="0">
                          <a:latin typeface="Cambria Math" panose="02040503050406030204" pitchFamily="18" charset="0"/>
                        </a:rPr>
                        <m:t>)</m:t>
                      </m:r>
                      <m:r>
                        <a:rPr lang="en-US" i="1">
                          <a:latin typeface="Cambria Math" panose="02040503050406030204" pitchFamily="18" charset="0"/>
                        </a:rPr>
                        <m:t>+0.544(</m:t>
                      </m:r>
                      <m:r>
                        <a:rPr lang="en-US" i="1">
                          <a:latin typeface="Cambria Math" panose="02040503050406030204" pitchFamily="18" charset="0"/>
                        </a:rPr>
                        <m:t>𝑎𝑑</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𝑎𝑑</m:t>
                          </m:r>
                        </m:e>
                      </m:acc>
                      <m:r>
                        <a:rPr lang="en-US" b="0" i="1" smtClean="0">
                          <a:latin typeface="Cambria Math" panose="02040503050406030204" pitchFamily="18" charset="0"/>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628411" y="1779052"/>
                <a:ext cx="5620898" cy="377476"/>
              </a:xfrm>
              <a:prstGeom prst="rect">
                <a:avLst/>
              </a:prstGeom>
              <a:blipFill>
                <a:blip r:embed="rId3"/>
                <a:stretch>
                  <a:fillRect l="-651" r="-1518" b="-35484"/>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D888600C-41B0-4D06-A286-38650E36D74F}" type="slidenum">
              <a:rPr lang="en-US" smtClean="0"/>
              <a:t>12</a:t>
            </a:fld>
            <a:endParaRPr lang="en-US"/>
          </a:p>
        </p:txBody>
      </p:sp>
    </p:spTree>
    <p:extLst>
      <p:ext uri="{BB962C8B-B14F-4D97-AF65-F5344CB8AC3E}">
        <p14:creationId xmlns:p14="http://schemas.microsoft.com/office/powerpoint/2010/main" val="387874458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a:t>
            </a:r>
          </a:p>
        </p:txBody>
      </p:sp>
      <p:sp>
        <p:nvSpPr>
          <p:cNvPr id="3" name="Content Placeholder 2"/>
          <p:cNvSpPr>
            <a:spLocks noGrp="1"/>
          </p:cNvSpPr>
          <p:nvPr>
            <p:ph idx="1"/>
          </p:nvPr>
        </p:nvSpPr>
        <p:spPr>
          <a:xfrm>
            <a:off x="685800" y="2062065"/>
            <a:ext cx="7772400" cy="4795935"/>
          </a:xfrm>
        </p:spPr>
        <p:txBody>
          <a:bodyPr>
            <a:normAutofit/>
          </a:bodyPr>
          <a:lstStyle/>
          <a:p>
            <a:r>
              <a:rPr lang="en-US" dirty="0"/>
              <a:t>Since </a:t>
            </a:r>
            <a:r>
              <a:rPr lang="en-US" i="1" dirty="0"/>
              <a:t>n </a:t>
            </a:r>
            <a:r>
              <a:rPr lang="en-US" dirty="0"/>
              <a:t>= 100, pop and ad are vectors of length </a:t>
            </a:r>
            <a:r>
              <a:rPr lang="en-US" dirty="0" smtClean="0"/>
              <a:t>100 in the above expression, and therefore so </a:t>
            </a:r>
            <a:r>
              <a:rPr lang="en-US" dirty="0"/>
              <a:t>is </a:t>
            </a:r>
            <a:r>
              <a:rPr lang="en-US" i="1" dirty="0" smtClean="0"/>
              <a:t>Z</a:t>
            </a:r>
            <a:r>
              <a:rPr lang="en-US" baseline="-25000" dirty="0" smtClean="0"/>
              <a:t>1</a:t>
            </a:r>
            <a:r>
              <a:rPr lang="en-US" dirty="0" smtClean="0"/>
              <a:t>. So…</a:t>
            </a:r>
            <a:br>
              <a:rPr lang="en-US" dirty="0" smtClean="0"/>
            </a:br>
            <a:endParaRPr lang="en-US" dirty="0" smtClean="0"/>
          </a:p>
          <a:p>
            <a:r>
              <a:rPr lang="en-US" dirty="0"/>
              <a:t>The values of </a:t>
            </a:r>
            <a:r>
              <a:rPr lang="en-US" i="1" dirty="0"/>
              <a:t>z</a:t>
            </a:r>
            <a:r>
              <a:rPr lang="en-US" baseline="-25000" dirty="0"/>
              <a:t>11</a:t>
            </a:r>
            <a:r>
              <a:rPr lang="en-US" i="1" dirty="0"/>
              <a:t>, . . . , z</a:t>
            </a:r>
            <a:r>
              <a:rPr lang="en-US" baseline="-25000" dirty="0"/>
              <a:t>n1</a:t>
            </a:r>
            <a:r>
              <a:rPr lang="en-US" dirty="0"/>
              <a:t> are known as the </a:t>
            </a:r>
            <a:r>
              <a:rPr lang="en-US" i="1" dirty="0"/>
              <a:t>principal component </a:t>
            </a:r>
            <a:r>
              <a:rPr lang="en-US" i="1" dirty="0" smtClean="0"/>
              <a:t>scores.</a:t>
            </a:r>
            <a:endParaRPr lang="en-US" dirty="0" smtClean="0"/>
          </a:p>
          <a:p>
            <a:endParaRPr lang="en-US" dirty="0" smtClean="0"/>
          </a:p>
        </p:txBody>
      </p:sp>
      <mc:AlternateContent xmlns:mc="http://schemas.openxmlformats.org/markup-compatibility/2006" xmlns:a14="http://schemas.microsoft.com/office/drawing/2010/main">
        <mc:Choice Requires="a14">
          <p:sp>
            <p:nvSpPr>
              <p:cNvPr id="6" name="TextBox 5"/>
              <p:cNvSpPr txBox="1"/>
              <p:nvPr/>
            </p:nvSpPr>
            <p:spPr>
              <a:xfrm>
                <a:off x="1297335" y="1274556"/>
                <a:ext cx="5620898" cy="3774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i="1">
                          <a:latin typeface="Cambria Math" panose="02040503050406030204" pitchFamily="18" charset="0"/>
                        </a:rPr>
                        <m:t>=0.896</m:t>
                      </m:r>
                      <m:r>
                        <a:rPr lang="en-US" b="0" i="1" smtClean="0">
                          <a:latin typeface="Cambria Math" panose="02040503050406030204" pitchFamily="18" charset="0"/>
                        </a:rPr>
                        <m:t>(</m:t>
                      </m:r>
                      <m:r>
                        <a:rPr lang="en-US" b="0" i="1" smtClean="0">
                          <a:latin typeface="Cambria Math" panose="02040503050406030204" pitchFamily="18" charset="0"/>
                        </a:rPr>
                        <m:t>𝑝𝑜𝑝</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𝑝𝑜𝑝</m:t>
                          </m:r>
                        </m:e>
                      </m:acc>
                      <m:r>
                        <a:rPr lang="en-US" b="0" i="1" smtClean="0">
                          <a:latin typeface="Cambria Math" panose="02040503050406030204" pitchFamily="18" charset="0"/>
                        </a:rPr>
                        <m:t>)</m:t>
                      </m:r>
                      <m:r>
                        <a:rPr lang="en-US" i="1">
                          <a:latin typeface="Cambria Math" panose="02040503050406030204" pitchFamily="18" charset="0"/>
                        </a:rPr>
                        <m:t>+0.544(</m:t>
                      </m:r>
                      <m:r>
                        <a:rPr lang="en-US" i="1">
                          <a:latin typeface="Cambria Math" panose="02040503050406030204" pitchFamily="18" charset="0"/>
                        </a:rPr>
                        <m:t>𝑎𝑑</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𝑎𝑑</m:t>
                          </m:r>
                        </m:e>
                      </m:acc>
                      <m:r>
                        <a:rPr lang="en-US" b="0" i="1" smtClean="0">
                          <a:latin typeface="Cambria Math" panose="02040503050406030204" pitchFamily="18"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297335" y="1274556"/>
                <a:ext cx="5620898" cy="377476"/>
              </a:xfrm>
              <a:prstGeom prst="rect">
                <a:avLst/>
              </a:prstGeom>
              <a:blipFill>
                <a:blip r:embed="rId2"/>
                <a:stretch>
                  <a:fillRect l="-759" r="-1410" b="-370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297335" y="3728723"/>
                <a:ext cx="6001835" cy="3774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i="1">
                          <a:latin typeface="Cambria Math" panose="02040503050406030204" pitchFamily="18" charset="0"/>
                        </a:rPr>
                        <m:t>=0.896</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𝑝𝑜𝑝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𝑝𝑜𝑝</m:t>
                          </m:r>
                        </m:e>
                      </m:acc>
                      <m:r>
                        <a:rPr lang="en-US" b="0" i="1" smtClean="0">
                          <a:latin typeface="Cambria Math" panose="02040503050406030204" pitchFamily="18" charset="0"/>
                        </a:rPr>
                        <m:t>)</m:t>
                      </m:r>
                      <m:r>
                        <a:rPr lang="en-US" i="1">
                          <a:latin typeface="Cambria Math" panose="02040503050406030204" pitchFamily="18" charset="0"/>
                        </a:rPr>
                        <m:t>+0.544(</m:t>
                      </m:r>
                      <m:sSub>
                        <m:sSubPr>
                          <m:ctrlPr>
                            <a:rPr lang="en-US" i="1" smtClean="0">
                              <a:latin typeface="Cambria Math" panose="02040503050406030204" pitchFamily="18" charset="0"/>
                            </a:rPr>
                          </m:ctrlPr>
                        </m:sSubPr>
                        <m:e>
                          <m:r>
                            <a:rPr lang="en-US" i="1">
                              <a:latin typeface="Cambria Math" panose="02040503050406030204" pitchFamily="18" charset="0"/>
                            </a:rPr>
                            <m:t>𝑎𝑑</m:t>
                          </m:r>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𝑎𝑑</m:t>
                          </m:r>
                        </m:e>
                      </m:acc>
                      <m:r>
                        <a:rPr lang="en-US" b="0" i="1" smtClean="0">
                          <a:latin typeface="Cambria Math" panose="02040503050406030204" pitchFamily="18" charset="0"/>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297335" y="3728723"/>
                <a:ext cx="6001835" cy="377476"/>
              </a:xfrm>
              <a:prstGeom prst="rect">
                <a:avLst/>
              </a:prstGeom>
              <a:blipFill>
                <a:blip r:embed="rId3"/>
                <a:stretch>
                  <a:fillRect r="-305" b="-35484"/>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D888600C-41B0-4D06-A286-38650E36D74F}" type="slidenum">
              <a:rPr lang="en-US" smtClean="0"/>
              <a:t>13</a:t>
            </a:fld>
            <a:endParaRPr lang="en-US"/>
          </a:p>
        </p:txBody>
      </p:sp>
    </p:spTree>
    <p:extLst>
      <p:ext uri="{BB962C8B-B14F-4D97-AF65-F5344CB8AC3E}">
        <p14:creationId xmlns:p14="http://schemas.microsoft.com/office/powerpoint/2010/main" val="51221020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Principal Component Analysis</a:t>
            </a:r>
            <a:endParaRPr lang="en-US" dirty="0"/>
          </a:p>
        </p:txBody>
      </p:sp>
      <p:sp>
        <p:nvSpPr>
          <p:cNvPr id="7" name="Content Placeholder 6"/>
          <p:cNvSpPr>
            <a:spLocks noGrp="1"/>
          </p:cNvSpPr>
          <p:nvPr>
            <p:ph idx="1"/>
          </p:nvPr>
        </p:nvSpPr>
        <p:spPr>
          <a:xfrm>
            <a:off x="685800" y="3219425"/>
            <a:ext cx="7772400" cy="3409976"/>
          </a:xfrm>
        </p:spPr>
        <p:txBody>
          <a:bodyPr>
            <a:normAutofit/>
          </a:bodyPr>
          <a:lstStyle/>
          <a:p>
            <a:endParaRPr lang="en-US" dirty="0" smtClean="0"/>
          </a:p>
          <a:p>
            <a:endParaRPr lang="en-US" dirty="0"/>
          </a:p>
        </p:txBody>
      </p:sp>
      <p:pic>
        <p:nvPicPr>
          <p:cNvPr id="8" name="Picture 7"/>
          <p:cNvPicPr>
            <a:picLocks noChangeAspect="1"/>
          </p:cNvPicPr>
          <p:nvPr/>
        </p:nvPicPr>
        <p:blipFill rotWithShape="1">
          <a:blip r:embed="rId2"/>
          <a:srcRect l="1" r="-1071"/>
          <a:stretch/>
        </p:blipFill>
        <p:spPr>
          <a:xfrm>
            <a:off x="1352938" y="1020050"/>
            <a:ext cx="5728997" cy="2043848"/>
          </a:xfrm>
          <a:prstGeom prst="rect">
            <a:avLst/>
          </a:prstGeom>
        </p:spPr>
      </p:pic>
      <p:sp>
        <p:nvSpPr>
          <p:cNvPr id="5" name="Content Placeholder 6"/>
          <p:cNvSpPr txBox="1">
            <a:spLocks/>
          </p:cNvSpPr>
          <p:nvPr/>
        </p:nvSpPr>
        <p:spPr bwMode="auto">
          <a:xfrm>
            <a:off x="685800" y="3219424"/>
            <a:ext cx="7772400" cy="3565504"/>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dirty="0" smtClean="0"/>
              <a:t>In the right panel, the </a:t>
            </a:r>
            <a:r>
              <a:rPr lang="en-US" dirty="0"/>
              <a:t>left-hand panel has </a:t>
            </a:r>
            <a:r>
              <a:rPr lang="en-US" dirty="0" smtClean="0"/>
              <a:t>been rotated </a:t>
            </a:r>
            <a:r>
              <a:rPr lang="en-US" dirty="0"/>
              <a:t>so that the first principal component direction coincides with the x-axis</a:t>
            </a:r>
            <a:r>
              <a:rPr lang="en-US" dirty="0" smtClean="0"/>
              <a:t>.</a:t>
            </a:r>
          </a:p>
          <a:p>
            <a:r>
              <a:rPr lang="en-US" dirty="0" smtClean="0"/>
              <a:t>The </a:t>
            </a:r>
            <a:r>
              <a:rPr lang="en-US" dirty="0"/>
              <a:t>first principal component score </a:t>
            </a:r>
            <a:r>
              <a:rPr lang="en-US" dirty="0" smtClean="0"/>
              <a:t>for the </a:t>
            </a:r>
            <a:r>
              <a:rPr lang="en-US" i="1" dirty="0"/>
              <a:t>i</a:t>
            </a:r>
            <a:r>
              <a:rPr lang="en-US" baseline="-25000" dirty="0"/>
              <a:t>th</a:t>
            </a:r>
            <a:r>
              <a:rPr lang="en-US" dirty="0"/>
              <a:t> </a:t>
            </a:r>
            <a:r>
              <a:rPr lang="en-US" dirty="0" smtClean="0"/>
              <a:t>observation is </a:t>
            </a:r>
            <a:r>
              <a:rPr lang="en-US" dirty="0"/>
              <a:t>the distance in the </a:t>
            </a:r>
            <a:r>
              <a:rPr lang="en-US" i="1" dirty="0"/>
              <a:t>x</a:t>
            </a:r>
            <a:r>
              <a:rPr lang="en-US" dirty="0"/>
              <a:t>-direction of </a:t>
            </a:r>
            <a:r>
              <a:rPr lang="en-US" dirty="0" smtClean="0"/>
              <a:t>the </a:t>
            </a:r>
            <a:r>
              <a:rPr lang="en-US" i="1" dirty="0" smtClean="0"/>
              <a:t>i</a:t>
            </a:r>
            <a:r>
              <a:rPr lang="en-US" dirty="0" smtClean="0"/>
              <a:t>th </a:t>
            </a:r>
            <a:r>
              <a:rPr lang="en-US" dirty="0"/>
              <a:t>cross from zero. </a:t>
            </a:r>
            <a:endParaRPr lang="en-US" dirty="0" smtClean="0"/>
          </a:p>
          <a:p>
            <a:pPr lvl="1"/>
            <a:r>
              <a:rPr lang="en-US" dirty="0" smtClean="0"/>
              <a:t>So </a:t>
            </a:r>
            <a:r>
              <a:rPr lang="en-US" dirty="0"/>
              <a:t>for example, the point in the bottom-left corner </a:t>
            </a:r>
            <a:r>
              <a:rPr lang="en-US" dirty="0" smtClean="0"/>
              <a:t>of the </a:t>
            </a:r>
            <a:r>
              <a:rPr lang="en-US" dirty="0"/>
              <a:t>left-hand panel </a:t>
            </a:r>
            <a:r>
              <a:rPr lang="en-US" dirty="0" smtClean="0"/>
              <a:t>above has </a:t>
            </a:r>
            <a:r>
              <a:rPr lang="en-US" dirty="0"/>
              <a:t>a large negative principal </a:t>
            </a:r>
            <a:r>
              <a:rPr lang="en-US" dirty="0" smtClean="0"/>
              <a:t>component score</a:t>
            </a:r>
            <a:r>
              <a:rPr lang="en-US" dirty="0"/>
              <a:t>, </a:t>
            </a:r>
            <a:r>
              <a:rPr lang="en-US" i="1" dirty="0"/>
              <a:t>z</a:t>
            </a:r>
            <a:r>
              <a:rPr lang="en-US" sz="3200" baseline="-25000" dirty="0"/>
              <a:t>i1</a:t>
            </a:r>
            <a:r>
              <a:rPr lang="en-US" dirty="0"/>
              <a:t> = </a:t>
            </a:r>
            <a:r>
              <a:rPr lang="en-US" i="1" dirty="0"/>
              <a:t>−</a:t>
            </a:r>
            <a:r>
              <a:rPr lang="en-US" dirty="0"/>
              <a:t>26</a:t>
            </a:r>
            <a:r>
              <a:rPr lang="en-US" i="1" dirty="0"/>
              <a:t>.</a:t>
            </a:r>
            <a:r>
              <a:rPr lang="en-US" dirty="0"/>
              <a:t>1, while the point in the top-right corner has a </a:t>
            </a:r>
            <a:r>
              <a:rPr lang="en-US" dirty="0" smtClean="0"/>
              <a:t>large positive </a:t>
            </a:r>
            <a:r>
              <a:rPr lang="en-US" dirty="0"/>
              <a:t>score, </a:t>
            </a:r>
            <a:r>
              <a:rPr lang="en-US" i="1" dirty="0" smtClean="0"/>
              <a:t>z</a:t>
            </a:r>
            <a:r>
              <a:rPr lang="en-US" baseline="-25000" dirty="0" smtClean="0"/>
              <a:t>j1</a:t>
            </a:r>
            <a:r>
              <a:rPr lang="en-US" dirty="0" smtClean="0"/>
              <a:t> </a:t>
            </a:r>
            <a:r>
              <a:rPr lang="en-US" dirty="0"/>
              <a:t>= 18</a:t>
            </a:r>
            <a:r>
              <a:rPr lang="en-US" i="1" dirty="0"/>
              <a:t>.</a:t>
            </a:r>
            <a:r>
              <a:rPr lang="en-US" dirty="0"/>
              <a:t>7.</a:t>
            </a:r>
            <a:endParaRPr lang="en-US" kern="0" dirty="0" smtClean="0"/>
          </a:p>
          <a:p>
            <a:endParaRPr lang="en-US" kern="0" dirty="0"/>
          </a:p>
        </p:txBody>
      </p:sp>
      <p:sp>
        <p:nvSpPr>
          <p:cNvPr id="3" name="Slide Number Placeholder 2"/>
          <p:cNvSpPr>
            <a:spLocks noGrp="1"/>
          </p:cNvSpPr>
          <p:nvPr>
            <p:ph type="sldNum" sz="quarter" idx="4"/>
          </p:nvPr>
        </p:nvSpPr>
        <p:spPr/>
        <p:txBody>
          <a:bodyPr/>
          <a:lstStyle/>
          <a:p>
            <a:fld id="{D888600C-41B0-4D06-A286-38650E36D74F}" type="slidenum">
              <a:rPr lang="en-US" smtClean="0"/>
              <a:t>14</a:t>
            </a:fld>
            <a:endParaRPr lang="en-US"/>
          </a:p>
        </p:txBody>
      </p:sp>
    </p:spTree>
    <p:extLst>
      <p:ext uri="{BB962C8B-B14F-4D97-AF65-F5344CB8AC3E}">
        <p14:creationId xmlns:p14="http://schemas.microsoft.com/office/powerpoint/2010/main" val="26384161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Principal Component Analysis</a:t>
            </a:r>
            <a:endParaRPr lang="en-US" dirty="0"/>
          </a:p>
        </p:txBody>
      </p:sp>
      <p:sp>
        <p:nvSpPr>
          <p:cNvPr id="7" name="Content Placeholder 6"/>
          <p:cNvSpPr>
            <a:spLocks noGrp="1"/>
          </p:cNvSpPr>
          <p:nvPr>
            <p:ph idx="1"/>
          </p:nvPr>
        </p:nvSpPr>
        <p:spPr>
          <a:xfrm>
            <a:off x="685800" y="3219425"/>
            <a:ext cx="7772400" cy="3409976"/>
          </a:xfrm>
        </p:spPr>
        <p:txBody>
          <a:bodyPr>
            <a:normAutofit/>
          </a:bodyPr>
          <a:lstStyle/>
          <a:p>
            <a:endParaRPr lang="en-US" dirty="0" smtClean="0"/>
          </a:p>
          <a:p>
            <a:endParaRPr lang="en-US" dirty="0"/>
          </a:p>
        </p:txBody>
      </p:sp>
      <p:pic>
        <p:nvPicPr>
          <p:cNvPr id="8" name="Picture 7"/>
          <p:cNvPicPr>
            <a:picLocks noChangeAspect="1"/>
          </p:cNvPicPr>
          <p:nvPr/>
        </p:nvPicPr>
        <p:blipFill rotWithShape="1">
          <a:blip r:embed="rId2"/>
          <a:srcRect l="1" r="-1071"/>
          <a:stretch/>
        </p:blipFill>
        <p:spPr>
          <a:xfrm>
            <a:off x="1352938" y="1020050"/>
            <a:ext cx="5728997" cy="2043848"/>
          </a:xfrm>
          <a:prstGeom prst="rect">
            <a:avLst/>
          </a:prstGeom>
        </p:spPr>
      </p:pic>
      <p:sp>
        <p:nvSpPr>
          <p:cNvPr id="5" name="Content Placeholder 6"/>
          <p:cNvSpPr txBox="1">
            <a:spLocks/>
          </p:cNvSpPr>
          <p:nvPr/>
        </p:nvSpPr>
        <p:spPr bwMode="auto">
          <a:xfrm>
            <a:off x="685800" y="3219424"/>
            <a:ext cx="7772400" cy="3565504"/>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dirty="0"/>
              <a:t>We can think of the values of the principal component </a:t>
            </a:r>
            <a:r>
              <a:rPr lang="en-US" i="1" dirty="0"/>
              <a:t>Z</a:t>
            </a:r>
            <a:r>
              <a:rPr lang="en-US" baseline="-25000" dirty="0"/>
              <a:t>1</a:t>
            </a:r>
            <a:r>
              <a:rPr lang="en-US" dirty="0"/>
              <a:t> as </a:t>
            </a:r>
            <a:r>
              <a:rPr lang="en-US" dirty="0" smtClean="0"/>
              <a:t>single number summaries </a:t>
            </a:r>
            <a:r>
              <a:rPr lang="en-US" dirty="0"/>
              <a:t>of the joint pop and ad budgets for each location</a:t>
            </a:r>
            <a:r>
              <a:rPr lang="en-US" dirty="0" smtClean="0"/>
              <a:t>.</a:t>
            </a:r>
          </a:p>
          <a:p>
            <a:r>
              <a:rPr lang="en-US" kern="0" dirty="0" smtClean="0"/>
              <a:t>For example, if </a:t>
            </a:r>
            <a:r>
              <a:rPr lang="en-US" i="1" dirty="0" smtClean="0"/>
              <a:t>z</a:t>
            </a:r>
            <a:r>
              <a:rPr lang="en-US" i="1" baseline="-25000" dirty="0" smtClean="0"/>
              <a:t>i</a:t>
            </a:r>
            <a:r>
              <a:rPr lang="en-US" baseline="-25000" dirty="0" smtClean="0"/>
              <a:t>1</a:t>
            </a:r>
            <a:r>
              <a:rPr lang="en-US" dirty="0" smtClean="0"/>
              <a:t> &lt; 0, </a:t>
            </a:r>
            <a:r>
              <a:rPr lang="en-US" dirty="0"/>
              <a:t>then this indicates a city with below-average population size and </a:t>
            </a:r>
            <a:r>
              <a:rPr lang="en-US" dirty="0" smtClean="0"/>
              <a:t>below average ad </a:t>
            </a:r>
            <a:r>
              <a:rPr lang="en-US" dirty="0"/>
              <a:t>spending</a:t>
            </a:r>
            <a:r>
              <a:rPr lang="en-US" dirty="0" smtClean="0"/>
              <a:t>. </a:t>
            </a:r>
            <a:r>
              <a:rPr lang="en-US" dirty="0"/>
              <a:t>A positive score suggests the opposite</a:t>
            </a:r>
            <a:r>
              <a:rPr lang="en-US" dirty="0" smtClean="0"/>
              <a:t>.</a:t>
            </a:r>
          </a:p>
          <a:p>
            <a:r>
              <a:rPr lang="en-US" dirty="0"/>
              <a:t>In this case, </a:t>
            </a:r>
            <a:r>
              <a:rPr lang="en-US" dirty="0" smtClean="0"/>
              <a:t>pop </a:t>
            </a:r>
            <a:r>
              <a:rPr lang="en-US" dirty="0"/>
              <a:t>and ad have approximately a linear relationship, and so we </a:t>
            </a:r>
            <a:r>
              <a:rPr lang="en-US" dirty="0" smtClean="0"/>
              <a:t>might expect </a:t>
            </a:r>
            <a:r>
              <a:rPr lang="en-US" dirty="0"/>
              <a:t>that a single-number summary will work well. </a:t>
            </a:r>
            <a:endParaRPr lang="en-US" kern="0" dirty="0"/>
          </a:p>
        </p:txBody>
      </p:sp>
      <p:sp>
        <p:nvSpPr>
          <p:cNvPr id="3" name="Slide Number Placeholder 2"/>
          <p:cNvSpPr>
            <a:spLocks noGrp="1"/>
          </p:cNvSpPr>
          <p:nvPr>
            <p:ph type="sldNum" sz="quarter" idx="4"/>
          </p:nvPr>
        </p:nvSpPr>
        <p:spPr/>
        <p:txBody>
          <a:bodyPr/>
          <a:lstStyle/>
          <a:p>
            <a:fld id="{D888600C-41B0-4D06-A286-38650E36D74F}" type="slidenum">
              <a:rPr lang="en-US" smtClean="0"/>
              <a:t>15</a:t>
            </a:fld>
            <a:endParaRPr lang="en-US"/>
          </a:p>
        </p:txBody>
      </p:sp>
    </p:spTree>
    <p:extLst>
      <p:ext uri="{BB962C8B-B14F-4D97-AF65-F5344CB8AC3E}">
        <p14:creationId xmlns:p14="http://schemas.microsoft.com/office/powerpoint/2010/main" val="143524427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a:t>
            </a:r>
          </a:p>
        </p:txBody>
      </p:sp>
      <p:sp>
        <p:nvSpPr>
          <p:cNvPr id="3" name="Content Placeholder 2"/>
          <p:cNvSpPr>
            <a:spLocks noGrp="1"/>
          </p:cNvSpPr>
          <p:nvPr>
            <p:ph idx="1"/>
          </p:nvPr>
        </p:nvSpPr>
        <p:spPr>
          <a:xfrm>
            <a:off x="727364" y="2838494"/>
            <a:ext cx="7917024" cy="3926200"/>
          </a:xfrm>
        </p:spPr>
        <p:txBody>
          <a:bodyPr>
            <a:normAutofit fontScale="70000" lnSpcReduction="20000"/>
          </a:bodyPr>
          <a:lstStyle/>
          <a:p>
            <a:r>
              <a:rPr lang="en-US" dirty="0"/>
              <a:t>So far we have concentrated on the first principal component. </a:t>
            </a:r>
            <a:r>
              <a:rPr lang="en-US" dirty="0" smtClean="0"/>
              <a:t>In </a:t>
            </a:r>
            <a:r>
              <a:rPr lang="en-US" dirty="0"/>
              <a:t>general</a:t>
            </a:r>
            <a:r>
              <a:rPr lang="en-US" dirty="0" smtClean="0"/>
              <a:t>, one </a:t>
            </a:r>
            <a:r>
              <a:rPr lang="en-US" dirty="0"/>
              <a:t>can construct up to </a:t>
            </a:r>
            <a:r>
              <a:rPr lang="en-US" i="1" dirty="0"/>
              <a:t>p </a:t>
            </a:r>
            <a:r>
              <a:rPr lang="en-US" dirty="0"/>
              <a:t>distinct principal </a:t>
            </a:r>
            <a:r>
              <a:rPr lang="en-US" dirty="0" smtClean="0"/>
              <a:t>components (assuming that </a:t>
            </a:r>
            <a:r>
              <a:rPr lang="en-US" i="1" dirty="0" smtClean="0"/>
              <a:t>n</a:t>
            </a:r>
            <a:r>
              <a:rPr lang="en-US" dirty="0" smtClean="0"/>
              <a:t> ≥ </a:t>
            </a:r>
            <a:r>
              <a:rPr lang="en-US" i="1" dirty="0" smtClean="0"/>
              <a:t>p</a:t>
            </a:r>
            <a:r>
              <a:rPr lang="en-US" dirty="0" smtClean="0"/>
              <a:t>).</a:t>
            </a:r>
          </a:p>
          <a:p>
            <a:r>
              <a:rPr lang="en-US" dirty="0" smtClean="0"/>
              <a:t>The second principal </a:t>
            </a:r>
            <a:r>
              <a:rPr lang="en-US" dirty="0"/>
              <a:t>component </a:t>
            </a:r>
            <a:r>
              <a:rPr lang="en-US" i="1" dirty="0"/>
              <a:t>Z</a:t>
            </a:r>
            <a:r>
              <a:rPr lang="en-US" baseline="-25000" dirty="0"/>
              <a:t>2</a:t>
            </a:r>
            <a:r>
              <a:rPr lang="en-US" dirty="0"/>
              <a:t> is a linear combination of the variables that is </a:t>
            </a:r>
            <a:r>
              <a:rPr lang="en-US" dirty="0" smtClean="0"/>
              <a:t>uncorrelated with </a:t>
            </a:r>
            <a:r>
              <a:rPr lang="en-US" i="1" dirty="0"/>
              <a:t>Z</a:t>
            </a:r>
            <a:r>
              <a:rPr lang="en-US" baseline="-25000" dirty="0"/>
              <a:t>1</a:t>
            </a:r>
            <a:r>
              <a:rPr lang="en-US" dirty="0"/>
              <a:t>, and has largest variance subject to this constraint. </a:t>
            </a:r>
            <a:endParaRPr lang="en-US" dirty="0" smtClean="0"/>
          </a:p>
          <a:p>
            <a:r>
              <a:rPr lang="en-US" dirty="0" smtClean="0"/>
              <a:t>The second </a:t>
            </a:r>
            <a:r>
              <a:rPr lang="en-US" dirty="0"/>
              <a:t>principal component direction is illustrated as a dashed blue line </a:t>
            </a:r>
            <a:r>
              <a:rPr lang="en-US" dirty="0" smtClean="0"/>
              <a:t>above. </a:t>
            </a:r>
            <a:r>
              <a:rPr lang="en-US" dirty="0"/>
              <a:t>It turns out that the zero correlation condition of </a:t>
            </a:r>
            <a:r>
              <a:rPr lang="en-US" i="1" dirty="0"/>
              <a:t>Z</a:t>
            </a:r>
            <a:r>
              <a:rPr lang="en-US" baseline="-25000" dirty="0"/>
              <a:t>1</a:t>
            </a:r>
            <a:r>
              <a:rPr lang="en-US" dirty="0"/>
              <a:t> with </a:t>
            </a:r>
            <a:r>
              <a:rPr lang="en-US" i="1" dirty="0" smtClean="0"/>
              <a:t>Z</a:t>
            </a:r>
            <a:r>
              <a:rPr lang="en-US" baseline="-25000" dirty="0" smtClean="0"/>
              <a:t>2</a:t>
            </a:r>
            <a:r>
              <a:rPr lang="en-US" dirty="0" smtClean="0"/>
              <a:t> </a:t>
            </a:r>
            <a:r>
              <a:rPr lang="en-US" dirty="0"/>
              <a:t>is equivalent to the condition that the direction must be </a:t>
            </a:r>
            <a:r>
              <a:rPr lang="en-US" i="1" dirty="0"/>
              <a:t>perpendicular</a:t>
            </a:r>
            <a:r>
              <a:rPr lang="en-US" dirty="0"/>
              <a:t>, </a:t>
            </a:r>
            <a:r>
              <a:rPr lang="en-US" dirty="0" smtClean="0"/>
              <a:t>or </a:t>
            </a:r>
            <a:r>
              <a:rPr lang="en-US" i="1" dirty="0" smtClean="0"/>
              <a:t>orthogonal</a:t>
            </a:r>
            <a:r>
              <a:rPr lang="en-US" dirty="0"/>
              <a:t>, to the first principal component direction. </a:t>
            </a:r>
            <a:endParaRPr lang="en-US" dirty="0" smtClean="0"/>
          </a:p>
          <a:p>
            <a:r>
              <a:rPr lang="en-US" dirty="0" smtClean="0"/>
              <a:t>The </a:t>
            </a:r>
            <a:r>
              <a:rPr lang="en-US" dirty="0"/>
              <a:t>second </a:t>
            </a:r>
            <a:r>
              <a:rPr lang="en-US" dirty="0" smtClean="0"/>
              <a:t>principal component </a:t>
            </a:r>
            <a:r>
              <a:rPr lang="en-US" dirty="0"/>
              <a:t>is given by the formula</a:t>
            </a:r>
            <a:endParaRPr lang="en-US" baseline="-25000" dirty="0"/>
          </a:p>
        </p:txBody>
      </p:sp>
      <p:pic>
        <p:nvPicPr>
          <p:cNvPr id="5" name="Picture 4"/>
          <p:cNvPicPr>
            <a:picLocks noChangeAspect="1"/>
          </p:cNvPicPr>
          <p:nvPr/>
        </p:nvPicPr>
        <p:blipFill>
          <a:blip r:embed="rId2"/>
          <a:stretch>
            <a:fillRect/>
          </a:stretch>
        </p:blipFill>
        <p:spPr>
          <a:xfrm>
            <a:off x="2807543" y="1015802"/>
            <a:ext cx="2873889" cy="1680745"/>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1803115" y="6387218"/>
                <a:ext cx="5626990" cy="3774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0.443</m:t>
                      </m:r>
                      <m:d>
                        <m:dPr>
                          <m:ctrlPr>
                            <a:rPr lang="en-US" b="0" i="1" smtClean="0">
                              <a:latin typeface="Cambria Math" panose="02040503050406030204" pitchFamily="18" charset="0"/>
                            </a:rPr>
                          </m:ctrlPr>
                        </m:dPr>
                        <m:e>
                          <m:r>
                            <a:rPr lang="en-US" b="0" i="1" smtClean="0">
                              <a:latin typeface="Cambria Math" panose="02040503050406030204" pitchFamily="18" charset="0"/>
                            </a:rPr>
                            <m:t>𝑝𝑜𝑝</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𝑝𝑜𝑝</m:t>
                              </m:r>
                            </m:e>
                          </m:acc>
                        </m:e>
                      </m:d>
                      <m:r>
                        <a:rPr lang="en-US" b="0" i="1"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897</m:t>
                      </m:r>
                      <m:r>
                        <a:rPr lang="en-US" i="1">
                          <a:latin typeface="Cambria Math" panose="02040503050406030204" pitchFamily="18" charset="0"/>
                        </a:rPr>
                        <m:t>(</m:t>
                      </m:r>
                      <m:r>
                        <a:rPr lang="en-US" i="1">
                          <a:latin typeface="Cambria Math" panose="02040503050406030204" pitchFamily="18" charset="0"/>
                        </a:rPr>
                        <m:t>𝑎𝑑</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𝑎𝑑</m:t>
                          </m:r>
                        </m:e>
                      </m:acc>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803115" y="6387218"/>
                <a:ext cx="5626990" cy="377476"/>
              </a:xfrm>
              <a:prstGeom prst="rect">
                <a:avLst/>
              </a:prstGeom>
              <a:blipFill>
                <a:blip r:embed="rId3"/>
                <a:stretch>
                  <a:fillRect l="-758" r="-1408" b="-35484"/>
                </a:stretch>
              </a:blipFill>
            </p:spPr>
            <p:txBody>
              <a:bodyPr/>
              <a:lstStyle/>
              <a:p>
                <a:r>
                  <a:rPr lang="en-US">
                    <a:noFill/>
                  </a:rPr>
                  <a:t> </a:t>
                </a:r>
              </a:p>
            </p:txBody>
          </p:sp>
        </mc:Fallback>
      </mc:AlternateContent>
      <p:sp>
        <p:nvSpPr>
          <p:cNvPr id="9" name="Rectangle 3"/>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Lucida Console" panose="020B0609040504020204" pitchFamily="49" charset="0"/>
              </a:rPr>
              <a:t>0.4429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4"/>
          </p:nvPr>
        </p:nvSpPr>
        <p:spPr/>
        <p:txBody>
          <a:bodyPr/>
          <a:lstStyle/>
          <a:p>
            <a:fld id="{D888600C-41B0-4D06-A286-38650E36D74F}" type="slidenum">
              <a:rPr lang="en-US" smtClean="0"/>
              <a:t>16</a:t>
            </a:fld>
            <a:endParaRPr lang="en-US"/>
          </a:p>
        </p:txBody>
      </p:sp>
    </p:spTree>
    <p:extLst>
      <p:ext uri="{BB962C8B-B14F-4D97-AF65-F5344CB8AC3E}">
        <p14:creationId xmlns:p14="http://schemas.microsoft.com/office/powerpoint/2010/main" val="46080341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a:t>
            </a:r>
          </a:p>
        </p:txBody>
      </p:sp>
      <p:sp>
        <p:nvSpPr>
          <p:cNvPr id="3" name="Content Placeholder 2"/>
          <p:cNvSpPr>
            <a:spLocks noGrp="1"/>
          </p:cNvSpPr>
          <p:nvPr>
            <p:ph idx="1"/>
          </p:nvPr>
        </p:nvSpPr>
        <p:spPr>
          <a:xfrm>
            <a:off x="591207" y="2696547"/>
            <a:ext cx="7772400" cy="4161453"/>
          </a:xfrm>
        </p:spPr>
        <p:txBody>
          <a:bodyPr>
            <a:normAutofit fontScale="70000" lnSpcReduction="20000"/>
          </a:bodyPr>
          <a:lstStyle/>
          <a:p>
            <a:r>
              <a:rPr lang="en-US" dirty="0"/>
              <a:t>Since the advertising data has two predictors, the first two principal </a:t>
            </a:r>
            <a:r>
              <a:rPr lang="en-US" dirty="0" smtClean="0"/>
              <a:t>components contain </a:t>
            </a:r>
            <a:r>
              <a:rPr lang="en-US" dirty="0"/>
              <a:t>all of the information that is in pop and ad. </a:t>
            </a:r>
            <a:endParaRPr lang="en-US" dirty="0" smtClean="0"/>
          </a:p>
          <a:p>
            <a:r>
              <a:rPr lang="en-US" dirty="0" smtClean="0"/>
              <a:t>However</a:t>
            </a:r>
            <a:r>
              <a:rPr lang="en-US" dirty="0"/>
              <a:t>, </a:t>
            </a:r>
            <a:r>
              <a:rPr lang="en-US" dirty="0" smtClean="0"/>
              <a:t>by construction</a:t>
            </a:r>
            <a:r>
              <a:rPr lang="en-US" dirty="0"/>
              <a:t>, the first component will contain the most information. </a:t>
            </a:r>
            <a:endParaRPr lang="en-US" dirty="0" smtClean="0"/>
          </a:p>
          <a:p>
            <a:pPr lvl="1"/>
            <a:r>
              <a:rPr lang="en-US" dirty="0" smtClean="0"/>
              <a:t>Consider, for </a:t>
            </a:r>
            <a:r>
              <a:rPr lang="en-US" dirty="0"/>
              <a:t>example, the much larger variability of </a:t>
            </a:r>
            <a:r>
              <a:rPr lang="en-US" i="1" dirty="0"/>
              <a:t>z</a:t>
            </a:r>
            <a:r>
              <a:rPr lang="en-US" i="1" baseline="-25000" dirty="0"/>
              <a:t>i</a:t>
            </a:r>
            <a:r>
              <a:rPr lang="en-US" baseline="-25000" dirty="0"/>
              <a:t>1</a:t>
            </a:r>
            <a:r>
              <a:rPr lang="en-US" dirty="0"/>
              <a:t> (the </a:t>
            </a:r>
            <a:r>
              <a:rPr lang="en-US" i="1" dirty="0"/>
              <a:t>x</a:t>
            </a:r>
            <a:r>
              <a:rPr lang="en-US" dirty="0"/>
              <a:t>-axis) </a:t>
            </a:r>
            <a:r>
              <a:rPr lang="en-US" dirty="0" smtClean="0"/>
              <a:t>versus </a:t>
            </a:r>
            <a:r>
              <a:rPr lang="en-US" i="1" dirty="0" smtClean="0"/>
              <a:t>z</a:t>
            </a:r>
            <a:r>
              <a:rPr lang="en-US" sz="2700" i="1" baseline="-25000" dirty="0" smtClean="0"/>
              <a:t>i2</a:t>
            </a:r>
            <a:r>
              <a:rPr lang="en-US" dirty="0" smtClean="0"/>
              <a:t> </a:t>
            </a:r>
            <a:r>
              <a:rPr lang="en-US" dirty="0"/>
              <a:t>(the </a:t>
            </a:r>
            <a:r>
              <a:rPr lang="en-US" i="1" dirty="0"/>
              <a:t>y</a:t>
            </a:r>
            <a:r>
              <a:rPr lang="en-US" dirty="0"/>
              <a:t>-axis) in the </a:t>
            </a:r>
            <a:r>
              <a:rPr lang="en-US" dirty="0" smtClean="0"/>
              <a:t>figure above. </a:t>
            </a:r>
          </a:p>
          <a:p>
            <a:r>
              <a:rPr lang="en-US" dirty="0" smtClean="0"/>
              <a:t>The </a:t>
            </a:r>
            <a:r>
              <a:rPr lang="en-US" dirty="0"/>
              <a:t>fact that </a:t>
            </a:r>
            <a:r>
              <a:rPr lang="en-US" dirty="0" smtClean="0"/>
              <a:t>the second </a:t>
            </a:r>
            <a:r>
              <a:rPr lang="en-US" dirty="0"/>
              <a:t>principal component scores are much closer to zero indicates </a:t>
            </a:r>
            <a:r>
              <a:rPr lang="en-US" dirty="0" smtClean="0"/>
              <a:t>that this </a:t>
            </a:r>
            <a:r>
              <a:rPr lang="en-US" dirty="0"/>
              <a:t>component captures far less </a:t>
            </a:r>
            <a:r>
              <a:rPr lang="en-US" dirty="0" smtClean="0"/>
              <a:t>information, suggesting that </a:t>
            </a:r>
            <a:r>
              <a:rPr lang="en-US" dirty="0"/>
              <a:t>in this case, one only needs the first principal component in order </a:t>
            </a:r>
            <a:r>
              <a:rPr lang="en-US" dirty="0" smtClean="0"/>
              <a:t>to accurately </a:t>
            </a:r>
            <a:r>
              <a:rPr lang="en-US" dirty="0"/>
              <a:t>represent the pop and ad budgets.</a:t>
            </a:r>
            <a:r>
              <a:rPr lang="en-US" dirty="0" smtClean="0"/>
              <a:t> </a:t>
            </a:r>
          </a:p>
          <a:p>
            <a:r>
              <a:rPr lang="en-US" dirty="0"/>
              <a:t>See</a:t>
            </a:r>
            <a:r>
              <a:rPr lang="en-US" dirty="0">
                <a:solidFill>
                  <a:srgbClr val="FF0000"/>
                </a:solidFill>
              </a:rPr>
              <a:t> PrincipalComponentAnalysisExcelExample.xlsm</a:t>
            </a:r>
            <a:r>
              <a:rPr lang="en-US" dirty="0"/>
              <a:t>, sheet </a:t>
            </a:r>
            <a:r>
              <a:rPr lang="en-US" dirty="0" err="1" smtClean="0"/>
              <a:t>PCAMaxVar</a:t>
            </a:r>
            <a:r>
              <a:rPr lang="en-US" dirty="0" smtClean="0"/>
              <a:t> for the detailed calculations for this example</a:t>
            </a:r>
            <a:endParaRPr lang="en-US" dirty="0"/>
          </a:p>
        </p:txBody>
      </p:sp>
      <p:pic>
        <p:nvPicPr>
          <p:cNvPr id="5" name="Picture 4"/>
          <p:cNvPicPr>
            <a:picLocks noChangeAspect="1"/>
          </p:cNvPicPr>
          <p:nvPr/>
        </p:nvPicPr>
        <p:blipFill>
          <a:blip r:embed="rId2"/>
          <a:stretch>
            <a:fillRect/>
          </a:stretch>
        </p:blipFill>
        <p:spPr>
          <a:xfrm>
            <a:off x="2807543" y="1015802"/>
            <a:ext cx="2873889" cy="1680745"/>
          </a:xfrm>
          <a:prstGeom prst="rect">
            <a:avLst/>
          </a:prstGeom>
        </p:spPr>
      </p:pic>
      <p:sp>
        <p:nvSpPr>
          <p:cNvPr id="4" name="Slide Number Placeholder 3"/>
          <p:cNvSpPr>
            <a:spLocks noGrp="1"/>
          </p:cNvSpPr>
          <p:nvPr>
            <p:ph type="sldNum" sz="quarter" idx="4"/>
          </p:nvPr>
        </p:nvSpPr>
        <p:spPr/>
        <p:txBody>
          <a:bodyPr/>
          <a:lstStyle/>
          <a:p>
            <a:fld id="{D888600C-41B0-4D06-A286-38650E36D74F}" type="slidenum">
              <a:rPr lang="en-US" smtClean="0"/>
              <a:t>17</a:t>
            </a:fld>
            <a:endParaRPr lang="en-US"/>
          </a:p>
        </p:txBody>
      </p:sp>
    </p:spTree>
    <p:extLst>
      <p:ext uri="{BB962C8B-B14F-4D97-AF65-F5344CB8AC3E}">
        <p14:creationId xmlns:p14="http://schemas.microsoft.com/office/powerpoint/2010/main" val="192272818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8031162" cy="1362075"/>
          </a:xfrm>
        </p:spPr>
        <p:txBody>
          <a:bodyPr/>
          <a:lstStyle/>
          <a:p>
            <a:r>
              <a:rPr lang="en-US" dirty="0"/>
              <a:t>The Principal </a:t>
            </a:r>
            <a:r>
              <a:rPr lang="en-US" dirty="0" smtClean="0"/>
              <a:t>components </a:t>
            </a:r>
            <a:r>
              <a:rPr lang="en-US" dirty="0"/>
              <a:t>Regression Approach</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521652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1087"/>
            <a:ext cx="9144000" cy="853437"/>
          </a:xfrm>
        </p:spPr>
        <p:txBody>
          <a:bodyPr/>
          <a:lstStyle/>
          <a:p>
            <a:r>
              <a:rPr lang="en-US" dirty="0"/>
              <a:t>Principal Components Regression</a:t>
            </a:r>
          </a:p>
        </p:txBody>
      </p:sp>
      <p:sp>
        <p:nvSpPr>
          <p:cNvPr id="5" name="Content Placeholder 4"/>
          <p:cNvSpPr>
            <a:spLocks noGrp="1"/>
          </p:cNvSpPr>
          <p:nvPr>
            <p:ph idx="1"/>
          </p:nvPr>
        </p:nvSpPr>
        <p:spPr/>
        <p:txBody>
          <a:bodyPr>
            <a:normAutofit/>
          </a:bodyPr>
          <a:lstStyle/>
          <a:p>
            <a:r>
              <a:rPr lang="en-US" dirty="0"/>
              <a:t>The </a:t>
            </a:r>
            <a:r>
              <a:rPr lang="en-US" i="1" dirty="0"/>
              <a:t>principal components regression </a:t>
            </a:r>
            <a:r>
              <a:rPr lang="en-US" dirty="0"/>
              <a:t>(PCR) approach involves </a:t>
            </a:r>
            <a:r>
              <a:rPr lang="en-US" dirty="0" smtClean="0"/>
              <a:t>constructing the first </a:t>
            </a:r>
            <a:r>
              <a:rPr lang="en-US" i="1" dirty="0" smtClean="0"/>
              <a:t>M </a:t>
            </a:r>
            <a:r>
              <a:rPr lang="en-US" dirty="0"/>
              <a:t>principal components, </a:t>
            </a:r>
            <a:r>
              <a:rPr lang="en-US" i="1" dirty="0"/>
              <a:t>Z</a:t>
            </a:r>
            <a:r>
              <a:rPr lang="en-US" baseline="-25000" dirty="0"/>
              <a:t>1</a:t>
            </a:r>
            <a:r>
              <a:rPr lang="en-US" i="1" dirty="0"/>
              <a:t>, . . ., Z</a:t>
            </a:r>
            <a:r>
              <a:rPr lang="en-US" baseline="-25000" dirty="0"/>
              <a:t>M</a:t>
            </a:r>
            <a:r>
              <a:rPr lang="en-US" dirty="0"/>
              <a:t>, and then using these </a:t>
            </a:r>
            <a:r>
              <a:rPr lang="en-US" dirty="0" smtClean="0"/>
              <a:t>components as </a:t>
            </a:r>
            <a:r>
              <a:rPr lang="en-US" dirty="0"/>
              <a:t>the predictors in a linear regression model that is </a:t>
            </a:r>
            <a:r>
              <a:rPr lang="en-US" dirty="0" smtClean="0"/>
              <a:t>fit using </a:t>
            </a:r>
            <a:r>
              <a:rPr lang="en-US" dirty="0"/>
              <a:t>least squares. </a:t>
            </a:r>
            <a:endParaRPr lang="en-US" dirty="0" smtClean="0"/>
          </a:p>
          <a:p>
            <a:r>
              <a:rPr lang="en-US" dirty="0" smtClean="0"/>
              <a:t>The </a:t>
            </a:r>
            <a:r>
              <a:rPr lang="en-US" dirty="0"/>
              <a:t>key idea is that often a small number of </a:t>
            </a:r>
            <a:r>
              <a:rPr lang="en-US" dirty="0" smtClean="0"/>
              <a:t>principal components </a:t>
            </a:r>
            <a:r>
              <a:rPr lang="en-US" dirty="0"/>
              <a:t>suffice to explain most of the variability in the data, </a:t>
            </a:r>
            <a:r>
              <a:rPr lang="en-US" dirty="0" smtClean="0"/>
              <a:t>as well </a:t>
            </a:r>
            <a:r>
              <a:rPr lang="en-US" dirty="0"/>
              <a:t>as the relationship with the response.</a:t>
            </a:r>
          </a:p>
        </p:txBody>
      </p:sp>
      <p:sp>
        <p:nvSpPr>
          <p:cNvPr id="2" name="Slide Number Placeholder 1"/>
          <p:cNvSpPr>
            <a:spLocks noGrp="1"/>
          </p:cNvSpPr>
          <p:nvPr>
            <p:ph type="sldNum" sz="quarter" idx="4"/>
          </p:nvPr>
        </p:nvSpPr>
        <p:spPr/>
        <p:txBody>
          <a:bodyPr/>
          <a:lstStyle/>
          <a:p>
            <a:fld id="{D888600C-41B0-4D06-A286-38650E36D74F}" type="slidenum">
              <a:rPr lang="en-US" smtClean="0"/>
              <a:t>19</a:t>
            </a:fld>
            <a:endParaRPr lang="en-US"/>
          </a:p>
        </p:txBody>
      </p:sp>
    </p:spTree>
    <p:extLst>
      <p:ext uri="{BB962C8B-B14F-4D97-AF65-F5344CB8AC3E}">
        <p14:creationId xmlns:p14="http://schemas.microsoft.com/office/powerpoint/2010/main" val="3553294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Week’s Agenda</a:t>
            </a:r>
            <a:endParaRPr lang="en-US" dirty="0"/>
          </a:p>
        </p:txBody>
      </p:sp>
      <p:sp>
        <p:nvSpPr>
          <p:cNvPr id="3" name="Content Placeholder 2"/>
          <p:cNvSpPr>
            <a:spLocks noGrp="1"/>
          </p:cNvSpPr>
          <p:nvPr>
            <p:ph idx="1"/>
          </p:nvPr>
        </p:nvSpPr>
        <p:spPr/>
        <p:txBody>
          <a:bodyPr>
            <a:normAutofit/>
          </a:bodyPr>
          <a:lstStyle/>
          <a:p>
            <a:r>
              <a:rPr lang="en-US" dirty="0" smtClean="0"/>
              <a:t>The basic idea behind dimension reduction techniques</a:t>
            </a:r>
          </a:p>
          <a:p>
            <a:r>
              <a:rPr lang="en-US" dirty="0" smtClean="0"/>
              <a:t>Today:</a:t>
            </a:r>
          </a:p>
          <a:p>
            <a:pPr lvl="1"/>
            <a:r>
              <a:rPr lang="en-US" dirty="0" smtClean="0"/>
              <a:t>Introduction to Principal Component Analysis</a:t>
            </a:r>
          </a:p>
          <a:p>
            <a:pPr lvl="1"/>
            <a:r>
              <a:rPr lang="en-US" dirty="0" smtClean="0"/>
              <a:t>Principal </a:t>
            </a:r>
            <a:r>
              <a:rPr lang="en-US" dirty="0"/>
              <a:t>Component </a:t>
            </a:r>
            <a:r>
              <a:rPr lang="en-US" dirty="0" smtClean="0"/>
              <a:t>Regression </a:t>
            </a:r>
          </a:p>
          <a:p>
            <a:r>
              <a:rPr lang="en-US" dirty="0" smtClean="0"/>
              <a:t>Wednesday:</a:t>
            </a:r>
          </a:p>
          <a:p>
            <a:pPr lvl="1"/>
            <a:r>
              <a:rPr lang="en-US" dirty="0" smtClean="0"/>
              <a:t>Partial Least Squares Regression</a:t>
            </a:r>
          </a:p>
          <a:p>
            <a:pPr lvl="1"/>
            <a:r>
              <a:rPr lang="en-US" dirty="0"/>
              <a:t>Considerations in High Dimensions</a:t>
            </a:r>
            <a:endParaRPr lang="en-US" dirty="0" smtClean="0"/>
          </a:p>
          <a:p>
            <a:endParaRPr lang="en-US" dirty="0" smtClean="0"/>
          </a:p>
        </p:txBody>
      </p:sp>
      <p:sp>
        <p:nvSpPr>
          <p:cNvPr id="4" name="Slide Number Placeholder 3"/>
          <p:cNvSpPr>
            <a:spLocks noGrp="1"/>
          </p:cNvSpPr>
          <p:nvPr>
            <p:ph type="sldNum" sz="quarter" idx="4"/>
          </p:nvPr>
        </p:nvSpPr>
        <p:spPr/>
        <p:txBody>
          <a:bodyPr/>
          <a:lstStyle/>
          <a:p>
            <a:fld id="{D888600C-41B0-4D06-A286-38650E36D74F}" type="slidenum">
              <a:rPr lang="en-US" smtClean="0"/>
              <a:t>2</a:t>
            </a:fld>
            <a:endParaRPr lang="en-US"/>
          </a:p>
        </p:txBody>
      </p:sp>
    </p:spTree>
    <p:extLst>
      <p:ext uri="{BB962C8B-B14F-4D97-AF65-F5344CB8AC3E}">
        <p14:creationId xmlns:p14="http://schemas.microsoft.com/office/powerpoint/2010/main" val="143845687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Principal Components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If this assumption holds</a:t>
                </a:r>
                <a:r>
                  <a:rPr lang="en-US" dirty="0"/>
                  <a:t>, then fitting a least </a:t>
                </a:r>
                <a:r>
                  <a:rPr lang="en-US" dirty="0" smtClean="0"/>
                  <a:t>squares model </a:t>
                </a:r>
                <a:r>
                  <a:rPr lang="en-US" dirty="0"/>
                  <a:t>to </a:t>
                </a:r>
                <a:r>
                  <a:rPr lang="en-US" i="1" dirty="0"/>
                  <a:t>Z</a:t>
                </a:r>
                <a:r>
                  <a:rPr lang="en-US" sz="4100" baseline="-25000" dirty="0"/>
                  <a:t>1</a:t>
                </a:r>
                <a:r>
                  <a:rPr lang="en-US" i="1" dirty="0"/>
                  <a:t>, . . . , Z</a:t>
                </a:r>
                <a:r>
                  <a:rPr lang="en-US" sz="4100" baseline="-25000" dirty="0"/>
                  <a:t>M</a:t>
                </a:r>
                <a:r>
                  <a:rPr lang="en-US" i="1" dirty="0"/>
                  <a:t> </a:t>
                </a:r>
                <a:r>
                  <a:rPr lang="en-US" dirty="0"/>
                  <a:t>will lead to better results than fitting a least </a:t>
                </a:r>
                <a:r>
                  <a:rPr lang="en-US" dirty="0" smtClean="0"/>
                  <a:t>squares model </a:t>
                </a:r>
                <a:r>
                  <a:rPr lang="en-US" dirty="0"/>
                  <a:t>to </a:t>
                </a:r>
                <a:r>
                  <a:rPr lang="en-US" i="1" dirty="0"/>
                  <a:t>X</a:t>
                </a:r>
                <a:r>
                  <a:rPr lang="en-US" sz="4100" baseline="-25000" dirty="0"/>
                  <a:t>1</a:t>
                </a:r>
                <a:r>
                  <a:rPr lang="en-US" i="1" dirty="0"/>
                  <a:t>, . . .,</a:t>
                </a:r>
                <a:r>
                  <a:rPr lang="en-US" i="1" dirty="0" err="1" smtClean="0"/>
                  <a:t>X</a:t>
                </a:r>
                <a:r>
                  <a:rPr lang="en-US" sz="4100" baseline="-25000" dirty="0" err="1" smtClean="0"/>
                  <a:t>p</a:t>
                </a:r>
                <a:endParaRPr lang="en-US" sz="4100" baseline="-25000" dirty="0" smtClean="0"/>
              </a:p>
              <a:p>
                <a:pPr lvl="1"/>
                <a:r>
                  <a:rPr lang="en-US" dirty="0"/>
                  <a:t>This is so since most or all of the information in the data </a:t>
                </a:r>
                <a:r>
                  <a:rPr lang="en-US" dirty="0" smtClean="0"/>
                  <a:t>that relates </a:t>
                </a:r>
                <a:r>
                  <a:rPr lang="en-US" dirty="0"/>
                  <a:t>to the response is contained in </a:t>
                </a:r>
                <a:r>
                  <a:rPr lang="en-US" i="1" dirty="0"/>
                  <a:t>Z</a:t>
                </a:r>
                <a:r>
                  <a:rPr lang="en-US" sz="3700" baseline="-25000" dirty="0"/>
                  <a:t>1</a:t>
                </a:r>
                <a:r>
                  <a:rPr lang="en-US" i="1" dirty="0"/>
                  <a:t>, . . ., Z</a:t>
                </a:r>
                <a:r>
                  <a:rPr lang="en-US" sz="3700" baseline="-25000" dirty="0"/>
                  <a:t>M</a:t>
                </a:r>
                <a:r>
                  <a:rPr lang="en-US" dirty="0"/>
                  <a:t>, and by estimating </a:t>
                </a:r>
                <a:r>
                  <a:rPr lang="en-US" dirty="0" smtClean="0"/>
                  <a:t>only </a:t>
                </a:r>
                <a:r>
                  <a:rPr lang="en-US" i="1" dirty="0" smtClean="0"/>
                  <a:t>M</a:t>
                </a:r>
                <a14:m>
                  <m:oMath xmlns:m="http://schemas.openxmlformats.org/officeDocument/2006/math">
                    <m:r>
                      <a:rPr lang="en-US" b="0" i="1" dirty="0" smtClean="0">
                        <a:latin typeface="Cambria Math" panose="02040503050406030204" pitchFamily="18" charset="0"/>
                        <a:ea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m:t>
                    </m:r>
                  </m:oMath>
                </a14:m>
                <a:r>
                  <a:rPr lang="en-US" i="1" dirty="0" smtClean="0"/>
                  <a:t> </a:t>
                </a:r>
                <a:r>
                  <a:rPr lang="en-US" i="1" dirty="0"/>
                  <a:t>p </a:t>
                </a:r>
                <a:r>
                  <a:rPr lang="en-US" dirty="0"/>
                  <a:t>coefficients we can mitigate overfitting. </a:t>
                </a:r>
                <a:endParaRPr lang="en-US" dirty="0" smtClean="0"/>
              </a:p>
              <a:p>
                <a:r>
                  <a:rPr lang="en-US" dirty="0" smtClean="0"/>
                  <a:t>In </a:t>
                </a:r>
                <a:r>
                  <a:rPr lang="en-US" dirty="0"/>
                  <a:t>the advertising data, </a:t>
                </a:r>
                <a:r>
                  <a:rPr lang="en-US" dirty="0" smtClean="0"/>
                  <a:t>the first </a:t>
                </a:r>
                <a:r>
                  <a:rPr lang="en-US" dirty="0"/>
                  <a:t>principal component explains most of the variance in both pop and ad</a:t>
                </a:r>
                <a:r>
                  <a:rPr lang="en-US" dirty="0" smtClean="0"/>
                  <a:t>, so </a:t>
                </a:r>
                <a:r>
                  <a:rPr lang="en-US" dirty="0"/>
                  <a:t>a principal component regression that uses this single variable to </a:t>
                </a:r>
                <a:r>
                  <a:rPr lang="en-US" dirty="0" smtClean="0"/>
                  <a:t>predict some </a:t>
                </a:r>
                <a:r>
                  <a:rPr lang="en-US" dirty="0"/>
                  <a:t>response of interest, such as sales, will likely perform quite well.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7" t="-2990" r="-2275"/>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D888600C-41B0-4D06-A286-38650E36D74F}" type="slidenum">
              <a:rPr lang="en-US" smtClean="0"/>
              <a:t>20</a:t>
            </a:fld>
            <a:endParaRPr lang="en-US"/>
          </a:p>
        </p:txBody>
      </p:sp>
    </p:spTree>
    <p:extLst>
      <p:ext uri="{BB962C8B-B14F-4D97-AF65-F5344CB8AC3E}">
        <p14:creationId xmlns:p14="http://schemas.microsoft.com/office/powerpoint/2010/main" val="190306711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Principal Components Regression</a:t>
            </a:r>
          </a:p>
        </p:txBody>
      </p:sp>
      <p:sp>
        <p:nvSpPr>
          <p:cNvPr id="3" name="Content Placeholder 2"/>
          <p:cNvSpPr>
            <a:spLocks noGrp="1"/>
          </p:cNvSpPr>
          <p:nvPr>
            <p:ph idx="1"/>
          </p:nvPr>
        </p:nvSpPr>
        <p:spPr>
          <a:xfrm>
            <a:off x="685800" y="2951178"/>
            <a:ext cx="7772400" cy="3678221"/>
          </a:xfrm>
        </p:spPr>
        <p:txBody>
          <a:bodyPr>
            <a:normAutofit fontScale="92500" lnSpcReduction="20000"/>
          </a:bodyPr>
          <a:lstStyle/>
          <a:p>
            <a:r>
              <a:rPr lang="en-US" dirty="0" smtClean="0"/>
              <a:t>PCR was </a:t>
            </a:r>
            <a:r>
              <a:rPr lang="en-US" dirty="0"/>
              <a:t>applied to a </a:t>
            </a:r>
            <a:r>
              <a:rPr lang="en-US" dirty="0" smtClean="0"/>
              <a:t>simulated data </a:t>
            </a:r>
            <a:r>
              <a:rPr lang="en-US" dirty="0"/>
              <a:t>set </a:t>
            </a:r>
            <a:r>
              <a:rPr lang="en-US" dirty="0" smtClean="0"/>
              <a:t>with </a:t>
            </a:r>
            <a:br>
              <a:rPr lang="en-US" dirty="0" smtClean="0"/>
            </a:br>
            <a:r>
              <a:rPr lang="en-US" i="1" dirty="0" smtClean="0"/>
              <a:t>n</a:t>
            </a:r>
            <a:r>
              <a:rPr lang="en-US" dirty="0" smtClean="0"/>
              <a:t> = 50 and </a:t>
            </a:r>
            <a:r>
              <a:rPr lang="en-US" i="1" dirty="0" smtClean="0"/>
              <a:t>p</a:t>
            </a:r>
            <a:r>
              <a:rPr lang="en-US" dirty="0" smtClean="0"/>
              <a:t> = 45.</a:t>
            </a:r>
          </a:p>
          <a:p>
            <a:r>
              <a:rPr lang="en-US" dirty="0" smtClean="0"/>
              <a:t>In the left-hand panel, the response is truly related to all 45 predictors, while in the right-hand panel, the response is truly related to only 2 of the predictors.</a:t>
            </a:r>
          </a:p>
          <a:p>
            <a:r>
              <a:rPr lang="en-US" dirty="0"/>
              <a:t>When </a:t>
            </a:r>
            <a:r>
              <a:rPr lang="en-US" i="1" dirty="0"/>
              <a:t>M </a:t>
            </a:r>
            <a:r>
              <a:rPr lang="en-US" dirty="0"/>
              <a:t>= </a:t>
            </a:r>
            <a:r>
              <a:rPr lang="en-US" i="1" dirty="0"/>
              <a:t>p </a:t>
            </a:r>
            <a:r>
              <a:rPr lang="en-US" dirty="0"/>
              <a:t>= 45, then PCR amounts simply to a least squares fit using all of the original predictors</a:t>
            </a:r>
            <a:r>
              <a:rPr lang="en-US" dirty="0" smtClean="0"/>
              <a:t>.</a:t>
            </a:r>
            <a:endParaRPr lang="en-US" dirty="0"/>
          </a:p>
        </p:txBody>
      </p:sp>
      <p:pic>
        <p:nvPicPr>
          <p:cNvPr id="4" name="Picture 3"/>
          <p:cNvPicPr>
            <a:picLocks noChangeAspect="1"/>
          </p:cNvPicPr>
          <p:nvPr/>
        </p:nvPicPr>
        <p:blipFill>
          <a:blip r:embed="rId2"/>
          <a:stretch>
            <a:fillRect/>
          </a:stretch>
        </p:blipFill>
        <p:spPr>
          <a:xfrm>
            <a:off x="1498389" y="864524"/>
            <a:ext cx="5713336" cy="2086655"/>
          </a:xfrm>
          <a:prstGeom prst="rect">
            <a:avLst/>
          </a:prstGeom>
        </p:spPr>
      </p:pic>
      <p:sp>
        <p:nvSpPr>
          <p:cNvPr id="5" name="Slide Number Placeholder 4"/>
          <p:cNvSpPr>
            <a:spLocks noGrp="1"/>
          </p:cNvSpPr>
          <p:nvPr>
            <p:ph type="sldNum" sz="quarter" idx="4"/>
          </p:nvPr>
        </p:nvSpPr>
        <p:spPr/>
        <p:txBody>
          <a:bodyPr/>
          <a:lstStyle/>
          <a:p>
            <a:fld id="{D888600C-41B0-4D06-A286-38650E36D74F}" type="slidenum">
              <a:rPr lang="en-US" smtClean="0"/>
              <a:t>21</a:t>
            </a:fld>
            <a:endParaRPr lang="en-US"/>
          </a:p>
        </p:txBody>
      </p:sp>
    </p:spTree>
    <p:extLst>
      <p:ext uri="{BB962C8B-B14F-4D97-AF65-F5344CB8AC3E}">
        <p14:creationId xmlns:p14="http://schemas.microsoft.com/office/powerpoint/2010/main" val="388441178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Principal Components Regression</a:t>
            </a:r>
          </a:p>
        </p:txBody>
      </p:sp>
      <p:sp>
        <p:nvSpPr>
          <p:cNvPr id="3" name="Content Placeholder 2"/>
          <p:cNvSpPr>
            <a:spLocks noGrp="1"/>
          </p:cNvSpPr>
          <p:nvPr>
            <p:ph idx="1"/>
          </p:nvPr>
        </p:nvSpPr>
        <p:spPr>
          <a:xfrm>
            <a:off x="685800" y="2951178"/>
            <a:ext cx="7772400" cy="3906822"/>
          </a:xfrm>
        </p:spPr>
        <p:txBody>
          <a:bodyPr>
            <a:normAutofit fontScale="70000" lnSpcReduction="20000"/>
          </a:bodyPr>
          <a:lstStyle/>
          <a:p>
            <a:r>
              <a:rPr lang="en-US" dirty="0" smtClean="0"/>
              <a:t>Observe that in both cases, as </a:t>
            </a:r>
            <a:r>
              <a:rPr lang="en-US" dirty="0"/>
              <a:t>more principal components are used </a:t>
            </a:r>
            <a:r>
              <a:rPr lang="en-US" dirty="0" smtClean="0"/>
              <a:t>in </a:t>
            </a:r>
            <a:r>
              <a:rPr lang="en-US" dirty="0"/>
              <a:t>the regression model, the bias decreases, but the variance increases. </a:t>
            </a:r>
            <a:r>
              <a:rPr lang="en-US" dirty="0" smtClean="0"/>
              <a:t>This results </a:t>
            </a:r>
            <a:r>
              <a:rPr lang="en-US" dirty="0"/>
              <a:t>in a typical U-shape for the mean squared error</a:t>
            </a:r>
            <a:r>
              <a:rPr lang="en-US" dirty="0" smtClean="0"/>
              <a:t>.</a:t>
            </a:r>
          </a:p>
          <a:p>
            <a:r>
              <a:rPr lang="en-US" dirty="0" smtClean="0"/>
              <a:t>Recalling our analysis of these datasets using Ridge regression and the Lasso, both of these approaches out-performed PCR.</a:t>
            </a:r>
          </a:p>
          <a:p>
            <a:r>
              <a:rPr lang="en-US" dirty="0" smtClean="0"/>
              <a:t>But this data was generated </a:t>
            </a:r>
            <a:r>
              <a:rPr lang="en-US" dirty="0"/>
              <a:t>in such a way that many </a:t>
            </a:r>
            <a:r>
              <a:rPr lang="en-US" dirty="0" smtClean="0"/>
              <a:t>principal components </a:t>
            </a:r>
            <a:r>
              <a:rPr lang="en-US" dirty="0"/>
              <a:t>are required in order to adequately model the response</a:t>
            </a:r>
            <a:r>
              <a:rPr lang="en-US" dirty="0" smtClean="0"/>
              <a:t>.</a:t>
            </a:r>
          </a:p>
          <a:p>
            <a:r>
              <a:rPr lang="en-US" dirty="0"/>
              <a:t>In contrast, PCR will tend to do well in cases when the first few </a:t>
            </a:r>
            <a:r>
              <a:rPr lang="en-US" dirty="0" smtClean="0"/>
              <a:t>principal components </a:t>
            </a:r>
            <a:r>
              <a:rPr lang="en-US" dirty="0"/>
              <a:t>are sufficient to capture most of the variation </a:t>
            </a:r>
            <a:r>
              <a:rPr lang="en-US" u="sng" dirty="0"/>
              <a:t>in the </a:t>
            </a:r>
            <a:r>
              <a:rPr lang="en-US" u="sng" dirty="0" smtClean="0"/>
              <a:t>predictors as </a:t>
            </a:r>
            <a:r>
              <a:rPr lang="en-US" u="sng" dirty="0"/>
              <a:t>well as the relationship with the response</a:t>
            </a:r>
            <a:r>
              <a:rPr lang="en-US" dirty="0" smtClean="0"/>
              <a:t>.</a:t>
            </a:r>
          </a:p>
          <a:p>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1498389" y="864524"/>
            <a:ext cx="5713336" cy="2086655"/>
          </a:xfrm>
          <a:prstGeom prst="rect">
            <a:avLst/>
          </a:prstGeom>
        </p:spPr>
      </p:pic>
      <p:sp>
        <p:nvSpPr>
          <p:cNvPr id="5" name="Slide Number Placeholder 4"/>
          <p:cNvSpPr>
            <a:spLocks noGrp="1"/>
          </p:cNvSpPr>
          <p:nvPr>
            <p:ph type="sldNum" sz="quarter" idx="4"/>
          </p:nvPr>
        </p:nvSpPr>
        <p:spPr/>
        <p:txBody>
          <a:bodyPr/>
          <a:lstStyle/>
          <a:p>
            <a:fld id="{D888600C-41B0-4D06-A286-38650E36D74F}" type="slidenum">
              <a:rPr lang="en-US" smtClean="0"/>
              <a:t>22</a:t>
            </a:fld>
            <a:endParaRPr lang="en-US"/>
          </a:p>
        </p:txBody>
      </p:sp>
    </p:spTree>
    <p:extLst>
      <p:ext uri="{BB962C8B-B14F-4D97-AF65-F5344CB8AC3E}">
        <p14:creationId xmlns:p14="http://schemas.microsoft.com/office/powerpoint/2010/main" val="63013835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87"/>
            <a:ext cx="9144000" cy="853437"/>
          </a:xfrm>
        </p:spPr>
        <p:txBody>
          <a:bodyPr/>
          <a:lstStyle/>
          <a:p>
            <a:r>
              <a:rPr lang="en-US" dirty="0"/>
              <a:t>Principal Components Regression</a:t>
            </a:r>
          </a:p>
        </p:txBody>
      </p:sp>
      <p:sp>
        <p:nvSpPr>
          <p:cNvPr id="3" name="Content Placeholder 2"/>
          <p:cNvSpPr>
            <a:spLocks noGrp="1"/>
          </p:cNvSpPr>
          <p:nvPr>
            <p:ph idx="1"/>
          </p:nvPr>
        </p:nvSpPr>
        <p:spPr>
          <a:xfrm>
            <a:off x="685800" y="2951178"/>
            <a:ext cx="7772400" cy="3678221"/>
          </a:xfrm>
        </p:spPr>
        <p:txBody>
          <a:bodyPr>
            <a:normAutofit fontScale="70000" lnSpcReduction="20000"/>
          </a:bodyPr>
          <a:lstStyle/>
          <a:p>
            <a:r>
              <a:rPr lang="en-US" dirty="0"/>
              <a:t>The left-hand panel </a:t>
            </a:r>
            <a:r>
              <a:rPr lang="en-US" dirty="0" smtClean="0"/>
              <a:t>above </a:t>
            </a:r>
            <a:r>
              <a:rPr lang="en-US" dirty="0"/>
              <a:t>illustrates the results from another simulated data set designed </a:t>
            </a:r>
            <a:r>
              <a:rPr lang="en-US" dirty="0" smtClean="0"/>
              <a:t>to be </a:t>
            </a:r>
            <a:r>
              <a:rPr lang="en-US" dirty="0"/>
              <a:t>more favorable to PCR. </a:t>
            </a:r>
            <a:endParaRPr lang="en-US" dirty="0" smtClean="0"/>
          </a:p>
          <a:p>
            <a:r>
              <a:rPr lang="en-US" dirty="0" smtClean="0"/>
              <a:t>Here </a:t>
            </a:r>
            <a:r>
              <a:rPr lang="en-US" dirty="0"/>
              <a:t>the </a:t>
            </a:r>
            <a:r>
              <a:rPr lang="en-US" u="sng" dirty="0"/>
              <a:t>response</a:t>
            </a:r>
            <a:r>
              <a:rPr lang="en-US" dirty="0"/>
              <a:t> </a:t>
            </a:r>
            <a:r>
              <a:rPr lang="en-US" dirty="0" smtClean="0"/>
              <a:t>depends </a:t>
            </a:r>
            <a:r>
              <a:rPr lang="en-US" dirty="0"/>
              <a:t>exclusively on the first five principal components. </a:t>
            </a:r>
            <a:endParaRPr lang="en-US" dirty="0" smtClean="0"/>
          </a:p>
          <a:p>
            <a:r>
              <a:rPr lang="en-US" dirty="0" smtClean="0"/>
              <a:t>Now the bias </a:t>
            </a:r>
            <a:r>
              <a:rPr lang="en-US" dirty="0"/>
              <a:t>drops to zero rapidly as </a:t>
            </a:r>
            <a:r>
              <a:rPr lang="en-US" i="1" dirty="0"/>
              <a:t>M</a:t>
            </a:r>
            <a:r>
              <a:rPr lang="en-US" dirty="0"/>
              <a:t>, the number of principal components </a:t>
            </a:r>
            <a:r>
              <a:rPr lang="en-US" dirty="0" smtClean="0"/>
              <a:t>used in </a:t>
            </a:r>
            <a:r>
              <a:rPr lang="en-US" dirty="0"/>
              <a:t>PCR, increases. </a:t>
            </a:r>
            <a:endParaRPr lang="en-US" dirty="0" smtClean="0"/>
          </a:p>
          <a:p>
            <a:r>
              <a:rPr lang="en-US" dirty="0" smtClean="0"/>
              <a:t>The </a:t>
            </a:r>
            <a:r>
              <a:rPr lang="en-US" dirty="0"/>
              <a:t>mean squared error displays a clear minimum </a:t>
            </a:r>
            <a:r>
              <a:rPr lang="en-US" dirty="0" smtClean="0"/>
              <a:t>at </a:t>
            </a:r>
            <a:r>
              <a:rPr lang="en-US" i="1" dirty="0" smtClean="0"/>
              <a:t>M </a:t>
            </a:r>
            <a:r>
              <a:rPr lang="en-US" dirty="0"/>
              <a:t>= 5. </a:t>
            </a:r>
            <a:endParaRPr lang="en-US" dirty="0" smtClean="0"/>
          </a:p>
          <a:p>
            <a:r>
              <a:rPr lang="en-US" dirty="0" smtClean="0"/>
              <a:t>The </a:t>
            </a:r>
            <a:r>
              <a:rPr lang="en-US" dirty="0"/>
              <a:t>right-hand panel </a:t>
            </a:r>
            <a:r>
              <a:rPr lang="en-US" dirty="0" smtClean="0"/>
              <a:t>displays </a:t>
            </a:r>
            <a:r>
              <a:rPr lang="en-US" dirty="0"/>
              <a:t>the results on </a:t>
            </a:r>
            <a:r>
              <a:rPr lang="en-US" dirty="0" smtClean="0"/>
              <a:t>these data </a:t>
            </a:r>
            <a:r>
              <a:rPr lang="en-US" dirty="0"/>
              <a:t>using </a:t>
            </a:r>
            <a:r>
              <a:rPr lang="en-US" dirty="0" smtClean="0"/>
              <a:t>Ridge </a:t>
            </a:r>
            <a:r>
              <a:rPr lang="en-US" dirty="0"/>
              <a:t>regression and the </a:t>
            </a:r>
            <a:r>
              <a:rPr lang="en-US" dirty="0" smtClean="0"/>
              <a:t>Lasso</a:t>
            </a:r>
            <a:r>
              <a:rPr lang="en-US" dirty="0"/>
              <a:t>. </a:t>
            </a:r>
            <a:endParaRPr lang="en-US" dirty="0" smtClean="0"/>
          </a:p>
          <a:p>
            <a:r>
              <a:rPr lang="en-US" dirty="0" smtClean="0"/>
              <a:t>All </a:t>
            </a:r>
            <a:r>
              <a:rPr lang="en-US" dirty="0"/>
              <a:t>three methods offer a </a:t>
            </a:r>
            <a:r>
              <a:rPr lang="en-US" dirty="0" smtClean="0"/>
              <a:t>significant improvement </a:t>
            </a:r>
            <a:r>
              <a:rPr lang="en-US" dirty="0"/>
              <a:t>over least squares. However, PCR and </a:t>
            </a:r>
            <a:r>
              <a:rPr lang="en-US" dirty="0" smtClean="0"/>
              <a:t>Ridge regression slightly </a:t>
            </a:r>
            <a:r>
              <a:rPr lang="en-US" dirty="0"/>
              <a:t>outperform the </a:t>
            </a:r>
            <a:r>
              <a:rPr lang="en-US" dirty="0" smtClean="0"/>
              <a:t>Lasso</a:t>
            </a:r>
            <a:r>
              <a:rPr lang="en-US" dirty="0"/>
              <a:t>.</a:t>
            </a:r>
          </a:p>
        </p:txBody>
      </p:sp>
      <p:pic>
        <p:nvPicPr>
          <p:cNvPr id="5" name="Picture 4"/>
          <p:cNvPicPr>
            <a:picLocks noChangeAspect="1"/>
          </p:cNvPicPr>
          <p:nvPr/>
        </p:nvPicPr>
        <p:blipFill>
          <a:blip r:embed="rId3"/>
          <a:stretch>
            <a:fillRect/>
          </a:stretch>
        </p:blipFill>
        <p:spPr>
          <a:xfrm>
            <a:off x="1894114" y="799030"/>
            <a:ext cx="4788741" cy="2043261"/>
          </a:xfrm>
          <a:prstGeom prst="rect">
            <a:avLst/>
          </a:prstGeom>
        </p:spPr>
      </p:pic>
      <p:sp>
        <p:nvSpPr>
          <p:cNvPr id="6" name="TextBox 5"/>
          <p:cNvSpPr txBox="1"/>
          <p:nvPr/>
        </p:nvSpPr>
        <p:spPr>
          <a:xfrm>
            <a:off x="6132348" y="1722602"/>
            <a:ext cx="550507" cy="2616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Ridge</a:t>
            </a:r>
            <a:endParaRPr kumimoji="0" lang="en-US" sz="11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7" name="TextBox 6"/>
          <p:cNvSpPr txBox="1"/>
          <p:nvPr/>
        </p:nvSpPr>
        <p:spPr>
          <a:xfrm>
            <a:off x="4798071" y="1156643"/>
            <a:ext cx="529709" cy="2616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Lasso</a:t>
            </a:r>
            <a:endParaRPr kumimoji="0" lang="en-US" sz="11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cxnSp>
        <p:nvCxnSpPr>
          <p:cNvPr id="9" name="Straight Arrow Connector 8"/>
          <p:cNvCxnSpPr>
            <a:stCxn id="7" idx="3"/>
          </p:cNvCxnSpPr>
          <p:nvPr/>
        </p:nvCxnSpPr>
        <p:spPr bwMode="auto">
          <a:xfrm>
            <a:off x="5327780" y="1287448"/>
            <a:ext cx="492385" cy="26161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Straight Arrow Connector 10"/>
          <p:cNvCxnSpPr>
            <a:stCxn id="6" idx="1"/>
          </p:cNvCxnSpPr>
          <p:nvPr/>
        </p:nvCxnSpPr>
        <p:spPr bwMode="auto">
          <a:xfrm flipH="1" flipV="1">
            <a:off x="5719665" y="1652467"/>
            <a:ext cx="412683" cy="20094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6" name="TextBox 15"/>
          <p:cNvSpPr txBox="1"/>
          <p:nvPr/>
        </p:nvSpPr>
        <p:spPr>
          <a:xfrm>
            <a:off x="4828892" y="2641350"/>
            <a:ext cx="1046564" cy="246221"/>
          </a:xfrm>
          <a:prstGeom prst="rect">
            <a:avLst/>
          </a:prstGeom>
          <a:solidFill>
            <a:schemeClr val="bg1"/>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Shrinkage Factor </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7" name="TextBox 16"/>
          <p:cNvSpPr txBox="1"/>
          <p:nvPr/>
        </p:nvSpPr>
        <p:spPr>
          <a:xfrm>
            <a:off x="2558162" y="2650513"/>
            <a:ext cx="1463331" cy="246221"/>
          </a:xfrm>
          <a:prstGeom prst="rect">
            <a:avLst/>
          </a:prstGeom>
          <a:solidFill>
            <a:schemeClr val="bg1"/>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Number of Components</a:t>
            </a: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21" name="Group 20"/>
          <p:cNvGrpSpPr/>
          <p:nvPr/>
        </p:nvGrpSpPr>
        <p:grpSpPr>
          <a:xfrm>
            <a:off x="5847224" y="2629136"/>
            <a:ext cx="656213" cy="278123"/>
            <a:chOff x="5847224" y="2629136"/>
            <a:chExt cx="656213" cy="278123"/>
          </a:xfrm>
        </p:grpSpPr>
        <p:grpSp>
          <p:nvGrpSpPr>
            <p:cNvPr id="19" name="Group 18"/>
            <p:cNvGrpSpPr/>
            <p:nvPr/>
          </p:nvGrpSpPr>
          <p:grpSpPr>
            <a:xfrm>
              <a:off x="5847224" y="2641350"/>
              <a:ext cx="656213" cy="265909"/>
              <a:chOff x="3352400" y="5159829"/>
              <a:chExt cx="3994502" cy="1369542"/>
            </a:xfrm>
          </p:grpSpPr>
          <p:pic>
            <p:nvPicPr>
              <p:cNvPr id="14" name="Picture 13"/>
              <p:cNvPicPr>
                <a:picLocks noChangeAspect="1"/>
              </p:cNvPicPr>
              <p:nvPr/>
            </p:nvPicPr>
            <p:blipFill>
              <a:blip r:embed="rId4"/>
              <a:stretch>
                <a:fillRect/>
              </a:stretch>
            </p:blipFill>
            <p:spPr>
              <a:xfrm>
                <a:off x="3352400" y="5159829"/>
                <a:ext cx="3994502" cy="1369542"/>
              </a:xfrm>
              <a:prstGeom prst="rect">
                <a:avLst/>
              </a:prstGeom>
            </p:spPr>
          </p:pic>
          <p:sp>
            <p:nvSpPr>
              <p:cNvPr id="18" name="Rectangle 17"/>
              <p:cNvSpPr/>
              <p:nvPr/>
            </p:nvSpPr>
            <p:spPr bwMode="auto">
              <a:xfrm>
                <a:off x="4385388" y="5300795"/>
                <a:ext cx="412683" cy="474854"/>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grpSp>
        <p:sp>
          <p:nvSpPr>
            <p:cNvPr id="15" name="TextBox 14"/>
            <p:cNvSpPr txBox="1"/>
            <p:nvPr/>
          </p:nvSpPr>
          <p:spPr>
            <a:xfrm flipH="1">
              <a:off x="5987546" y="2629136"/>
              <a:ext cx="58752" cy="20005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700" b="0" i="1" u="none" strike="noStrike" kern="1200" cap="none" spc="0" normalizeH="0" baseline="0" noProof="0" dirty="0" smtClean="0">
                  <a:ln>
                    <a:noFill/>
                  </a:ln>
                  <a:solidFill>
                    <a:srgbClr val="000000"/>
                  </a:solidFill>
                  <a:effectLst/>
                  <a:uLnTx/>
                  <a:uFillTx/>
                  <a:latin typeface="Calibri" panose="020F0502020204030204" pitchFamily="34" charset="0"/>
                  <a:ea typeface="+mn-ea"/>
                  <a:cs typeface="Calibri" panose="020F0502020204030204" pitchFamily="34" charset="0"/>
                </a:rPr>
                <a:t>S</a:t>
              </a:r>
              <a:endParaRPr kumimoji="0" lang="en-US" sz="7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sp>
        <p:nvSpPr>
          <p:cNvPr id="4" name="Slide Number Placeholder 3"/>
          <p:cNvSpPr>
            <a:spLocks noGrp="1"/>
          </p:cNvSpPr>
          <p:nvPr>
            <p:ph type="sldNum" sz="quarter" idx="4"/>
          </p:nvPr>
        </p:nvSpPr>
        <p:spPr/>
        <p:txBody>
          <a:bodyPr/>
          <a:lstStyle/>
          <a:p>
            <a:fld id="{D888600C-41B0-4D06-A286-38650E36D74F}" type="slidenum">
              <a:rPr lang="en-US" smtClean="0"/>
              <a:t>23</a:t>
            </a:fld>
            <a:endParaRPr lang="en-US"/>
          </a:p>
        </p:txBody>
      </p:sp>
    </p:spTree>
    <p:extLst>
      <p:ext uri="{BB962C8B-B14F-4D97-AF65-F5344CB8AC3E}">
        <p14:creationId xmlns:p14="http://schemas.microsoft.com/office/powerpoint/2010/main" val="387983361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Note </a:t>
            </a:r>
            <a:r>
              <a:rPr lang="en-US" dirty="0"/>
              <a:t>that </a:t>
            </a:r>
            <a:r>
              <a:rPr lang="en-US" dirty="0" smtClean="0"/>
              <a:t>PCR </a:t>
            </a:r>
            <a:r>
              <a:rPr lang="en-US" dirty="0"/>
              <a:t>provides a simple way to </a:t>
            </a:r>
            <a:r>
              <a:rPr lang="en-US" dirty="0" smtClean="0"/>
              <a:t>perform regression </a:t>
            </a:r>
            <a:r>
              <a:rPr lang="en-US" dirty="0"/>
              <a:t>using </a:t>
            </a:r>
            <a:r>
              <a:rPr lang="en-US" i="1" dirty="0"/>
              <a:t>M &lt; p </a:t>
            </a:r>
            <a:r>
              <a:rPr lang="en-US" dirty="0"/>
              <a:t>predictors, it is </a:t>
            </a:r>
            <a:r>
              <a:rPr lang="en-US" i="1" dirty="0"/>
              <a:t>not </a:t>
            </a:r>
            <a:r>
              <a:rPr lang="en-US" dirty="0"/>
              <a:t>a feature selection method.</a:t>
            </a:r>
          </a:p>
          <a:p>
            <a:r>
              <a:rPr lang="en-US" dirty="0"/>
              <a:t>This is because each of the </a:t>
            </a:r>
            <a:r>
              <a:rPr lang="en-US" i="1" dirty="0"/>
              <a:t>M </a:t>
            </a:r>
            <a:r>
              <a:rPr lang="en-US" dirty="0"/>
              <a:t>principal components used in the </a:t>
            </a:r>
            <a:r>
              <a:rPr lang="en-US" dirty="0" smtClean="0"/>
              <a:t>regression </a:t>
            </a:r>
            <a:r>
              <a:rPr lang="en-US" dirty="0"/>
              <a:t>is a linear combination of all </a:t>
            </a:r>
            <a:r>
              <a:rPr lang="en-US" i="1" dirty="0"/>
              <a:t>p </a:t>
            </a:r>
            <a:r>
              <a:rPr lang="en-US" dirty="0"/>
              <a:t>of the </a:t>
            </a:r>
            <a:r>
              <a:rPr lang="en-US" i="1" dirty="0"/>
              <a:t>original </a:t>
            </a:r>
            <a:r>
              <a:rPr lang="en-US" dirty="0"/>
              <a:t>features. </a:t>
            </a:r>
            <a:endParaRPr lang="en-US" dirty="0" smtClean="0"/>
          </a:p>
          <a:p>
            <a:r>
              <a:rPr lang="en-US" dirty="0" smtClean="0"/>
              <a:t>In </a:t>
            </a:r>
            <a:r>
              <a:rPr lang="en-US" dirty="0"/>
              <a:t>this sense, PCR is more closely related to </a:t>
            </a:r>
            <a:r>
              <a:rPr lang="en-US" dirty="0" smtClean="0"/>
              <a:t>Ridge </a:t>
            </a:r>
            <a:r>
              <a:rPr lang="en-US" dirty="0"/>
              <a:t>regression </a:t>
            </a:r>
            <a:r>
              <a:rPr lang="en-US" dirty="0" smtClean="0"/>
              <a:t>than to </a:t>
            </a:r>
            <a:r>
              <a:rPr lang="en-US" dirty="0"/>
              <a:t>the </a:t>
            </a:r>
            <a:r>
              <a:rPr lang="en-US" dirty="0" smtClean="0"/>
              <a:t>Lasso</a:t>
            </a:r>
            <a:r>
              <a:rPr lang="en-US" dirty="0"/>
              <a:t>. </a:t>
            </a:r>
            <a:endParaRPr lang="en-US" dirty="0" smtClean="0"/>
          </a:p>
          <a:p>
            <a:r>
              <a:rPr lang="en-US" dirty="0" smtClean="0"/>
              <a:t>Although it is beyond our scope, one </a:t>
            </a:r>
            <a:r>
              <a:rPr lang="en-US" dirty="0"/>
              <a:t>can show that </a:t>
            </a:r>
            <a:r>
              <a:rPr lang="en-US" dirty="0" smtClean="0"/>
              <a:t>Ridge </a:t>
            </a:r>
            <a:r>
              <a:rPr lang="en-US" dirty="0"/>
              <a:t>regression </a:t>
            </a:r>
            <a:r>
              <a:rPr lang="en-US" dirty="0" smtClean="0"/>
              <a:t>is </a:t>
            </a:r>
            <a:r>
              <a:rPr lang="en-US" dirty="0"/>
              <a:t>a continuous </a:t>
            </a:r>
            <a:r>
              <a:rPr lang="en-US" dirty="0" smtClean="0"/>
              <a:t>version of </a:t>
            </a:r>
            <a:r>
              <a:rPr lang="en-US" dirty="0"/>
              <a:t>PCR!</a:t>
            </a:r>
          </a:p>
        </p:txBody>
      </p:sp>
      <p:sp>
        <p:nvSpPr>
          <p:cNvPr id="4" name="Title 1"/>
          <p:cNvSpPr>
            <a:spLocks noGrp="1"/>
          </p:cNvSpPr>
          <p:nvPr>
            <p:ph type="title"/>
          </p:nvPr>
        </p:nvSpPr>
        <p:spPr>
          <a:xfrm>
            <a:off x="0" y="11087"/>
            <a:ext cx="9144000" cy="853437"/>
          </a:xfrm>
        </p:spPr>
        <p:txBody>
          <a:bodyPr/>
          <a:lstStyle/>
          <a:p>
            <a:r>
              <a:rPr lang="en-US" dirty="0"/>
              <a:t>Principal Components Regression</a:t>
            </a:r>
          </a:p>
        </p:txBody>
      </p:sp>
      <p:sp>
        <p:nvSpPr>
          <p:cNvPr id="2" name="Slide Number Placeholder 1"/>
          <p:cNvSpPr>
            <a:spLocks noGrp="1"/>
          </p:cNvSpPr>
          <p:nvPr>
            <p:ph type="sldNum" sz="quarter" idx="4"/>
          </p:nvPr>
        </p:nvSpPr>
        <p:spPr/>
        <p:txBody>
          <a:bodyPr/>
          <a:lstStyle/>
          <a:p>
            <a:fld id="{D888600C-41B0-4D06-A286-38650E36D74F}" type="slidenum">
              <a:rPr lang="en-US" smtClean="0"/>
              <a:t>24</a:t>
            </a:fld>
            <a:endParaRPr lang="en-US"/>
          </a:p>
        </p:txBody>
      </p:sp>
    </p:spTree>
    <p:extLst>
      <p:ext uri="{BB962C8B-B14F-4D97-AF65-F5344CB8AC3E}">
        <p14:creationId xmlns:p14="http://schemas.microsoft.com/office/powerpoint/2010/main" val="354578803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162300"/>
            <a:ext cx="7772400" cy="3467100"/>
          </a:xfrm>
        </p:spPr>
        <p:txBody>
          <a:bodyPr>
            <a:normAutofit fontScale="70000" lnSpcReduction="20000"/>
          </a:bodyPr>
          <a:lstStyle/>
          <a:p>
            <a:r>
              <a:rPr lang="en-US" dirty="0"/>
              <a:t>In PCR, the number of principal components, </a:t>
            </a:r>
            <a:r>
              <a:rPr lang="en-US" i="1" dirty="0"/>
              <a:t>M</a:t>
            </a:r>
            <a:r>
              <a:rPr lang="en-US" dirty="0"/>
              <a:t>, is typically chosen </a:t>
            </a:r>
            <a:r>
              <a:rPr lang="en-US" dirty="0" smtClean="0"/>
              <a:t>by cross-validation</a:t>
            </a:r>
            <a:r>
              <a:rPr lang="en-US" dirty="0"/>
              <a:t>. </a:t>
            </a:r>
            <a:endParaRPr lang="en-US" dirty="0" smtClean="0"/>
          </a:p>
          <a:p>
            <a:r>
              <a:rPr lang="en-US" dirty="0" smtClean="0"/>
              <a:t>The </a:t>
            </a:r>
            <a:r>
              <a:rPr lang="en-US" dirty="0"/>
              <a:t>results of applying </a:t>
            </a:r>
            <a:r>
              <a:rPr lang="en-US" dirty="0" smtClean="0"/>
              <a:t>Ridge regression and PCR </a:t>
            </a:r>
            <a:r>
              <a:rPr lang="en-US" dirty="0"/>
              <a:t>to the Credit data set </a:t>
            </a:r>
            <a:r>
              <a:rPr lang="en-US" dirty="0" smtClean="0"/>
              <a:t>are shown </a:t>
            </a:r>
            <a:r>
              <a:rPr lang="en-US" dirty="0"/>
              <a:t>in </a:t>
            </a:r>
            <a:r>
              <a:rPr lang="en-US" dirty="0" smtClean="0"/>
              <a:t>above in the two left-hand panels.</a:t>
            </a:r>
          </a:p>
          <a:p>
            <a:r>
              <a:rPr lang="en-US" dirty="0" smtClean="0"/>
              <a:t>The right-hand panel displays </a:t>
            </a:r>
            <a:r>
              <a:rPr lang="en-US" dirty="0"/>
              <a:t>the </a:t>
            </a:r>
            <a:r>
              <a:rPr lang="en-US" dirty="0" smtClean="0"/>
              <a:t>cross-validation errors </a:t>
            </a:r>
            <a:r>
              <a:rPr lang="en-US" dirty="0"/>
              <a:t>obtained, as a function of </a:t>
            </a:r>
            <a:r>
              <a:rPr lang="en-US" i="1" dirty="0"/>
              <a:t>M</a:t>
            </a:r>
            <a:r>
              <a:rPr lang="en-US" dirty="0"/>
              <a:t>. </a:t>
            </a:r>
            <a:endParaRPr lang="en-US" dirty="0" smtClean="0"/>
          </a:p>
          <a:p>
            <a:r>
              <a:rPr lang="en-US" dirty="0" smtClean="0"/>
              <a:t>On </a:t>
            </a:r>
            <a:r>
              <a:rPr lang="en-US" dirty="0"/>
              <a:t>these data, the lowest </a:t>
            </a:r>
            <a:r>
              <a:rPr lang="en-US" dirty="0" smtClean="0"/>
              <a:t>cross validation error </a:t>
            </a:r>
            <a:r>
              <a:rPr lang="en-US" dirty="0"/>
              <a:t>occurs when there are </a:t>
            </a:r>
            <a:r>
              <a:rPr lang="en-US" i="1" dirty="0"/>
              <a:t>M </a:t>
            </a:r>
            <a:r>
              <a:rPr lang="en-US" dirty="0"/>
              <a:t>= 10 components; this </a:t>
            </a:r>
            <a:r>
              <a:rPr lang="en-US" dirty="0" smtClean="0"/>
              <a:t>corresponds to </a:t>
            </a:r>
            <a:r>
              <a:rPr lang="en-US" dirty="0"/>
              <a:t>almost no dimension reduction at all, since PCR with </a:t>
            </a:r>
            <a:r>
              <a:rPr lang="en-US" i="1" dirty="0"/>
              <a:t>M </a:t>
            </a:r>
            <a:r>
              <a:rPr lang="en-US" dirty="0"/>
              <a:t>= </a:t>
            </a:r>
            <a:r>
              <a:rPr lang="en-US" dirty="0" smtClean="0"/>
              <a:t>11 is </a:t>
            </a:r>
            <a:r>
              <a:rPr lang="en-US" dirty="0"/>
              <a:t>equivalent to simply performing least squares</a:t>
            </a:r>
            <a:r>
              <a:rPr lang="en-US" dirty="0" smtClean="0"/>
              <a:t>.</a:t>
            </a:r>
            <a:endParaRPr lang="en-US" dirty="0"/>
          </a:p>
        </p:txBody>
      </p:sp>
      <p:sp>
        <p:nvSpPr>
          <p:cNvPr id="4" name="Title 1"/>
          <p:cNvSpPr>
            <a:spLocks noGrp="1"/>
          </p:cNvSpPr>
          <p:nvPr>
            <p:ph type="title"/>
          </p:nvPr>
        </p:nvSpPr>
        <p:spPr>
          <a:xfrm>
            <a:off x="0" y="11087"/>
            <a:ext cx="9144000" cy="853437"/>
          </a:xfrm>
        </p:spPr>
        <p:txBody>
          <a:bodyPr/>
          <a:lstStyle/>
          <a:p>
            <a:r>
              <a:rPr lang="en-US" dirty="0"/>
              <a:t>Principal Components Regression</a:t>
            </a:r>
          </a:p>
        </p:txBody>
      </p:sp>
      <p:pic>
        <p:nvPicPr>
          <p:cNvPr id="2" name="Picture 1"/>
          <p:cNvPicPr>
            <a:picLocks noChangeAspect="1"/>
          </p:cNvPicPr>
          <p:nvPr/>
        </p:nvPicPr>
        <p:blipFill>
          <a:blip r:embed="rId2"/>
          <a:stretch>
            <a:fillRect/>
          </a:stretch>
        </p:blipFill>
        <p:spPr>
          <a:xfrm>
            <a:off x="3228975" y="959774"/>
            <a:ext cx="5062537" cy="2145576"/>
          </a:xfrm>
          <a:prstGeom prst="rect">
            <a:avLst/>
          </a:prstGeom>
        </p:spPr>
      </p:pic>
      <p:pic>
        <p:nvPicPr>
          <p:cNvPr id="5" name="Picture 4"/>
          <p:cNvPicPr>
            <a:picLocks noChangeAspect="1"/>
          </p:cNvPicPr>
          <p:nvPr/>
        </p:nvPicPr>
        <p:blipFill>
          <a:blip r:embed="rId3"/>
          <a:stretch>
            <a:fillRect/>
          </a:stretch>
        </p:blipFill>
        <p:spPr>
          <a:xfrm>
            <a:off x="913166" y="977568"/>
            <a:ext cx="2393129" cy="2127782"/>
          </a:xfrm>
          <a:prstGeom prst="rect">
            <a:avLst/>
          </a:prstGeom>
        </p:spPr>
      </p:pic>
      <p:sp>
        <p:nvSpPr>
          <p:cNvPr id="6" name="TextBox 5"/>
          <p:cNvSpPr txBox="1"/>
          <p:nvPr/>
        </p:nvSpPr>
        <p:spPr>
          <a:xfrm>
            <a:off x="1464642" y="732191"/>
            <a:ext cx="1640193"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Times New Roman" pitchFamily="18" charset="0"/>
                <a:ea typeface="+mn-ea"/>
                <a:cs typeface="+mn-cs"/>
              </a:rPr>
              <a:t>Ridge Regression</a:t>
            </a:r>
            <a:endParaRPr kumimoji="0" lang="en-US" sz="16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7" name="TextBox 6"/>
          <p:cNvSpPr txBox="1"/>
          <p:nvPr/>
        </p:nvSpPr>
        <p:spPr>
          <a:xfrm>
            <a:off x="4360888" y="732191"/>
            <a:ext cx="57099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Times New Roman" pitchFamily="18" charset="0"/>
                <a:ea typeface="+mn-ea"/>
                <a:cs typeface="+mn-cs"/>
              </a:rPr>
              <a:t>PCR</a:t>
            </a:r>
            <a:endParaRPr kumimoji="0" lang="en-US" sz="16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 name="Slide Number Placeholder 7"/>
          <p:cNvSpPr>
            <a:spLocks noGrp="1"/>
          </p:cNvSpPr>
          <p:nvPr>
            <p:ph type="sldNum" sz="quarter" idx="4"/>
          </p:nvPr>
        </p:nvSpPr>
        <p:spPr/>
        <p:txBody>
          <a:bodyPr/>
          <a:lstStyle/>
          <a:p>
            <a:fld id="{D888600C-41B0-4D06-A286-38650E36D74F}" type="slidenum">
              <a:rPr lang="en-US" smtClean="0"/>
              <a:t>25</a:t>
            </a:fld>
            <a:endParaRPr lang="en-US"/>
          </a:p>
        </p:txBody>
      </p:sp>
    </p:spTree>
    <p:extLst>
      <p:ext uri="{BB962C8B-B14F-4D97-AF65-F5344CB8AC3E}">
        <p14:creationId xmlns:p14="http://schemas.microsoft.com/office/powerpoint/2010/main" val="425302482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When performing PCR, we generally </a:t>
            </a:r>
            <a:r>
              <a:rPr lang="en-US" i="1" dirty="0" smtClean="0"/>
              <a:t>standardize </a:t>
            </a:r>
            <a:r>
              <a:rPr lang="en-US" dirty="0" smtClean="0"/>
              <a:t>each predictor prior </a:t>
            </a:r>
            <a:r>
              <a:rPr lang="en-US" dirty="0"/>
              <a:t>to generating the principal components. </a:t>
            </a:r>
            <a:endParaRPr lang="en-US" dirty="0" smtClean="0"/>
          </a:p>
          <a:p>
            <a:r>
              <a:rPr lang="en-US" dirty="0" smtClean="0"/>
              <a:t>In the absence </a:t>
            </a:r>
            <a:r>
              <a:rPr lang="en-US" dirty="0"/>
              <a:t>of standardization, the high-variance variables will tend to play </a:t>
            </a:r>
            <a:r>
              <a:rPr lang="en-US" dirty="0" smtClean="0"/>
              <a:t>a larger </a:t>
            </a:r>
            <a:r>
              <a:rPr lang="en-US" dirty="0"/>
              <a:t>role in the principal components obtained, and the scale on </a:t>
            </a:r>
            <a:r>
              <a:rPr lang="en-US" dirty="0" smtClean="0"/>
              <a:t>which the </a:t>
            </a:r>
            <a:r>
              <a:rPr lang="en-US" dirty="0"/>
              <a:t>variables are measured will ultimately have an effect on the final </a:t>
            </a:r>
            <a:r>
              <a:rPr lang="en-US" dirty="0" smtClean="0"/>
              <a:t>PCR model</a:t>
            </a:r>
            <a:r>
              <a:rPr lang="en-US" dirty="0"/>
              <a:t>. </a:t>
            </a:r>
            <a:endParaRPr lang="en-US" dirty="0" smtClean="0"/>
          </a:p>
          <a:p>
            <a:r>
              <a:rPr lang="en-US" dirty="0" smtClean="0"/>
              <a:t>However</a:t>
            </a:r>
            <a:r>
              <a:rPr lang="en-US" dirty="0"/>
              <a:t>, if the variables are all measured in the same units (say</a:t>
            </a:r>
            <a:r>
              <a:rPr lang="en-US" dirty="0" smtClean="0"/>
              <a:t>, kilograms</a:t>
            </a:r>
            <a:r>
              <a:rPr lang="en-US" dirty="0"/>
              <a:t>, or inches), then one might choose not to standardize them.</a:t>
            </a:r>
          </a:p>
        </p:txBody>
      </p:sp>
      <p:sp>
        <p:nvSpPr>
          <p:cNvPr id="4" name="Title 1"/>
          <p:cNvSpPr>
            <a:spLocks noGrp="1"/>
          </p:cNvSpPr>
          <p:nvPr>
            <p:ph type="title"/>
          </p:nvPr>
        </p:nvSpPr>
        <p:spPr>
          <a:xfrm>
            <a:off x="0" y="11087"/>
            <a:ext cx="9144000" cy="853437"/>
          </a:xfrm>
        </p:spPr>
        <p:txBody>
          <a:bodyPr/>
          <a:lstStyle/>
          <a:p>
            <a:r>
              <a:rPr lang="en-US" dirty="0"/>
              <a:t>Principal Components Regression</a:t>
            </a:r>
          </a:p>
        </p:txBody>
      </p:sp>
      <p:sp>
        <p:nvSpPr>
          <p:cNvPr id="2" name="Slide Number Placeholder 1"/>
          <p:cNvSpPr>
            <a:spLocks noGrp="1"/>
          </p:cNvSpPr>
          <p:nvPr>
            <p:ph type="sldNum" sz="quarter" idx="4"/>
          </p:nvPr>
        </p:nvSpPr>
        <p:spPr/>
        <p:txBody>
          <a:bodyPr/>
          <a:lstStyle/>
          <a:p>
            <a:fld id="{D888600C-41B0-4D06-A286-38650E36D74F}" type="slidenum">
              <a:rPr lang="en-US" smtClean="0"/>
              <a:t>26</a:t>
            </a:fld>
            <a:endParaRPr lang="en-US"/>
          </a:p>
        </p:txBody>
      </p:sp>
    </p:spTree>
    <p:extLst>
      <p:ext uri="{BB962C8B-B14F-4D97-AF65-F5344CB8AC3E}">
        <p14:creationId xmlns:p14="http://schemas.microsoft.com/office/powerpoint/2010/main" val="259209024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8031162" cy="1362075"/>
          </a:xfrm>
        </p:spPr>
        <p:txBody>
          <a:bodyPr/>
          <a:lstStyle/>
          <a:p>
            <a:r>
              <a:rPr lang="en-US" dirty="0"/>
              <a:t>The </a:t>
            </a:r>
            <a:r>
              <a:rPr lang="en-US" dirty="0" smtClean="0"/>
              <a:t>partial least squares Regression </a:t>
            </a:r>
            <a:r>
              <a:rPr lang="en-US" dirty="0"/>
              <a:t>Approach</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296763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Least Squares</a:t>
            </a:r>
            <a:endParaRPr lang="en-US" dirty="0"/>
          </a:p>
        </p:txBody>
      </p:sp>
      <p:sp>
        <p:nvSpPr>
          <p:cNvPr id="5" name="Content Placeholder 4"/>
          <p:cNvSpPr>
            <a:spLocks noGrp="1"/>
          </p:cNvSpPr>
          <p:nvPr>
            <p:ph idx="1"/>
          </p:nvPr>
        </p:nvSpPr>
        <p:spPr/>
        <p:txBody>
          <a:bodyPr>
            <a:normAutofit fontScale="92500" lnSpcReduction="20000"/>
          </a:bodyPr>
          <a:lstStyle/>
          <a:p>
            <a:r>
              <a:rPr lang="en-US" dirty="0"/>
              <a:t>The PCR approach </a:t>
            </a:r>
            <a:r>
              <a:rPr lang="en-US" dirty="0" smtClean="0"/>
              <a:t>involves </a:t>
            </a:r>
            <a:r>
              <a:rPr lang="en-US" dirty="0"/>
              <a:t>identifying linear combinations</a:t>
            </a:r>
            <a:r>
              <a:rPr lang="en-US" dirty="0" smtClean="0"/>
              <a:t>, or </a:t>
            </a:r>
            <a:r>
              <a:rPr lang="en-US" i="1" dirty="0"/>
              <a:t>directions</a:t>
            </a:r>
            <a:r>
              <a:rPr lang="en-US" dirty="0"/>
              <a:t>, that best represent the predictors </a:t>
            </a:r>
            <a:r>
              <a:rPr lang="en-US" i="1" dirty="0"/>
              <a:t>X</a:t>
            </a:r>
            <a:r>
              <a:rPr lang="en-US" baseline="-25000" dirty="0"/>
              <a:t>1</a:t>
            </a:r>
            <a:r>
              <a:rPr lang="en-US" i="1" dirty="0"/>
              <a:t>, . . .,</a:t>
            </a:r>
            <a:r>
              <a:rPr lang="en-US" i="1" dirty="0" err="1"/>
              <a:t>X</a:t>
            </a:r>
            <a:r>
              <a:rPr lang="en-US" baseline="-25000" dirty="0" err="1"/>
              <a:t>p</a:t>
            </a:r>
            <a:r>
              <a:rPr lang="en-US" dirty="0"/>
              <a:t>. </a:t>
            </a:r>
            <a:endParaRPr lang="en-US" dirty="0" smtClean="0"/>
          </a:p>
          <a:p>
            <a:r>
              <a:rPr lang="en-US" dirty="0" smtClean="0"/>
              <a:t>These directions </a:t>
            </a:r>
            <a:r>
              <a:rPr lang="en-US" dirty="0"/>
              <a:t>are identified in an </a:t>
            </a:r>
            <a:r>
              <a:rPr lang="en-US" i="1" dirty="0"/>
              <a:t>unsupervised </a:t>
            </a:r>
            <a:r>
              <a:rPr lang="en-US" dirty="0"/>
              <a:t>way, since the response </a:t>
            </a:r>
            <a:r>
              <a:rPr lang="en-US" i="1" dirty="0"/>
              <a:t>Y </a:t>
            </a:r>
            <a:r>
              <a:rPr lang="en-US" dirty="0"/>
              <a:t>is </a:t>
            </a:r>
            <a:r>
              <a:rPr lang="en-US" dirty="0" smtClean="0"/>
              <a:t>not used </a:t>
            </a:r>
            <a:r>
              <a:rPr lang="en-US" dirty="0"/>
              <a:t>to help determine the principal component directions. </a:t>
            </a:r>
            <a:endParaRPr lang="en-US" dirty="0" smtClean="0"/>
          </a:p>
          <a:p>
            <a:pPr lvl="1"/>
            <a:r>
              <a:rPr lang="en-US" dirty="0" smtClean="0"/>
              <a:t>That </a:t>
            </a:r>
            <a:r>
              <a:rPr lang="en-US" dirty="0"/>
              <a:t>is, </a:t>
            </a:r>
            <a:r>
              <a:rPr lang="en-US" dirty="0" smtClean="0"/>
              <a:t>the response </a:t>
            </a:r>
            <a:r>
              <a:rPr lang="en-US" dirty="0"/>
              <a:t>does not </a:t>
            </a:r>
            <a:r>
              <a:rPr lang="en-US" i="1" dirty="0"/>
              <a:t>supervise </a:t>
            </a:r>
            <a:r>
              <a:rPr lang="en-US" dirty="0"/>
              <a:t>the </a:t>
            </a:r>
            <a:r>
              <a:rPr lang="en-US" dirty="0" smtClean="0"/>
              <a:t>identification </a:t>
            </a:r>
            <a:r>
              <a:rPr lang="en-US" dirty="0"/>
              <a:t>of the principal components.</a:t>
            </a:r>
          </a:p>
          <a:p>
            <a:r>
              <a:rPr lang="en-US" dirty="0"/>
              <a:t>Consequently, PCR suffers from a drawback: there is no guarantee that </a:t>
            </a:r>
            <a:r>
              <a:rPr lang="en-US" dirty="0" smtClean="0"/>
              <a:t>the directions </a:t>
            </a:r>
            <a:r>
              <a:rPr lang="en-US" dirty="0"/>
              <a:t>that best explain the predictors will also be the best </a:t>
            </a:r>
            <a:r>
              <a:rPr lang="en-US" dirty="0" smtClean="0"/>
              <a:t>directions to </a:t>
            </a:r>
            <a:r>
              <a:rPr lang="en-US" dirty="0"/>
              <a:t>use for predicting the response.</a:t>
            </a:r>
          </a:p>
        </p:txBody>
      </p:sp>
      <p:sp>
        <p:nvSpPr>
          <p:cNvPr id="2" name="Slide Number Placeholder 1"/>
          <p:cNvSpPr>
            <a:spLocks noGrp="1"/>
          </p:cNvSpPr>
          <p:nvPr>
            <p:ph type="sldNum" sz="quarter" idx="4"/>
          </p:nvPr>
        </p:nvSpPr>
        <p:spPr/>
        <p:txBody>
          <a:bodyPr/>
          <a:lstStyle/>
          <a:p>
            <a:fld id="{D888600C-41B0-4D06-A286-38650E36D74F}" type="slidenum">
              <a:rPr lang="en-US" smtClean="0"/>
              <a:t>28</a:t>
            </a:fld>
            <a:endParaRPr lang="en-US"/>
          </a:p>
        </p:txBody>
      </p:sp>
    </p:spTree>
    <p:extLst>
      <p:ext uri="{BB962C8B-B14F-4D97-AF65-F5344CB8AC3E}">
        <p14:creationId xmlns:p14="http://schemas.microsoft.com/office/powerpoint/2010/main" val="163165232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Least Squares</a:t>
            </a:r>
            <a:endParaRPr lang="en-US" dirty="0"/>
          </a:p>
        </p:txBody>
      </p:sp>
      <p:sp>
        <p:nvSpPr>
          <p:cNvPr id="5" name="Content Placeholder 4"/>
          <p:cNvSpPr>
            <a:spLocks noGrp="1"/>
          </p:cNvSpPr>
          <p:nvPr>
            <p:ph idx="1"/>
          </p:nvPr>
        </p:nvSpPr>
        <p:spPr>
          <a:xfrm>
            <a:off x="685800" y="1130531"/>
            <a:ext cx="7772400" cy="5727469"/>
          </a:xfrm>
        </p:spPr>
        <p:txBody>
          <a:bodyPr>
            <a:normAutofit fontScale="85000" lnSpcReduction="20000"/>
          </a:bodyPr>
          <a:lstStyle/>
          <a:p>
            <a:r>
              <a:rPr lang="en-US" dirty="0" smtClean="0"/>
              <a:t>Partial </a:t>
            </a:r>
            <a:r>
              <a:rPr lang="en-US" dirty="0"/>
              <a:t>least squares (PLS</a:t>
            </a:r>
            <a:r>
              <a:rPr lang="en-US" dirty="0" smtClean="0"/>
              <a:t>) is a </a:t>
            </a:r>
            <a:r>
              <a:rPr lang="en-US" i="1" dirty="0"/>
              <a:t>supervised</a:t>
            </a:r>
            <a:r>
              <a:rPr lang="en-US" dirty="0"/>
              <a:t> alternative </a:t>
            </a:r>
            <a:r>
              <a:rPr lang="en-US" dirty="0" smtClean="0"/>
              <a:t>to PCR</a:t>
            </a:r>
            <a:r>
              <a:rPr lang="en-US" dirty="0"/>
              <a:t>. </a:t>
            </a:r>
            <a:endParaRPr lang="en-US" dirty="0" smtClean="0"/>
          </a:p>
          <a:p>
            <a:r>
              <a:rPr lang="en-US" dirty="0" smtClean="0"/>
              <a:t>Like </a:t>
            </a:r>
            <a:r>
              <a:rPr lang="en-US" dirty="0"/>
              <a:t>PCR, PLS is a dimension reduction method, which first identifies </a:t>
            </a:r>
            <a:r>
              <a:rPr lang="en-US" dirty="0" smtClean="0"/>
              <a:t>a </a:t>
            </a:r>
            <a:r>
              <a:rPr lang="en-US" dirty="0"/>
              <a:t>new set of features Z</a:t>
            </a:r>
            <a:r>
              <a:rPr lang="en-US" baseline="-25000" dirty="0"/>
              <a:t>1</a:t>
            </a:r>
            <a:r>
              <a:rPr lang="en-US" dirty="0"/>
              <a:t>, . . ., Z</a:t>
            </a:r>
            <a:r>
              <a:rPr lang="en-US" baseline="-25000" dirty="0"/>
              <a:t>M</a:t>
            </a:r>
            <a:r>
              <a:rPr lang="en-US" dirty="0"/>
              <a:t> that are linear combinations of the </a:t>
            </a:r>
            <a:r>
              <a:rPr lang="en-US" dirty="0" smtClean="0"/>
              <a:t>original features</a:t>
            </a:r>
            <a:r>
              <a:rPr lang="en-US" dirty="0"/>
              <a:t>, and then fits a linear model via least squares using these M </a:t>
            </a:r>
            <a:r>
              <a:rPr lang="en-US" dirty="0" smtClean="0"/>
              <a:t>new features</a:t>
            </a:r>
            <a:r>
              <a:rPr lang="en-US" dirty="0"/>
              <a:t>. </a:t>
            </a:r>
            <a:endParaRPr lang="en-US" dirty="0" smtClean="0"/>
          </a:p>
          <a:p>
            <a:r>
              <a:rPr lang="en-US" dirty="0" smtClean="0"/>
              <a:t>But </a:t>
            </a:r>
            <a:r>
              <a:rPr lang="en-US" dirty="0"/>
              <a:t>unlike PCR, PLS identifies these new features in a </a:t>
            </a:r>
            <a:r>
              <a:rPr lang="en-US" dirty="0" smtClean="0"/>
              <a:t>supervised way—that </a:t>
            </a:r>
            <a:r>
              <a:rPr lang="en-US" dirty="0"/>
              <a:t>is, it makes use of the response Y in order to identify </a:t>
            </a:r>
            <a:r>
              <a:rPr lang="en-US" dirty="0" smtClean="0"/>
              <a:t>new features </a:t>
            </a:r>
            <a:r>
              <a:rPr lang="en-US" dirty="0"/>
              <a:t>that not only approximate the old features well, but also that </a:t>
            </a:r>
            <a:r>
              <a:rPr lang="en-US" dirty="0" smtClean="0"/>
              <a:t>are related </a:t>
            </a:r>
            <a:r>
              <a:rPr lang="en-US" dirty="0"/>
              <a:t>to the response</a:t>
            </a:r>
            <a:r>
              <a:rPr lang="en-US" dirty="0" smtClean="0"/>
              <a:t>.</a:t>
            </a:r>
          </a:p>
          <a:p>
            <a:pPr lvl="1"/>
            <a:r>
              <a:rPr lang="en-US" dirty="0"/>
              <a:t>Roughly speaking, the PLS approach attempts </a:t>
            </a:r>
            <a:r>
              <a:rPr lang="en-US" dirty="0" smtClean="0"/>
              <a:t>to find </a:t>
            </a:r>
            <a:r>
              <a:rPr lang="en-US" dirty="0"/>
              <a:t>directions that help explain both the response and the predictors.</a:t>
            </a:r>
          </a:p>
        </p:txBody>
      </p:sp>
      <p:sp>
        <p:nvSpPr>
          <p:cNvPr id="2" name="Slide Number Placeholder 1"/>
          <p:cNvSpPr>
            <a:spLocks noGrp="1"/>
          </p:cNvSpPr>
          <p:nvPr>
            <p:ph type="sldNum" sz="quarter" idx="4"/>
          </p:nvPr>
        </p:nvSpPr>
        <p:spPr/>
        <p:txBody>
          <a:bodyPr/>
          <a:lstStyle/>
          <a:p>
            <a:fld id="{D888600C-41B0-4D06-A286-38650E36D74F}" type="slidenum">
              <a:rPr lang="en-US" smtClean="0"/>
              <a:t>29</a:t>
            </a:fld>
            <a:endParaRPr lang="en-US"/>
          </a:p>
        </p:txBody>
      </p:sp>
    </p:spTree>
    <p:extLst>
      <p:ext uri="{BB962C8B-B14F-4D97-AF65-F5344CB8AC3E}">
        <p14:creationId xmlns:p14="http://schemas.microsoft.com/office/powerpoint/2010/main" val="17511943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Major question being addressed in last few sessions:</a:t>
            </a:r>
          </a:p>
          <a:p>
            <a:pPr lvl="1"/>
            <a:r>
              <a:rPr lang="en-US" dirty="0" smtClean="0"/>
              <a:t>How to control the increased variance associated with models that include a large number of predictors </a:t>
            </a:r>
            <a:r>
              <a:rPr lang="en-US" i="1" dirty="0" smtClean="0"/>
              <a:t>p</a:t>
            </a:r>
            <a:r>
              <a:rPr lang="en-US" dirty="0" smtClean="0"/>
              <a:t>? </a:t>
            </a:r>
            <a:endParaRPr lang="en-US" dirty="0"/>
          </a:p>
          <a:p>
            <a:r>
              <a:rPr lang="en-US" dirty="0" smtClean="0"/>
              <a:t>Have discussed two approaches so far:</a:t>
            </a:r>
          </a:p>
          <a:p>
            <a:pPr lvl="1"/>
            <a:r>
              <a:rPr lang="en-US" dirty="0" smtClean="0"/>
              <a:t>Subset Selection: Best, Forward, Backward</a:t>
            </a:r>
          </a:p>
          <a:p>
            <a:pPr lvl="2"/>
            <a:r>
              <a:rPr lang="en-US" dirty="0" smtClean="0"/>
              <a:t>Eliminate relatively unimportant predictors altogether</a:t>
            </a:r>
          </a:p>
          <a:p>
            <a:pPr lvl="1"/>
            <a:r>
              <a:rPr lang="en-US" dirty="0" smtClean="0"/>
              <a:t>Shrinkage methods: Ridge, Lasso</a:t>
            </a:r>
          </a:p>
          <a:p>
            <a:pPr lvl="2"/>
            <a:r>
              <a:rPr lang="en-US" dirty="0" smtClean="0"/>
              <a:t>Keep all </a:t>
            </a:r>
            <a:r>
              <a:rPr lang="en-US" i="1" dirty="0" smtClean="0"/>
              <a:t>p</a:t>
            </a:r>
            <a:r>
              <a:rPr lang="en-US" dirty="0" smtClean="0"/>
              <a:t> predictors, but shrink the coefficients (and in the case of the Lasso, eliminate some (called Regularization))</a:t>
            </a:r>
          </a:p>
          <a:p>
            <a:r>
              <a:rPr lang="en-US" dirty="0" smtClean="0"/>
              <a:t>Current topic: Dimension Reduction</a:t>
            </a:r>
          </a:p>
          <a:p>
            <a:pPr lvl="1"/>
            <a:r>
              <a:rPr lang="en-US" dirty="0" smtClean="0"/>
              <a:t>Approaches </a:t>
            </a:r>
            <a:r>
              <a:rPr lang="en-US" dirty="0"/>
              <a:t>that </a:t>
            </a:r>
            <a:r>
              <a:rPr lang="en-US" i="1" dirty="0"/>
              <a:t>transform </a:t>
            </a:r>
            <a:r>
              <a:rPr lang="en-US" dirty="0"/>
              <a:t>the </a:t>
            </a:r>
            <a:r>
              <a:rPr lang="en-US" u="sng" dirty="0"/>
              <a:t>predictors</a:t>
            </a:r>
            <a:r>
              <a:rPr lang="en-US" dirty="0"/>
              <a:t> and then fit a least </a:t>
            </a:r>
            <a:r>
              <a:rPr lang="en-US" dirty="0" smtClean="0"/>
              <a:t>squares </a:t>
            </a:r>
            <a:r>
              <a:rPr lang="en-US" dirty="0"/>
              <a:t>model using these transformed variables.</a:t>
            </a:r>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fld id="{D888600C-41B0-4D06-A286-38650E36D74F}" type="slidenum">
              <a:rPr lang="en-US" smtClean="0"/>
              <a:t>3</a:t>
            </a:fld>
            <a:endParaRPr lang="en-US"/>
          </a:p>
        </p:txBody>
      </p:sp>
    </p:spTree>
    <p:extLst>
      <p:ext uri="{BB962C8B-B14F-4D97-AF65-F5344CB8AC3E}">
        <p14:creationId xmlns:p14="http://schemas.microsoft.com/office/powerpoint/2010/main" val="197388033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Least Squares</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66700" y="1224069"/>
                <a:ext cx="8499764" cy="5633931"/>
              </a:xfrm>
            </p:spPr>
            <p:txBody>
              <a:bodyPr>
                <a:normAutofit fontScale="70000" lnSpcReduction="20000"/>
              </a:bodyPr>
              <a:lstStyle/>
              <a:p>
                <a:pPr marL="0" indent="0">
                  <a:buNone/>
                </a:pPr>
                <a:r>
                  <a:rPr lang="en-US" dirty="0" smtClean="0"/>
                  <a:t>The steps in PLS regression are as follows:</a:t>
                </a:r>
              </a:p>
              <a:p>
                <a:r>
                  <a:rPr lang="en-US" dirty="0" smtClean="0"/>
                  <a:t>PLS </a:t>
                </a:r>
                <a:r>
                  <a:rPr lang="en-US" dirty="0"/>
                  <a:t>is not scale invariant, so we assume that </a:t>
                </a:r>
                <a:r>
                  <a:rPr lang="en-US" dirty="0" smtClean="0"/>
                  <a:t>each </a:t>
                </a:r>
                <a:r>
                  <a:rPr lang="en-US" i="1" dirty="0" smtClean="0"/>
                  <a:t>x</a:t>
                </a:r>
                <a:r>
                  <a:rPr lang="en-US" i="1" baseline="-25000" dirty="0" smtClean="0"/>
                  <a:t>j</a:t>
                </a:r>
                <a:r>
                  <a:rPr lang="en-US" dirty="0" smtClean="0"/>
                  <a:t> </a:t>
                </a:r>
                <a:r>
                  <a:rPr lang="en-US" dirty="0"/>
                  <a:t>is </a:t>
                </a:r>
                <a:r>
                  <a:rPr lang="en-US" dirty="0" smtClean="0"/>
                  <a:t>standardized </a:t>
                </a:r>
                <a:r>
                  <a:rPr lang="en-US" dirty="0"/>
                  <a:t>to have mean 0 and variance 1. </a:t>
                </a:r>
                <a:endParaRPr lang="en-US" dirty="0" smtClean="0"/>
              </a:p>
              <a:p>
                <a:r>
                  <a:rPr lang="en-US" dirty="0" smtClean="0"/>
                  <a:t>PLS </a:t>
                </a:r>
                <a:r>
                  <a:rPr lang="en-US" dirty="0"/>
                  <a:t>begins by </a:t>
                </a:r>
                <a:r>
                  <a:rPr lang="en-US" dirty="0" smtClean="0"/>
                  <a:t>computing </a:t>
                </a:r>
                <a14:m>
                  <m:oMath xmlns:m="http://schemas.openxmlformats.org/officeDocument/2006/math">
                    <m:sSub>
                      <m:sSubPr>
                        <m:ctrlPr>
                          <a:rPr lang="en-US" i="1" dirty="0"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dirty="0" smtClean="0">
                            <a:latin typeface="Cambria Math" panose="02040503050406030204" pitchFamily="18" charset="0"/>
                          </a:rPr>
                          <m:t>1</m:t>
                        </m:r>
                        <m:r>
                          <a:rPr lang="en-US" b="0" i="1" dirty="0" smtClean="0">
                            <a:latin typeface="Cambria Math" panose="02040503050406030204" pitchFamily="18" charset="0"/>
                          </a:rPr>
                          <m:t>𝑗</m:t>
                        </m:r>
                      </m:sub>
                    </m:sSub>
                    <m:r>
                      <a:rPr lang="en-US" b="0" i="1" dirty="0" smtClean="0">
                        <a:latin typeface="Cambria Math" panose="02040503050406030204" pitchFamily="18" charset="0"/>
                      </a:rPr>
                      <m:t>=</m:t>
                    </m:r>
                    <m:r>
                      <a:rPr lang="en-US" b="0" i="1" dirty="0" smtClean="0">
                        <a:latin typeface="Cambria Math" panose="02040503050406030204" pitchFamily="18" charset="0"/>
                      </a:rPr>
                      <m:t>𝑐𝑜𝑣</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𝑗</m:t>
                        </m:r>
                      </m:sub>
                    </m:sSub>
                  </m:oMath>
                </a14:m>
                <a:r>
                  <a:rPr lang="en-US" dirty="0" smtClean="0"/>
                  <a:t>,y) for </a:t>
                </a:r>
                <a:r>
                  <a:rPr lang="en-US" dirty="0"/>
                  <a:t>each </a:t>
                </a:r>
                <a:r>
                  <a:rPr lang="en-US" i="1" dirty="0" smtClean="0"/>
                  <a:t>j</a:t>
                </a:r>
                <a:r>
                  <a:rPr lang="en-US" dirty="0"/>
                  <a:t> </a:t>
                </a:r>
                <a:endParaRPr lang="en-US" dirty="0" smtClean="0"/>
              </a:p>
              <a:p>
                <a:pPr lvl="1"/>
                <a:r>
                  <a:rPr lang="en-US" dirty="0" smtClean="0"/>
                  <a:t>These </a:t>
                </a:r>
                <a:r>
                  <a:rPr lang="en-US" dirty="0" smtClean="0"/>
                  <a:t>are just the coefficients of the </a:t>
                </a:r>
                <a:r>
                  <a:rPr lang="en-US" i="1" dirty="0" smtClean="0"/>
                  <a:t>j</a:t>
                </a:r>
                <a:r>
                  <a:rPr lang="en-US" dirty="0" smtClean="0"/>
                  <a:t> simple </a:t>
                </a:r>
                <a:r>
                  <a:rPr lang="en-US" dirty="0" smtClean="0"/>
                  <a:t>regressions </a:t>
                </a:r>
                <a:r>
                  <a:rPr lang="en-US" dirty="0" smtClean="0"/>
                  <a:t>of the y onto the individual </a:t>
                </a:r>
                <a:r>
                  <a:rPr lang="en-US" i="1" dirty="0" smtClean="0"/>
                  <a:t>x</a:t>
                </a:r>
                <a:r>
                  <a:rPr lang="en-US" dirty="0" smtClean="0"/>
                  <a:t>’s.</a:t>
                </a:r>
                <a:endParaRPr lang="en-US" dirty="0" smtClean="0"/>
              </a:p>
              <a:p>
                <a:r>
                  <a:rPr lang="en-US" dirty="0" smtClean="0"/>
                  <a:t>From </a:t>
                </a:r>
                <a:r>
                  <a:rPr lang="en-US" dirty="0"/>
                  <a:t>this we construct the derived </a:t>
                </a:r>
                <a:r>
                  <a:rPr lang="en-US" dirty="0" smtClean="0"/>
                  <a:t>input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dirty="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dirty="0">
                                <a:latin typeface="Cambria Math" panose="02040503050406030204" pitchFamily="18" charset="0"/>
                              </a:rPr>
                              <m:t>1</m:t>
                            </m:r>
                            <m:r>
                              <a:rPr lang="en-US" i="1" dirty="0">
                                <a:latin typeface="Cambria Math" panose="02040503050406030204" pitchFamily="18" charset="0"/>
                              </a:rPr>
                              <m:t>𝑗</m:t>
                            </m:r>
                          </m:sub>
                        </m:sSub>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𝑗</m:t>
                            </m:r>
                          </m:sub>
                        </m:sSub>
                      </m:e>
                    </m:nary>
                  </m:oMath>
                </a14:m>
                <a:r>
                  <a:rPr lang="en-US" dirty="0" smtClean="0"/>
                  <a:t> (just as we did with PCA, where there the </a:t>
                </a:r>
                <a14:m>
                  <m:oMath xmlns:m="http://schemas.openxmlformats.org/officeDocument/2006/math">
                    <m:sSub>
                      <m:sSubPr>
                        <m:ctrlPr>
                          <a:rPr lang="en-US" i="1" dirty="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dirty="0">
                            <a:latin typeface="Cambria Math" panose="02040503050406030204" pitchFamily="18" charset="0"/>
                          </a:rPr>
                          <m:t>1</m:t>
                        </m:r>
                        <m:r>
                          <a:rPr lang="en-US" i="1" dirty="0">
                            <a:latin typeface="Cambria Math" panose="02040503050406030204" pitchFamily="18" charset="0"/>
                          </a:rPr>
                          <m:t>𝑗</m:t>
                        </m:r>
                      </m:sub>
                    </m:sSub>
                  </m:oMath>
                </a14:m>
                <a:r>
                  <a:rPr lang="en-US" dirty="0" smtClean="0"/>
                  <a:t> was the first principal component vector). This is called the </a:t>
                </a:r>
                <a:r>
                  <a:rPr lang="en-US" u="sng" dirty="0" smtClean="0"/>
                  <a:t>first </a:t>
                </a:r>
                <a:r>
                  <a:rPr lang="en-US" u="sng" dirty="0"/>
                  <a:t>partial least squares direction</a:t>
                </a:r>
                <a:r>
                  <a:rPr lang="en-US" dirty="0"/>
                  <a:t>. </a:t>
                </a:r>
                <a:endParaRPr lang="en-US" dirty="0" smtClean="0"/>
              </a:p>
              <a:p>
                <a:pPr lvl="1"/>
                <a:r>
                  <a:rPr lang="en-US" dirty="0" smtClean="0"/>
                  <a:t>Note that in </a:t>
                </a:r>
                <a:r>
                  <a:rPr lang="en-US" dirty="0"/>
                  <a:t>the construction of each </a:t>
                </a:r>
                <a:r>
                  <a:rPr lang="en-US" i="1" dirty="0"/>
                  <a:t>z</a:t>
                </a:r>
                <a:r>
                  <a:rPr lang="en-US" i="1" baseline="-25000" dirty="0"/>
                  <a:t>m</a:t>
                </a:r>
                <a:r>
                  <a:rPr lang="en-US" dirty="0"/>
                  <a:t>, the inputs are weighted by the </a:t>
                </a:r>
                <a:r>
                  <a:rPr lang="en-US" dirty="0" smtClean="0"/>
                  <a:t>strength of </a:t>
                </a:r>
                <a:r>
                  <a:rPr lang="en-US" dirty="0"/>
                  <a:t>their univariate effect on </a:t>
                </a:r>
                <a:r>
                  <a:rPr lang="en-US" i="1" dirty="0" smtClean="0"/>
                  <a:t>y</a:t>
                </a:r>
                <a:r>
                  <a:rPr lang="en-US" dirty="0" smtClean="0"/>
                  <a:t>. </a:t>
                </a:r>
              </a:p>
              <a:p>
                <a:r>
                  <a:rPr lang="en-US" dirty="0"/>
                  <a:t>To identify the second PLS direction we first </a:t>
                </a:r>
                <a:r>
                  <a:rPr lang="en-US" i="1" dirty="0"/>
                  <a:t>adjust </a:t>
                </a:r>
                <a:r>
                  <a:rPr lang="en-US" dirty="0"/>
                  <a:t>each of the </a:t>
                </a:r>
                <a:r>
                  <a:rPr lang="en-US" dirty="0" smtClean="0"/>
                  <a:t>variables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oMath>
                </a14:m>
                <a:r>
                  <a:rPr lang="en-US" dirty="0"/>
                  <a:t> by regressing each variable on </a:t>
                </a:r>
                <a:r>
                  <a:rPr lang="en-US" i="1" dirty="0"/>
                  <a:t>Z</a:t>
                </a:r>
                <a:r>
                  <a:rPr lang="en-US" sz="800" dirty="0"/>
                  <a:t>1 </a:t>
                </a:r>
                <a:r>
                  <a:rPr lang="en-US" dirty="0"/>
                  <a:t>and taking </a:t>
                </a:r>
                <a:r>
                  <a:rPr lang="en-US" i="1" dirty="0"/>
                  <a:t>residuals</a:t>
                </a:r>
                <a:r>
                  <a:rPr lang="en-US" dirty="0" smtClean="0"/>
                  <a:t>.</a:t>
                </a:r>
              </a:p>
              <a:p>
                <a:pPr lvl="1"/>
                <a:r>
                  <a:rPr lang="en-US" dirty="0" smtClean="0"/>
                  <a:t>These residuals can </a:t>
                </a:r>
                <a:r>
                  <a:rPr lang="en-US" dirty="0"/>
                  <a:t>be interpreted as the remaining information that has not </a:t>
                </a:r>
                <a:r>
                  <a:rPr lang="en-US" dirty="0" smtClean="0"/>
                  <a:t>been explained </a:t>
                </a:r>
                <a:r>
                  <a:rPr lang="en-US" dirty="0"/>
                  <a:t>by the first PLS direction. </a:t>
                </a:r>
                <a:endParaRPr lang="en-US" dirty="0" smtClean="0"/>
              </a:p>
              <a:p>
                <a:r>
                  <a:rPr lang="en-US" dirty="0" smtClean="0"/>
                  <a:t>We </a:t>
                </a:r>
                <a:r>
                  <a:rPr lang="en-US" dirty="0"/>
                  <a:t>then compute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oMath>
                </a14:m>
                <a:r>
                  <a:rPr lang="en-US" sz="1200" dirty="0"/>
                  <a:t> </a:t>
                </a:r>
                <a:r>
                  <a:rPr lang="en-US" dirty="0"/>
                  <a:t>using this </a:t>
                </a:r>
                <a:r>
                  <a:rPr lang="en-US" i="1" dirty="0" err="1" smtClean="0"/>
                  <a:t>orthogonalized</a:t>
                </a:r>
                <a:r>
                  <a:rPr lang="en-US" i="1" dirty="0" smtClean="0"/>
                  <a:t> </a:t>
                </a:r>
                <a:r>
                  <a:rPr lang="en-US" dirty="0" smtClean="0"/>
                  <a:t>data </a:t>
                </a:r>
                <a:r>
                  <a:rPr lang="en-US" dirty="0"/>
                  <a:t>in exactly the same fashion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oMath>
                </a14:m>
                <a:r>
                  <a:rPr lang="en-US" sz="800" dirty="0"/>
                  <a:t> </a:t>
                </a:r>
                <a:r>
                  <a:rPr lang="en-US" dirty="0"/>
                  <a:t>was computed </a:t>
                </a:r>
                <a:r>
                  <a:rPr lang="en-US" dirty="0" smtClean="0"/>
                  <a:t>based on </a:t>
                </a:r>
                <a:r>
                  <a:rPr lang="en-US" dirty="0"/>
                  <a:t>the original data.</a:t>
                </a:r>
                <a:r>
                  <a:rPr lang="en-US" dirty="0" smtClean="0"/>
                  <a:t>   </a:t>
                </a:r>
                <a:endParaRPr lang="en-US" dirty="0" smtClean="0"/>
              </a:p>
              <a:p>
                <a:r>
                  <a:rPr lang="en-US" dirty="0" smtClean="0"/>
                  <a:t>We </a:t>
                </a:r>
                <a:r>
                  <a:rPr lang="en-US" dirty="0" smtClean="0"/>
                  <a:t>continue </a:t>
                </a:r>
                <a:r>
                  <a:rPr lang="en-US" dirty="0"/>
                  <a:t>this process, until </a:t>
                </a:r>
                <a:r>
                  <a:rPr lang="en-US" i="1" dirty="0" smtClean="0"/>
                  <a:t>M </a:t>
                </a:r>
                <a:r>
                  <a:rPr lang="en-US" dirty="0" smtClean="0"/>
                  <a:t>≤ </a:t>
                </a:r>
                <a:r>
                  <a:rPr lang="en-US" i="1" dirty="0" smtClean="0"/>
                  <a:t>p</a:t>
                </a:r>
                <a:r>
                  <a:rPr lang="en-US" dirty="0" smtClean="0"/>
                  <a:t> </a:t>
                </a:r>
                <a:r>
                  <a:rPr lang="en-US" dirty="0"/>
                  <a:t>directions have been obtained. </a:t>
                </a:r>
                <a:endParaRPr lang="en-US" dirty="0" smtClean="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266700" y="1224069"/>
                <a:ext cx="8499764" cy="5633931"/>
              </a:xfrm>
              <a:blipFill>
                <a:blip r:embed="rId2"/>
                <a:stretch>
                  <a:fillRect l="-933" t="-1948" r="-1004"/>
                </a:stretch>
              </a:blipFill>
            </p:spPr>
            <p:txBody>
              <a:bodyPr/>
              <a:lstStyle/>
              <a:p>
                <a:r>
                  <a:rPr lang="en-US">
                    <a:noFill/>
                  </a:rPr>
                  <a:t> </a:t>
                </a:r>
              </a:p>
            </p:txBody>
          </p:sp>
        </mc:Fallback>
      </mc:AlternateContent>
      <p:sp>
        <p:nvSpPr>
          <p:cNvPr id="2" name="Slide Number Placeholder 1"/>
          <p:cNvSpPr>
            <a:spLocks noGrp="1"/>
          </p:cNvSpPr>
          <p:nvPr>
            <p:ph type="sldNum" sz="quarter" idx="4"/>
          </p:nvPr>
        </p:nvSpPr>
        <p:spPr/>
        <p:txBody>
          <a:bodyPr/>
          <a:lstStyle/>
          <a:p>
            <a:fld id="{D888600C-41B0-4D06-A286-38650E36D74F}" type="slidenum">
              <a:rPr lang="en-US" smtClean="0"/>
              <a:t>30</a:t>
            </a:fld>
            <a:endParaRPr lang="en-US"/>
          </a:p>
        </p:txBody>
      </p:sp>
      <p:grpSp>
        <p:nvGrpSpPr>
          <p:cNvPr id="9" name="Group 8"/>
          <p:cNvGrpSpPr/>
          <p:nvPr/>
        </p:nvGrpSpPr>
        <p:grpSpPr>
          <a:xfrm>
            <a:off x="4635062" y="691104"/>
            <a:ext cx="4131402" cy="1490560"/>
            <a:chOff x="4896508" y="497807"/>
            <a:chExt cx="4131402" cy="1490560"/>
          </a:xfrm>
        </p:grpSpPr>
        <mc:AlternateContent xmlns:mc="http://schemas.openxmlformats.org/markup-compatibility/2006">
          <mc:Choice xmlns:a14="http://schemas.microsoft.com/office/drawing/2010/main" Requires="a14">
            <p:sp>
              <p:nvSpPr>
                <p:cNvPr id="3" name="TextBox 2"/>
                <p:cNvSpPr txBox="1"/>
                <p:nvPr/>
              </p:nvSpPr>
              <p:spPr>
                <a:xfrm>
                  <a:off x="6432332" y="497807"/>
                  <a:ext cx="2595578" cy="810543"/>
                </a:xfrm>
                <a:prstGeom prst="rect">
                  <a:avLst/>
                </a:prstGeom>
                <a:solidFill>
                  <a:srgbClr val="002060"/>
                </a:solidFill>
              </p:spPr>
              <p:txBody>
                <a:bodyPr wrap="square" rtlCol="0">
                  <a:spAutoFit/>
                </a:bodyPr>
                <a:lstStyle/>
                <a:p>
                  <a:r>
                    <a:rPr lang="en-US" sz="1800" dirty="0" smtClean="0">
                      <a:solidFill>
                        <a:srgbClr val="FFFF00"/>
                      </a:solidFill>
                    </a:rPr>
                    <a:t>Recall that in simple regression, </a:t>
                  </a:r>
                  <a14:m>
                    <m:oMath xmlns:m="http://schemas.openxmlformats.org/officeDocument/2006/math">
                      <m:sSub>
                        <m:sSubPr>
                          <m:ctrlPr>
                            <a:rPr lang="en-US" sz="1800" i="1">
                              <a:solidFill>
                                <a:srgbClr val="FFFF00"/>
                              </a:solidFill>
                              <a:latin typeface="Cambria Math" panose="02040503050406030204" pitchFamily="18" charset="0"/>
                            </a:rPr>
                          </m:ctrlPr>
                        </m:sSubPr>
                        <m:e>
                          <m:acc>
                            <m:accPr>
                              <m:chr m:val="̂"/>
                              <m:ctrlPr>
                                <a:rPr lang="en-US" sz="1800" i="1">
                                  <a:solidFill>
                                    <a:srgbClr val="FFFF00"/>
                                  </a:solidFill>
                                  <a:latin typeface="Cambria Math" panose="02040503050406030204" pitchFamily="18" charset="0"/>
                                </a:rPr>
                              </m:ctrlPr>
                            </m:accPr>
                            <m:e>
                              <m:r>
                                <a:rPr lang="en-US" sz="1800" i="1">
                                  <a:solidFill>
                                    <a:srgbClr val="FFFF00"/>
                                  </a:solidFill>
                                  <a:latin typeface="Cambria Math" panose="02040503050406030204" pitchFamily="18" charset="0"/>
                                  <a:ea typeface="Cambria Math" panose="02040503050406030204" pitchFamily="18" charset="0"/>
                                </a:rPr>
                                <m:t>𝛽</m:t>
                              </m:r>
                            </m:e>
                          </m:acc>
                        </m:e>
                        <m:sub>
                          <m:r>
                            <a:rPr lang="en-US" sz="1800" i="1">
                              <a:solidFill>
                                <a:srgbClr val="FFFF00"/>
                              </a:solidFill>
                              <a:latin typeface="Cambria Math" panose="02040503050406030204" pitchFamily="18" charset="0"/>
                            </a:rPr>
                            <m:t>1</m:t>
                          </m:r>
                        </m:sub>
                      </m:sSub>
                      <m:r>
                        <a:rPr lang="en-US" sz="1800" i="1">
                          <a:solidFill>
                            <a:srgbClr val="FFFF00"/>
                          </a:solidFill>
                          <a:latin typeface="Cambria Math" panose="02040503050406030204" pitchFamily="18" charset="0"/>
                        </a:rPr>
                        <m:t>=</m:t>
                      </m:r>
                      <m:f>
                        <m:fPr>
                          <m:ctrlPr>
                            <a:rPr lang="en-US" sz="1800" i="1">
                              <a:solidFill>
                                <a:srgbClr val="FFFF00"/>
                              </a:solidFill>
                              <a:latin typeface="Cambria Math" panose="02040503050406030204" pitchFamily="18" charset="0"/>
                            </a:rPr>
                          </m:ctrlPr>
                        </m:fPr>
                        <m:num>
                          <m:r>
                            <a:rPr lang="en-US" sz="1800" i="1">
                              <a:solidFill>
                                <a:srgbClr val="FFFF00"/>
                              </a:solidFill>
                              <a:latin typeface="Cambria Math" panose="02040503050406030204" pitchFamily="18" charset="0"/>
                            </a:rPr>
                            <m:t>𝐶𝑜𝑣</m:t>
                          </m:r>
                          <m:r>
                            <a:rPr lang="en-US" sz="1800" i="1">
                              <a:solidFill>
                                <a:srgbClr val="FFFF00"/>
                              </a:solidFill>
                              <a:latin typeface="Cambria Math" panose="02040503050406030204" pitchFamily="18" charset="0"/>
                            </a:rPr>
                            <m:t>(</m:t>
                          </m:r>
                          <m:r>
                            <a:rPr lang="en-US" sz="1800" i="1">
                              <a:solidFill>
                                <a:srgbClr val="FFFF00"/>
                              </a:solidFill>
                              <a:latin typeface="Cambria Math" panose="02040503050406030204" pitchFamily="18" charset="0"/>
                            </a:rPr>
                            <m:t>𝑥</m:t>
                          </m:r>
                          <m:r>
                            <a:rPr lang="en-US" sz="1800" i="1">
                              <a:solidFill>
                                <a:srgbClr val="FFFF00"/>
                              </a:solidFill>
                              <a:latin typeface="Cambria Math" panose="02040503050406030204" pitchFamily="18" charset="0"/>
                            </a:rPr>
                            <m:t>,</m:t>
                          </m:r>
                          <m:r>
                            <a:rPr lang="en-US" sz="1800" i="1">
                              <a:solidFill>
                                <a:srgbClr val="FFFF00"/>
                              </a:solidFill>
                              <a:latin typeface="Cambria Math" panose="02040503050406030204" pitchFamily="18" charset="0"/>
                            </a:rPr>
                            <m:t>𝑦</m:t>
                          </m:r>
                          <m:r>
                            <a:rPr lang="en-US" sz="1800" i="1">
                              <a:solidFill>
                                <a:srgbClr val="FFFF00"/>
                              </a:solidFill>
                              <a:latin typeface="Cambria Math" panose="02040503050406030204" pitchFamily="18" charset="0"/>
                            </a:rPr>
                            <m:t>)</m:t>
                          </m:r>
                        </m:num>
                        <m:den>
                          <m:r>
                            <a:rPr lang="en-US" sz="1800" i="1">
                              <a:solidFill>
                                <a:srgbClr val="FFFF00"/>
                              </a:solidFill>
                              <a:latin typeface="Cambria Math" panose="02040503050406030204" pitchFamily="18" charset="0"/>
                            </a:rPr>
                            <m:t>𝑉𝑎𝑟</m:t>
                          </m:r>
                          <m:r>
                            <a:rPr lang="en-US" sz="1800" i="1">
                              <a:solidFill>
                                <a:srgbClr val="FFFF00"/>
                              </a:solidFill>
                              <a:latin typeface="Cambria Math" panose="02040503050406030204" pitchFamily="18" charset="0"/>
                            </a:rPr>
                            <m:t>(</m:t>
                          </m:r>
                          <m:r>
                            <a:rPr lang="en-US" sz="1800" i="1">
                              <a:solidFill>
                                <a:srgbClr val="FFFF00"/>
                              </a:solidFill>
                              <a:latin typeface="Cambria Math" panose="02040503050406030204" pitchFamily="18" charset="0"/>
                            </a:rPr>
                            <m:t>𝑥</m:t>
                          </m:r>
                          <m:r>
                            <a:rPr lang="en-US" sz="1800" i="1">
                              <a:solidFill>
                                <a:srgbClr val="FFFF00"/>
                              </a:solidFill>
                              <a:latin typeface="Cambria Math" panose="02040503050406030204" pitchFamily="18" charset="0"/>
                            </a:rPr>
                            <m:t>)</m:t>
                          </m:r>
                        </m:den>
                      </m:f>
                    </m:oMath>
                  </a14:m>
                  <a:endParaRPr lang="en-US" sz="1800" dirty="0">
                    <a:solidFill>
                      <a:srgbClr val="FFFF00"/>
                    </a:solidFill>
                  </a:endParaRPr>
                </a:p>
              </p:txBody>
            </p:sp>
          </mc:Choice>
          <mc:Fallback>
            <p:sp>
              <p:nvSpPr>
                <p:cNvPr id="3" name="TextBox 2"/>
                <p:cNvSpPr txBox="1">
                  <a:spLocks noRot="1" noChangeAspect="1" noMove="1" noResize="1" noEditPoints="1" noAdjustHandles="1" noChangeArrowheads="1" noChangeShapeType="1" noTextEdit="1"/>
                </p:cNvSpPr>
                <p:nvPr/>
              </p:nvSpPr>
              <p:spPr>
                <a:xfrm>
                  <a:off x="6432332" y="497807"/>
                  <a:ext cx="2595578" cy="810543"/>
                </a:xfrm>
                <a:prstGeom prst="rect">
                  <a:avLst/>
                </a:prstGeom>
                <a:blipFill>
                  <a:blip r:embed="rId3"/>
                  <a:stretch>
                    <a:fillRect l="-1878" t="-3759" b="-3759"/>
                  </a:stretch>
                </a:blipFill>
              </p:spPr>
              <p:txBody>
                <a:bodyPr/>
                <a:lstStyle/>
                <a:p>
                  <a:r>
                    <a:rPr lang="en-US">
                      <a:noFill/>
                    </a:rPr>
                    <a:t> </a:t>
                  </a:r>
                </a:p>
              </p:txBody>
            </p:sp>
          </mc:Fallback>
        </mc:AlternateContent>
        <p:cxnSp>
          <p:nvCxnSpPr>
            <p:cNvPr id="7" name="Straight Arrow Connector 6"/>
            <p:cNvCxnSpPr>
              <a:stCxn id="3" idx="1"/>
            </p:cNvCxnSpPr>
            <p:nvPr/>
          </p:nvCxnSpPr>
          <p:spPr bwMode="auto">
            <a:xfrm flipH="1">
              <a:off x="4896508" y="903079"/>
              <a:ext cx="1535824" cy="1085288"/>
            </a:xfrm>
            <a:prstGeom prst="straightConnector1">
              <a:avLst/>
            </a:prstGeom>
            <a:solidFill>
              <a:schemeClr val="accent1"/>
            </a:solidFill>
            <a:ln w="38100" cap="flat" cmpd="sng" algn="ctr">
              <a:solidFill>
                <a:srgbClr val="002060"/>
              </a:solidFill>
              <a:prstDash val="solid"/>
              <a:round/>
              <a:headEnd type="none" w="sm" len="sm"/>
              <a:tailEnd type="triangle"/>
            </a:ln>
            <a:effectLst/>
          </p:spPr>
        </p:cxnSp>
      </p:grpSp>
    </p:spTree>
    <p:extLst>
      <p:ext uri="{BB962C8B-B14F-4D97-AF65-F5344CB8AC3E}">
        <p14:creationId xmlns:p14="http://schemas.microsoft.com/office/powerpoint/2010/main" val="3639044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Least Squares</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727364" y="971910"/>
                <a:ext cx="7604873" cy="5886090"/>
              </a:xfrm>
            </p:spPr>
            <p:txBody>
              <a:bodyPr>
                <a:normAutofit/>
              </a:bodyPr>
              <a:lstStyle/>
              <a:p>
                <a:r>
                  <a:rPr lang="en-US" dirty="0" smtClean="0"/>
                  <a:t>In </a:t>
                </a:r>
                <a:r>
                  <a:rPr lang="en-US" dirty="0" smtClean="0"/>
                  <a:t>this manner</a:t>
                </a:r>
                <a:r>
                  <a:rPr lang="en-US" dirty="0"/>
                  <a:t>, partial least squares produces a sequence of derived, </a:t>
                </a:r>
                <a:r>
                  <a:rPr lang="en-US" dirty="0" smtClean="0"/>
                  <a:t>orthogonal inputs </a:t>
                </a:r>
                <a:r>
                  <a:rPr lang="en-US" dirty="0"/>
                  <a:t>or </a:t>
                </a:r>
                <a:r>
                  <a:rPr lang="en-US" dirty="0" smtClean="0"/>
                  <a:t>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𝑀</m:t>
                        </m:r>
                      </m:sub>
                    </m:sSub>
                  </m:oMath>
                </a14:m>
                <a:r>
                  <a:rPr lang="en-US" dirty="0" smtClean="0"/>
                  <a:t>. </a:t>
                </a:r>
              </a:p>
              <a:p>
                <a:r>
                  <a:rPr lang="en-US" dirty="0" smtClean="0"/>
                  <a:t>As </a:t>
                </a:r>
                <a:r>
                  <a:rPr lang="en-US" dirty="0"/>
                  <a:t>with principal-component regression</a:t>
                </a:r>
                <a:r>
                  <a:rPr lang="en-US" dirty="0" smtClean="0"/>
                  <a:t>, if </a:t>
                </a:r>
                <a:r>
                  <a:rPr lang="en-US" dirty="0"/>
                  <a:t>we were to construct all </a:t>
                </a:r>
                <a:r>
                  <a:rPr lang="en-US" i="1" dirty="0" smtClean="0"/>
                  <a:t>M</a:t>
                </a:r>
                <a:r>
                  <a:rPr lang="en-US" dirty="0" smtClean="0"/>
                  <a:t> </a:t>
                </a:r>
                <a:r>
                  <a:rPr lang="en-US" dirty="0"/>
                  <a:t>= </a:t>
                </a:r>
                <a:r>
                  <a:rPr lang="en-US" i="1" dirty="0"/>
                  <a:t>p</a:t>
                </a:r>
                <a:r>
                  <a:rPr lang="en-US" dirty="0"/>
                  <a:t> directions, we would get back </a:t>
                </a:r>
                <a:r>
                  <a:rPr lang="en-US" dirty="0" smtClean="0"/>
                  <a:t>a solution </a:t>
                </a:r>
                <a:r>
                  <a:rPr lang="en-US" dirty="0"/>
                  <a:t>equivalent to the usual least squares estimates; </a:t>
                </a:r>
                <a:r>
                  <a:rPr lang="en-US" dirty="0" smtClean="0"/>
                  <a:t>using</a:t>
                </a:r>
                <a:br>
                  <a:rPr lang="en-US" dirty="0" smtClean="0"/>
                </a:br>
                <a:r>
                  <a:rPr lang="en-US" dirty="0" smtClean="0"/>
                  <a:t> </a:t>
                </a:r>
                <a:r>
                  <a:rPr lang="en-US" dirty="0"/>
                  <a:t>M &lt; p </a:t>
                </a:r>
                <a:r>
                  <a:rPr lang="en-US" dirty="0" smtClean="0"/>
                  <a:t>directions produces </a:t>
                </a:r>
                <a:r>
                  <a:rPr lang="en-US" dirty="0"/>
                  <a:t>a reduced regression. </a:t>
                </a:r>
                <a:endParaRPr lang="en-US" dirty="0" smtClean="0"/>
              </a:p>
              <a:p>
                <a:r>
                  <a:rPr lang="en-US" dirty="0" smtClean="0"/>
                  <a:t>The </a:t>
                </a:r>
                <a:r>
                  <a:rPr lang="en-US" dirty="0"/>
                  <a:t>procedure is described </a:t>
                </a:r>
                <a:r>
                  <a:rPr lang="en-US" dirty="0" smtClean="0"/>
                  <a:t>more fully </a:t>
                </a:r>
                <a:r>
                  <a:rPr lang="en-US" dirty="0" smtClean="0"/>
                  <a:t>in the next slide.</a:t>
                </a: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727364" y="971910"/>
                <a:ext cx="7604873" cy="5886090"/>
              </a:xfrm>
              <a:blipFill>
                <a:blip r:embed="rId2"/>
                <a:stretch>
                  <a:fillRect l="-1763" t="-1449" r="-3205"/>
                </a:stretch>
              </a:blipFill>
            </p:spPr>
            <p:txBody>
              <a:bodyPr/>
              <a:lstStyle/>
              <a:p>
                <a:r>
                  <a:rPr lang="en-US">
                    <a:noFill/>
                  </a:rPr>
                  <a:t> </a:t>
                </a:r>
              </a:p>
            </p:txBody>
          </p:sp>
        </mc:Fallback>
      </mc:AlternateContent>
      <p:sp>
        <p:nvSpPr>
          <p:cNvPr id="2" name="Slide Number Placeholder 1"/>
          <p:cNvSpPr>
            <a:spLocks noGrp="1"/>
          </p:cNvSpPr>
          <p:nvPr>
            <p:ph type="sldNum" sz="quarter" idx="4"/>
          </p:nvPr>
        </p:nvSpPr>
        <p:spPr/>
        <p:txBody>
          <a:bodyPr/>
          <a:lstStyle/>
          <a:p>
            <a:fld id="{D888600C-41B0-4D06-A286-38650E36D74F}" type="slidenum">
              <a:rPr lang="en-US" smtClean="0"/>
              <a:t>31</a:t>
            </a:fld>
            <a:endParaRPr lang="en-US"/>
          </a:p>
        </p:txBody>
      </p:sp>
      <mc:AlternateContent xmlns:mc="http://schemas.openxmlformats.org/markup-compatibility/2006">
        <mc:Choice xmlns:a14="http://schemas.microsoft.com/office/drawing/2010/main" Requires="a14">
          <p:sp>
            <p:nvSpPr>
              <p:cNvPr id="3" name="TextBox 2"/>
              <p:cNvSpPr txBox="1"/>
              <p:nvPr/>
            </p:nvSpPr>
            <p:spPr>
              <a:xfrm>
                <a:off x="-3231932" y="1478329"/>
                <a:ext cx="2462520" cy="810543"/>
              </a:xfrm>
              <a:prstGeom prst="rect">
                <a:avLst/>
              </a:prstGeom>
              <a:noFill/>
            </p:spPr>
            <p:txBody>
              <a:bodyPr wrap="square" rtlCol="0">
                <a:spAutoFit/>
              </a:bodyPr>
              <a:lstStyle/>
              <a:p>
                <a:r>
                  <a:rPr lang="en-US" sz="1800" dirty="0" smtClean="0"/>
                  <a:t>Recall that in simple regression,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𝛽</m:t>
                            </m:r>
                          </m:e>
                        </m:acc>
                      </m:e>
                      <m:sub>
                        <m:r>
                          <a:rPr lang="en-US" sz="1800" i="1">
                            <a:latin typeface="Cambria Math" panose="02040503050406030204" pitchFamily="18" charset="0"/>
                          </a:rPr>
                          <m:t>1</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𝐶𝑜𝑣</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num>
                      <m:den>
                        <m:r>
                          <a:rPr lang="en-US" sz="1800" i="1">
                            <a:latin typeface="Cambria Math" panose="02040503050406030204" pitchFamily="18" charset="0"/>
                          </a:rPr>
                          <m:t>𝑉𝑎𝑟</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m:t>
                        </m:r>
                      </m:den>
                    </m:f>
                  </m:oMath>
                </a14:m>
                <a:endParaRPr lang="en-US" sz="1800" dirty="0"/>
              </a:p>
            </p:txBody>
          </p:sp>
        </mc:Choice>
        <mc:Fallback>
          <p:sp>
            <p:nvSpPr>
              <p:cNvPr id="3" name="TextBox 2"/>
              <p:cNvSpPr txBox="1">
                <a:spLocks noRot="1" noChangeAspect="1" noMove="1" noResize="1" noEditPoints="1" noAdjustHandles="1" noChangeArrowheads="1" noChangeShapeType="1" noTextEdit="1"/>
              </p:cNvSpPr>
              <p:nvPr/>
            </p:nvSpPr>
            <p:spPr>
              <a:xfrm>
                <a:off x="-3231932" y="1478329"/>
                <a:ext cx="2462520" cy="810543"/>
              </a:xfrm>
              <a:prstGeom prst="rect">
                <a:avLst/>
              </a:prstGeom>
              <a:blipFill>
                <a:blip r:embed="rId3"/>
                <a:stretch>
                  <a:fillRect l="-2228" t="-4545" b="-4545"/>
                </a:stretch>
              </a:blipFill>
            </p:spPr>
            <p:txBody>
              <a:bodyPr/>
              <a:lstStyle/>
              <a:p>
                <a:r>
                  <a:rPr lang="en-US">
                    <a:noFill/>
                  </a:rPr>
                  <a:t> </a:t>
                </a:r>
              </a:p>
            </p:txBody>
          </p:sp>
        </mc:Fallback>
      </mc:AlternateContent>
    </p:spTree>
    <p:extLst>
      <p:ext uri="{BB962C8B-B14F-4D97-AF65-F5344CB8AC3E}">
        <p14:creationId xmlns:p14="http://schemas.microsoft.com/office/powerpoint/2010/main" val="121223036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Least Squares</a:t>
            </a:r>
            <a:endParaRPr lang="en-US" dirty="0"/>
          </a:p>
        </p:txBody>
      </p:sp>
      <p:pic>
        <p:nvPicPr>
          <p:cNvPr id="3" name="Picture 2"/>
          <p:cNvPicPr>
            <a:picLocks noChangeAspect="1"/>
          </p:cNvPicPr>
          <p:nvPr/>
        </p:nvPicPr>
        <p:blipFill rotWithShape="1">
          <a:blip r:embed="rId2"/>
          <a:srcRect b="24963"/>
          <a:stretch/>
        </p:blipFill>
        <p:spPr>
          <a:xfrm>
            <a:off x="490537" y="971550"/>
            <a:ext cx="8162925" cy="3687999"/>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4546079" y="1549697"/>
                <a:ext cx="1775893" cy="830997"/>
              </a:xfrm>
              <a:prstGeom prst="rect">
                <a:avLst/>
              </a:prstGeom>
              <a:solidFill>
                <a:srgbClr val="002060"/>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FFFF00"/>
                    </a:solidFill>
                    <a:effectLst/>
                    <a:uLnTx/>
                    <a:uFillTx/>
                    <a:latin typeface="Times New Roman" pitchFamily="18" charset="0"/>
                    <a:ea typeface="+mn-ea"/>
                    <a:cs typeface="+mn-cs"/>
                  </a:rPr>
                  <a:t>Note that </a:t>
                </a:r>
                <a14:m>
                  <m:oMath xmlns:m="http://schemas.openxmlformats.org/officeDocument/2006/math">
                    <m:d>
                      <m:dPr>
                        <m:begChr m:val="⟨"/>
                        <m:endChr m:val="⟩"/>
                        <m:ctrlPr>
                          <a:rPr kumimoji="0" lang="en-US" sz="16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ctrlPr>
                      </m:dPr>
                      <m:e>
                        <m:r>
                          <a:rPr kumimoji="0" lang="en-US" sz="16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𝑎</m:t>
                        </m:r>
                        <m:r>
                          <a:rPr kumimoji="0" lang="en-US" sz="16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 </m:t>
                        </m:r>
                        <m:r>
                          <a:rPr kumimoji="0" lang="en-US" sz="16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𝑏</m:t>
                        </m:r>
                      </m:e>
                    </m:d>
                  </m:oMath>
                </a14:m>
                <a:r>
                  <a:rPr kumimoji="0" lang="en-US" sz="1600" b="0" i="0" u="none" strike="noStrike" kern="1200" cap="none" spc="0" normalizeH="0" baseline="0" noProof="0" dirty="0" smtClean="0">
                    <a:ln>
                      <a:noFill/>
                    </a:ln>
                    <a:solidFill>
                      <a:srgbClr val="FFFF00"/>
                    </a:solidFill>
                    <a:effectLst/>
                    <a:uLnTx/>
                    <a:uFillTx/>
                    <a:latin typeface="Times New Roman" pitchFamily="18" charset="0"/>
                    <a:ea typeface="+mn-ea"/>
                    <a:cs typeface="+mn-cs"/>
                  </a:rPr>
                  <a:t> denotes the </a:t>
                </a:r>
                <a:r>
                  <a:rPr kumimoji="0" lang="en-US" sz="1600" b="0" i="0" u="none" strike="noStrike" kern="1200" cap="none" spc="0" normalizeH="0" baseline="0" noProof="0" dirty="0" smtClean="0">
                    <a:ln>
                      <a:noFill/>
                    </a:ln>
                    <a:solidFill>
                      <a:srgbClr val="FFFF00"/>
                    </a:solidFill>
                    <a:effectLst/>
                    <a:uLnTx/>
                    <a:uFillTx/>
                    <a:latin typeface="Times New Roman" pitchFamily="18" charset="0"/>
                    <a:ea typeface="+mn-ea"/>
                    <a:cs typeface="+mn-cs"/>
                  </a:rPr>
                  <a:t>dot product </a:t>
                </a:r>
                <a:r>
                  <a:rPr kumimoji="0" lang="en-US" sz="1600" b="0" i="0" u="none" strike="noStrike" kern="1200" cap="none" spc="0" normalizeH="0" baseline="0" noProof="0" dirty="0" smtClean="0">
                    <a:ln>
                      <a:noFill/>
                    </a:ln>
                    <a:solidFill>
                      <a:srgbClr val="FFFF00"/>
                    </a:solidFill>
                    <a:effectLst/>
                    <a:uLnTx/>
                    <a:uFillTx/>
                    <a:latin typeface="Times New Roman" pitchFamily="18" charset="0"/>
                    <a:ea typeface="+mn-ea"/>
                    <a:cs typeface="+mn-cs"/>
                  </a:rPr>
                  <a:t>of </a:t>
                </a:r>
                <a:r>
                  <a:rPr kumimoji="0" lang="en-US" sz="1600" b="0" i="1" u="none" strike="noStrike" kern="1200" cap="none" spc="0" normalizeH="0" baseline="0" noProof="0" dirty="0" smtClean="0">
                    <a:ln>
                      <a:noFill/>
                    </a:ln>
                    <a:solidFill>
                      <a:srgbClr val="FFFF00"/>
                    </a:solidFill>
                    <a:effectLst/>
                    <a:uLnTx/>
                    <a:uFillTx/>
                    <a:latin typeface="Times New Roman" pitchFamily="18" charset="0"/>
                    <a:ea typeface="+mn-ea"/>
                    <a:cs typeface="+mn-cs"/>
                  </a:rPr>
                  <a:t>a</a:t>
                </a:r>
                <a:r>
                  <a:rPr kumimoji="0" lang="en-US" sz="1600" b="0" i="0" u="none" strike="noStrike" kern="1200" cap="none" spc="0" normalizeH="0" baseline="0" noProof="0" dirty="0" smtClean="0">
                    <a:ln>
                      <a:noFill/>
                    </a:ln>
                    <a:solidFill>
                      <a:srgbClr val="FFFF00"/>
                    </a:solidFill>
                    <a:effectLst/>
                    <a:uLnTx/>
                    <a:uFillTx/>
                    <a:latin typeface="Times New Roman" pitchFamily="18" charset="0"/>
                    <a:ea typeface="+mn-ea"/>
                    <a:cs typeface="+mn-cs"/>
                  </a:rPr>
                  <a:t> and </a:t>
                </a:r>
                <a:r>
                  <a:rPr kumimoji="0" lang="en-US" sz="1600" b="0" i="1" u="none" strike="noStrike" kern="1200" cap="none" spc="0" normalizeH="0" baseline="0" noProof="0" dirty="0" smtClean="0">
                    <a:ln>
                      <a:noFill/>
                    </a:ln>
                    <a:solidFill>
                      <a:srgbClr val="FFFF00"/>
                    </a:solidFill>
                    <a:effectLst/>
                    <a:uLnTx/>
                    <a:uFillTx/>
                    <a:latin typeface="Times New Roman" pitchFamily="18" charset="0"/>
                    <a:ea typeface="+mn-ea"/>
                    <a:cs typeface="+mn-cs"/>
                  </a:rPr>
                  <a:t>b</a:t>
                </a:r>
                <a:endParaRPr kumimoji="0" lang="en-US" sz="1600" b="0" i="1" u="none" strike="noStrike" kern="1200" cap="none" spc="0" normalizeH="0" baseline="0" noProof="0" dirty="0">
                  <a:ln>
                    <a:noFill/>
                  </a:ln>
                  <a:solidFill>
                    <a:srgbClr val="FFFF00"/>
                  </a:solidFill>
                  <a:effectLst/>
                  <a:uLnTx/>
                  <a:uFillTx/>
                  <a:latin typeface="Times New Roman" pitchFamily="18" charset="0"/>
                  <a:ea typeface="+mn-ea"/>
                  <a:cs typeface="+mn-cs"/>
                </a:endParaRPr>
              </a:p>
            </p:txBody>
          </p:sp>
        </mc:Choice>
        <mc:Fallback>
          <p:sp>
            <p:nvSpPr>
              <p:cNvPr id="8" name="TextBox 7"/>
              <p:cNvSpPr txBox="1">
                <a:spLocks noRot="1" noChangeAspect="1" noMove="1" noResize="1" noEditPoints="1" noAdjustHandles="1" noChangeArrowheads="1" noChangeShapeType="1" noTextEdit="1"/>
              </p:cNvSpPr>
              <p:nvPr/>
            </p:nvSpPr>
            <p:spPr>
              <a:xfrm>
                <a:off x="4546079" y="1549697"/>
                <a:ext cx="1775893" cy="830997"/>
              </a:xfrm>
              <a:prstGeom prst="rect">
                <a:avLst/>
              </a:prstGeom>
              <a:blipFill>
                <a:blip r:embed="rId3"/>
                <a:stretch>
                  <a:fillRect l="-2062" t="-2190" b="-8029"/>
                </a:stretch>
              </a:blipFill>
            </p:spPr>
            <p:txBody>
              <a:bodyPr/>
              <a:lstStyle/>
              <a:p>
                <a:r>
                  <a:rPr lang="en-US">
                    <a:noFill/>
                  </a:rPr>
                  <a:t> </a:t>
                </a:r>
              </a:p>
            </p:txBody>
          </p:sp>
        </mc:Fallback>
      </mc:AlternateContent>
      <p:sp>
        <p:nvSpPr>
          <p:cNvPr id="2" name="Slide Number Placeholder 1"/>
          <p:cNvSpPr>
            <a:spLocks noGrp="1"/>
          </p:cNvSpPr>
          <p:nvPr>
            <p:ph type="sldNum" sz="quarter" idx="4"/>
          </p:nvPr>
        </p:nvSpPr>
        <p:spPr/>
        <p:txBody>
          <a:bodyPr/>
          <a:lstStyle/>
          <a:p>
            <a:fld id="{D888600C-41B0-4D06-A286-38650E36D74F}" type="slidenum">
              <a:rPr lang="en-US" smtClean="0"/>
              <a:t>32</a:t>
            </a:fld>
            <a:endParaRPr lang="en-US"/>
          </a:p>
        </p:txBody>
      </p:sp>
      <p:sp>
        <p:nvSpPr>
          <p:cNvPr id="5" name="Rectangle 4"/>
          <p:cNvSpPr/>
          <p:nvPr/>
        </p:nvSpPr>
        <p:spPr bwMode="auto">
          <a:xfrm>
            <a:off x="1085850" y="1485900"/>
            <a:ext cx="119495" cy="280555"/>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mc:AlternateContent xmlns:mc="http://schemas.openxmlformats.org/markup-compatibility/2006">
        <mc:Choice xmlns:a14="http://schemas.microsoft.com/office/drawing/2010/main" Requires="a14">
          <p:sp>
            <p:nvSpPr>
              <p:cNvPr id="10" name="TextBox 9"/>
              <p:cNvSpPr txBox="1"/>
              <p:nvPr/>
            </p:nvSpPr>
            <p:spPr>
              <a:xfrm>
                <a:off x="6501810" y="1549697"/>
                <a:ext cx="2615900" cy="830997"/>
              </a:xfrm>
              <a:prstGeom prst="rect">
                <a:avLst/>
              </a:prstGeom>
              <a:solidFill>
                <a:srgbClr val="002060"/>
              </a:solidFill>
            </p:spPr>
            <p:txBody>
              <a:bodyPr wrap="square" rtlCol="0">
                <a:spAutoFit/>
              </a:bodyPr>
              <a:lstStyle/>
              <a:p>
                <a:pPr lvl="0">
                  <a:defRPr/>
                </a:pPr>
                <a:r>
                  <a:rPr kumimoji="0" lang="en-US" sz="1600" b="0" i="0" u="none" strike="noStrike" kern="1200" cap="none" spc="0" normalizeH="0" baseline="0" noProof="0" dirty="0" smtClean="0">
                    <a:ln>
                      <a:noFill/>
                    </a:ln>
                    <a:solidFill>
                      <a:srgbClr val="FFFF00"/>
                    </a:solidFill>
                    <a:effectLst/>
                    <a:uLnTx/>
                    <a:uFillTx/>
                    <a:latin typeface="Times New Roman" pitchFamily="18" charset="0"/>
                    <a:ea typeface="+mn-ea"/>
                    <a:cs typeface="+mn-cs"/>
                  </a:rPr>
                  <a:t>When </a:t>
                </a:r>
                <a14:m>
                  <m:oMath xmlns:m="http://schemas.openxmlformats.org/officeDocument/2006/math">
                    <m:acc>
                      <m:accPr>
                        <m:chr m:val="̅"/>
                        <m:ctrlPr>
                          <a:rPr kumimoji="0" lang="en-US" sz="16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ctrlPr>
                      </m:accPr>
                      <m:e>
                        <m:r>
                          <a:rPr kumimoji="0" lang="en-US" sz="16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𝑥</m:t>
                        </m:r>
                      </m:e>
                    </m:acc>
                  </m:oMath>
                </a14:m>
                <a:r>
                  <a:rPr kumimoji="0" lang="en-US" sz="1600" b="0" i="1" u="none" strike="noStrike" kern="1200" cap="none" spc="0" normalizeH="0" baseline="0" noProof="0" dirty="0" smtClean="0">
                    <a:ln>
                      <a:noFill/>
                    </a:ln>
                    <a:solidFill>
                      <a:srgbClr val="FFFF00"/>
                    </a:solidFill>
                    <a:effectLst/>
                    <a:uLnTx/>
                    <a:uFillTx/>
                    <a:latin typeface="Times New Roman" pitchFamily="18" charset="0"/>
                    <a:ea typeface="+mn-ea"/>
                    <a:cs typeface="+mn-cs"/>
                  </a:rPr>
                  <a:t> </a:t>
                </a:r>
                <a:r>
                  <a:rPr kumimoji="0" lang="en-US" sz="1600" b="0" u="none" strike="noStrike" kern="1200" cap="none" spc="0" normalizeH="0" baseline="0" noProof="0" dirty="0" smtClean="0">
                    <a:ln>
                      <a:noFill/>
                    </a:ln>
                    <a:solidFill>
                      <a:srgbClr val="FFFF00"/>
                    </a:solidFill>
                    <a:effectLst/>
                    <a:uLnTx/>
                    <a:uFillTx/>
                    <a:latin typeface="Times New Roman" pitchFamily="18" charset="0"/>
                    <a:ea typeface="+mn-ea"/>
                    <a:cs typeface="+mn-cs"/>
                  </a:rPr>
                  <a:t>and </a:t>
                </a:r>
                <a14:m>
                  <m:oMath xmlns:m="http://schemas.openxmlformats.org/officeDocument/2006/math">
                    <m:acc>
                      <m:accPr>
                        <m:chr m:val="̅"/>
                        <m:ctrlPr>
                          <a:rPr lang="en-US" sz="1600" i="1">
                            <a:solidFill>
                              <a:srgbClr val="FFFF00"/>
                            </a:solidFill>
                            <a:latin typeface="Cambria Math" panose="02040503050406030204" pitchFamily="18" charset="0"/>
                          </a:rPr>
                        </m:ctrlPr>
                      </m:accPr>
                      <m:e>
                        <m:r>
                          <a:rPr lang="en-US" sz="1600" b="0" i="1" smtClean="0">
                            <a:solidFill>
                              <a:srgbClr val="FFFF00"/>
                            </a:solidFill>
                            <a:latin typeface="Cambria Math" panose="02040503050406030204" pitchFamily="18" charset="0"/>
                          </a:rPr>
                          <m:t>𝑦</m:t>
                        </m:r>
                      </m:e>
                    </m:acc>
                  </m:oMath>
                </a14:m>
                <a:r>
                  <a:rPr kumimoji="0" lang="en-US" sz="1600" b="0" u="none" strike="noStrike" kern="1200" cap="none" spc="0" normalizeH="0" baseline="0" noProof="0" dirty="0" smtClean="0">
                    <a:ln>
                      <a:noFill/>
                    </a:ln>
                    <a:solidFill>
                      <a:srgbClr val="FFFF00"/>
                    </a:solidFill>
                    <a:effectLst/>
                    <a:uLnTx/>
                    <a:uFillTx/>
                    <a:latin typeface="Times New Roman" pitchFamily="18" charset="0"/>
                    <a:ea typeface="+mn-ea"/>
                    <a:cs typeface="+mn-cs"/>
                  </a:rPr>
                  <a:t> are 0, </a:t>
                </a:r>
                <a:r>
                  <a:rPr kumimoji="0" lang="en-US" sz="1600" b="0" u="none" strike="noStrike" kern="1200" cap="none" spc="0" normalizeH="0" baseline="0" noProof="0" dirty="0" err="1" smtClean="0">
                    <a:ln>
                      <a:noFill/>
                    </a:ln>
                    <a:solidFill>
                      <a:srgbClr val="FFFF00"/>
                    </a:solidFill>
                    <a:effectLst/>
                    <a:uLnTx/>
                    <a:uFillTx/>
                    <a:latin typeface="Times New Roman" pitchFamily="18" charset="0"/>
                    <a:ea typeface="+mn-ea"/>
                    <a:cs typeface="+mn-cs"/>
                  </a:rPr>
                  <a:t>cov</a:t>
                </a:r>
                <a:r>
                  <a:rPr kumimoji="0" lang="en-US" sz="1600" b="0" u="none" strike="noStrike" kern="1200" cap="none" spc="0" normalizeH="0" baseline="0" noProof="0" dirty="0" smtClean="0">
                    <a:ln>
                      <a:noFill/>
                    </a:ln>
                    <a:solidFill>
                      <a:srgbClr val="FFFF00"/>
                    </a:solidFill>
                    <a:effectLst/>
                    <a:uLnTx/>
                    <a:uFillTx/>
                    <a:latin typeface="Times New Roman" pitchFamily="18" charset="0"/>
                    <a:ea typeface="+mn-ea"/>
                    <a:cs typeface="+mn-cs"/>
                  </a:rPr>
                  <a:t>(</a:t>
                </a:r>
                <a:r>
                  <a:rPr kumimoji="0" lang="en-US" sz="1600" b="0" i="1" u="none" strike="noStrike" kern="1200" cap="none" spc="0" normalizeH="0" baseline="0" noProof="0" dirty="0" smtClean="0">
                    <a:ln>
                      <a:noFill/>
                    </a:ln>
                    <a:solidFill>
                      <a:srgbClr val="FFFF00"/>
                    </a:solidFill>
                    <a:effectLst/>
                    <a:uLnTx/>
                    <a:uFillTx/>
                    <a:latin typeface="Times New Roman" pitchFamily="18" charset="0"/>
                    <a:ea typeface="+mn-ea"/>
                    <a:cs typeface="+mn-cs"/>
                  </a:rPr>
                  <a:t>x</a:t>
                </a:r>
                <a:r>
                  <a:rPr kumimoji="0" lang="en-US" sz="1600" b="0" u="none" strike="noStrike" kern="1200" cap="none" spc="0" normalizeH="0" baseline="0" noProof="0" dirty="0" smtClean="0">
                    <a:ln>
                      <a:noFill/>
                    </a:ln>
                    <a:solidFill>
                      <a:srgbClr val="FFFF00"/>
                    </a:solidFill>
                    <a:effectLst/>
                    <a:uLnTx/>
                    <a:uFillTx/>
                    <a:latin typeface="Times New Roman" pitchFamily="18" charset="0"/>
                    <a:ea typeface="+mn-ea"/>
                    <a:cs typeface="+mn-cs"/>
                  </a:rPr>
                  <a:t>, </a:t>
                </a:r>
                <a:r>
                  <a:rPr kumimoji="0" lang="en-US" sz="1600" b="0" i="1" u="none" strike="noStrike" kern="1200" cap="none" spc="0" normalizeH="0" baseline="0" noProof="0" dirty="0" smtClean="0">
                    <a:ln>
                      <a:noFill/>
                    </a:ln>
                    <a:solidFill>
                      <a:srgbClr val="FFFF00"/>
                    </a:solidFill>
                    <a:effectLst/>
                    <a:uLnTx/>
                    <a:uFillTx/>
                    <a:latin typeface="Times New Roman" pitchFamily="18" charset="0"/>
                    <a:ea typeface="+mn-ea"/>
                    <a:cs typeface="+mn-cs"/>
                  </a:rPr>
                  <a:t>y</a:t>
                </a:r>
                <a:r>
                  <a:rPr kumimoji="0" lang="en-US" sz="1600" b="0" u="none" strike="noStrike" kern="1200" cap="none" spc="0" normalizeH="0" baseline="0" noProof="0" dirty="0" smtClean="0">
                    <a:ln>
                      <a:noFill/>
                    </a:ln>
                    <a:solidFill>
                      <a:srgbClr val="FFFF00"/>
                    </a:solidFill>
                    <a:effectLst/>
                    <a:uLnTx/>
                    <a:uFillTx/>
                    <a:latin typeface="Times New Roman" pitchFamily="18" charset="0"/>
                    <a:ea typeface="+mn-ea"/>
                    <a:cs typeface="+mn-cs"/>
                  </a:rPr>
                  <a:t>) is proportional to the dot product of </a:t>
                </a:r>
                <a:r>
                  <a:rPr kumimoji="0" lang="en-US" sz="1600" b="0" i="1" u="none" strike="noStrike" kern="1200" cap="none" spc="0" normalizeH="0" baseline="0" noProof="0" dirty="0" smtClean="0">
                    <a:ln>
                      <a:noFill/>
                    </a:ln>
                    <a:solidFill>
                      <a:srgbClr val="FFFF00"/>
                    </a:solidFill>
                    <a:effectLst/>
                    <a:uLnTx/>
                    <a:uFillTx/>
                    <a:latin typeface="Times New Roman" pitchFamily="18" charset="0"/>
                    <a:ea typeface="+mn-ea"/>
                    <a:cs typeface="+mn-cs"/>
                  </a:rPr>
                  <a:t>x</a:t>
                </a:r>
                <a:r>
                  <a:rPr kumimoji="0" lang="en-US" sz="1600" b="0" u="none" strike="noStrike" kern="1200" cap="none" spc="0" normalizeH="0" baseline="0" noProof="0" dirty="0" smtClean="0">
                    <a:ln>
                      <a:noFill/>
                    </a:ln>
                    <a:solidFill>
                      <a:srgbClr val="FFFF00"/>
                    </a:solidFill>
                    <a:effectLst/>
                    <a:uLnTx/>
                    <a:uFillTx/>
                    <a:latin typeface="Times New Roman" pitchFamily="18" charset="0"/>
                    <a:ea typeface="+mn-ea"/>
                    <a:cs typeface="+mn-cs"/>
                  </a:rPr>
                  <a:t> and </a:t>
                </a:r>
                <a:r>
                  <a:rPr kumimoji="0" lang="en-US" sz="1600" b="0" i="1" u="none" strike="noStrike" kern="1200" cap="none" spc="0" normalizeH="0" baseline="0" noProof="0" dirty="0" smtClean="0">
                    <a:ln>
                      <a:noFill/>
                    </a:ln>
                    <a:solidFill>
                      <a:srgbClr val="FFFF00"/>
                    </a:solidFill>
                    <a:effectLst/>
                    <a:uLnTx/>
                    <a:uFillTx/>
                    <a:latin typeface="Times New Roman" pitchFamily="18" charset="0"/>
                    <a:ea typeface="+mn-ea"/>
                    <a:cs typeface="+mn-cs"/>
                  </a:rPr>
                  <a:t>y</a:t>
                </a:r>
                <a:r>
                  <a:rPr kumimoji="0" lang="en-US" sz="1600" b="0" u="none" strike="noStrike" kern="1200" cap="none" spc="0" normalizeH="0" baseline="0" noProof="0" dirty="0" smtClean="0">
                    <a:ln>
                      <a:noFill/>
                    </a:ln>
                    <a:solidFill>
                      <a:srgbClr val="FFFF00"/>
                    </a:solidFill>
                    <a:effectLst/>
                    <a:uLnTx/>
                    <a:uFillTx/>
                    <a:latin typeface="Times New Roman" pitchFamily="18" charset="0"/>
                    <a:ea typeface="+mn-ea"/>
                    <a:cs typeface="+mn-cs"/>
                  </a:rPr>
                  <a:t>.</a:t>
                </a:r>
                <a:endParaRPr kumimoji="0" lang="en-US" sz="1600" b="0" u="none" strike="noStrike" kern="1200" cap="none" spc="0" normalizeH="0" baseline="0" noProof="0" dirty="0">
                  <a:ln>
                    <a:noFill/>
                  </a:ln>
                  <a:solidFill>
                    <a:srgbClr val="FFFF00"/>
                  </a:solidFill>
                  <a:effectLst/>
                  <a:uLnTx/>
                  <a:uFillTx/>
                  <a:latin typeface="Times New Roman" pitchFamily="18" charset="0"/>
                  <a:ea typeface="+mn-ea"/>
                  <a:cs typeface="+mn-cs"/>
                </a:endParaRPr>
              </a:p>
            </p:txBody>
          </p:sp>
        </mc:Choice>
        <mc:Fallback>
          <p:sp>
            <p:nvSpPr>
              <p:cNvPr id="10" name="TextBox 9"/>
              <p:cNvSpPr txBox="1">
                <a:spLocks noRot="1" noChangeAspect="1" noMove="1" noResize="1" noEditPoints="1" noAdjustHandles="1" noChangeArrowheads="1" noChangeShapeType="1" noTextEdit="1"/>
              </p:cNvSpPr>
              <p:nvPr/>
            </p:nvSpPr>
            <p:spPr>
              <a:xfrm>
                <a:off x="6501810" y="1549697"/>
                <a:ext cx="2615900" cy="830997"/>
              </a:xfrm>
              <a:prstGeom prst="rect">
                <a:avLst/>
              </a:prstGeom>
              <a:blipFill>
                <a:blip r:embed="rId4"/>
                <a:stretch>
                  <a:fillRect l="-1399" t="-2190" r="-3030" b="-80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48689" y="4766575"/>
                <a:ext cx="8104773" cy="926087"/>
              </a:xfrm>
              <a:prstGeom prst="rect">
                <a:avLst/>
              </a:prstGeom>
              <a:solidFill>
                <a:srgbClr val="002060"/>
              </a:solidFill>
            </p:spPr>
            <p:txBody>
              <a:bodyPr wrap="square" rtlCol="0">
                <a:spAutoFit/>
              </a:bodyPr>
              <a:lstStyle/>
              <a:p>
                <a:pPr lvl="0">
                  <a:defRPr/>
                </a:pPr>
                <a14:m>
                  <m:oMath xmlns:m="http://schemas.openxmlformats.org/officeDocument/2006/math">
                    <m:sSubSup>
                      <m:sSubSupPr>
                        <m:ctrlPr>
                          <a:rPr lang="en-US" sz="1600" i="1" smtClean="0">
                            <a:solidFill>
                              <a:srgbClr val="FFFF00"/>
                            </a:solidFill>
                            <a:latin typeface="Cambria Math" panose="02040503050406030204" pitchFamily="18" charset="0"/>
                          </a:rPr>
                        </m:ctrlPr>
                      </m:sSubSupPr>
                      <m:e>
                        <m:r>
                          <a:rPr lang="en-US" sz="1600" b="0" i="1" smtClean="0">
                            <a:solidFill>
                              <a:srgbClr val="FFFF00"/>
                            </a:solidFill>
                            <a:latin typeface="Cambria Math" panose="02040503050406030204" pitchFamily="18" charset="0"/>
                          </a:rPr>
                          <m:t>𝑥</m:t>
                        </m:r>
                      </m:e>
                      <m:sub>
                        <m:r>
                          <a:rPr lang="en-US" sz="1600" b="0" i="1" smtClean="0">
                            <a:solidFill>
                              <a:srgbClr val="FFFF00"/>
                            </a:solidFill>
                            <a:latin typeface="Cambria Math" panose="02040503050406030204" pitchFamily="18" charset="0"/>
                          </a:rPr>
                          <m:t>𝑗</m:t>
                        </m:r>
                      </m:sub>
                      <m:sup>
                        <m:r>
                          <a:rPr lang="en-US" sz="1600" b="0" i="1" smtClean="0">
                            <a:solidFill>
                              <a:srgbClr val="FFFF00"/>
                            </a:solidFill>
                            <a:latin typeface="Cambria Math" panose="02040503050406030204" pitchFamily="18" charset="0"/>
                          </a:rPr>
                          <m:t>(</m:t>
                        </m:r>
                        <m:r>
                          <a:rPr lang="en-US" sz="1600" b="0" i="1" smtClean="0">
                            <a:solidFill>
                              <a:srgbClr val="FFFF00"/>
                            </a:solidFill>
                            <a:latin typeface="Cambria Math" panose="02040503050406030204" pitchFamily="18" charset="0"/>
                          </a:rPr>
                          <m:t>𝑚</m:t>
                        </m:r>
                        <m:r>
                          <a:rPr lang="en-US" sz="1600" b="0" i="1" smtClean="0">
                            <a:solidFill>
                              <a:srgbClr val="FFFF00"/>
                            </a:solidFill>
                            <a:latin typeface="Cambria Math" panose="02040503050406030204" pitchFamily="18" charset="0"/>
                          </a:rPr>
                          <m:t>)</m:t>
                        </m:r>
                      </m:sup>
                    </m:sSubSup>
                  </m:oMath>
                </a14:m>
                <a:r>
                  <a:rPr lang="en-US" sz="1600" dirty="0" smtClean="0">
                    <a:solidFill>
                      <a:srgbClr val="FFFF00"/>
                    </a:solidFill>
                  </a:rPr>
                  <a:t> is the vector of residuals in the regression of </a:t>
                </a:r>
                <a:r>
                  <a:rPr lang="en-US" sz="1600" dirty="0">
                    <a:solidFill>
                      <a:srgbClr val="FFFF00"/>
                    </a:solidFill>
                  </a:rPr>
                  <a:t>the previous set of residuals </a:t>
                </a:r>
                <a14:m>
                  <m:oMath xmlns:m="http://schemas.openxmlformats.org/officeDocument/2006/math">
                    <m:sSubSup>
                      <m:sSubSupPr>
                        <m:ctrlPr>
                          <a:rPr lang="en-US" sz="1600" i="1">
                            <a:solidFill>
                              <a:srgbClr val="FFFF00"/>
                            </a:solidFill>
                            <a:latin typeface="Cambria Math" panose="02040503050406030204" pitchFamily="18" charset="0"/>
                          </a:rPr>
                        </m:ctrlPr>
                      </m:sSubSupPr>
                      <m:e>
                        <m:r>
                          <a:rPr lang="en-US" sz="1600" i="1">
                            <a:solidFill>
                              <a:srgbClr val="FFFF00"/>
                            </a:solidFill>
                            <a:latin typeface="Cambria Math" panose="02040503050406030204" pitchFamily="18" charset="0"/>
                          </a:rPr>
                          <m:t>𝑥</m:t>
                        </m:r>
                      </m:e>
                      <m:sub>
                        <m:r>
                          <a:rPr lang="en-US" sz="1600" i="1">
                            <a:solidFill>
                              <a:srgbClr val="FFFF00"/>
                            </a:solidFill>
                            <a:latin typeface="Cambria Math" panose="02040503050406030204" pitchFamily="18" charset="0"/>
                          </a:rPr>
                          <m:t>𝑗</m:t>
                        </m:r>
                      </m:sub>
                      <m:sup>
                        <m:r>
                          <a:rPr lang="en-US" sz="1600" i="1">
                            <a:solidFill>
                              <a:srgbClr val="FFFF00"/>
                            </a:solidFill>
                            <a:latin typeface="Cambria Math" panose="02040503050406030204" pitchFamily="18" charset="0"/>
                          </a:rPr>
                          <m:t>(</m:t>
                        </m:r>
                        <m:r>
                          <a:rPr lang="en-US" sz="1600" i="1">
                            <a:solidFill>
                              <a:srgbClr val="FFFF00"/>
                            </a:solidFill>
                            <a:latin typeface="Cambria Math" panose="02040503050406030204" pitchFamily="18" charset="0"/>
                          </a:rPr>
                          <m:t>𝑚</m:t>
                        </m:r>
                        <m:r>
                          <a:rPr lang="en-US" sz="1600" i="1">
                            <a:solidFill>
                              <a:srgbClr val="FFFF00"/>
                            </a:solidFill>
                            <a:latin typeface="Cambria Math" panose="02040503050406030204" pitchFamily="18" charset="0"/>
                          </a:rPr>
                          <m:t>−1</m:t>
                        </m:r>
                        <m:r>
                          <a:rPr lang="en-US" sz="1600" i="1">
                            <a:solidFill>
                              <a:srgbClr val="FFFF00"/>
                            </a:solidFill>
                            <a:latin typeface="Cambria Math" panose="02040503050406030204" pitchFamily="18" charset="0"/>
                          </a:rPr>
                          <m:t>)</m:t>
                        </m:r>
                      </m:sup>
                    </m:sSubSup>
                  </m:oMath>
                </a14:m>
                <a:r>
                  <a:rPr lang="en-US" sz="1600" dirty="0" smtClean="0">
                    <a:solidFill>
                      <a:srgbClr val="FFFF00"/>
                    </a:solidFill>
                  </a:rPr>
                  <a:t> onto </a:t>
                </a:r>
                <a14:m>
                  <m:oMath xmlns:m="http://schemas.openxmlformats.org/officeDocument/2006/math">
                    <m:sSub>
                      <m:sSubPr>
                        <m:ctrlPr>
                          <a:rPr lang="en-US" sz="1600" i="1">
                            <a:solidFill>
                              <a:srgbClr val="FFFF00"/>
                            </a:solidFill>
                            <a:latin typeface="Cambria Math" panose="02040503050406030204" pitchFamily="18" charset="0"/>
                          </a:rPr>
                        </m:ctrlPr>
                      </m:sSubPr>
                      <m:e>
                        <m:r>
                          <a:rPr lang="en-US" sz="1600" i="1">
                            <a:solidFill>
                              <a:srgbClr val="FFFF00"/>
                            </a:solidFill>
                            <a:latin typeface="Cambria Math" panose="02040503050406030204" pitchFamily="18" charset="0"/>
                          </a:rPr>
                          <m:t>𝑧</m:t>
                        </m:r>
                      </m:e>
                      <m:sub>
                        <m:r>
                          <a:rPr lang="en-US" sz="1600" i="1">
                            <a:solidFill>
                              <a:srgbClr val="FFFF00"/>
                            </a:solidFill>
                            <a:latin typeface="Cambria Math" panose="02040503050406030204" pitchFamily="18" charset="0"/>
                          </a:rPr>
                          <m:t>𝑚</m:t>
                        </m:r>
                      </m:sub>
                    </m:sSub>
                  </m:oMath>
                </a14:m>
                <a:r>
                  <a:rPr lang="en-US" sz="1600" dirty="0" smtClean="0">
                    <a:solidFill>
                      <a:srgbClr val="FFFF00"/>
                    </a:solidFill>
                  </a:rPr>
                  <a:t> - this amounts to the portion of y that remains unexplained so far. The residual vector is always orthogonal to the prediction vector.</a:t>
                </a:r>
                <a:endParaRPr kumimoji="0" lang="en-US" sz="1600" b="0" u="none" strike="noStrike" kern="1200" cap="none" spc="0" normalizeH="0" baseline="0" noProof="0" dirty="0">
                  <a:ln>
                    <a:noFill/>
                  </a:ln>
                  <a:solidFill>
                    <a:srgbClr val="FFFF00"/>
                  </a:solidFill>
                  <a:effectLst/>
                  <a:uLnTx/>
                  <a:uFillTx/>
                  <a:latin typeface="Times New Roman" pitchFamily="18" charset="0"/>
                  <a:ea typeface="+mn-ea"/>
                  <a:cs typeface="+mn-cs"/>
                </a:endParaRPr>
              </a:p>
            </p:txBody>
          </p:sp>
        </mc:Choice>
        <mc:Fallback>
          <p:sp>
            <p:nvSpPr>
              <p:cNvPr id="11" name="TextBox 10"/>
              <p:cNvSpPr txBox="1">
                <a:spLocks noRot="1" noChangeAspect="1" noMove="1" noResize="1" noEditPoints="1" noAdjustHandles="1" noChangeArrowheads="1" noChangeShapeType="1" noTextEdit="1"/>
              </p:cNvSpPr>
              <p:nvPr/>
            </p:nvSpPr>
            <p:spPr>
              <a:xfrm>
                <a:off x="548689" y="4766575"/>
                <a:ext cx="8104773" cy="926087"/>
              </a:xfrm>
              <a:prstGeom prst="rect">
                <a:avLst/>
              </a:prstGeom>
              <a:blipFill>
                <a:blip r:embed="rId5"/>
                <a:stretch>
                  <a:fillRect l="-376" b="-7895"/>
                </a:stretch>
              </a:blipFill>
            </p:spPr>
            <p:txBody>
              <a:bodyPr/>
              <a:lstStyle/>
              <a:p>
                <a:r>
                  <a:rPr lang="en-US">
                    <a:noFill/>
                  </a:rPr>
                  <a:t> </a:t>
                </a:r>
              </a:p>
            </p:txBody>
          </p:sp>
        </mc:Fallback>
      </mc:AlternateContent>
      <p:pic>
        <p:nvPicPr>
          <p:cNvPr id="12" name="Picture 11"/>
          <p:cNvPicPr>
            <a:picLocks noChangeAspect="1"/>
          </p:cNvPicPr>
          <p:nvPr/>
        </p:nvPicPr>
        <p:blipFill rotWithShape="1">
          <a:blip r:embed="rId2"/>
          <a:srcRect t="78580"/>
          <a:stretch/>
        </p:blipFill>
        <p:spPr>
          <a:xfrm>
            <a:off x="464616" y="5805236"/>
            <a:ext cx="8162925" cy="1052764"/>
          </a:xfrm>
          <a:prstGeom prst="rect">
            <a:avLst/>
          </a:prstGeom>
        </p:spPr>
      </p:pic>
      <mc:AlternateContent xmlns:mc="http://schemas.openxmlformats.org/markup-compatibility/2006">
        <mc:Choice xmlns:a14="http://schemas.microsoft.com/office/drawing/2010/main" Requires="a14">
          <p:sp>
            <p:nvSpPr>
              <p:cNvPr id="14" name="TextBox 13"/>
              <p:cNvSpPr txBox="1"/>
              <p:nvPr/>
            </p:nvSpPr>
            <p:spPr>
              <a:xfrm>
                <a:off x="4225156" y="2981016"/>
                <a:ext cx="4813724" cy="338554"/>
              </a:xfrm>
              <a:prstGeom prst="rect">
                <a:avLst/>
              </a:prstGeom>
              <a:solidFill>
                <a:srgbClr val="002060"/>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FFFF00"/>
                    </a:solidFill>
                    <a:effectLst/>
                    <a:uLnTx/>
                    <a:uFillTx/>
                    <a:latin typeface="Times New Roman" pitchFamily="18" charset="0"/>
                    <a:ea typeface="+mn-ea"/>
                    <a:cs typeface="+mn-cs"/>
                  </a:rPr>
                  <a:t>These are</a:t>
                </a:r>
                <a:r>
                  <a:rPr kumimoji="0" lang="en-US" sz="1600" b="0" i="0" u="none" strike="noStrike" kern="1200" cap="none" spc="0" normalizeH="0" noProof="0" dirty="0" smtClean="0">
                    <a:ln>
                      <a:noFill/>
                    </a:ln>
                    <a:solidFill>
                      <a:srgbClr val="FFFF00"/>
                    </a:solidFill>
                    <a:effectLst/>
                    <a:uLnTx/>
                    <a:uFillTx/>
                    <a:latin typeface="Times New Roman" pitchFamily="18" charset="0"/>
                    <a:ea typeface="+mn-ea"/>
                    <a:cs typeface="+mn-cs"/>
                  </a:rPr>
                  <a:t> the coefficients found by regressing </a:t>
                </a:r>
                <a:r>
                  <a:rPr kumimoji="0" lang="en-US" sz="1600" b="0" i="1" u="none" strike="noStrike" kern="1200" cap="none" spc="0" normalizeH="0" noProof="0" dirty="0" smtClean="0">
                    <a:ln>
                      <a:noFill/>
                    </a:ln>
                    <a:solidFill>
                      <a:srgbClr val="FFFF00"/>
                    </a:solidFill>
                    <a:effectLst/>
                    <a:uLnTx/>
                    <a:uFillTx/>
                    <a:latin typeface="Times New Roman" pitchFamily="18" charset="0"/>
                    <a:ea typeface="+mn-ea"/>
                    <a:cs typeface="+mn-cs"/>
                  </a:rPr>
                  <a:t>y</a:t>
                </a:r>
                <a:r>
                  <a:rPr kumimoji="0" lang="en-US" sz="1600" b="0" i="0" u="none" strike="noStrike" kern="1200" cap="none" spc="0" normalizeH="0" noProof="0" dirty="0" smtClean="0">
                    <a:ln>
                      <a:noFill/>
                    </a:ln>
                    <a:solidFill>
                      <a:srgbClr val="FFFF00"/>
                    </a:solidFill>
                    <a:effectLst/>
                    <a:uLnTx/>
                    <a:uFillTx/>
                    <a:latin typeface="Times New Roman" pitchFamily="18" charset="0"/>
                    <a:ea typeface="+mn-ea"/>
                    <a:cs typeface="+mn-cs"/>
                  </a:rPr>
                  <a:t> onto </a:t>
                </a:r>
                <a14:m>
                  <m:oMath xmlns:m="http://schemas.openxmlformats.org/officeDocument/2006/math">
                    <m:sSub>
                      <m:sSubPr>
                        <m:ctrlPr>
                          <a:rPr kumimoji="0" lang="en-US" sz="1600" b="0" i="1" u="none" strike="noStrike" kern="1200" cap="none" spc="0" normalizeH="0" noProof="0" smtClean="0">
                            <a:ln>
                              <a:noFill/>
                            </a:ln>
                            <a:solidFill>
                              <a:srgbClr val="FFFF00"/>
                            </a:solidFill>
                            <a:effectLst/>
                            <a:uLnTx/>
                            <a:uFillTx/>
                            <a:latin typeface="Cambria Math" panose="02040503050406030204" pitchFamily="18" charset="0"/>
                            <a:ea typeface="+mn-ea"/>
                            <a:cs typeface="+mn-cs"/>
                          </a:rPr>
                        </m:ctrlPr>
                      </m:sSubPr>
                      <m:e>
                        <m:r>
                          <a:rPr kumimoji="0" lang="en-US" sz="1600" b="0" i="1" u="none" strike="noStrike" kern="1200" cap="none" spc="0" normalizeH="0" noProof="0" smtClean="0">
                            <a:ln>
                              <a:noFill/>
                            </a:ln>
                            <a:solidFill>
                              <a:srgbClr val="FFFF00"/>
                            </a:solidFill>
                            <a:effectLst/>
                            <a:uLnTx/>
                            <a:uFillTx/>
                            <a:latin typeface="Cambria Math" panose="02040503050406030204" pitchFamily="18" charset="0"/>
                            <a:ea typeface="+mn-ea"/>
                            <a:cs typeface="+mn-cs"/>
                          </a:rPr>
                          <m:t>𝑧</m:t>
                        </m:r>
                      </m:e>
                      <m:sub>
                        <m:r>
                          <a:rPr kumimoji="0" lang="en-US" sz="1600" b="0" i="1" u="none" strike="noStrike" kern="1200" cap="none" spc="0" normalizeH="0" noProof="0" smtClean="0">
                            <a:ln>
                              <a:noFill/>
                            </a:ln>
                            <a:solidFill>
                              <a:srgbClr val="FFFF00"/>
                            </a:solidFill>
                            <a:effectLst/>
                            <a:uLnTx/>
                            <a:uFillTx/>
                            <a:latin typeface="Cambria Math" panose="02040503050406030204" pitchFamily="18" charset="0"/>
                            <a:ea typeface="+mn-ea"/>
                            <a:cs typeface="+mn-cs"/>
                          </a:rPr>
                          <m:t>𝑚</m:t>
                        </m:r>
                      </m:sub>
                    </m:sSub>
                  </m:oMath>
                </a14:m>
                <a:endParaRPr kumimoji="0" lang="en-US" sz="1600" b="0" i="1" u="none" strike="noStrike" kern="1200" cap="none" spc="0" normalizeH="0" baseline="0" noProof="0" dirty="0">
                  <a:ln>
                    <a:noFill/>
                  </a:ln>
                  <a:solidFill>
                    <a:srgbClr val="FFFF00"/>
                  </a:solidFill>
                  <a:effectLst/>
                  <a:uLnTx/>
                  <a:uFillTx/>
                  <a:latin typeface="Times New Roman" pitchFamily="18" charset="0"/>
                  <a:ea typeface="+mn-ea"/>
                  <a:cs typeface="+mn-cs"/>
                </a:endParaRPr>
              </a:p>
            </p:txBody>
          </p:sp>
        </mc:Choice>
        <mc:Fallback>
          <p:sp>
            <p:nvSpPr>
              <p:cNvPr id="14" name="TextBox 13"/>
              <p:cNvSpPr txBox="1">
                <a:spLocks noRot="1" noChangeAspect="1" noMove="1" noResize="1" noEditPoints="1" noAdjustHandles="1" noChangeArrowheads="1" noChangeShapeType="1" noTextEdit="1"/>
              </p:cNvSpPr>
              <p:nvPr/>
            </p:nvSpPr>
            <p:spPr>
              <a:xfrm>
                <a:off x="4225156" y="2981016"/>
                <a:ext cx="4813724" cy="338554"/>
              </a:xfrm>
              <a:prstGeom prst="rect">
                <a:avLst/>
              </a:prstGeom>
              <a:blipFill>
                <a:blip r:embed="rId6"/>
                <a:stretch>
                  <a:fillRect l="-633" t="-5357" b="-2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225156" y="3447061"/>
                <a:ext cx="4619299" cy="338554"/>
              </a:xfrm>
              <a:prstGeom prst="rect">
                <a:avLst/>
              </a:prstGeom>
              <a:solidFill>
                <a:srgbClr val="002060"/>
              </a:solidFill>
            </p:spPr>
            <p:txBody>
              <a:bodyPr wrap="square" rtlCol="0">
                <a:spAutoFit/>
              </a:bodyPr>
              <a:lstStyle/>
              <a:p>
                <a:pPr lvl="0">
                  <a:defRPr/>
                </a:pPr>
                <a:r>
                  <a:rPr kumimoji="0" lang="en-US" sz="1600" b="0" i="0" u="none" strike="noStrike" kern="1200" cap="none" spc="0" normalizeH="0" baseline="0" noProof="0" dirty="0" smtClean="0">
                    <a:ln>
                      <a:noFill/>
                    </a:ln>
                    <a:solidFill>
                      <a:srgbClr val="FFFF00"/>
                    </a:solidFill>
                    <a:effectLst/>
                    <a:uLnTx/>
                    <a:uFillTx/>
                    <a:latin typeface="Times New Roman" pitchFamily="18" charset="0"/>
                    <a:ea typeface="+mn-ea"/>
                    <a:cs typeface="+mn-cs"/>
                  </a:rPr>
                  <a:t>Thgis accumulates the contribution of each </a:t>
                </a:r>
                <a14:m>
                  <m:oMath xmlns:m="http://schemas.openxmlformats.org/officeDocument/2006/math">
                    <m:sSub>
                      <m:sSubPr>
                        <m:ctrlPr>
                          <a:rPr lang="en-US" sz="1600" i="1">
                            <a:solidFill>
                              <a:srgbClr val="FFFF00"/>
                            </a:solidFill>
                            <a:latin typeface="Cambria Math" panose="02040503050406030204" pitchFamily="18" charset="0"/>
                          </a:rPr>
                        </m:ctrlPr>
                      </m:sSubPr>
                      <m:e>
                        <m:r>
                          <a:rPr lang="en-US" sz="1600" i="1">
                            <a:solidFill>
                              <a:srgbClr val="FFFF00"/>
                            </a:solidFill>
                            <a:latin typeface="Cambria Math" panose="02040503050406030204" pitchFamily="18" charset="0"/>
                          </a:rPr>
                          <m:t>𝑧</m:t>
                        </m:r>
                      </m:e>
                      <m:sub>
                        <m:r>
                          <a:rPr lang="en-US" sz="1600" i="1">
                            <a:solidFill>
                              <a:srgbClr val="FFFF00"/>
                            </a:solidFill>
                            <a:latin typeface="Cambria Math" panose="02040503050406030204" pitchFamily="18" charset="0"/>
                          </a:rPr>
                          <m:t>𝑚</m:t>
                        </m:r>
                      </m:sub>
                    </m:sSub>
                  </m:oMath>
                </a14:m>
                <a:r>
                  <a:rPr kumimoji="0" lang="en-US" sz="1600" b="0" i="0" u="none" strike="noStrike" kern="1200" cap="none" spc="0" normalizeH="0" baseline="0" noProof="0" dirty="0" smtClean="0">
                    <a:ln>
                      <a:noFill/>
                    </a:ln>
                    <a:solidFill>
                      <a:srgbClr val="FFFF00"/>
                    </a:solidFill>
                    <a:effectLst/>
                    <a:uLnTx/>
                    <a:uFillTx/>
                    <a:latin typeface="Times New Roman" pitchFamily="18" charset="0"/>
                    <a:ea typeface="+mn-ea"/>
                    <a:cs typeface="+mn-cs"/>
                  </a:rPr>
                  <a:t> to </a:t>
                </a:r>
                <a14:m>
                  <m:oMath xmlns:m="http://schemas.openxmlformats.org/officeDocument/2006/math">
                    <m:acc>
                      <m:accPr>
                        <m:chr m:val="̅"/>
                        <m:ctrlPr>
                          <a:rPr lang="en-US" sz="1600" i="1">
                            <a:solidFill>
                              <a:srgbClr val="FFFF00"/>
                            </a:solidFill>
                            <a:latin typeface="Cambria Math" panose="02040503050406030204" pitchFamily="18" charset="0"/>
                          </a:rPr>
                        </m:ctrlPr>
                      </m:accPr>
                      <m:e>
                        <m:r>
                          <a:rPr lang="en-US" sz="1600" i="1">
                            <a:solidFill>
                              <a:srgbClr val="FFFF00"/>
                            </a:solidFill>
                            <a:latin typeface="Cambria Math" panose="02040503050406030204" pitchFamily="18" charset="0"/>
                          </a:rPr>
                          <m:t>𝑦</m:t>
                        </m:r>
                      </m:e>
                    </m:acc>
                  </m:oMath>
                </a14:m>
                <a:endParaRPr kumimoji="0" lang="en-US" sz="1600" b="0" i="1" u="none" strike="noStrike" kern="1200" cap="none" spc="0" normalizeH="0" baseline="0" noProof="0" dirty="0">
                  <a:ln>
                    <a:noFill/>
                  </a:ln>
                  <a:solidFill>
                    <a:srgbClr val="FFFF00"/>
                  </a:solidFill>
                  <a:effectLst/>
                  <a:uLnTx/>
                  <a:uFillTx/>
                  <a:latin typeface="Times New Roman" pitchFamily="18" charset="0"/>
                  <a:ea typeface="+mn-ea"/>
                  <a:cs typeface="+mn-cs"/>
                </a:endParaRPr>
              </a:p>
            </p:txBody>
          </p:sp>
        </mc:Choice>
        <mc:Fallback>
          <p:sp>
            <p:nvSpPr>
              <p:cNvPr id="15" name="TextBox 14"/>
              <p:cNvSpPr txBox="1">
                <a:spLocks noRot="1" noChangeAspect="1" noMove="1" noResize="1" noEditPoints="1" noAdjustHandles="1" noChangeArrowheads="1" noChangeShapeType="1" noTextEdit="1"/>
              </p:cNvSpPr>
              <p:nvPr/>
            </p:nvSpPr>
            <p:spPr>
              <a:xfrm>
                <a:off x="4225156" y="3447061"/>
                <a:ext cx="4619299" cy="338554"/>
              </a:xfrm>
              <a:prstGeom prst="rect">
                <a:avLst/>
              </a:prstGeom>
              <a:blipFill>
                <a:blip r:embed="rId7"/>
                <a:stretch>
                  <a:fillRect l="-660"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309324807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Least Squares</a:t>
            </a:r>
            <a:endParaRPr lang="en-US" dirty="0"/>
          </a:p>
        </p:txBody>
      </p:sp>
      <p:sp>
        <p:nvSpPr>
          <p:cNvPr id="5" name="Content Placeholder 4"/>
          <p:cNvSpPr>
            <a:spLocks noGrp="1"/>
          </p:cNvSpPr>
          <p:nvPr>
            <p:ph idx="1"/>
          </p:nvPr>
        </p:nvSpPr>
        <p:spPr>
          <a:xfrm>
            <a:off x="685800" y="2705100"/>
            <a:ext cx="7772400" cy="4152900"/>
          </a:xfrm>
        </p:spPr>
        <p:txBody>
          <a:bodyPr>
            <a:normAutofit fontScale="77500" lnSpcReduction="20000"/>
          </a:bodyPr>
          <a:lstStyle/>
          <a:p>
            <a:r>
              <a:rPr lang="en-US" dirty="0" smtClean="0"/>
              <a:t>The chart above displays </a:t>
            </a:r>
            <a:r>
              <a:rPr lang="en-US" dirty="0"/>
              <a:t>an example of PLS on the advertising data. </a:t>
            </a:r>
            <a:endParaRPr lang="en-US" dirty="0" smtClean="0"/>
          </a:p>
          <a:p>
            <a:pPr lvl="1"/>
            <a:r>
              <a:rPr lang="en-US" dirty="0" smtClean="0"/>
              <a:t>The solid green </a:t>
            </a:r>
            <a:r>
              <a:rPr lang="en-US" dirty="0"/>
              <a:t>line indicates the first PLS direction, while the dotted line shows </a:t>
            </a:r>
            <a:r>
              <a:rPr lang="en-US" dirty="0" smtClean="0"/>
              <a:t>the first </a:t>
            </a:r>
            <a:r>
              <a:rPr lang="en-US" dirty="0"/>
              <a:t>principal component direction. </a:t>
            </a:r>
            <a:endParaRPr lang="en-US" dirty="0" smtClean="0"/>
          </a:p>
          <a:p>
            <a:pPr lvl="1"/>
            <a:r>
              <a:rPr lang="en-US" dirty="0" smtClean="0"/>
              <a:t>PLS </a:t>
            </a:r>
            <a:r>
              <a:rPr lang="en-US" dirty="0"/>
              <a:t>has chosen a direction that has </a:t>
            </a:r>
            <a:r>
              <a:rPr lang="en-US" dirty="0" smtClean="0"/>
              <a:t>less change </a:t>
            </a:r>
            <a:r>
              <a:rPr lang="en-US" dirty="0"/>
              <a:t>in the ad dimension per unit change in the pop dimension, </a:t>
            </a:r>
            <a:r>
              <a:rPr lang="en-US" dirty="0" smtClean="0"/>
              <a:t>relative </a:t>
            </a:r>
            <a:r>
              <a:rPr lang="en-US" dirty="0"/>
              <a:t>to PCA. </a:t>
            </a:r>
            <a:endParaRPr lang="en-US" dirty="0" smtClean="0"/>
          </a:p>
          <a:p>
            <a:r>
              <a:rPr lang="en-US" dirty="0" smtClean="0"/>
              <a:t>Again pop </a:t>
            </a:r>
            <a:r>
              <a:rPr lang="en-US" dirty="0"/>
              <a:t>is </a:t>
            </a:r>
            <a:r>
              <a:rPr lang="en-US" dirty="0" smtClean="0"/>
              <a:t>identified as being more </a:t>
            </a:r>
            <a:r>
              <a:rPr lang="en-US" dirty="0"/>
              <a:t>highly correlated with the </a:t>
            </a:r>
            <a:r>
              <a:rPr lang="en-US" dirty="0" smtClean="0"/>
              <a:t>response than </a:t>
            </a:r>
            <a:r>
              <a:rPr lang="en-US" dirty="0"/>
              <a:t>is ad. </a:t>
            </a:r>
            <a:endParaRPr lang="en-US" dirty="0" smtClean="0"/>
          </a:p>
          <a:p>
            <a:r>
              <a:rPr lang="en-US" dirty="0" smtClean="0"/>
              <a:t>Note that the </a:t>
            </a:r>
            <a:r>
              <a:rPr lang="en-US" dirty="0"/>
              <a:t>PLS direction does not fit the predictors as closely as </a:t>
            </a:r>
            <a:r>
              <a:rPr lang="en-US" dirty="0" smtClean="0"/>
              <a:t>does PCA</a:t>
            </a:r>
            <a:r>
              <a:rPr lang="en-US" dirty="0"/>
              <a:t>, but it does a better job explaining the response.</a:t>
            </a:r>
          </a:p>
        </p:txBody>
      </p:sp>
      <p:pic>
        <p:nvPicPr>
          <p:cNvPr id="2" name="Picture 1"/>
          <p:cNvPicPr>
            <a:picLocks noChangeAspect="1"/>
          </p:cNvPicPr>
          <p:nvPr/>
        </p:nvPicPr>
        <p:blipFill>
          <a:blip r:embed="rId2"/>
          <a:stretch>
            <a:fillRect/>
          </a:stretch>
        </p:blipFill>
        <p:spPr>
          <a:xfrm>
            <a:off x="2874538" y="864524"/>
            <a:ext cx="2898209" cy="1726276"/>
          </a:xfrm>
          <a:prstGeom prst="rect">
            <a:avLst/>
          </a:prstGeom>
        </p:spPr>
      </p:pic>
      <p:sp>
        <p:nvSpPr>
          <p:cNvPr id="3" name="Slide Number Placeholder 2"/>
          <p:cNvSpPr>
            <a:spLocks noGrp="1"/>
          </p:cNvSpPr>
          <p:nvPr>
            <p:ph type="sldNum" sz="quarter" idx="4"/>
          </p:nvPr>
        </p:nvSpPr>
        <p:spPr/>
        <p:txBody>
          <a:bodyPr/>
          <a:lstStyle/>
          <a:p>
            <a:fld id="{D888600C-41B0-4D06-A286-38650E36D74F}" type="slidenum">
              <a:rPr lang="en-US" smtClean="0"/>
              <a:t>33</a:t>
            </a:fld>
            <a:endParaRPr lang="en-US"/>
          </a:p>
        </p:txBody>
      </p:sp>
    </p:spTree>
    <p:extLst>
      <p:ext uri="{BB962C8B-B14F-4D97-AF65-F5344CB8AC3E}">
        <p14:creationId xmlns:p14="http://schemas.microsoft.com/office/powerpoint/2010/main" val="97747526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Least Squares</a:t>
            </a:r>
            <a:endParaRPr lang="en-US" dirty="0"/>
          </a:p>
        </p:txBody>
      </p:sp>
      <p:sp>
        <p:nvSpPr>
          <p:cNvPr id="5" name="Content Placeholder 4"/>
          <p:cNvSpPr>
            <a:spLocks noGrp="1"/>
          </p:cNvSpPr>
          <p:nvPr>
            <p:ph idx="1"/>
          </p:nvPr>
        </p:nvSpPr>
        <p:spPr/>
        <p:txBody>
          <a:bodyPr>
            <a:normAutofit fontScale="92500" lnSpcReduction="10000"/>
          </a:bodyPr>
          <a:lstStyle/>
          <a:p>
            <a:r>
              <a:rPr lang="en-US" dirty="0"/>
              <a:t>As with PCR, the number </a:t>
            </a:r>
            <a:r>
              <a:rPr lang="en-US" i="1" dirty="0"/>
              <a:t>M </a:t>
            </a:r>
            <a:r>
              <a:rPr lang="en-US" dirty="0"/>
              <a:t>of partial least squares directions used </a:t>
            </a:r>
            <a:r>
              <a:rPr lang="en-US" dirty="0" smtClean="0"/>
              <a:t>in PLS </a:t>
            </a:r>
            <a:r>
              <a:rPr lang="en-US" dirty="0"/>
              <a:t>is a tuning parameter that is typically chosen by cross-validation. </a:t>
            </a:r>
            <a:endParaRPr lang="en-US" dirty="0" smtClean="0"/>
          </a:p>
          <a:p>
            <a:r>
              <a:rPr lang="en-US" dirty="0" smtClean="0"/>
              <a:t>In </a:t>
            </a:r>
            <a:r>
              <a:rPr lang="en-US" dirty="0"/>
              <a:t>practice it often performs no </a:t>
            </a:r>
            <a:r>
              <a:rPr lang="en-US" dirty="0" smtClean="0"/>
              <a:t>better than </a:t>
            </a:r>
            <a:r>
              <a:rPr lang="en-US" dirty="0"/>
              <a:t>ridge regression or PCR. </a:t>
            </a:r>
            <a:endParaRPr lang="en-US" dirty="0" smtClean="0"/>
          </a:p>
          <a:p>
            <a:r>
              <a:rPr lang="en-US" dirty="0" smtClean="0"/>
              <a:t>While </a:t>
            </a:r>
            <a:r>
              <a:rPr lang="en-US" dirty="0"/>
              <a:t>the supervised dimension </a:t>
            </a:r>
            <a:r>
              <a:rPr lang="en-US" dirty="0" smtClean="0"/>
              <a:t>reduction of </a:t>
            </a:r>
            <a:r>
              <a:rPr lang="en-US" dirty="0"/>
              <a:t>PLS can reduce bias, it also has the potential to increase variance, </a:t>
            </a:r>
            <a:r>
              <a:rPr lang="en-US" dirty="0" smtClean="0"/>
              <a:t>since it is more closely dependent on the training y’s, so that </a:t>
            </a:r>
            <a:r>
              <a:rPr lang="en-US" dirty="0"/>
              <a:t>the </a:t>
            </a:r>
            <a:r>
              <a:rPr lang="en-US" dirty="0" smtClean="0"/>
              <a:t>benefit of supervision in </a:t>
            </a:r>
            <a:r>
              <a:rPr lang="en-US" dirty="0"/>
              <a:t>PLS </a:t>
            </a:r>
            <a:r>
              <a:rPr lang="en-US" dirty="0" smtClean="0"/>
              <a:t>of often cancelled out relative </a:t>
            </a:r>
            <a:r>
              <a:rPr lang="en-US" dirty="0"/>
              <a:t>to </a:t>
            </a:r>
            <a:r>
              <a:rPr lang="en-US" dirty="0" smtClean="0"/>
              <a:t>PCR.</a:t>
            </a:r>
            <a:endParaRPr lang="en-US" dirty="0"/>
          </a:p>
        </p:txBody>
      </p:sp>
      <p:sp>
        <p:nvSpPr>
          <p:cNvPr id="2" name="Slide Number Placeholder 1"/>
          <p:cNvSpPr>
            <a:spLocks noGrp="1"/>
          </p:cNvSpPr>
          <p:nvPr>
            <p:ph type="sldNum" sz="quarter" idx="4"/>
          </p:nvPr>
        </p:nvSpPr>
        <p:spPr/>
        <p:txBody>
          <a:bodyPr/>
          <a:lstStyle/>
          <a:p>
            <a:fld id="{D888600C-41B0-4D06-A286-38650E36D74F}" type="slidenum">
              <a:rPr lang="en-US" smtClean="0"/>
              <a:t>34</a:t>
            </a:fld>
            <a:endParaRPr lang="en-US"/>
          </a:p>
        </p:txBody>
      </p:sp>
    </p:spTree>
    <p:extLst>
      <p:ext uri="{BB962C8B-B14F-4D97-AF65-F5344CB8AC3E}">
        <p14:creationId xmlns:p14="http://schemas.microsoft.com/office/powerpoint/2010/main" val="32374534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Dimension reduction with </a:t>
            </a:r>
            <a:r>
              <a:rPr lang="en-US" dirty="0" err="1" smtClean="0"/>
              <a:t>pca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429684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Dimension Reduction</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536028" y="1037221"/>
                <a:ext cx="8607972" cy="5802114"/>
              </a:xfrm>
            </p:spPr>
            <p:txBody>
              <a:bodyPr>
                <a:normAutofit fontScale="70000" lnSpcReduction="20000"/>
              </a:bodyPr>
              <a:lstStyle/>
              <a:p>
                <a:r>
                  <a:rPr lang="en-US" dirty="0" smtClean="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b="0" i="1" smtClean="0">
                            <a:latin typeface="Cambria Math" panose="02040503050406030204" pitchFamily="18" charset="0"/>
                          </a:rPr>
                          <m:t>𝑀</m:t>
                        </m:r>
                      </m:sub>
                    </m:sSub>
                    <m:r>
                      <a:rPr lang="en-US" i="1">
                        <a:latin typeface="Cambria Math" panose="02040503050406030204" pitchFamily="18" charset="0"/>
                      </a:rPr>
                      <m:t> </m:t>
                    </m:r>
                  </m:oMath>
                </a14:m>
                <a:r>
                  <a:rPr lang="en-US" dirty="0" smtClean="0"/>
                  <a:t>represent </a:t>
                </a:r>
                <a:r>
                  <a:rPr lang="en-US" i="1" dirty="0"/>
                  <a:t>M &lt; p linear combinations </a:t>
                </a:r>
                <a:r>
                  <a:rPr lang="en-US" dirty="0"/>
                  <a:t>of our original </a:t>
                </a:r>
                <a:r>
                  <a:rPr lang="en-US" i="1" dirty="0" smtClean="0"/>
                  <a:t>p </a:t>
                </a:r>
                <a:r>
                  <a:rPr lang="en-US" dirty="0"/>
                  <a:t>predictors. That is,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𝑚</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𝑗𝑚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e>
                      </m:nary>
                    </m:oMath>
                  </m:oMathPara>
                </a14:m>
                <a:endParaRPr lang="en-US" i="1" dirty="0" smtClean="0"/>
              </a:p>
              <a:p>
                <a:pPr marL="344488" indent="0">
                  <a:buNone/>
                </a:pPr>
                <a:r>
                  <a:rPr lang="en-US" dirty="0" smtClean="0"/>
                  <a:t>for </a:t>
                </a:r>
                <a:r>
                  <a:rPr lang="en-US" dirty="0"/>
                  <a:t>some </a:t>
                </a:r>
                <a:r>
                  <a:rPr lang="en-US" dirty="0" smtClean="0"/>
                  <a:t>constants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1</m:t>
                        </m:r>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2</m:t>
                        </m:r>
                        <m:r>
                          <a:rPr lang="en-US" i="1">
                            <a:latin typeface="Cambria Math" panose="02040503050406030204" pitchFamily="18" charset="0"/>
                          </a:rPr>
                          <m:t>𝑚</m:t>
                        </m:r>
                      </m:sub>
                    </m:sSub>
                  </m:oMath>
                </a14:m>
                <a:r>
                  <a:rPr lang="en-US" i="1"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𝑝</m:t>
                        </m:r>
                        <m:r>
                          <a:rPr lang="en-US" i="1">
                            <a:latin typeface="Cambria Math" panose="02040503050406030204" pitchFamily="18" charset="0"/>
                          </a:rPr>
                          <m:t>𝑚</m:t>
                        </m:r>
                      </m:sub>
                    </m:sSub>
                    <m:r>
                      <a:rPr lang="en-US" i="1">
                        <a:latin typeface="Cambria Math" panose="02040503050406030204" pitchFamily="18" charset="0"/>
                      </a:rPr>
                      <m:t> </m:t>
                    </m:r>
                  </m:oMath>
                </a14:m>
                <a:r>
                  <a:rPr lang="en-US" i="1" dirty="0" smtClean="0"/>
                  <a:t> </a:t>
                </a:r>
                <a:r>
                  <a:rPr lang="en-US" dirty="0" smtClean="0"/>
                  <a:t>where</a:t>
                </a:r>
                <a:r>
                  <a:rPr lang="en-US" i="1"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 2…, </m:t>
                    </m:r>
                    <m:r>
                      <a:rPr lang="en-US" b="0" i="1" smtClean="0">
                        <a:latin typeface="Cambria Math" panose="02040503050406030204" pitchFamily="18" charset="0"/>
                      </a:rPr>
                      <m:t>𝑀</m:t>
                    </m:r>
                    <m:r>
                      <a:rPr lang="en-US" b="0" i="1" smtClean="0">
                        <a:latin typeface="Cambria Math" panose="02040503050406030204" pitchFamily="18" charset="0"/>
                      </a:rPr>
                      <m:t>. </m:t>
                    </m:r>
                  </m:oMath>
                </a14:m>
                <a:endParaRPr lang="en-US" i="1" dirty="0" smtClean="0"/>
              </a:p>
              <a:p>
                <a:pPr marL="344488" indent="-344488"/>
                <a:r>
                  <a:rPr lang="en-US" dirty="0" smtClean="0"/>
                  <a:t>We </a:t>
                </a:r>
                <a:r>
                  <a:rPr lang="en-US" dirty="0"/>
                  <a:t>can then fit </a:t>
                </a:r>
                <a:r>
                  <a:rPr lang="en-US" dirty="0" smtClean="0"/>
                  <a:t>the linear </a:t>
                </a:r>
                <a:r>
                  <a:rPr lang="en-US" dirty="0"/>
                  <a:t>regression </a:t>
                </a:r>
                <a:r>
                  <a:rPr lang="en-US" dirty="0" smtClean="0"/>
                  <a:t>model </a:t>
                </a:r>
                <a:br>
                  <a:rPr lang="en-US" dirty="0" smtClean="0"/>
                </a:br>
                <a:endParaRPr lang="en-US" dirty="0" smtClean="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b="0" i="1" smtClean="0">
                            <a:latin typeface="Cambria Math" panose="02040503050406030204" pitchFamily="18" charset="0"/>
                          </a:rPr>
                          <m:t>𝑚</m:t>
                        </m:r>
                        <m:r>
                          <a:rPr lang="en-US" i="1">
                            <a:latin typeface="Cambria Math" panose="02040503050406030204" pitchFamily="18" charset="0"/>
                          </a:rPr>
                          <m:t>=1</m:t>
                        </m:r>
                      </m:sub>
                      <m:sup>
                        <m:r>
                          <a:rPr lang="en-US" b="0" i="1" smtClean="0">
                            <a:latin typeface="Cambria Math" panose="02040503050406030204" pitchFamily="18" charset="0"/>
                          </a:rPr>
                          <m:t>𝑀</m:t>
                        </m:r>
                      </m:sup>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𝑚</m:t>
                                </m:r>
                              </m:sub>
                            </m:sSub>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rPr>
                              <m:t>𝑖</m:t>
                            </m:r>
                            <m:r>
                              <a:rPr lang="en-US" i="1">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e>
                    </m:nary>
                  </m:oMath>
                </a14:m>
                <a:r>
                  <a:rPr lang="en-US" dirty="0" smtClean="0"/>
                  <a:t> instead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b="0" i="1" smtClean="0">
                            <a:latin typeface="Cambria Math" panose="02040503050406030204" pitchFamily="18" charset="0"/>
                          </a:rPr>
                          <m:t>𝑗</m:t>
                        </m:r>
                        <m:r>
                          <a:rPr lang="en-US" i="1">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r>
                              <a:rPr lang="en-US" b="0" i="1" smtClean="0">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e>
                    </m:nary>
                  </m:oMath>
                </a14:m>
                <a:r>
                  <a:rPr lang="en-US" dirty="0" smtClean="0"/>
                  <a:t/>
                </a:r>
                <a:br>
                  <a:rPr lang="en-US" dirty="0" smtClean="0"/>
                </a:br>
                <a:r>
                  <a:rPr lang="en-US" dirty="0" smtClean="0"/>
                  <a:t/>
                </a:r>
                <a:br>
                  <a:rPr lang="en-US" dirty="0" smtClean="0"/>
                </a:br>
                <a:r>
                  <a:rPr lang="en-US" dirty="0" smtClean="0"/>
                  <a:t>using </a:t>
                </a:r>
                <a:r>
                  <a:rPr lang="en-US" dirty="0"/>
                  <a:t>least </a:t>
                </a:r>
                <a:r>
                  <a:rPr lang="en-US" dirty="0" smtClean="0"/>
                  <a:t>squares. Note </a:t>
                </a:r>
                <a:r>
                  <a:rPr lang="en-US" dirty="0"/>
                  <a:t>that in </a:t>
                </a:r>
                <a:r>
                  <a:rPr lang="en-US" dirty="0" smtClean="0"/>
                  <a:t>this expression the </a:t>
                </a:r>
                <a:r>
                  <a:rPr lang="en-US" dirty="0"/>
                  <a:t>regression coefficients are </a:t>
                </a:r>
                <a:r>
                  <a:rPr lang="en-US" dirty="0" smtClean="0"/>
                  <a:t>given by </a:t>
                </a:r>
                <a14:m>
                  <m:oMath xmlns:m="http://schemas.openxmlformats.org/officeDocument/2006/math">
                    <m:sSub>
                      <m:sSubPr>
                        <m:ctrlPr>
                          <a:rPr lang="en-US" i="1" smtClean="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𝑀</m:t>
                        </m:r>
                      </m:sub>
                    </m:sSub>
                  </m:oMath>
                </a14:m>
                <a:r>
                  <a:rPr lang="en-US" dirty="0" smtClean="0"/>
                  <a:t> -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rPr>
                          <m:t>𝑖𝑚</m:t>
                        </m:r>
                      </m:sub>
                    </m:sSub>
                    <m:r>
                      <a:rPr lang="en-US" b="0" i="1" smtClean="0">
                        <a:latin typeface="Cambria Math" panose="02040503050406030204" pitchFamily="18" charset="0"/>
                      </a:rPr>
                      <m:t> </m:t>
                    </m:r>
                  </m:oMath>
                </a14:m>
                <a:r>
                  <a:rPr lang="en-US" dirty="0" smtClean="0"/>
                  <a:t>have already been specified.</a:t>
                </a:r>
              </a:p>
              <a:p>
                <a:r>
                  <a:rPr lang="en-US" dirty="0"/>
                  <a:t>Note </a:t>
                </a:r>
                <a:r>
                  <a:rPr lang="en-US" dirty="0" smtClean="0"/>
                  <a:t>also that </a:t>
                </a:r>
                <a:r>
                  <a:rPr lang="en-US" dirty="0"/>
                  <a:t>in the foregoing, </a:t>
                </a:r>
                <a:endParaRPr lang="en-US" i="1" dirty="0"/>
              </a:p>
              <a:p>
                <a:pPr marL="0"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𝑚</m:t>
                          </m:r>
                          <m:r>
                            <a:rPr lang="en-US" i="1">
                              <a:latin typeface="Cambria Math" panose="02040503050406030204" pitchFamily="18" charset="0"/>
                            </a:rPr>
                            <m:t>=1</m:t>
                          </m:r>
                        </m:sub>
                        <m:sup>
                          <m:r>
                            <a:rPr lang="en-US" i="1">
                              <a:latin typeface="Cambria Math" panose="02040503050406030204" pitchFamily="18" charset="0"/>
                            </a:rPr>
                            <m:t>𝑀</m:t>
                          </m:r>
                        </m:sup>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𝑚</m:t>
                                  </m:r>
                                </m:sub>
                              </m:sSub>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rPr>
                                <m:t>𝑖𝑚</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𝑚</m:t>
                              </m:r>
                              <m:r>
                                <a:rPr lang="en-US" i="1">
                                  <a:latin typeface="Cambria Math" panose="02040503050406030204" pitchFamily="18" charset="0"/>
                                </a:rPr>
                                <m:t>=1</m:t>
                              </m:r>
                            </m:sub>
                            <m:sup>
                              <m:r>
                                <a:rPr lang="en-US" i="1">
                                  <a:latin typeface="Cambria Math" panose="02040503050406030204" pitchFamily="18" charset="0"/>
                                </a:rPr>
                                <m:t>𝑀</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𝑚</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𝑗𝑚</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e>
                              </m:nary>
                            </m:e>
                          </m:nary>
                        </m:e>
                      </m:nary>
                      <m:r>
                        <a:rPr lang="en-US" i="1">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𝑚</m:t>
                                  </m:r>
                                </m:sub>
                              </m:sSub>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𝑗𝑚</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e>
                          </m:nary>
                        </m:e>
                      </m:nary>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e>
                      </m:nary>
                      <m:r>
                        <a:rPr lang="en-US" b="0" i="1" smtClean="0">
                          <a:latin typeface="Cambria Math" panose="02040503050406030204" pitchFamily="18" charset="0"/>
                        </a:rPr>
                        <m:t> </m:t>
                      </m:r>
                    </m:oMath>
                  </m:oMathPara>
                </a14:m>
                <a:endParaRPr lang="en-US" dirty="0" smtClean="0"/>
              </a:p>
              <a:p>
                <a:pPr marL="0" indent="0">
                  <a:buNone/>
                </a:pPr>
                <a:r>
                  <a:rPr lang="en-US" dirty="0" smtClean="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𝑚</m:t>
                        </m:r>
                        <m:r>
                          <a:rPr lang="en-US" i="1">
                            <a:latin typeface="Cambria Math" panose="02040503050406030204" pitchFamily="18" charset="0"/>
                          </a:rPr>
                          <m:t>=1</m:t>
                        </m:r>
                      </m:sub>
                      <m:sup>
                        <m:r>
                          <a:rPr lang="en-US" i="1">
                            <a:latin typeface="Cambria Math" panose="02040503050406030204" pitchFamily="18" charset="0"/>
                          </a:rPr>
                          <m:t>𝑀</m:t>
                        </m:r>
                      </m:sup>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𝑚</m:t>
                                </m:r>
                              </m:sub>
                            </m:sSub>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𝑗</m:t>
                            </m:r>
                            <m:r>
                              <a:rPr lang="en-US" i="1">
                                <a:latin typeface="Cambria Math" panose="02040503050406030204" pitchFamily="18" charset="0"/>
                              </a:rPr>
                              <m:t>𝑚</m:t>
                            </m:r>
                          </m:sub>
                        </m:sSub>
                      </m:e>
                    </m:nary>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536028" y="1037221"/>
                <a:ext cx="8607972" cy="5802114"/>
              </a:xfrm>
              <a:blipFill>
                <a:blip r:embed="rId3"/>
                <a:stretch>
                  <a:fillRect l="-921" t="-1891" r="-212" b="-8088"/>
                </a:stretch>
              </a:blipFill>
            </p:spPr>
            <p:txBody>
              <a:bodyPr/>
              <a:lstStyle/>
              <a:p>
                <a:r>
                  <a:rPr lang="en-US">
                    <a:noFill/>
                  </a:rPr>
                  <a:t> </a:t>
                </a:r>
              </a:p>
            </p:txBody>
          </p:sp>
        </mc:Fallback>
      </mc:AlternateContent>
      <p:sp>
        <p:nvSpPr>
          <p:cNvPr id="2" name="Slide Number Placeholder 1"/>
          <p:cNvSpPr>
            <a:spLocks noGrp="1"/>
          </p:cNvSpPr>
          <p:nvPr>
            <p:ph type="sldNum" sz="quarter" idx="4"/>
          </p:nvPr>
        </p:nvSpPr>
        <p:spPr/>
        <p:txBody>
          <a:bodyPr/>
          <a:lstStyle/>
          <a:p>
            <a:fld id="{D888600C-41B0-4D06-A286-38650E36D74F}" type="slidenum">
              <a:rPr lang="en-US" smtClean="0"/>
              <a:t>5</a:t>
            </a:fld>
            <a:endParaRPr lang="en-US"/>
          </a:p>
        </p:txBody>
      </p:sp>
    </p:spTree>
    <p:extLst>
      <p:ext uri="{BB962C8B-B14F-4D97-AF65-F5344CB8AC3E}">
        <p14:creationId xmlns:p14="http://schemas.microsoft.com/office/powerpoint/2010/main" val="21142095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Dimension Reduction</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685800" y="1130531"/>
                <a:ext cx="7813964" cy="5802114"/>
              </a:xfrm>
            </p:spPr>
            <p:txBody>
              <a:bodyPr>
                <a:normAutofit fontScale="92500" lnSpcReduction="20000"/>
              </a:bodyPr>
              <a:lstStyle/>
              <a:p>
                <a:r>
                  <a:rPr lang="en-US" dirty="0" smtClean="0"/>
                  <a:t>The </a:t>
                </a:r>
                <a:r>
                  <a:rPr lang="en-US" dirty="0"/>
                  <a:t>term </a:t>
                </a:r>
                <a:r>
                  <a:rPr lang="en-US" i="1" dirty="0"/>
                  <a:t>dimension reduction </a:t>
                </a:r>
                <a:r>
                  <a:rPr lang="en-US" dirty="0"/>
                  <a:t>comes from the fact that this </a:t>
                </a:r>
                <a:r>
                  <a:rPr lang="en-US" dirty="0" smtClean="0"/>
                  <a:t>approach reduces </a:t>
                </a:r>
                <a:r>
                  <a:rPr lang="en-US" dirty="0"/>
                  <a:t>the problem of estimating the </a:t>
                </a:r>
                <a:r>
                  <a:rPr lang="en-US" i="1" dirty="0"/>
                  <a:t>p</a:t>
                </a:r>
                <a:r>
                  <a:rPr lang="en-US" dirty="0"/>
                  <a:t>+1 coefficients </a:t>
                </a:r>
                <a14:m>
                  <m:oMath xmlns:m="http://schemas.openxmlformats.org/officeDocument/2006/math">
                    <m:r>
                      <a:rPr lang="en-US" i="1" dirty="0" smtClean="0">
                        <a:latin typeface="Cambria Math" panose="02040503050406030204" pitchFamily="18" charset="0"/>
                      </a:rPr>
                      <m:t>𝛽</m:t>
                    </m:r>
                    <m:r>
                      <a:rPr lang="en-US" i="1" baseline="-25000" dirty="0" smtClean="0">
                        <a:latin typeface="Cambria Math" panose="02040503050406030204" pitchFamily="18" charset="0"/>
                      </a:rPr>
                      <m:t>0</m:t>
                    </m:r>
                    <m:r>
                      <a:rPr lang="en-US" i="1" dirty="0" smtClean="0">
                        <a:latin typeface="Cambria Math" panose="02040503050406030204" pitchFamily="18" charset="0"/>
                      </a:rPr>
                      <m:t>, </m:t>
                    </m:r>
                    <m:r>
                      <a:rPr lang="en-US" i="1" dirty="0" smtClean="0">
                        <a:latin typeface="Cambria Math" panose="02040503050406030204" pitchFamily="18" charset="0"/>
                      </a:rPr>
                      <m:t>𝛽</m:t>
                    </m:r>
                    <m:r>
                      <a:rPr lang="en-US" i="1" baseline="-25000" dirty="0" smtClean="0">
                        <a:latin typeface="Cambria Math" panose="02040503050406030204" pitchFamily="18" charset="0"/>
                      </a:rPr>
                      <m:t>1</m:t>
                    </m:r>
                    <m:r>
                      <a:rPr lang="en-US" i="1" dirty="0" smtClean="0">
                        <a:latin typeface="Cambria Math" panose="02040503050406030204" pitchFamily="18" charset="0"/>
                      </a:rPr>
                      <m:t>, . . . , </m:t>
                    </m:r>
                    <m:r>
                      <a:rPr lang="en-US" i="1" dirty="0" smtClean="0">
                        <a:latin typeface="Cambria Math" panose="02040503050406030204" pitchFamily="18" charset="0"/>
                      </a:rPr>
                      <m:t>𝛽</m:t>
                    </m:r>
                    <m:r>
                      <a:rPr lang="en-US" i="1" baseline="-25000" dirty="0" smtClean="0">
                        <a:latin typeface="Cambria Math" panose="02040503050406030204" pitchFamily="18" charset="0"/>
                      </a:rPr>
                      <m:t>𝑝</m:t>
                    </m:r>
                    <m:r>
                      <a:rPr lang="en-US" i="1" dirty="0" smtClean="0">
                        <a:latin typeface="Cambria Math" panose="02040503050406030204" pitchFamily="18" charset="0"/>
                      </a:rPr>
                      <m:t> </m:t>
                    </m:r>
                  </m:oMath>
                </a14:m>
                <a:r>
                  <a:rPr lang="en-US" dirty="0"/>
                  <a:t>to </a:t>
                </a:r>
                <a:r>
                  <a:rPr lang="en-US" dirty="0" smtClean="0"/>
                  <a:t>the simpler </a:t>
                </a:r>
                <a:r>
                  <a:rPr lang="en-US" dirty="0"/>
                  <a:t>problem of estimating the </a:t>
                </a:r>
                <a:r>
                  <a:rPr lang="en-US" i="1" dirty="0"/>
                  <a:t>M </a:t>
                </a:r>
                <a:r>
                  <a:rPr lang="en-US" dirty="0"/>
                  <a:t>+ 1 coefficients </a:t>
                </a:r>
                <a:r>
                  <a:rPr lang="en-US" i="1" dirty="0"/>
                  <a:t>θ</a:t>
                </a:r>
                <a:r>
                  <a:rPr lang="en-US" baseline="-25000" dirty="0"/>
                  <a:t>0</a:t>
                </a:r>
                <a:r>
                  <a:rPr lang="en-US" i="1" dirty="0"/>
                  <a:t>, θ</a:t>
                </a:r>
                <a:r>
                  <a:rPr lang="en-US" baseline="-25000" dirty="0"/>
                  <a:t>1</a:t>
                </a:r>
                <a:r>
                  <a:rPr lang="en-US" i="1" dirty="0"/>
                  <a:t>, . . . , </a:t>
                </a:r>
                <a:r>
                  <a:rPr lang="en-US" i="1" dirty="0" err="1"/>
                  <a:t>θ</a:t>
                </a:r>
                <a:r>
                  <a:rPr lang="en-US" i="1" baseline="-25000" dirty="0" err="1"/>
                  <a:t>M</a:t>
                </a:r>
                <a:r>
                  <a:rPr lang="en-US" dirty="0"/>
                  <a:t>, </a:t>
                </a:r>
                <a:r>
                  <a:rPr lang="en-US" dirty="0" smtClean="0"/>
                  <a:t>where </a:t>
                </a:r>
                <a:r>
                  <a:rPr lang="en-US" i="1" dirty="0" smtClean="0"/>
                  <a:t>M </a:t>
                </a:r>
                <a:r>
                  <a:rPr lang="en-US" i="1" dirty="0"/>
                  <a:t>&lt; p</a:t>
                </a:r>
                <a:r>
                  <a:rPr lang="en-US" dirty="0"/>
                  <a:t>. </a:t>
                </a:r>
                <a:endParaRPr lang="en-US" dirty="0" smtClean="0"/>
              </a:p>
              <a:p>
                <a:r>
                  <a:rPr lang="en-US" dirty="0"/>
                  <a:t>Dimension reduction serves to </a:t>
                </a:r>
                <a:r>
                  <a:rPr lang="en-US" dirty="0" smtClean="0"/>
                  <a:t>constrain the </a:t>
                </a:r>
                <a:r>
                  <a:rPr lang="en-US" dirty="0"/>
                  <a:t>estimated </a:t>
                </a:r>
                <a:r>
                  <a:rPr lang="en-US" i="1" dirty="0"/>
                  <a:t>β</a:t>
                </a:r>
                <a:r>
                  <a:rPr lang="en-US" i="1" baseline="-25000" dirty="0"/>
                  <a:t>j</a:t>
                </a:r>
                <a:r>
                  <a:rPr lang="en-US" i="1" dirty="0"/>
                  <a:t> </a:t>
                </a:r>
                <a:r>
                  <a:rPr lang="en-US" dirty="0"/>
                  <a:t>coefficients, since now they must take the form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𝑚</m:t>
                        </m:r>
                        <m:r>
                          <a:rPr lang="en-US" i="1">
                            <a:latin typeface="Cambria Math" panose="02040503050406030204" pitchFamily="18" charset="0"/>
                          </a:rPr>
                          <m:t>=1</m:t>
                        </m:r>
                      </m:sub>
                      <m:sup>
                        <m:r>
                          <a:rPr lang="en-US" i="1">
                            <a:latin typeface="Cambria Math" panose="02040503050406030204" pitchFamily="18" charset="0"/>
                          </a:rPr>
                          <m:t>𝑀</m:t>
                        </m:r>
                      </m:sup>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𝑚</m:t>
                                </m:r>
                              </m:sub>
                            </m:sSub>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𝑗</m:t>
                            </m:r>
                            <m:r>
                              <a:rPr lang="en-US" i="1">
                                <a:latin typeface="Cambria Math" panose="02040503050406030204" pitchFamily="18" charset="0"/>
                              </a:rPr>
                              <m:t>𝑚</m:t>
                            </m:r>
                          </m:sub>
                        </m:sSub>
                      </m:e>
                    </m:nary>
                  </m:oMath>
                </a14:m>
                <a:r>
                  <a:rPr lang="en-US" dirty="0"/>
                  <a:t>.</a:t>
                </a:r>
              </a:p>
              <a:p>
                <a:r>
                  <a:rPr lang="en-US" dirty="0" smtClean="0"/>
                  <a:t>This is a bias/variance story:</a:t>
                </a:r>
              </a:p>
              <a:p>
                <a:pPr lvl="1"/>
                <a:r>
                  <a:rPr lang="en-US" dirty="0" smtClean="0"/>
                  <a:t>Constraining the </a:t>
                </a:r>
                <a:r>
                  <a:rPr lang="en-US" dirty="0"/>
                  <a:t>form of the coefficients </a:t>
                </a:r>
                <a:r>
                  <a:rPr lang="en-US" dirty="0" smtClean="0"/>
                  <a:t>has </a:t>
                </a:r>
                <a:r>
                  <a:rPr lang="en-US" dirty="0"/>
                  <a:t>the </a:t>
                </a:r>
                <a:r>
                  <a:rPr lang="en-US" dirty="0" smtClean="0"/>
                  <a:t>potential </a:t>
                </a:r>
                <a:r>
                  <a:rPr lang="en-US" dirty="0"/>
                  <a:t>to bias </a:t>
                </a:r>
                <a:r>
                  <a:rPr lang="en-US" dirty="0" smtClean="0"/>
                  <a:t>the coefficient estimates, but…</a:t>
                </a:r>
              </a:p>
              <a:p>
                <a:pPr lvl="1"/>
                <a:r>
                  <a:rPr lang="en-US" dirty="0" smtClean="0"/>
                  <a:t>…in </a:t>
                </a:r>
                <a:r>
                  <a:rPr lang="en-US" dirty="0"/>
                  <a:t>situations where </a:t>
                </a:r>
                <a:r>
                  <a:rPr lang="en-US" i="1" dirty="0"/>
                  <a:t>p </a:t>
                </a:r>
                <a:r>
                  <a:rPr lang="en-US" dirty="0"/>
                  <a:t>is large relative to </a:t>
                </a:r>
                <a:r>
                  <a:rPr lang="en-US" i="1" dirty="0"/>
                  <a:t>n</a:t>
                </a:r>
                <a:r>
                  <a:rPr lang="en-US" dirty="0" smtClean="0"/>
                  <a:t>, selecting </a:t>
                </a:r>
                <a:r>
                  <a:rPr lang="en-US" dirty="0"/>
                  <a:t>a value of </a:t>
                </a:r>
                <a:r>
                  <a:rPr lang="en-US" i="1" dirty="0" smtClean="0"/>
                  <a:t>M </a:t>
                </a:r>
                <a:r>
                  <a:rPr lang="en-US" b="1" i="1" dirty="0" smtClean="0"/>
                  <a:t>&lt;&lt;</a:t>
                </a:r>
                <a:r>
                  <a:rPr lang="en-US" i="1" dirty="0" smtClean="0"/>
                  <a:t>  </a:t>
                </a:r>
                <a:r>
                  <a:rPr lang="en-US" i="1" dirty="0"/>
                  <a:t>p </a:t>
                </a:r>
                <a:r>
                  <a:rPr lang="en-US" dirty="0"/>
                  <a:t>can significantly reduce the variance of the </a:t>
                </a:r>
                <a:r>
                  <a:rPr lang="en-US" dirty="0" smtClean="0"/>
                  <a:t>fitted coefficients</a:t>
                </a:r>
                <a:r>
                  <a:rPr lang="en-US" dirty="0"/>
                  <a:t>. </a:t>
                </a:r>
                <a:endParaRPr lang="en-US" dirty="0" smtClean="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85800" y="1130531"/>
                <a:ext cx="7813964" cy="5802114"/>
              </a:xfrm>
              <a:blipFill>
                <a:blip r:embed="rId2"/>
                <a:stretch>
                  <a:fillRect l="-1639" t="-2836" r="-1405"/>
                </a:stretch>
              </a:blipFill>
            </p:spPr>
            <p:txBody>
              <a:bodyPr/>
              <a:lstStyle/>
              <a:p>
                <a:r>
                  <a:rPr lang="en-US">
                    <a:noFill/>
                  </a:rPr>
                  <a:t> </a:t>
                </a:r>
              </a:p>
            </p:txBody>
          </p:sp>
        </mc:Fallback>
      </mc:AlternateContent>
      <p:sp>
        <p:nvSpPr>
          <p:cNvPr id="2" name="Slide Number Placeholder 1"/>
          <p:cNvSpPr>
            <a:spLocks noGrp="1"/>
          </p:cNvSpPr>
          <p:nvPr>
            <p:ph type="sldNum" sz="quarter" idx="4"/>
          </p:nvPr>
        </p:nvSpPr>
        <p:spPr/>
        <p:txBody>
          <a:bodyPr/>
          <a:lstStyle/>
          <a:p>
            <a:fld id="{D888600C-41B0-4D06-A286-38650E36D74F}" type="slidenum">
              <a:rPr lang="en-US" smtClean="0"/>
              <a:t>6</a:t>
            </a:fld>
            <a:endParaRPr lang="en-US"/>
          </a:p>
        </p:txBody>
      </p:sp>
    </p:spTree>
    <p:extLst>
      <p:ext uri="{BB962C8B-B14F-4D97-AF65-F5344CB8AC3E}">
        <p14:creationId xmlns:p14="http://schemas.microsoft.com/office/powerpoint/2010/main" val="125293161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Reduction</a:t>
            </a:r>
          </a:p>
        </p:txBody>
      </p:sp>
      <p:sp>
        <p:nvSpPr>
          <p:cNvPr id="3" name="Content Placeholder 2"/>
          <p:cNvSpPr>
            <a:spLocks noGrp="1"/>
          </p:cNvSpPr>
          <p:nvPr>
            <p:ph idx="1"/>
          </p:nvPr>
        </p:nvSpPr>
        <p:spPr/>
        <p:txBody>
          <a:bodyPr>
            <a:normAutofit fontScale="92500" lnSpcReduction="10000"/>
          </a:bodyPr>
          <a:lstStyle/>
          <a:p>
            <a:r>
              <a:rPr lang="en-US" dirty="0"/>
              <a:t>All dimension reduction methods work in two </a:t>
            </a:r>
            <a:r>
              <a:rPr lang="en-US" dirty="0" smtClean="0"/>
              <a:t>steps:</a:t>
            </a:r>
          </a:p>
          <a:p>
            <a:pPr marL="971550" lvl="1" indent="-514350">
              <a:buFont typeface="+mj-lt"/>
              <a:buAutoNum type="arabicPeriod"/>
            </a:pPr>
            <a:r>
              <a:rPr lang="en-US" dirty="0" smtClean="0"/>
              <a:t>The transformed predictors </a:t>
            </a:r>
            <a:r>
              <a:rPr lang="en-US" i="1" dirty="0"/>
              <a:t>Z</a:t>
            </a:r>
            <a:r>
              <a:rPr lang="en-US" baseline="-25000" dirty="0"/>
              <a:t>1</a:t>
            </a:r>
            <a:r>
              <a:rPr lang="en-US" i="1" dirty="0"/>
              <a:t>, Z</a:t>
            </a:r>
            <a:r>
              <a:rPr lang="en-US" baseline="-25000" dirty="0"/>
              <a:t>2</a:t>
            </a:r>
            <a:r>
              <a:rPr lang="en-US" i="1" dirty="0"/>
              <a:t>, . . . , Z</a:t>
            </a:r>
            <a:r>
              <a:rPr lang="en-US" baseline="-25000" dirty="0"/>
              <a:t>M</a:t>
            </a:r>
            <a:r>
              <a:rPr lang="en-US" i="1" dirty="0"/>
              <a:t> </a:t>
            </a:r>
            <a:r>
              <a:rPr lang="en-US" dirty="0"/>
              <a:t>are obtained. </a:t>
            </a:r>
            <a:endParaRPr lang="en-US" dirty="0" smtClean="0"/>
          </a:p>
          <a:p>
            <a:pPr marL="971550" lvl="1" indent="-514350">
              <a:buFont typeface="+mj-lt"/>
              <a:buAutoNum type="arabicPeriod"/>
            </a:pPr>
            <a:r>
              <a:rPr lang="en-US" dirty="0" smtClean="0"/>
              <a:t>The model </a:t>
            </a:r>
            <a:r>
              <a:rPr lang="en-US" dirty="0"/>
              <a:t>is </a:t>
            </a:r>
            <a:r>
              <a:rPr lang="en-US" dirty="0" smtClean="0"/>
              <a:t>fit using </a:t>
            </a:r>
            <a:r>
              <a:rPr lang="en-US" dirty="0"/>
              <a:t>these </a:t>
            </a:r>
            <a:r>
              <a:rPr lang="en-US" i="1" dirty="0"/>
              <a:t>M </a:t>
            </a:r>
            <a:r>
              <a:rPr lang="en-US" dirty="0"/>
              <a:t>predictors. </a:t>
            </a:r>
            <a:endParaRPr lang="en-US" dirty="0" smtClean="0"/>
          </a:p>
          <a:p>
            <a:r>
              <a:rPr lang="en-US" dirty="0" smtClean="0"/>
              <a:t>However</a:t>
            </a:r>
            <a:r>
              <a:rPr lang="en-US" dirty="0"/>
              <a:t>, the choice of </a:t>
            </a:r>
            <a:r>
              <a:rPr lang="en-US" i="1" dirty="0"/>
              <a:t>Z</a:t>
            </a:r>
            <a:r>
              <a:rPr lang="en-US" baseline="-25000" dirty="0"/>
              <a:t>1</a:t>
            </a:r>
            <a:r>
              <a:rPr lang="en-US" i="1" dirty="0"/>
              <a:t>, Z</a:t>
            </a:r>
            <a:r>
              <a:rPr lang="en-US" baseline="-25000" dirty="0"/>
              <a:t>2</a:t>
            </a:r>
            <a:r>
              <a:rPr lang="en-US" i="1" dirty="0"/>
              <a:t>, . . . , Z</a:t>
            </a:r>
            <a:r>
              <a:rPr lang="en-US" baseline="-25000" dirty="0"/>
              <a:t>M</a:t>
            </a:r>
            <a:r>
              <a:rPr lang="en-US" i="1" dirty="0"/>
              <a:t> </a:t>
            </a:r>
            <a:r>
              <a:rPr lang="en-US" dirty="0" smtClean="0"/>
              <a:t>, </a:t>
            </a:r>
            <a:r>
              <a:rPr lang="en-US" dirty="0"/>
              <a:t>or equivalently</a:t>
            </a:r>
            <a:r>
              <a:rPr lang="en-US" dirty="0" smtClean="0"/>
              <a:t>, the </a:t>
            </a:r>
            <a:r>
              <a:rPr lang="en-US" dirty="0"/>
              <a:t>selection of the </a:t>
            </a:r>
            <a:r>
              <a:rPr lang="en-US" i="1" dirty="0"/>
              <a:t>φ</a:t>
            </a:r>
            <a:r>
              <a:rPr lang="en-US" i="1" baseline="-25000" dirty="0"/>
              <a:t>jm</a:t>
            </a:r>
            <a:r>
              <a:rPr lang="en-US" dirty="0"/>
              <a:t>’s, can be achieved in different ways. </a:t>
            </a:r>
            <a:endParaRPr lang="en-US" dirty="0" smtClean="0"/>
          </a:p>
          <a:p>
            <a:r>
              <a:rPr lang="en-US" dirty="0" smtClean="0"/>
              <a:t>In the next session, </a:t>
            </a:r>
            <a:r>
              <a:rPr lang="en-US" dirty="0"/>
              <a:t>we will consider two approaches for this task: </a:t>
            </a:r>
            <a:endParaRPr lang="en-US" dirty="0" smtClean="0"/>
          </a:p>
          <a:p>
            <a:pPr lvl="1"/>
            <a:r>
              <a:rPr lang="en-US" dirty="0" smtClean="0"/>
              <a:t>Principal Components</a:t>
            </a:r>
          </a:p>
          <a:p>
            <a:pPr lvl="1"/>
            <a:r>
              <a:rPr lang="en-US" dirty="0" smtClean="0"/>
              <a:t>Partial Least Squares.</a:t>
            </a:r>
            <a:endParaRPr lang="en-US" dirty="0"/>
          </a:p>
        </p:txBody>
      </p:sp>
      <p:sp>
        <p:nvSpPr>
          <p:cNvPr id="4" name="Slide Number Placeholder 3"/>
          <p:cNvSpPr>
            <a:spLocks noGrp="1"/>
          </p:cNvSpPr>
          <p:nvPr>
            <p:ph type="sldNum" sz="quarter" idx="4"/>
          </p:nvPr>
        </p:nvSpPr>
        <p:spPr/>
        <p:txBody>
          <a:bodyPr/>
          <a:lstStyle/>
          <a:p>
            <a:fld id="{D888600C-41B0-4D06-A286-38650E36D74F}" type="slidenum">
              <a:rPr lang="en-US" smtClean="0"/>
              <a:t>7</a:t>
            </a:fld>
            <a:endParaRPr lang="en-US"/>
          </a:p>
        </p:txBody>
      </p:sp>
    </p:spTree>
    <p:extLst>
      <p:ext uri="{BB962C8B-B14F-4D97-AF65-F5344CB8AC3E}">
        <p14:creationId xmlns:p14="http://schemas.microsoft.com/office/powerpoint/2010/main" val="3666280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 component analysis (Briefly)</a:t>
            </a:r>
            <a:endParaRPr lang="en-US" dirty="0"/>
          </a:p>
        </p:txBody>
      </p:sp>
      <p:sp>
        <p:nvSpPr>
          <p:cNvPr id="5" name="Text Placeholder 4"/>
          <p:cNvSpPr>
            <a:spLocks noGrp="1"/>
          </p:cNvSpPr>
          <p:nvPr>
            <p:ph type="body" idx="1"/>
          </p:nvPr>
        </p:nvSpPr>
        <p:spPr>
          <a:xfrm>
            <a:off x="722313" y="5686425"/>
            <a:ext cx="7772400" cy="711200"/>
          </a:xfrm>
        </p:spPr>
        <p:txBody>
          <a:bodyPr/>
          <a:lstStyle/>
          <a:p>
            <a:r>
              <a:rPr lang="en-US" dirty="0" smtClean="0"/>
              <a:t>We will discuss this topic more thoroughly when we discuss Unsupervised Learning later in the course. </a:t>
            </a:r>
            <a:endParaRPr lang="en-US" dirty="0"/>
          </a:p>
        </p:txBody>
      </p:sp>
    </p:spTree>
    <p:extLst>
      <p:ext uri="{BB962C8B-B14F-4D97-AF65-F5344CB8AC3E}">
        <p14:creationId xmlns:p14="http://schemas.microsoft.com/office/powerpoint/2010/main" val="208656676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Principal Component Analysis</a:t>
            </a:r>
            <a:endParaRPr lang="en-US" dirty="0"/>
          </a:p>
        </p:txBody>
      </p:sp>
      <p:sp>
        <p:nvSpPr>
          <p:cNvPr id="3" name="Content Placeholder 2"/>
          <p:cNvSpPr>
            <a:spLocks noGrp="1"/>
          </p:cNvSpPr>
          <p:nvPr>
            <p:ph idx="1"/>
          </p:nvPr>
        </p:nvSpPr>
        <p:spPr>
          <a:xfrm>
            <a:off x="685800" y="1130531"/>
            <a:ext cx="7772400" cy="5727469"/>
          </a:xfrm>
        </p:spPr>
        <p:txBody>
          <a:bodyPr>
            <a:normAutofit fontScale="77500" lnSpcReduction="20000"/>
          </a:bodyPr>
          <a:lstStyle/>
          <a:p>
            <a:r>
              <a:rPr lang="en-US" dirty="0" smtClean="0"/>
              <a:t>PCA is a technique for reducing the dimension of a data set X from </a:t>
            </a:r>
            <a:r>
              <a:rPr lang="en-US" i="1" dirty="0" smtClean="0"/>
              <a:t>n</a:t>
            </a:r>
            <a:r>
              <a:rPr lang="en-US" dirty="0" smtClean="0"/>
              <a:t> × </a:t>
            </a:r>
            <a:r>
              <a:rPr lang="en-US" i="1" dirty="0" smtClean="0"/>
              <a:t>p</a:t>
            </a:r>
            <a:r>
              <a:rPr lang="en-US" dirty="0" smtClean="0"/>
              <a:t> to </a:t>
            </a:r>
            <a:r>
              <a:rPr lang="en-US" i="1" dirty="0" smtClean="0"/>
              <a:t>n</a:t>
            </a:r>
            <a:r>
              <a:rPr lang="en-US" dirty="0" smtClean="0"/>
              <a:t> × (</a:t>
            </a:r>
            <a:r>
              <a:rPr lang="en-US" i="1" dirty="0" smtClean="0"/>
              <a:t>p</a:t>
            </a:r>
            <a:r>
              <a:rPr lang="en-US" dirty="0" smtClean="0"/>
              <a:t> – </a:t>
            </a:r>
            <a:r>
              <a:rPr lang="en-US" i="1" dirty="0" smtClean="0"/>
              <a:t>d</a:t>
            </a:r>
            <a:r>
              <a:rPr lang="en-US" dirty="0" smtClean="0"/>
              <a:t>), where </a:t>
            </a:r>
            <a:r>
              <a:rPr lang="en-US" i="1" dirty="0" smtClean="0"/>
              <a:t>d</a:t>
            </a:r>
            <a:r>
              <a:rPr lang="en-US" dirty="0" smtClean="0"/>
              <a:t> &gt; 0. </a:t>
            </a:r>
          </a:p>
          <a:p>
            <a:pPr lvl="1"/>
            <a:r>
              <a:rPr lang="en-US" dirty="0" smtClean="0"/>
              <a:t>When faced with a large set of (possibly highly correlated) variables, principal components allow us to summarize this set with a smaller number of representative variables that collectively explain most of the variability in the original </a:t>
            </a:r>
            <a:r>
              <a:rPr lang="en-US" dirty="0"/>
              <a:t>set and are uncorrelated.</a:t>
            </a:r>
            <a:endParaRPr lang="en-US" dirty="0" smtClean="0"/>
          </a:p>
          <a:p>
            <a:r>
              <a:rPr lang="en-US" dirty="0" smtClean="0"/>
              <a:t>Applications of Principal Component Analysis (PCA)</a:t>
            </a:r>
          </a:p>
          <a:p>
            <a:pPr lvl="1"/>
            <a:r>
              <a:rPr lang="en-US" dirty="0" smtClean="0"/>
              <a:t>Machine Learning: To reduce the dimensionality of data in predictive analytics (our current purpose)</a:t>
            </a:r>
          </a:p>
          <a:p>
            <a:pPr lvl="1"/>
            <a:r>
              <a:rPr lang="en-US" dirty="0"/>
              <a:t>Visualization</a:t>
            </a:r>
          </a:p>
          <a:p>
            <a:pPr lvl="1"/>
            <a:r>
              <a:rPr lang="en-US" dirty="0" smtClean="0"/>
              <a:t>Anomaly Detection</a:t>
            </a:r>
          </a:p>
          <a:p>
            <a:pPr lvl="1"/>
            <a:r>
              <a:rPr lang="en-US" dirty="0" smtClean="0"/>
              <a:t>Matching/Distance Calculations </a:t>
            </a:r>
          </a:p>
          <a:p>
            <a:pPr lvl="2"/>
            <a:r>
              <a:rPr lang="en-US" dirty="0" smtClean="0"/>
              <a:t>Facial Recognition – </a:t>
            </a:r>
            <a:r>
              <a:rPr lang="en-US" dirty="0" err="1" smtClean="0"/>
              <a:t>eigenfaces</a:t>
            </a:r>
            <a:endParaRPr lang="en-US" dirty="0" smtClean="0"/>
          </a:p>
          <a:p>
            <a:pPr lvl="1"/>
            <a:r>
              <a:rPr lang="en-US" dirty="0"/>
              <a:t>Compression</a:t>
            </a:r>
          </a:p>
          <a:p>
            <a:pPr lvl="1"/>
            <a:r>
              <a:rPr lang="en-US" dirty="0" smtClean="0"/>
              <a:t>Latent Semantic Indexing</a:t>
            </a:r>
          </a:p>
          <a:p>
            <a:pPr lvl="2"/>
            <a:r>
              <a:rPr lang="en-US" dirty="0" smtClean="0"/>
              <a:t>A text analytics technique we’ll return to later in the semester</a:t>
            </a:r>
            <a:endParaRPr lang="en-US" dirty="0"/>
          </a:p>
        </p:txBody>
      </p:sp>
      <p:sp>
        <p:nvSpPr>
          <p:cNvPr id="4" name="Slide Number Placeholder 3"/>
          <p:cNvSpPr>
            <a:spLocks noGrp="1"/>
          </p:cNvSpPr>
          <p:nvPr>
            <p:ph type="sldNum" sz="quarter" idx="4"/>
          </p:nvPr>
        </p:nvSpPr>
        <p:spPr/>
        <p:txBody>
          <a:bodyPr/>
          <a:lstStyle/>
          <a:p>
            <a:fld id="{D888600C-41B0-4D06-A286-38650E36D74F}" type="slidenum">
              <a:rPr lang="en-US" smtClean="0"/>
              <a:t>9</a:t>
            </a:fld>
            <a:endParaRPr lang="en-US"/>
          </a:p>
        </p:txBody>
      </p:sp>
    </p:spTree>
    <p:extLst>
      <p:ext uri="{BB962C8B-B14F-4D97-AF65-F5344CB8AC3E}">
        <p14:creationId xmlns:p14="http://schemas.microsoft.com/office/powerpoint/2010/main" val="176601189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myVisitedLinksBlackSche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000000"/>
      </a:hlink>
      <a:folHlink>
        <a:srgbClr val="000000"/>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39467</TotalTime>
  <Words>2619</Words>
  <Application>Microsoft Office PowerPoint</Application>
  <PresentationFormat>On-screen Show (4:3)</PresentationFormat>
  <Paragraphs>234</Paragraphs>
  <Slides>34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Lucida Console</vt:lpstr>
      <vt:lpstr>Symbol</vt:lpstr>
      <vt:lpstr>Times New Roman</vt:lpstr>
      <vt:lpstr>BLANK</vt:lpstr>
      <vt:lpstr>PowerPoint Presentation</vt:lpstr>
      <vt:lpstr>This Week’s Agenda</vt:lpstr>
      <vt:lpstr>Quick Review</vt:lpstr>
      <vt:lpstr>Dimension reduction with pca</vt:lpstr>
      <vt:lpstr>Dimension Reduction</vt:lpstr>
      <vt:lpstr>Dimension Reduction</vt:lpstr>
      <vt:lpstr>Dimension Reduction</vt:lpstr>
      <vt:lpstr>Principal component analysis (Briefly)</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The Principal components Regression Approach</vt:lpstr>
      <vt:lpstr>Principal Components Regression</vt:lpstr>
      <vt:lpstr>Principal Components Regression</vt:lpstr>
      <vt:lpstr>Principal Components Regression</vt:lpstr>
      <vt:lpstr>Principal Components Regression</vt:lpstr>
      <vt:lpstr>Principal Components Regression</vt:lpstr>
      <vt:lpstr>Principal Components Regression</vt:lpstr>
      <vt:lpstr>Principal Components Regression</vt:lpstr>
      <vt:lpstr>Principal Components Regression</vt:lpstr>
      <vt:lpstr>The partial least squares Regression Approach</vt:lpstr>
      <vt:lpstr>Partial Least Squares</vt:lpstr>
      <vt:lpstr>Partial Least Squares</vt:lpstr>
      <vt:lpstr>Partial Least Squares</vt:lpstr>
      <vt:lpstr>Partial Least Squares</vt:lpstr>
      <vt:lpstr>Partial Least Squares</vt:lpstr>
      <vt:lpstr>Partial Least Squares</vt:lpstr>
      <vt:lpstr>Partial Least Squares</vt:lpstr>
    </vt:vector>
  </TitlesOfParts>
  <Company>William and Mary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School of Business</dc:creator>
  <cp:lastModifiedBy>David Murray</cp:lastModifiedBy>
  <cp:revision>879</cp:revision>
  <cp:lastPrinted>1997-09-10T13:55:20Z</cp:lastPrinted>
  <dcterms:created xsi:type="dcterms:W3CDTF">1999-08-21T13:27:39Z</dcterms:created>
  <dcterms:modified xsi:type="dcterms:W3CDTF">2019-01-29T17:30:56Z</dcterms:modified>
</cp:coreProperties>
</file>