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e91ca154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e91ca154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e91ca154d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e91ca154d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equations / screenshot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e91ca154d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e91ca154d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dff3696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dff3696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91ca154d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91ca154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one predictor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how multiple coefficients with stay the same wile d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 grows as d increases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linear bc coefficients are linear in relationship to one another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e91ca154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e91ca154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e91ca154d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e91ca154d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e91ca154d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e91ca154d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e91ca154d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e91ca154d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Josh- Beta knot not beta 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equations on board inst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e91ca154d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e91ca154d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e91ca154d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e91ca154d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Qnt2vBRW8Io" TargetMode="External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891353" y="13835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Moving Beyond Linearity: </a:t>
            </a:r>
            <a:endParaRPr b="1" sz="3200">
              <a:solidFill>
                <a:schemeClr val="accent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Polynomial Regression, Step Functions </a:t>
            </a:r>
            <a:endParaRPr sz="2200">
              <a:solidFill>
                <a:schemeClr val="accent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and Basis Functions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210700" y="2975775"/>
            <a:ext cx="87306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Mu (2-12)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Claire Duchene, Giorgi Lomaia, Joshua Swerdlow, and Trace Zhang </a:t>
            </a:r>
            <a:endParaRPr sz="1800"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400" y="287625"/>
            <a:ext cx="2386176" cy="6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819150" y="490725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400" y="287625"/>
            <a:ext cx="2386176" cy="6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720750" y="1161000"/>
            <a:ext cx="7505700" cy="31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Suppose our sample is y = c(-1.02, -0.753, -0.35, -0.34, -0.68, -0.02,  0.54, -0.08, 1.07,  1.03, 0.32,  1.59,  1.4,  2.22, 1.36,  2.56, 2.67,  2.00,  1.93,  2.21,  0.58) with the domain of x = seq(-2, 2, 0.2) and we fit a curve with basis functions: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 b1(X) = X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 b2(X) = (X-1)^2 I(X &gt;= 1)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fit the linear regression model: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And obtain coefficient estimates B^0 = 1, B^1 = 1, B^2 = 2. Sketch the estimated curve.Note the intercepts, slopes, and other relevant information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600" y="2848775"/>
            <a:ext cx="3761391" cy="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819150" y="490725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Practice Problems</a:t>
            </a:r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400" y="287625"/>
            <a:ext cx="2386176" cy="6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819150" y="1152075"/>
            <a:ext cx="7505700" cy="31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Suppose </a:t>
            </a:r>
            <a:r>
              <a:rPr lang="en" sz="1400">
                <a:solidFill>
                  <a:srgbClr val="000000"/>
                </a:solidFill>
              </a:rPr>
              <a:t>our sample is y = c(2.68,  1.34,  1.24, 1.5, 1.62,  2.04, 1.02,  3.64,  1.56,  3.93,  2.54,  1.95,  1.88,  1.06,  1.32, 3,  2.11,  2.14,  3.64, 15.16, 15.24) with the domain of x = seq(-5, 5, 0.5)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</a:t>
            </a:r>
            <a:r>
              <a:rPr lang="en" sz="1400">
                <a:solidFill>
                  <a:srgbClr val="000000"/>
                </a:solidFill>
              </a:rPr>
              <a:t>e fit a curve with basis functions: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 b1(X) = I(0 &lt;= X &lt;= 2) - (X-1)I(1 &lt;=X&lt;=2)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b2(X) = (X-3)I(3&lt;=X&lt;=4) + I(4 &lt;X&lt;=5)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fit the linear regression model: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fit the linear regression model and obtain coefficient estimates B^0 =1, B^</a:t>
            </a:r>
            <a:r>
              <a:rPr lang="en" sz="1400">
                <a:solidFill>
                  <a:srgbClr val="000000"/>
                </a:solidFill>
              </a:rPr>
              <a:t>1</a:t>
            </a:r>
            <a:r>
              <a:rPr lang="en" sz="1400">
                <a:solidFill>
                  <a:srgbClr val="000000"/>
                </a:solidFill>
              </a:rPr>
              <a:t> =1, B^2=3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Sketch the estimated curve between X= -4 and X= 4. Note the intercepts, slopes, and other relevant information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300" y="2892050"/>
            <a:ext cx="3761391" cy="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819150" y="3735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Intro to Polynomial Regression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400" y="287625"/>
            <a:ext cx="2386176" cy="6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n statistics, polynomial regression is a form of regression analysis in which the relationship between the independent variable x and the dependent variable y is modeled as an nth degree polynomial in x. Polynomial regression fits a nonlinear relationship between the value of x and the corresponding conditional mean of y, denoted E(y |x), and has been used to describe nonlinear phenomena such as the growth rate of tissues,[1] the distribution of carbon isotopes in lake sediments,[2] and the progression of disease epidemics.[3] Although polynomial regression fits a nonlinear model to the data, as a statistical estimation problem it is linear, in the sense that the regression function E(y | x) is linear in the unknown parameters that are estimated from the data. For this reason, polynomial regression is considered to be a special case of multiple linear regression." id="183" name="Google Shape;183;p26" title="POLYNOMIAL REGRESSIO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4450" y="11146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988" y="786763"/>
            <a:ext cx="51530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>
            <p:ph type="title"/>
          </p:nvPr>
        </p:nvSpPr>
        <p:spPr>
          <a:xfrm>
            <a:off x="655750" y="330575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Polynomial Regression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7400" y="287625"/>
            <a:ext cx="2386176" cy="6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9475" y="1349338"/>
            <a:ext cx="2981150" cy="15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870000" y="2782500"/>
            <a:ext cx="7903800" cy="22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Recall that we replace the standard linear model with the following: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For step functions and basis functions: we are in a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one-predictor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case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For large enough degree </a:t>
            </a: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a polynomial regression allows us to produce an  extremely non-linear curve.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Observations: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Generally speaking, it is unusual to use </a:t>
            </a: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greater than 3 or 4 because for large values of </a:t>
            </a: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the polynomial curve can become overly flexible and can take on some very strange shapes.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is especially true near the boundary of the </a:t>
            </a: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variable, where there may be few observations – see above.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1950" y="3148350"/>
            <a:ext cx="4378250" cy="32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7"/>
          <p:cNvCxnSpPr/>
          <p:nvPr/>
        </p:nvCxnSpPr>
        <p:spPr>
          <a:xfrm rot="10800000">
            <a:off x="5523625" y="1972113"/>
            <a:ext cx="821400" cy="1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819150" y="490725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Step Functions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400" y="287625"/>
            <a:ext cx="2386176" cy="6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1033675" y="2889300"/>
            <a:ext cx="7469100" cy="1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Unless there are identifiable breakpoints in the predictors that define very different behavior in the response, this piecewise-constant approach can miss the action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(see example)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example, observe in the left-hand panel above that the first few bins clearly miss the increasing trend of wage with age due to the gradual change in wage as age increases.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325" y="1081125"/>
            <a:ext cx="4187025" cy="22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819150" y="490725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Step Functions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819150" y="1169950"/>
            <a:ext cx="7505700" cy="31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400">
                <a:solidFill>
                  <a:srgbClr val="000000"/>
                </a:solidFill>
              </a:rPr>
              <a:t>Using polynomial or linear functions imposes a global setting on the entire subspace spanned by the predictors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400">
                <a:solidFill>
                  <a:srgbClr val="000000"/>
                </a:solidFill>
              </a:rPr>
              <a:t>We can instead use </a:t>
            </a:r>
            <a:r>
              <a:rPr i="1" lang="en" sz="1400">
                <a:solidFill>
                  <a:srgbClr val="000000"/>
                </a:solidFill>
              </a:rPr>
              <a:t>step functions </a:t>
            </a:r>
            <a:r>
              <a:rPr lang="en" sz="1400">
                <a:solidFill>
                  <a:srgbClr val="000000"/>
                </a:solidFill>
              </a:rPr>
              <a:t>to break the range of </a:t>
            </a:r>
            <a:r>
              <a:rPr i="1" lang="en" sz="1400">
                <a:solidFill>
                  <a:srgbClr val="000000"/>
                </a:solidFill>
              </a:rPr>
              <a:t>X </a:t>
            </a:r>
            <a:r>
              <a:rPr lang="en" sz="1400">
                <a:solidFill>
                  <a:srgbClr val="000000"/>
                </a:solidFill>
              </a:rPr>
              <a:t>into </a:t>
            </a:r>
            <a:r>
              <a:rPr i="1" lang="en" sz="1400">
                <a:solidFill>
                  <a:srgbClr val="000000"/>
                </a:solidFill>
              </a:rPr>
              <a:t>bins</a:t>
            </a:r>
            <a:r>
              <a:rPr lang="en" sz="1400">
                <a:solidFill>
                  <a:srgbClr val="000000"/>
                </a:solidFill>
              </a:rPr>
              <a:t>, and fit a different </a:t>
            </a:r>
            <a:r>
              <a:rPr i="1" lang="en" sz="1400">
                <a:solidFill>
                  <a:srgbClr val="000000"/>
                </a:solidFill>
              </a:rPr>
              <a:t>model </a:t>
            </a:r>
            <a:r>
              <a:rPr lang="en" sz="1400">
                <a:solidFill>
                  <a:srgbClr val="000000"/>
                </a:solidFill>
              </a:rPr>
              <a:t>in each bin</a:t>
            </a:r>
            <a:endParaRPr sz="14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400">
                <a:solidFill>
                  <a:srgbClr val="000000"/>
                </a:solidFill>
              </a:rPr>
              <a:t>That is, use a “piecewise-constant’ approach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400">
                <a:solidFill>
                  <a:srgbClr val="000000"/>
                </a:solidFill>
              </a:rPr>
              <a:t>This amounts to converting a continuous variable into an </a:t>
            </a:r>
            <a:r>
              <a:rPr i="1" lang="en" sz="1400">
                <a:solidFill>
                  <a:srgbClr val="000000"/>
                </a:solidFill>
              </a:rPr>
              <a:t>ordered categorical variable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400" y="287625"/>
            <a:ext cx="2386176" cy="6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819200" y="1136050"/>
            <a:ext cx="7505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create “cutpoints” </a:t>
            </a:r>
            <a:r>
              <a:rPr i="1" lang="en" sz="1400">
                <a:solidFill>
                  <a:srgbClr val="000000"/>
                </a:solidFill>
              </a:rPr>
              <a:t>c</a:t>
            </a:r>
            <a:r>
              <a:rPr baseline="-25000" lang="en" sz="1400">
                <a:solidFill>
                  <a:srgbClr val="000000"/>
                </a:solidFill>
              </a:rPr>
              <a:t>1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i="1" lang="en" sz="1400">
                <a:solidFill>
                  <a:srgbClr val="000000"/>
                </a:solidFill>
              </a:rPr>
              <a:t>c</a:t>
            </a:r>
            <a:r>
              <a:rPr baseline="-25000" lang="en" sz="1400">
                <a:solidFill>
                  <a:srgbClr val="000000"/>
                </a:solidFill>
              </a:rPr>
              <a:t>2</a:t>
            </a:r>
            <a:r>
              <a:rPr i="1" lang="en" sz="1400">
                <a:solidFill>
                  <a:srgbClr val="000000"/>
                </a:solidFill>
              </a:rPr>
              <a:t>, . . . , c</a:t>
            </a:r>
            <a:r>
              <a:rPr baseline="-25000" lang="en" sz="1400">
                <a:solidFill>
                  <a:srgbClr val="000000"/>
                </a:solidFill>
              </a:rPr>
              <a:t>K</a:t>
            </a:r>
            <a:r>
              <a:rPr i="1"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in the range of </a:t>
            </a:r>
            <a:r>
              <a:rPr i="1" lang="en" sz="1400">
                <a:solidFill>
                  <a:srgbClr val="000000"/>
                </a:solidFill>
              </a:rPr>
              <a:t>X</a:t>
            </a:r>
            <a:r>
              <a:rPr lang="en" sz="1400">
                <a:solidFill>
                  <a:srgbClr val="000000"/>
                </a:solidFill>
              </a:rPr>
              <a:t>, and then construct </a:t>
            </a:r>
            <a:r>
              <a:rPr i="1" lang="en" sz="1400">
                <a:solidFill>
                  <a:srgbClr val="000000"/>
                </a:solidFill>
              </a:rPr>
              <a:t>K </a:t>
            </a:r>
            <a:r>
              <a:rPr lang="en" sz="1400">
                <a:solidFill>
                  <a:srgbClr val="000000"/>
                </a:solidFill>
              </a:rPr>
              <a:t>+ 1 new variables, as follows: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where </a:t>
            </a:r>
            <a:r>
              <a:rPr i="1" lang="en" sz="1400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i="1" lang="en" sz="1400">
                <a:solidFill>
                  <a:srgbClr val="000000"/>
                </a:solidFill>
              </a:rPr>
              <a:t>·</a:t>
            </a:r>
            <a:r>
              <a:rPr lang="en" sz="1400">
                <a:solidFill>
                  <a:srgbClr val="000000"/>
                </a:solidFill>
              </a:rPr>
              <a:t>) is an </a:t>
            </a:r>
            <a:r>
              <a:rPr i="1" lang="en" sz="1400">
                <a:solidFill>
                  <a:srgbClr val="000000"/>
                </a:solidFill>
              </a:rPr>
              <a:t>indicator function </a:t>
            </a:r>
            <a:r>
              <a:rPr lang="en" sz="1400">
                <a:solidFill>
                  <a:srgbClr val="000000"/>
                </a:solidFill>
              </a:rPr>
              <a:t>that returns a 1 if the condition is true, and a 0 otherwise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1" lang="en" sz="1400">
                <a:solidFill>
                  <a:srgbClr val="000000"/>
                </a:solidFill>
              </a:rPr>
              <a:t>We can optimize the number and placement of cutpoints using a tuning parameter such as a cross-validated MSE </a:t>
            </a:r>
            <a:endParaRPr i="1" sz="1400">
              <a:solidFill>
                <a:srgbClr val="000000"/>
              </a:solidFill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100" y="1717475"/>
            <a:ext cx="3624799" cy="18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>
            <p:ph type="title"/>
          </p:nvPr>
        </p:nvSpPr>
        <p:spPr>
          <a:xfrm>
            <a:off x="819150" y="490725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Step Functions</a:t>
            </a: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7400" y="287625"/>
            <a:ext cx="2386176" cy="6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819150" y="490725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Step Functions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400" y="287625"/>
            <a:ext cx="2386176" cy="6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792150" y="1243375"/>
            <a:ext cx="7791300" cy="3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Observe that for any value of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+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+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. . .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= 1, since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must be in exactly one of the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+ 1 intervals.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then use least squares to fit a linear model using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, C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, . . ., C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as predictors: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Note that when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X &lt; c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all of the predictors in this expression are zero, so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can be interpreted as the mean value of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X &lt; c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Otherwise, the expression predicts a response of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 ≤ X &lt; c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j+1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so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represents the average increase in the response for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 ≤ X &lt; c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j+1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relative to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X &lt; c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938" y="2455263"/>
            <a:ext cx="65055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819150" y="490725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Basis</a:t>
            </a:r>
            <a:r>
              <a:rPr lang="en"/>
              <a:t> Functions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720750" y="1161000"/>
            <a:ext cx="7505700" cy="31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Polynomial and piecewise-constant regression models are in fact examples of a </a:t>
            </a:r>
            <a:r>
              <a:rPr b="1" i="1" lang="en" sz="1400">
                <a:solidFill>
                  <a:srgbClr val="000000"/>
                </a:solidFill>
              </a:rPr>
              <a:t>basis function approach </a:t>
            </a:r>
            <a:endParaRPr b="1" i="1"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idea is to have at hand a family of functions or transformations that can be applied to a variable X: bi(X), b2(X), … bk(X) instead of fitting linear models for variable X: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i="1" lang="en" sz="1400">
                <a:solidFill>
                  <a:srgbClr val="000000"/>
                </a:solidFill>
              </a:rPr>
              <a:t>b</a:t>
            </a:r>
            <a:r>
              <a:rPr baseline="-25000" lang="en" sz="1400">
                <a:solidFill>
                  <a:srgbClr val="000000"/>
                </a:solidFill>
              </a:rPr>
              <a:t>1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i="1" lang="en" sz="1400">
                <a:solidFill>
                  <a:srgbClr val="000000"/>
                </a:solidFill>
              </a:rPr>
              <a:t>X</a:t>
            </a:r>
            <a:r>
              <a:rPr lang="en" sz="1400">
                <a:solidFill>
                  <a:srgbClr val="000000"/>
                </a:solidFill>
              </a:rPr>
              <a:t>)</a:t>
            </a:r>
            <a:r>
              <a:rPr i="1" lang="en" sz="1400">
                <a:solidFill>
                  <a:srgbClr val="000000"/>
                </a:solidFill>
              </a:rPr>
              <a:t>, b</a:t>
            </a:r>
            <a:r>
              <a:rPr baseline="-25000" lang="en" sz="1400">
                <a:solidFill>
                  <a:srgbClr val="000000"/>
                </a:solidFill>
              </a:rPr>
              <a:t>2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i="1" lang="en" sz="1400">
                <a:solidFill>
                  <a:srgbClr val="000000"/>
                </a:solidFill>
              </a:rPr>
              <a:t>X</a:t>
            </a:r>
            <a:r>
              <a:rPr lang="en" sz="1400">
                <a:solidFill>
                  <a:srgbClr val="000000"/>
                </a:solidFill>
              </a:rPr>
              <a:t>)</a:t>
            </a:r>
            <a:r>
              <a:rPr i="1" lang="en" sz="1400">
                <a:solidFill>
                  <a:srgbClr val="000000"/>
                </a:solidFill>
              </a:rPr>
              <a:t>, ... ,b</a:t>
            </a:r>
            <a:r>
              <a:rPr baseline="-25000" lang="en" sz="1400">
                <a:solidFill>
                  <a:srgbClr val="000000"/>
                </a:solidFill>
              </a:rPr>
              <a:t>K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i="1" lang="en" sz="1400">
                <a:solidFill>
                  <a:srgbClr val="000000"/>
                </a:solidFill>
              </a:rPr>
              <a:t>X</a:t>
            </a:r>
            <a:r>
              <a:rPr lang="en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Instead of fitting a linear model in </a:t>
            </a:r>
            <a:r>
              <a:rPr i="1" lang="en" sz="1400">
                <a:solidFill>
                  <a:srgbClr val="000000"/>
                </a:solidFill>
              </a:rPr>
              <a:t>X</a:t>
            </a:r>
            <a:r>
              <a:rPr lang="en" sz="1400">
                <a:solidFill>
                  <a:srgbClr val="000000"/>
                </a:solidFill>
              </a:rPr>
              <a:t>, we fit the model</a:t>
            </a:r>
            <a:endParaRPr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Note that the basis functions </a:t>
            </a:r>
            <a:r>
              <a:rPr i="1" lang="en" sz="1400">
                <a:solidFill>
                  <a:srgbClr val="000000"/>
                </a:solidFill>
              </a:rPr>
              <a:t>b</a:t>
            </a:r>
            <a:r>
              <a:rPr baseline="-25000" lang="en" sz="1400">
                <a:solidFill>
                  <a:srgbClr val="000000"/>
                </a:solidFill>
              </a:rPr>
              <a:t>1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i="1" lang="en" sz="1400">
                <a:solidFill>
                  <a:srgbClr val="000000"/>
                </a:solidFill>
              </a:rPr>
              <a:t>·</a:t>
            </a:r>
            <a:r>
              <a:rPr lang="en" sz="1400">
                <a:solidFill>
                  <a:srgbClr val="000000"/>
                </a:solidFill>
              </a:rPr>
              <a:t>)</a:t>
            </a:r>
            <a:r>
              <a:rPr i="1" lang="en" sz="1400">
                <a:solidFill>
                  <a:srgbClr val="000000"/>
                </a:solidFill>
              </a:rPr>
              <a:t>, b</a:t>
            </a:r>
            <a:r>
              <a:rPr baseline="-25000" lang="en" sz="1400">
                <a:solidFill>
                  <a:srgbClr val="000000"/>
                </a:solidFill>
              </a:rPr>
              <a:t>2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i="1" lang="en" sz="1400">
                <a:solidFill>
                  <a:srgbClr val="000000"/>
                </a:solidFill>
              </a:rPr>
              <a:t>·</a:t>
            </a:r>
            <a:r>
              <a:rPr lang="en" sz="1400">
                <a:solidFill>
                  <a:srgbClr val="000000"/>
                </a:solidFill>
              </a:rPr>
              <a:t>)</a:t>
            </a:r>
            <a:r>
              <a:rPr i="1" lang="en" sz="1400">
                <a:solidFill>
                  <a:srgbClr val="000000"/>
                </a:solidFill>
              </a:rPr>
              <a:t>,..., b</a:t>
            </a:r>
            <a:r>
              <a:rPr baseline="-25000" i="1" lang="en" sz="1400">
                <a:solidFill>
                  <a:srgbClr val="000000"/>
                </a:solidFill>
              </a:rPr>
              <a:t>K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i="1" lang="en" sz="1400">
                <a:solidFill>
                  <a:srgbClr val="000000"/>
                </a:solidFill>
              </a:rPr>
              <a:t>·</a:t>
            </a:r>
            <a:r>
              <a:rPr lang="en" sz="1400">
                <a:solidFill>
                  <a:srgbClr val="000000"/>
                </a:solidFill>
              </a:rPr>
              <a:t>) are fixed and known. In other words, we choose the functions ahead of time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400" y="287625"/>
            <a:ext cx="2386176" cy="6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3328" y="2892500"/>
            <a:ext cx="5865472" cy="5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819150" y="490725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Basis Functions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720750" y="1161000"/>
            <a:ext cx="7505700" cy="31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For polynomial regression, the basis functions are b</a:t>
            </a:r>
            <a:r>
              <a:rPr baseline="-25000" lang="en" sz="1400">
                <a:solidFill>
                  <a:srgbClr val="000000"/>
                </a:solidFill>
              </a:rPr>
              <a:t>j</a:t>
            </a:r>
            <a:r>
              <a:rPr lang="en" sz="1400">
                <a:solidFill>
                  <a:srgbClr val="000000"/>
                </a:solidFill>
              </a:rPr>
              <a:t>(xi) = xi^j   ,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For piecewise constant functions they are: b</a:t>
            </a:r>
            <a:r>
              <a:rPr baseline="-25000" lang="en" sz="1400">
                <a:solidFill>
                  <a:srgbClr val="000000"/>
                </a:solidFill>
              </a:rPr>
              <a:t>j</a:t>
            </a:r>
            <a:r>
              <a:rPr lang="en" sz="1400">
                <a:solidFill>
                  <a:srgbClr val="000000"/>
                </a:solidFill>
              </a:rPr>
              <a:t>(xi)  =  </a:t>
            </a:r>
            <a:r>
              <a:rPr i="1" lang="en" sz="1400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i="1" lang="en" sz="1400">
                <a:solidFill>
                  <a:srgbClr val="000000"/>
                </a:solidFill>
              </a:rPr>
              <a:t>c</a:t>
            </a:r>
            <a:r>
              <a:rPr baseline="-25000" i="1" lang="en" sz="1400">
                <a:solidFill>
                  <a:srgbClr val="000000"/>
                </a:solidFill>
              </a:rPr>
              <a:t>j</a:t>
            </a:r>
            <a:r>
              <a:rPr i="1" lang="en" sz="1400">
                <a:solidFill>
                  <a:srgbClr val="000000"/>
                </a:solidFill>
              </a:rPr>
              <a:t> ≤ x</a:t>
            </a:r>
            <a:r>
              <a:rPr baseline="-25000" i="1" lang="en" sz="1400">
                <a:solidFill>
                  <a:srgbClr val="000000"/>
                </a:solidFill>
              </a:rPr>
              <a:t>i</a:t>
            </a:r>
            <a:r>
              <a:rPr i="1" lang="en" sz="1400">
                <a:solidFill>
                  <a:srgbClr val="000000"/>
                </a:solidFill>
              </a:rPr>
              <a:t> &lt; c</a:t>
            </a:r>
            <a:r>
              <a:rPr baseline="-25000" i="1" lang="en" sz="1400">
                <a:solidFill>
                  <a:srgbClr val="000000"/>
                </a:solidFill>
              </a:rPr>
              <a:t>j</a:t>
            </a:r>
            <a:r>
              <a:rPr lang="en" sz="1400">
                <a:solidFill>
                  <a:srgbClr val="000000"/>
                </a:solidFill>
              </a:rPr>
              <a:t>+1).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can think of think of the expression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as the standard linear model with predictors: </a:t>
            </a:r>
            <a:r>
              <a:rPr i="1" lang="en" sz="1400">
                <a:solidFill>
                  <a:srgbClr val="000000"/>
                </a:solidFill>
              </a:rPr>
              <a:t>b</a:t>
            </a:r>
            <a:r>
              <a:rPr baseline="-25000" lang="en" sz="1400">
                <a:solidFill>
                  <a:srgbClr val="000000"/>
                </a:solidFill>
              </a:rPr>
              <a:t>1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i="1" lang="en" sz="1400">
                <a:solidFill>
                  <a:srgbClr val="000000"/>
                </a:solidFill>
              </a:rPr>
              <a:t>x</a:t>
            </a:r>
            <a:r>
              <a:rPr baseline="-25000" i="1" lang="en" sz="1400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)</a:t>
            </a:r>
            <a:r>
              <a:rPr i="1" lang="en" sz="1400">
                <a:solidFill>
                  <a:srgbClr val="000000"/>
                </a:solidFill>
              </a:rPr>
              <a:t>, b</a:t>
            </a:r>
            <a:r>
              <a:rPr baseline="-25000" lang="en" sz="1400">
                <a:solidFill>
                  <a:srgbClr val="000000"/>
                </a:solidFill>
              </a:rPr>
              <a:t>2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i="1" lang="en" sz="1400">
                <a:solidFill>
                  <a:srgbClr val="000000"/>
                </a:solidFill>
              </a:rPr>
              <a:t>x</a:t>
            </a:r>
            <a:r>
              <a:rPr baseline="-25000" i="1" lang="en" sz="1400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)</a:t>
            </a:r>
            <a:r>
              <a:rPr i="1" lang="en" sz="1400">
                <a:solidFill>
                  <a:srgbClr val="000000"/>
                </a:solidFill>
              </a:rPr>
              <a:t>, . . . , b</a:t>
            </a:r>
            <a:r>
              <a:rPr baseline="-25000" i="1" lang="en" sz="1400">
                <a:solidFill>
                  <a:srgbClr val="000000"/>
                </a:solidFill>
              </a:rPr>
              <a:t>K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i="1" lang="en" sz="1400">
                <a:solidFill>
                  <a:srgbClr val="000000"/>
                </a:solidFill>
              </a:rPr>
              <a:t>x</a:t>
            </a:r>
            <a:r>
              <a:rPr baseline="-25000" i="1" lang="en" sz="1400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Hence, all the inference tools for linear models that we have discussed so far are available in this setting.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There are many alternatives for basis functions – in the next section we investigate a very common choice for a basis function: </a:t>
            </a:r>
            <a:r>
              <a:rPr i="1" lang="en" sz="1400">
                <a:solidFill>
                  <a:srgbClr val="000000"/>
                </a:solidFill>
              </a:rPr>
              <a:t>regression splines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400" y="287625"/>
            <a:ext cx="2386176" cy="6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3525" y="2258850"/>
            <a:ext cx="751502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