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88" r:id="rId8"/>
    <p:sldId id="259" r:id="rId9"/>
    <p:sldId id="260" r:id="rId10"/>
    <p:sldId id="261" r:id="rId11"/>
    <p:sldId id="262" r:id="rId12"/>
    <p:sldId id="263" r:id="rId13"/>
    <p:sldId id="283" r:id="rId14"/>
    <p:sldId id="284" r:id="rId15"/>
    <p:sldId id="285" r:id="rId16"/>
    <p:sldId id="286" r:id="rId17"/>
    <p:sldId id="264" r:id="rId18"/>
    <p:sldId id="272" r:id="rId19"/>
    <p:sldId id="265" r:id="rId20"/>
    <p:sldId id="266" r:id="rId21"/>
    <p:sldId id="268" r:id="rId22"/>
    <p:sldId id="267" r:id="rId23"/>
    <p:sldId id="273" r:id="rId24"/>
    <p:sldId id="274" r:id="rId25"/>
    <p:sldId id="275" r:id="rId26"/>
    <p:sldId id="276" r:id="rId27"/>
    <p:sldId id="280" r:id="rId28"/>
    <p:sldId id="277" r:id="rId29"/>
    <p:sldId id="278" r:id="rId30"/>
    <p:sldId id="289" r:id="rId31"/>
    <p:sldId id="290" r:id="rId32"/>
    <p:sldId id="291" r:id="rId33"/>
    <p:sldId id="292" r:id="rId34"/>
    <p:sldId id="279" r:id="rId35"/>
    <p:sldId id="281" r:id="rId36"/>
    <p:sldId id="282" r:id="rId37"/>
    <p:sldId id="287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06T19:15:31.946"/>
    </inkml:context>
    <inkml:brush xml:id="br0">
      <inkml:brushProperty name="width" value="0.025" units="cm"/>
      <inkml:brushProperty name="height" value="0.025" units="cm"/>
      <inkml:brushProperty name="color" value="#F6630D"/>
      <inkml:brushProperty name="ignorePressure" value="1"/>
    </inkml:brush>
  </inkml:definitions>
  <inkml:trace contextRef="#ctx0" brushRef="#br0">384 1816,'0'0,"0"0</inkml:trace>
  <inkml:trace contextRef="#ctx0" brushRef="#br0" timeOffset="11862.229">0 2638,'19'-119,"13"-36,7 1,16-27,-51 168,-1 3,1-1,0 1,0-1,1 1,1 1,0-1,0 1,6-7,-11 15,0 0,0 0,0 0,0 0,0 0,0 1,0-1,0 0,0 1,1-1,-1 1,0-1,0 1,1 0,-1-1,0 1,1 0,-1 0,0 0,1 0,-1 0,0 0,1 0,-1 1,0-1,1 0,-1 1,0-1,0 1,1-1,-1 1,0 0,0 0,0-1,0 1,0 0,0 0,0 0,0 0,0 0,-1 0,34 48,-33-47,11 19,-1 0,-1 1,-2 0,6 20,-6-58,2-28,-3-1,-1-1,-2 0,-3 1,-2-33,15 44,-5 9,0-1,-2 1,-2-2,0 1,0-12,-3 24,8-57,3-26,4 0,24-70,-32 139,5 37,22 16,1-2,1-1,1-3,9 3,-44-20,0 0,1 0,-1 0,1 0,0-1,0 0,-1 0,1 0,0 0,0-1,0 0,0 0,0 0,0-1,0 1,-1-1,1 0,0-1,0 1,-1-1,1 0,2-2,4-5,0-2,0 0,-1 0,0-1,-1 0,0-1,-1 0,-1 0,1-2,-8 15,0 0,0 0,0 0,0 1,1-1,-1 0,0 0,0 0,0 0,0 1,0-1,0 0,1 0,-1 0,0 0,0 0,0 1,0-1,1 0,-1 0,0 0,0 0,0 0,1 0,-1 0,0 0,0 0,0 0,1 0,-1 0,0 0,0 0,0 0,1 0,-1 0,0 0,0 0,0 0,1 0,-1 0,0 0,0 0,0 0,0-1,1 1,-1 0,0 0,0 0,0 0,0 0,1-1,-1 1,1 5,12 31,1-1,1 0,2-2,21 31,16 44,-27-48,-12-28,1-1,2-1,1 0,12 12,-30-41,-1 0,1-1,-1 1,1 0,0 0,0 0,-1-1,1 1,0 0,0-1,0 1,0-1,0 1,0-1,0 1,0-1,0 0,0 0,0 1,0-1,0 0,0 0,0 0,0 0,0 0,0 0,0 0,0-1,0 1,0 0,0 0,0-1,0 1,0-1,0 1,1-1,27-33,0-20,-2-1,-2-2,-2 0,7-37,16-56,-7-2,-7-1,-5-6,27-215,-46 335,-2 16,-1 0,-2-1,0 0,-1 0,-2 0,2 13,4 23,-1-1,6 13,2 0,1 0,0-1,2-1,1-1,0 0,2-1,0-1,1-1,12 8,-28-23,0 0,-1 0,2-1,-1 1,0-1,0 0,1 0,-1 0,1-1,0 0,-1 0,1 0,0 0,0-1,-1 1,1-1,0-1,0 1,0 0,-1-1,1 0,0-1,0 1,2-2,11-9,0-1,-2-1,1 0,-2-1,0-1,-1 0,0-1,10-19,-22 34,151-229,-152 230,-1 0,1-1,-1 1,1 0,0 0,-1-1,1 1,0 0,0 0,0 0,0 0,0 0,0 0,0 0,0 0,0 1,0-1,1 0,-1 1,0-1,0 0,1 1,-1 0,0-1,1 1,-1 0,0 0,1 0,-1 0,1 0,-1 0,0 0,1 0,-1 0,1 1,-1-1,0 0,1 1,-1-1,0 1,1 0,122 117,-118-111,0-1,0-1,1 1,0-1,0 0,0 0,1-1,-1 0,1-1,0 1,0-2,0 1,1-1,-1 0,0-1,1 0,0 0,-1 0,5-2,5-4,-1-1,0-1,0 0,-1-1,0-1,0-1,-1 0,10-9,27-17,-28 24,-24 34,-5 153,5-74,-6 1,-14 78,12-139,2 0,1 1,3-1,1 1,2 0,15-50,24-15,0 3,2 1,17-5,20 5,-76 21,0-1,0 0,0 1,0 0,0 0,-1 0,1 0,-1 0,1 0,-1 1,0-1,0 1,0-1,0 1,-1 0,1 0,-1 0,1 0,-1 0,0 0,0 0,-1 1,1 0,2 4,10 33,-1 1,-2 0,1 20,15 65,-19-100,-4-11,1 0,1 0,0-1,1 0,1 0,5 9,-9-21,0-1,-1 0,1 0,0 0,0-1,1 1,-1-1,0 0,0 0,1 0,-1 0,0 0,1-1,-1 1,1-1,-1 0,1 0,-1 0,1-1,-1 1,1-1,-1 0,1 0,-1 0,0 0,0-1,0 1,0-1,1 0,155-72,-56 23,-99 49,-4 2,0 0,0-1,0 1,0 0,0 0,0-1,1 1,-1 0,0 0,0 0,0-1,0 1,1 0,-1 0,0 0,0 0,0 0,1-1,-1 1,0 0,0 0,1 0,-1 0,0 0,0 0,1 0,-1 0,0 0,0 0,1 0,-1 0,0 0,1 0,-1 0,0 0,0 0,0 0,1 0,-1 0,0 1,0-1,1 0,-1 0,0 0,0 0,0 1,1-1,-1 0,0 0,0 0,0 1,0-1,1 0,-1 0,0 0,0 1,0-1,0 0,0 0,0 1,0-1,0 0,0 0,0 1,0-1,-52 165,43-127,2 0,1 1,2 0,2 0,2 1,2 14,-3-41,-1 0,0-1,0 1,-2 0,1-1,-2 0,0 0,0 0,-3 4,-9 21,4-3,0 0,3 1,1 1,1 0,2 0,1 0,2 16,-7 223,10-177,0-93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BFD6-EA43-49DA-B355-4691D2A20E17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4ACA-54DD-4456-84F5-D2378BBF6A9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14644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BFD6-EA43-49DA-B355-4691D2A20E17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4ACA-54DD-4456-84F5-D2378BBF6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3706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BFD6-EA43-49DA-B355-4691D2A20E17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4ACA-54DD-4456-84F5-D2378BBF6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3673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BFD6-EA43-49DA-B355-4691D2A20E17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4ACA-54DD-4456-84F5-D2378BBF6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5608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BFD6-EA43-49DA-B355-4691D2A20E17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4ACA-54DD-4456-84F5-D2378BBF6A9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56774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BFD6-EA43-49DA-B355-4691D2A20E17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4ACA-54DD-4456-84F5-D2378BBF6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328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BFD6-EA43-49DA-B355-4691D2A20E17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4ACA-54DD-4456-84F5-D2378BBF6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167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BFD6-EA43-49DA-B355-4691D2A20E17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4ACA-54DD-4456-84F5-D2378BBF6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8546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BFD6-EA43-49DA-B355-4691D2A20E17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4ACA-54DD-4456-84F5-D2378BBF6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8676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B26BFD6-EA43-49DA-B355-4691D2A20E17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714ACA-54DD-4456-84F5-D2378BBF6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0936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BFD6-EA43-49DA-B355-4691D2A20E17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4ACA-54DD-4456-84F5-D2378BBF6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4210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B26BFD6-EA43-49DA-B355-4691D2A20E17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7714ACA-54DD-4456-84F5-D2378BBF6A9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6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insanadiron.blogspot.com/2010_06_01_archive.html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5576E-A38F-4661-B827-E36CC1C61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Smoothing Splines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089CA-4114-42D2-BDA6-0DC5455B5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en-US" dirty="0"/>
              <a:t>Team 1-3</a:t>
            </a:r>
          </a:p>
          <a:p>
            <a:r>
              <a:rPr lang="en-US" dirty="0"/>
              <a:t>Jake Smith, </a:t>
            </a:r>
            <a:br>
              <a:rPr lang="en-US" dirty="0"/>
            </a:br>
            <a:r>
              <a:rPr lang="en-US" dirty="0"/>
              <a:t>Ye Chen, </a:t>
            </a:r>
            <a:br>
              <a:rPr lang="en-US" dirty="0"/>
            </a:br>
            <a:r>
              <a:rPr lang="en-US" dirty="0"/>
              <a:t>William Jackson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4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ED9E-31FF-408C-8049-AF05B580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AC6485-B63B-4D6C-8C0F-8A14D10620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 dirty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i="1" dirty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l-GR" i="1" smtClean="0">
                              <a:solidFill>
                                <a:srgbClr val="FF0000"/>
                              </a:solidFill>
                            </a:rPr>
                            <m:t>λ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sz="2400" dirty="0"/>
                  <a:t>If we put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in terms of this new </a:t>
                </a:r>
                <a:r>
                  <a:rPr lang="en-US" sz="2400" dirty="0">
                    <a:solidFill>
                      <a:schemeClr val="accent6"/>
                    </a:solidFill>
                  </a:rPr>
                  <a:t>Loss</a:t>
                </a:r>
                <a:r>
                  <a:rPr lang="en-US" sz="2400" dirty="0"/>
                  <a:t> + </a:t>
                </a:r>
                <a:r>
                  <a:rPr lang="en-US" sz="2400" dirty="0">
                    <a:solidFill>
                      <a:srgbClr val="FF0000"/>
                    </a:solidFill>
                  </a:rPr>
                  <a:t>Penalty</a:t>
                </a:r>
                <a:r>
                  <a:rPr lang="en-US" sz="2400" dirty="0"/>
                  <a:t> formula, this is what we get</a:t>
                </a:r>
              </a:p>
              <a:p>
                <a:r>
                  <a:rPr lang="en-US" sz="2400" dirty="0"/>
                  <a:t>Now we have constrained the RSS function using this penalty based on the roughness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The constraint on this function pushes for a smoother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Therefore, the penalty (more specifically,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i="1"/>
                      <m:t>λ</m:t>
                    </m:r>
                  </m:oMath>
                </a14:m>
                <a:r>
                  <a:rPr lang="en-US" sz="2400" dirty="0"/>
                  <a:t>) controls the bias-variance tradeoff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AC6485-B63B-4D6C-8C0F-8A14D10620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9" r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15379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6039-D8C3-4609-A0F4-242381410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Similarities to Shrinkage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6A7091-73DE-484D-BF3A-9EE623B4A5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Like shrinkage methods, we have a familiar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i="1"/>
                      <m:t>λ</m:t>
                    </m:r>
                  </m:oMath>
                </a14:m>
                <a:r>
                  <a:rPr lang="en-US" sz="2400" dirty="0"/>
                  <a:t> tuning parameter</a:t>
                </a:r>
              </a:p>
              <a:p>
                <a:r>
                  <a:rPr lang="en-US" sz="2400" dirty="0"/>
                  <a:t>We incur some penalty to reduce the minimization of the RSS</a:t>
                </a:r>
              </a:p>
              <a:p>
                <a:r>
                  <a:rPr lang="en-US" sz="2400" dirty="0"/>
                  <a:t>Both ridge and lasso have 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i="1"/>
                      <m:t>λ</m:t>
                    </m:r>
                  </m:oMath>
                </a14:m>
                <a:r>
                  <a:rPr lang="en-US" sz="2400" dirty="0"/>
                  <a:t> penalty that affects bias/variance</a:t>
                </a:r>
              </a:p>
              <a:p>
                <a:r>
                  <a:rPr lang="en-US" sz="2400" dirty="0"/>
                  <a:t>As with both shrinkage methods, we turn that variance knob to find an optimal point that reduces RSS given the penalty occurrence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6A7091-73DE-484D-BF3A-9EE623B4A5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9" t="-2121" r="-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952282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94C4-FF98-4D0A-BBF2-F06B23FC7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So Far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F297B9-CF1A-4D67-9DE2-936591CE65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1. We want to minimize RSS, but…</a:t>
                </a:r>
              </a:p>
              <a:p>
                <a:pPr marL="0" indent="0">
                  <a:buNone/>
                </a:pPr>
                <a:r>
                  <a:rPr lang="en-US" sz="2400" dirty="0"/>
                  <a:t>2. if we do so without constraint, we will minimize to 0 and overfit.</a:t>
                </a:r>
              </a:p>
              <a:p>
                <a:pPr marL="0" indent="0">
                  <a:buNone/>
                </a:pPr>
                <a:r>
                  <a:rPr lang="en-US" sz="2400" dirty="0"/>
                  <a:t>3. The smoothing function encourages smoothness by using the second derivative to represent roughness</a:t>
                </a:r>
              </a:p>
              <a:p>
                <a:pPr marL="0" indent="0">
                  <a:buNone/>
                </a:pPr>
                <a:r>
                  <a:rPr lang="en-US" sz="2400" dirty="0"/>
                  <a:t>4. The tuning parameter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i="1"/>
                      <m:t>λ</m:t>
                    </m:r>
                  </m:oMath>
                </a14:m>
                <a:r>
                  <a:rPr lang="en-US" sz="2400" dirty="0"/>
                  <a:t> controls the bias-variance tradeoff, as with lasso and ridge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F297B9-CF1A-4D67-9DE2-936591CE65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18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04707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F9845-CC45-46A9-A7F1-553EE196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Quiz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B04A1-5B99-41E0-B6D2-2364A4AC2D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0586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4900-937E-4661-9539-5FEC5B63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B9509-0CCD-43D7-AD1B-7677A155D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are we aiming to minimize with smoothing splines?</a:t>
            </a:r>
          </a:p>
          <a:p>
            <a:r>
              <a:rPr lang="en-US" sz="2400" dirty="0"/>
              <a:t>A. KNN</a:t>
            </a:r>
          </a:p>
          <a:p>
            <a:r>
              <a:rPr lang="en-US" sz="2400" dirty="0"/>
              <a:t>B. RSS</a:t>
            </a:r>
          </a:p>
          <a:p>
            <a:r>
              <a:rPr lang="en-US" sz="2400" dirty="0"/>
              <a:t>C. LSE</a:t>
            </a:r>
          </a:p>
          <a:p>
            <a:r>
              <a:rPr lang="en-US" sz="2400" dirty="0"/>
              <a:t>D. PCA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06AF14-2373-4067-B97C-D952577ADF33}"/>
              </a:ext>
            </a:extLst>
          </p:cNvPr>
          <p:cNvSpPr/>
          <p:nvPr/>
        </p:nvSpPr>
        <p:spPr>
          <a:xfrm>
            <a:off x="1097280" y="2861534"/>
            <a:ext cx="360381" cy="39803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33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E261-9771-4859-B928-AB223C096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9C3EF-57EF-4831-A4A7-C212E88E4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Where else have we used a lambda parameter to tune our model?</a:t>
            </a:r>
          </a:p>
          <a:p>
            <a:r>
              <a:rPr lang="en-US" sz="2400" dirty="0"/>
              <a:t>A. Ridge Regression</a:t>
            </a:r>
          </a:p>
          <a:p>
            <a:r>
              <a:rPr lang="en-US" sz="2400" dirty="0"/>
              <a:t>B. KNN</a:t>
            </a:r>
          </a:p>
          <a:p>
            <a:r>
              <a:rPr lang="en-US" sz="2400" dirty="0"/>
              <a:t>C. Lasso</a:t>
            </a:r>
          </a:p>
          <a:p>
            <a:r>
              <a:rPr lang="en-US" sz="2400" dirty="0"/>
              <a:t>D. MapReduce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CE557F-4649-49DF-879D-5BFFCF03271D}"/>
              </a:ext>
            </a:extLst>
          </p:cNvPr>
          <p:cNvSpPr/>
          <p:nvPr/>
        </p:nvSpPr>
        <p:spPr>
          <a:xfrm>
            <a:off x="1097280" y="3383280"/>
            <a:ext cx="360381" cy="39803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A53009-460D-41BA-8052-A4FF184B5ADE}"/>
              </a:ext>
            </a:extLst>
          </p:cNvPr>
          <p:cNvSpPr/>
          <p:nvPr/>
        </p:nvSpPr>
        <p:spPr>
          <a:xfrm>
            <a:off x="1097280" y="2355127"/>
            <a:ext cx="360381" cy="39803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65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AF1D-1AD7-406D-9E6D-3E3D746D4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51617F-7266-450F-A47C-A5D4710BDB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What is the second derivative of the following expression?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A.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−6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B.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C.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24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D.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51617F-7266-450F-A47C-A5D4710BDB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9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16F064-B20C-4FCB-975A-DEB9A3E22706}"/>
                  </a:ext>
                </a:extLst>
              </p:cNvPr>
              <p:cNvSpPr txBox="1"/>
              <p:nvPr/>
            </p:nvSpPr>
            <p:spPr>
              <a:xfrm>
                <a:off x="4103370" y="2586321"/>
                <a:ext cx="30672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−2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16F064-B20C-4FCB-975A-DEB9A3E22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370" y="2586321"/>
                <a:ext cx="306727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692BB767-44A8-42AC-807F-5147B7CB76D3}"/>
              </a:ext>
            </a:extLst>
          </p:cNvPr>
          <p:cNvSpPr/>
          <p:nvPr/>
        </p:nvSpPr>
        <p:spPr>
          <a:xfrm>
            <a:off x="1097280" y="4389120"/>
            <a:ext cx="360381" cy="39803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08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5CF24-7D2C-4C43-A346-9755B3A5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F302FD-D268-467E-A9C3-60792624F1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A series of knots where different cubic functions meet to account for the non-linearity of our data</a:t>
                </a:r>
              </a:p>
              <a:p>
                <a:r>
                  <a:rPr lang="en-US" sz="2400" dirty="0"/>
                  <a:t>With a smoothing spline, we have knots at every unique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, rather than selecting where to put them and how many</a:t>
                </a:r>
              </a:p>
              <a:p>
                <a:r>
                  <a:rPr lang="en-US" sz="2400" dirty="0"/>
                  <a:t>That might seem incredibly flexible, but lambda encourages a smooth line rather than a flexible one</a:t>
                </a:r>
              </a:p>
              <a:p>
                <a:r>
                  <a:rPr lang="en-US" sz="2400" dirty="0"/>
                  <a:t>Therefore,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b="1" i="1"/>
                      <m:t>λ</m:t>
                    </m:r>
                  </m:oMath>
                </a14:m>
                <a:r>
                  <a:rPr lang="en-US" sz="2400" b="1" dirty="0"/>
                  <a:t> controls the </a:t>
                </a:r>
                <a:r>
                  <a:rPr lang="en-US" sz="2400" b="1" i="1" dirty="0"/>
                  <a:t>effective</a:t>
                </a:r>
                <a:r>
                  <a:rPr lang="en-US" sz="2400" b="1" dirty="0"/>
                  <a:t> degrees of freedom </a:t>
                </a:r>
                <a:r>
                  <a:rPr lang="en-US" sz="2400" dirty="0"/>
                  <a:t>of the fit function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F302FD-D268-467E-A9C3-60792624F1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9" t="-2121" r="-2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146294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5C5D1-53A5-4BFF-929D-4713F7D6E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Degrees of Freedom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94122F-3499-4172-9E5B-A35C6026CF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Number of values that are free to vary</a:t>
                </a:r>
              </a:p>
              <a:p>
                <a:r>
                  <a:rPr lang="en-US" sz="2400" dirty="0"/>
                  <a:t>Dimension of the subspace that the function lies in</a:t>
                </a:r>
              </a:p>
              <a:p>
                <a:r>
                  <a:rPr lang="en-US" sz="2400" dirty="0"/>
                  <a:t>Number of knots = n = degrees of freedom</a:t>
                </a:r>
              </a:p>
              <a:p>
                <a:r>
                  <a:rPr lang="en-US" sz="2400" dirty="0"/>
                  <a:t>Only some of the degrees of freedom are relevant to the model</a:t>
                </a:r>
              </a:p>
              <a:p>
                <a:pPr lvl="1"/>
                <a:r>
                  <a:rPr lang="en-US" sz="2000" dirty="0"/>
                  <a:t>i.e., they actually impact the shape </a:t>
                </a:r>
              </a:p>
              <a:p>
                <a:r>
                  <a:rPr lang="en-US" sz="2400" dirty="0"/>
                  <a:t>These are the effective degrees of freedom</a:t>
                </a:r>
              </a:p>
              <a:p>
                <a:r>
                  <a:rPr lang="en-US" sz="2400" dirty="0"/>
                  <a:t>As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i="1"/>
                      <m:t>λ</m:t>
                    </m:r>
                  </m:oMath>
                </a14:m>
                <a:r>
                  <a:rPr lang="en-US" sz="2400" dirty="0"/>
                  <a:t> goes to </a:t>
                </a:r>
                <a:r>
                  <a:rPr lang="en-US" sz="2400" i="1" dirty="0"/>
                  <a:t>∞</a:t>
                </a:r>
                <a:r>
                  <a:rPr lang="en-US" sz="2400" dirty="0"/>
                  <a:t>, the effective degrees of freedom goes to 2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94122F-3499-4172-9E5B-A35C6026CF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9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85090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AD40-10E6-43DC-B86F-A979B3E2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D700E1-7EAB-4B87-B429-9DF4E90883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Higher lambda = more smoothness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i="1"/>
                      <m:t>λ</m:t>
                    </m:r>
                  </m:oMath>
                </a14:m>
                <a:r>
                  <a:rPr lang="en-US" sz="2400" dirty="0"/>
                  <a:t> = 0 means we have no penalty whatsoever</a:t>
                </a:r>
              </a:p>
              <a:p>
                <a:pPr lvl="1"/>
                <a:r>
                  <a:rPr lang="en-US" sz="2200" dirty="0"/>
                  <a:t>Overfit the model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i="1"/>
                      <m:t>λ</m:t>
                    </m:r>
                    <m:r>
                      <a:rPr lang="el-GR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= </a:t>
                </a:r>
                <a:r>
                  <a:rPr lang="en-US" sz="2400" i="1" dirty="0"/>
                  <a:t>∞</a:t>
                </a:r>
                <a:r>
                  <a:rPr lang="en-US" sz="2400" dirty="0"/>
                  <a:t> means we have a perfectly smooth model</a:t>
                </a:r>
              </a:p>
              <a:p>
                <a:pPr lvl="1"/>
                <a:r>
                  <a:rPr lang="en-US" sz="2200" dirty="0"/>
                  <a:t>Same as the linear LS line RSS</a:t>
                </a:r>
              </a:p>
              <a:p>
                <a:r>
                  <a:rPr lang="en-US" sz="2400" dirty="0"/>
                  <a:t>Somewhere between 0 and </a:t>
                </a:r>
                <a:r>
                  <a:rPr lang="en-US" sz="2400" i="1" dirty="0"/>
                  <a:t>∞</a:t>
                </a:r>
                <a:r>
                  <a:rPr lang="en-US" sz="2400" dirty="0"/>
                  <a:t> yields an approximation of the training predictions and is somewhat smooth</a:t>
                </a:r>
              </a:p>
              <a:p>
                <a:r>
                  <a:rPr lang="en-US" sz="2400" dirty="0"/>
                  <a:t>How do we pick lambda?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D700E1-7EAB-4B87-B429-9DF4E90883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9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58266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F477E-1514-4E7A-B629-11672125C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445A6F-5E81-48E2-AB80-7CF842E96C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We always want to minimize RSS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r>
                  <a:rPr lang="en-US" sz="2400" dirty="0"/>
                  <a:t>If we minimized without constraint, the RSS would go to 0 and the model would be incredibly overfit</a:t>
                </a:r>
              </a:p>
              <a:p>
                <a:r>
                  <a:rPr lang="en-US" sz="2400" dirty="0"/>
                  <a:t>How can we constrain this so that we don’t get 0?</a:t>
                </a:r>
              </a:p>
              <a:p>
                <a:r>
                  <a:rPr lang="en-US" sz="2400" dirty="0"/>
                  <a:t>Think of the Loss + Penalty formula we’ve used in the past </a:t>
                </a:r>
              </a:p>
              <a:p>
                <a:r>
                  <a:rPr lang="en-US" sz="2400" dirty="0"/>
                  <a:t>We have Loss function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) but we need a penalty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445A6F-5E81-48E2-AB80-7CF842E96C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9" t="-2121" r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13829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82491-78EB-40C4-ADBA-AF7FB690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Lambda/DF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912B4-65A2-4864-98BB-8E17CD721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have we iterated through multiple possible values of things in the past?</a:t>
            </a:r>
          </a:p>
          <a:p>
            <a:r>
              <a:rPr lang="en-US" sz="2400" dirty="0"/>
              <a:t>Cross-validation (LOOCV) provides us with the optimal value for lambda </a:t>
            </a:r>
          </a:p>
          <a:p>
            <a:r>
              <a:rPr lang="en-US" sz="2400" dirty="0"/>
              <a:t>The next slide shows an example of LOOCV vs arbitrary selection</a:t>
            </a:r>
          </a:p>
          <a:p>
            <a:r>
              <a:rPr lang="en-US" sz="2400" dirty="0"/>
              <a:t>Remember that when we select lambda we are influencing the effective degrees of freedom</a:t>
            </a:r>
          </a:p>
        </p:txBody>
      </p:sp>
    </p:spTree>
    <p:extLst>
      <p:ext uri="{BB962C8B-B14F-4D97-AF65-F5344CB8AC3E}">
        <p14:creationId xmlns:p14="http://schemas.microsoft.com/office/powerpoint/2010/main" val="376214590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F38FAB-C0AA-46F3-B7E8-E8C4576341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Splines &amp;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F38FAB-C0AA-46F3-B7E8-E8C4576341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B906B4-3AA7-4F82-957C-C20949A34E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special</a:t>
                </a:r>
              </a:p>
              <a:p>
                <a:pPr lvl="1"/>
                <a:r>
                  <a:rPr lang="en-US" sz="2000" dirty="0"/>
                  <a:t>Piecewise cubic polynomial function with knots at all unique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…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Continuous derivatives at all knots</a:t>
                </a:r>
              </a:p>
              <a:p>
                <a:pPr lvl="1"/>
                <a:r>
                  <a:rPr lang="en-US" sz="2000" dirty="0"/>
                  <a:t>Linear in region outside extreme knots</a:t>
                </a:r>
              </a:p>
              <a:p>
                <a:r>
                  <a:rPr lang="en-US" sz="2400" dirty="0"/>
                  <a:t>Different than other spline techniques because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i="1"/>
                      <m:t>λ</m:t>
                    </m:r>
                    <m:r>
                      <a:rPr lang="el-GR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shrinks the function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B906B4-3AA7-4F82-957C-C20949A34E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18" t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06142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F62D-13BC-4B2F-BDCD-A5C2564D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Selection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7E0DF2-D925-4EBB-8947-C614ABA8E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240" y="1753907"/>
            <a:ext cx="5954462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F1E474-E06A-4437-9F84-EE155F10560E}"/>
              </a:ext>
            </a:extLst>
          </p:cNvPr>
          <p:cNvSpPr txBox="1"/>
          <p:nvPr/>
        </p:nvSpPr>
        <p:spPr>
          <a:xfrm>
            <a:off x="7844118" y="1690688"/>
            <a:ext cx="34469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16 degrees of freedom (randomly selected) yields a model similar to that of the LOOCV-selected 6.8 degrees of freedom, so we go with the simpler model</a:t>
            </a:r>
          </a:p>
        </p:txBody>
      </p:sp>
    </p:spTree>
    <p:extLst>
      <p:ext uri="{BB962C8B-B14F-4D97-AF65-F5344CB8AC3E}">
        <p14:creationId xmlns:p14="http://schemas.microsoft.com/office/powerpoint/2010/main" val="351602662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1E571-CD31-470E-8AD3-A568250862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Local Regression</a:t>
            </a:r>
          </a:p>
        </p:txBody>
      </p:sp>
    </p:spTree>
    <p:extLst>
      <p:ext uri="{BB962C8B-B14F-4D97-AF65-F5344CB8AC3E}">
        <p14:creationId xmlns:p14="http://schemas.microsoft.com/office/powerpoint/2010/main" val="2865860525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25FAC-A55A-4F88-94EE-9B37E146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local regression?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7D155A-77ED-457E-B8AE-18969F3B0D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Doing a weighted least squares regression at target points using only the nearby observations</a:t>
                </a:r>
              </a:p>
              <a:p>
                <a:r>
                  <a:rPr lang="en-US" sz="2400" dirty="0"/>
                  <a:t>Each new target point,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requires a new weight,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To obtain the local regression fit, we need to fit a new weighted least squares regression model by minimizing for a new set of weights</a:t>
                </a:r>
              </a:p>
              <a:p>
                <a:r>
                  <a:rPr lang="en-US" sz="2400" dirty="0"/>
                  <a:t>Memory-based procedure, like nearest-neighbors, we need all the training data each time to compute a prediction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7D155A-77ED-457E-B8AE-18969F3B0D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9" t="-2121" r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1313729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8AC91991-9B51-4133-B2B2-5455156E9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66309"/>
            <a:ext cx="10905066" cy="512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43035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B6A95-52A9-4188-9666-1E4FC2B29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perform a local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DD505-F91D-4DFB-BEB2-B7315CC7F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Choose how to define the weighting function K</a:t>
            </a:r>
          </a:p>
          <a:p>
            <a:r>
              <a:rPr lang="en-US" sz="2400" dirty="0"/>
              <a:t>Fit a linear, constant, or quadratic regression</a:t>
            </a:r>
          </a:p>
          <a:p>
            <a:r>
              <a:rPr lang="en-US" sz="2400" dirty="0"/>
              <a:t>Fit span </a:t>
            </a:r>
            <a:r>
              <a:rPr lang="en-US" sz="2400" i="1" dirty="0"/>
              <a:t>s</a:t>
            </a:r>
            <a:r>
              <a:rPr lang="en-US" sz="2400" dirty="0"/>
              <a:t>, like the tuning parameter lambda, which controls the flexibility of the non-linear fit</a:t>
            </a:r>
          </a:p>
        </p:txBody>
      </p:sp>
    </p:spTree>
    <p:extLst>
      <p:ext uri="{BB962C8B-B14F-4D97-AF65-F5344CB8AC3E}">
        <p14:creationId xmlns:p14="http://schemas.microsoft.com/office/powerpoint/2010/main" val="204037320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B0E5C-50DD-46A7-ABBD-1DE15A07E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8082B-65C4-4022-B88C-3CD16EAEC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Tricube weighted function is commonly used</a:t>
            </a:r>
          </a:p>
          <a:p>
            <a:r>
              <a:rPr lang="en-US" sz="2400" dirty="0"/>
              <a:t>You can use any weight function as long as it satisfies these properties listed by Cleveland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248CA-3CC2-451C-AFDE-67567E702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828" y="3491620"/>
            <a:ext cx="3988917" cy="11732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D6E843-E5E1-402D-847D-B02B0DCB9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59" y="3491620"/>
            <a:ext cx="6783628" cy="162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72440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27399-AB56-4B77-8096-9C043710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Span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65A82-C544-4993-AF73-812ED5EFF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Smaller value means the more local and wigglier our fit</a:t>
            </a:r>
          </a:p>
          <a:p>
            <a:r>
              <a:rPr lang="en-US" sz="2400" dirty="0"/>
              <a:t>Larger value leads to a global fit. Essentially performing a weighted linear regression because we are using all of the training observations</a:t>
            </a:r>
          </a:p>
          <a:p>
            <a:r>
              <a:rPr lang="en-US" sz="2400" dirty="0"/>
              <a:t>Use CV to choose the best </a:t>
            </a:r>
            <a:r>
              <a:rPr lang="en-US" sz="2400" i="1" dirty="0"/>
              <a:t>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2466063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4BE5-E55B-4FEB-9CB6-0DE4C4D7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X = x0</a:t>
            </a:r>
          </a:p>
        </p:txBody>
      </p:sp>
      <p:pic>
        <p:nvPicPr>
          <p:cNvPr id="1026" name="Picture 2" descr="1. Gather the fraction s = kin of training points whose are closest &#10;to xo. &#10;2. Assign a weight Kio = K (:ri, to each point in this neighborhood, &#10;so that the point furthest from To has weight zero, and the closest &#10;has the highest weight. All but these k nearest neighbors get weight &#10;3. Fit a weighted least squares regression of the yi on the using the &#10;aforementioned weights, by finding and that minimize &#10;E Ki0(Yi — '30 — &#10;4. The fitted value at is given by = + &#10;(7.14) ">
            <a:extLst>
              <a:ext uri="{FF2B5EF4-FFF2-40B4-BE49-F238E27FC236}">
                <a16:creationId xmlns:a16="http://schemas.microsoft.com/office/drawing/2014/main" id="{78220F4A-CD4A-4D3D-8F88-497423C78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17" y="1775012"/>
            <a:ext cx="8205680" cy="454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23870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D30C-62ED-40B8-A21C-F05B9F915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Penalty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4213A-F9E4-49E5-8A9E-EAC52E4486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i="1" smtClean="0"/>
                      <m:t>λ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sz="2400" dirty="0"/>
              </a:p>
              <a:p>
                <a:r>
                  <a:rPr lang="en-US" sz="2400" dirty="0"/>
                  <a:t>This might look daunting but it’s really not</a:t>
                </a:r>
              </a:p>
              <a:p>
                <a:r>
                  <a:rPr lang="en-US" sz="2400" dirty="0"/>
                  <a:t>We have a familiar lambda tuning parameter</a:t>
                </a:r>
              </a:p>
              <a:p>
                <a:r>
                  <a:rPr lang="en-US" sz="2400" dirty="0"/>
                  <a:t>We have an unfamiliar integral and derivative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4213A-F9E4-49E5-8A9E-EAC52E4486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97" t="-1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012265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F9845-CC45-46A9-A7F1-553EE196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Quiz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B04A1-5B99-41E0-B6D2-2364A4AC2D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76680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4900-937E-4661-9539-5FEC5B63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B9509-0CCD-43D7-AD1B-7677A155D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Why is local regression computationally intensive?</a:t>
            </a:r>
          </a:p>
          <a:p>
            <a:r>
              <a:rPr lang="en-US" sz="2400" dirty="0"/>
              <a:t>A. Your computer is poor quality</a:t>
            </a:r>
          </a:p>
          <a:p>
            <a:r>
              <a:rPr lang="en-US" sz="2400" dirty="0"/>
              <a:t>B. Code is badly optimized</a:t>
            </a:r>
          </a:p>
          <a:p>
            <a:r>
              <a:rPr lang="en-US" sz="2400" dirty="0"/>
              <a:t>C. The method of use is poorly grounded in science</a:t>
            </a:r>
          </a:p>
          <a:p>
            <a:r>
              <a:rPr lang="en-US" sz="2400" dirty="0"/>
              <a:t>D. You’re recalculating news weights at targeted points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06AF14-2373-4067-B97C-D952577ADF33}"/>
              </a:ext>
            </a:extLst>
          </p:cNvPr>
          <p:cNvSpPr/>
          <p:nvPr/>
        </p:nvSpPr>
        <p:spPr>
          <a:xfrm>
            <a:off x="1097280" y="3884048"/>
            <a:ext cx="360381" cy="39803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53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4900-937E-4661-9539-5FEC5B63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B9509-0CCD-43D7-AD1B-7677A155D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the most important step in local regression?</a:t>
            </a:r>
          </a:p>
          <a:p>
            <a:r>
              <a:rPr lang="en-US" sz="2400" dirty="0"/>
              <a:t>A. Finding span</a:t>
            </a:r>
          </a:p>
          <a:p>
            <a:r>
              <a:rPr lang="en-US" sz="2400" dirty="0"/>
              <a:t>B. Installing Spark</a:t>
            </a:r>
          </a:p>
          <a:p>
            <a:r>
              <a:rPr lang="en-US" sz="2400" dirty="0"/>
              <a:t>C. Selecting the number of knots</a:t>
            </a:r>
          </a:p>
          <a:p>
            <a:r>
              <a:rPr lang="en-US" sz="2400" dirty="0"/>
              <a:t>D. Calculating weights</a:t>
            </a:r>
          </a:p>
          <a:p>
            <a:endParaRPr lang="en-US" sz="2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06AF14-2373-4067-B97C-D952577ADF33}"/>
              </a:ext>
            </a:extLst>
          </p:cNvPr>
          <p:cNvSpPr/>
          <p:nvPr/>
        </p:nvSpPr>
        <p:spPr>
          <a:xfrm>
            <a:off x="1097280" y="2365967"/>
            <a:ext cx="360381" cy="39803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20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4900-937E-4661-9539-5FEC5B63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B9509-0CCD-43D7-AD1B-7677A155D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847" y="1845734"/>
            <a:ext cx="10357873" cy="4023360"/>
          </a:xfrm>
        </p:spPr>
        <p:txBody>
          <a:bodyPr>
            <a:normAutofit/>
          </a:bodyPr>
          <a:lstStyle/>
          <a:p>
            <a:r>
              <a:rPr lang="en-US" sz="2400" dirty="0"/>
              <a:t>How are smoothing splines and local regression similar?</a:t>
            </a:r>
          </a:p>
          <a:p>
            <a:r>
              <a:rPr lang="en-US" sz="2400" dirty="0"/>
              <a:t>A. Both require the derivatives to be continuous</a:t>
            </a:r>
          </a:p>
          <a:p>
            <a:r>
              <a:rPr lang="en-US" sz="2400" dirty="0"/>
              <a:t>B. Both include tricube weighted regression</a:t>
            </a:r>
          </a:p>
          <a:p>
            <a:r>
              <a:rPr lang="en-US" sz="2400" dirty="0"/>
              <a:t>C. Both use segments of curves pieced together to make an overall model</a:t>
            </a:r>
          </a:p>
          <a:p>
            <a:r>
              <a:rPr lang="en-US" sz="2400" dirty="0"/>
              <a:t>D. Both have a lambda parameter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06AF14-2373-4067-B97C-D952577ADF33}"/>
              </a:ext>
            </a:extLst>
          </p:cNvPr>
          <p:cNvSpPr/>
          <p:nvPr/>
        </p:nvSpPr>
        <p:spPr>
          <a:xfrm>
            <a:off x="736899" y="3360266"/>
            <a:ext cx="360381" cy="39803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37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E4421-5263-4DB2-A1AC-4101A54E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Local Regression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EF2A15-4C5D-4B74-8F96-7E4E57C176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Fit models that are local in a pair of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Use 2 dimensional neighborhoods, and fit bivariate linear regression models using observations that are near each target points in two-dimensional space</a:t>
                </a:r>
              </a:p>
              <a:p>
                <a:r>
                  <a:rPr lang="en-US" sz="2400" dirty="0"/>
                  <a:t>Implement this to p-dimensional neighbors, but it will perform poorly if p &gt; 4, due to few training observations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EF2A15-4C5D-4B74-8F96-7E4E57C176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9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4399362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242A-7600-4B18-8ADE-629AFD3A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5191F-C56D-438D-8177-2D151F992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Simple method </a:t>
            </a:r>
          </a:p>
          <a:p>
            <a:r>
              <a:rPr lang="en-US" sz="2400" dirty="0"/>
              <a:t>Does not require a function to fit a model to all the data </a:t>
            </a:r>
          </a:p>
          <a:p>
            <a:r>
              <a:rPr lang="en-US" sz="2400" dirty="0"/>
              <a:t>Only need to provide a smoothing parameter and the degree of the local polynomial</a:t>
            </a:r>
          </a:p>
          <a:p>
            <a:r>
              <a:rPr lang="en-US" sz="2400" dirty="0"/>
              <a:t>Flexible, ideal for modeling complex processes which no theoretical models exist</a:t>
            </a:r>
          </a:p>
        </p:txBody>
      </p:sp>
    </p:spTree>
    <p:extLst>
      <p:ext uri="{BB962C8B-B14F-4D97-AF65-F5344CB8AC3E}">
        <p14:creationId xmlns:p14="http://schemas.microsoft.com/office/powerpoint/2010/main" val="578493424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CBDE-E5AF-458F-8D15-FE166AA52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EBD0C-23AC-448A-B02C-4416C030A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Requires fairly dense sampled data set in order to produce good models</a:t>
            </a:r>
          </a:p>
          <a:p>
            <a:r>
              <a:rPr lang="en-US" sz="2400" dirty="0"/>
              <a:t>Does not produce a regression function that is easily represented by a formula, difficult to interpret results</a:t>
            </a:r>
          </a:p>
          <a:p>
            <a:r>
              <a:rPr lang="en-US" sz="2400" dirty="0"/>
              <a:t>Sensitive to outliers, like other least squares methods</a:t>
            </a:r>
          </a:p>
          <a:p>
            <a:r>
              <a:rPr lang="en-US" sz="2400" dirty="0"/>
              <a:t>Computationally intensive</a:t>
            </a:r>
          </a:p>
        </p:txBody>
      </p:sp>
    </p:spTree>
    <p:extLst>
      <p:ext uri="{BB962C8B-B14F-4D97-AF65-F5344CB8AC3E}">
        <p14:creationId xmlns:p14="http://schemas.microsoft.com/office/powerpoint/2010/main" val="4197087781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D9FFA-839A-4CAF-97FB-FBCB381BC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5"/>
            <a:ext cx="3100136" cy="2117113"/>
          </a:xfrm>
        </p:spPr>
        <p:txBody>
          <a:bodyPr>
            <a:normAutofit/>
          </a:bodyPr>
          <a:lstStyle/>
          <a:p>
            <a:r>
              <a:rPr lang="en-US" sz="3800" dirty="0"/>
              <a:t>Group Exercise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7432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3A10D-FD2B-473B-A9D9-D236A86A0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36574"/>
            <a:ext cx="3084844" cy="3366047"/>
          </a:xfrm>
        </p:spPr>
        <p:txBody>
          <a:bodyPr>
            <a:normAutofit/>
          </a:bodyPr>
          <a:lstStyle/>
          <a:p>
            <a:r>
              <a:rPr lang="en-US" dirty="0"/>
              <a:t>Predict large bags on average price</a:t>
            </a:r>
          </a:p>
          <a:p>
            <a:r>
              <a:rPr lang="en-US" dirty="0"/>
              <a:t>Try both smoothing splines and local regression</a:t>
            </a:r>
          </a:p>
          <a:p>
            <a:pPr lvl="1"/>
            <a:r>
              <a:rPr lang="en-US" sz="2000" dirty="0"/>
              <a:t>You don’t have to use CV for local regression, just use 0.2 and 0.5 for span</a:t>
            </a:r>
          </a:p>
          <a:p>
            <a:r>
              <a:rPr lang="en-US" dirty="0"/>
              <a:t>First team to show correct solutions wins guacamole</a:t>
            </a:r>
          </a:p>
        </p:txBody>
      </p:sp>
      <p:pic>
        <p:nvPicPr>
          <p:cNvPr id="5" name="Picture 4" descr="A plate of food on a table&#10;&#10;Description generated with very high confidence">
            <a:extLst>
              <a:ext uri="{FF2B5EF4-FFF2-40B4-BE49-F238E27FC236}">
                <a16:creationId xmlns:a16="http://schemas.microsoft.com/office/drawing/2014/main" id="{8990908F-D287-47BD-ACB9-9C6CFF93C7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8040" b="-2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1894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CD4E3F-825D-4456-96D1-5426F3732C1A}"/>
              </a:ext>
            </a:extLst>
          </p:cNvPr>
          <p:cNvCxnSpPr>
            <a:cxnSpLocks/>
          </p:cNvCxnSpPr>
          <p:nvPr/>
        </p:nvCxnSpPr>
        <p:spPr>
          <a:xfrm>
            <a:off x="7131425" y="5049371"/>
            <a:ext cx="3779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F6839AF-4546-4BE8-BBB4-08FE8587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Derivative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8446E1-F0EF-493D-9700-5135D136ACDF}"/>
              </a:ext>
            </a:extLst>
          </p:cNvPr>
          <p:cNvGrpSpPr/>
          <p:nvPr/>
        </p:nvGrpSpPr>
        <p:grpSpPr>
          <a:xfrm>
            <a:off x="954742" y="2227730"/>
            <a:ext cx="3840480" cy="3738281"/>
            <a:chOff x="954742" y="2227731"/>
            <a:chExt cx="1362635" cy="111162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1AD6909-58C2-463A-9BD0-DC90E4726F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742" y="2227731"/>
              <a:ext cx="0" cy="111162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8A64FF1-0DFD-4E4B-BA3F-DABADC3FE193}"/>
                </a:ext>
              </a:extLst>
            </p:cNvPr>
            <p:cNvCxnSpPr>
              <a:cxnSpLocks/>
            </p:cNvCxnSpPr>
            <p:nvPr/>
          </p:nvCxnSpPr>
          <p:spPr>
            <a:xfrm>
              <a:off x="954742" y="3339353"/>
              <a:ext cx="136263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7FAF62-B50D-4245-B629-57FC28BAAF1D}"/>
              </a:ext>
            </a:extLst>
          </p:cNvPr>
          <p:cNvCxnSpPr>
            <a:cxnSpLocks/>
          </p:cNvCxnSpPr>
          <p:nvPr/>
        </p:nvCxnSpPr>
        <p:spPr>
          <a:xfrm flipV="1">
            <a:off x="954741" y="2294965"/>
            <a:ext cx="3657600" cy="3657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1F0C6E-9723-4A6B-BDA8-724BEB1F999C}"/>
              </a:ext>
            </a:extLst>
          </p:cNvPr>
          <p:cNvGrpSpPr/>
          <p:nvPr/>
        </p:nvGrpSpPr>
        <p:grpSpPr>
          <a:xfrm>
            <a:off x="2577353" y="3836895"/>
            <a:ext cx="497541" cy="493058"/>
            <a:chOff x="7328647" y="2442882"/>
            <a:chExt cx="497541" cy="466165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85C4C6F-DD75-4ED9-8676-5B9DC6654FFD}"/>
                </a:ext>
              </a:extLst>
            </p:cNvPr>
            <p:cNvCxnSpPr/>
            <p:nvPr/>
          </p:nvCxnSpPr>
          <p:spPr>
            <a:xfrm>
              <a:off x="7826188" y="2442882"/>
              <a:ext cx="0" cy="466165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65F98EE-0A3D-4A62-B5AC-83A6AF3672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28647" y="2909047"/>
              <a:ext cx="497541" cy="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421CB9B-1D35-4959-9EEF-6A184D6AC299}"/>
              </a:ext>
            </a:extLst>
          </p:cNvPr>
          <p:cNvSpPr txBox="1"/>
          <p:nvPr/>
        </p:nvSpPr>
        <p:spPr>
          <a:xfrm>
            <a:off x="3204882" y="3898758"/>
            <a:ext cx="33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DC969A-B2E6-4AD8-B400-C6F79C4CC872}"/>
              </a:ext>
            </a:extLst>
          </p:cNvPr>
          <p:cNvSpPr txBox="1"/>
          <p:nvPr/>
        </p:nvSpPr>
        <p:spPr>
          <a:xfrm>
            <a:off x="2709136" y="4407042"/>
            <a:ext cx="33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51378B-9D82-4E23-A223-CFE117237179}"/>
              </a:ext>
            </a:extLst>
          </p:cNvPr>
          <p:cNvGrpSpPr/>
          <p:nvPr/>
        </p:nvGrpSpPr>
        <p:grpSpPr>
          <a:xfrm>
            <a:off x="7131425" y="2214283"/>
            <a:ext cx="3840480" cy="3738281"/>
            <a:chOff x="954742" y="2227731"/>
            <a:chExt cx="1362635" cy="111162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6475F20-8EED-4779-84CC-4DBB4FA2CB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742" y="2227731"/>
              <a:ext cx="0" cy="111162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2D30E05-286B-4899-A218-51FEE46747D4}"/>
                </a:ext>
              </a:extLst>
            </p:cNvPr>
            <p:cNvCxnSpPr>
              <a:cxnSpLocks/>
            </p:cNvCxnSpPr>
            <p:nvPr/>
          </p:nvCxnSpPr>
          <p:spPr>
            <a:xfrm>
              <a:off x="954742" y="3339353"/>
              <a:ext cx="136263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32A90DFA-5CB5-42E0-B259-820DCD303945}"/>
              </a:ext>
            </a:extLst>
          </p:cNvPr>
          <p:cNvSpPr/>
          <p:nvPr/>
        </p:nvSpPr>
        <p:spPr>
          <a:xfrm>
            <a:off x="1809080" y="5051612"/>
            <a:ext cx="45719" cy="49306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40F2012-6A20-49D4-B483-8CB4C3725B25}"/>
              </a:ext>
            </a:extLst>
          </p:cNvPr>
          <p:cNvSpPr/>
          <p:nvPr/>
        </p:nvSpPr>
        <p:spPr>
          <a:xfrm>
            <a:off x="4193692" y="2662518"/>
            <a:ext cx="45719" cy="49306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833984-A9B5-4F55-BC6D-D8E644AA2BBD}"/>
              </a:ext>
            </a:extLst>
          </p:cNvPr>
          <p:cNvSpPr/>
          <p:nvPr/>
        </p:nvSpPr>
        <p:spPr>
          <a:xfrm>
            <a:off x="3450967" y="3429000"/>
            <a:ext cx="45719" cy="49306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1446880-D29B-4727-A7AE-7F961E60CA1D}"/>
              </a:ext>
            </a:extLst>
          </p:cNvPr>
          <p:cNvSpPr/>
          <p:nvPr/>
        </p:nvSpPr>
        <p:spPr>
          <a:xfrm>
            <a:off x="2554492" y="4329953"/>
            <a:ext cx="45719" cy="49306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A6FD51-7BB5-46A6-B47B-0EC2B08F173A}"/>
              </a:ext>
            </a:extLst>
          </p:cNvPr>
          <p:cNvSpPr/>
          <p:nvPr/>
        </p:nvSpPr>
        <p:spPr>
          <a:xfrm>
            <a:off x="7746632" y="5022477"/>
            <a:ext cx="45719" cy="49306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537BF7E-86AD-44A6-9308-107751E341E1}"/>
              </a:ext>
            </a:extLst>
          </p:cNvPr>
          <p:cNvSpPr/>
          <p:nvPr/>
        </p:nvSpPr>
        <p:spPr>
          <a:xfrm>
            <a:off x="10358271" y="5022477"/>
            <a:ext cx="45719" cy="49306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A6D35BC-9AAE-4702-BE9D-D7037CC3CF94}"/>
              </a:ext>
            </a:extLst>
          </p:cNvPr>
          <p:cNvSpPr/>
          <p:nvPr/>
        </p:nvSpPr>
        <p:spPr>
          <a:xfrm>
            <a:off x="9431772" y="5024718"/>
            <a:ext cx="45719" cy="49306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063A5C-B810-4280-9B19-F8534C6214FD}"/>
              </a:ext>
            </a:extLst>
          </p:cNvPr>
          <p:cNvSpPr/>
          <p:nvPr/>
        </p:nvSpPr>
        <p:spPr>
          <a:xfrm>
            <a:off x="8662150" y="5024718"/>
            <a:ext cx="45719" cy="49306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3B672D-5E78-4932-A466-9BB3623D207C}"/>
              </a:ext>
            </a:extLst>
          </p:cNvPr>
          <p:cNvSpPr txBox="1"/>
          <p:nvPr/>
        </p:nvSpPr>
        <p:spPr>
          <a:xfrm>
            <a:off x="6704264" y="4862464"/>
            <a:ext cx="34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FA66AF-56E1-4817-965D-23897B18F052}"/>
              </a:ext>
            </a:extLst>
          </p:cNvPr>
          <p:cNvSpPr txBox="1"/>
          <p:nvPr/>
        </p:nvSpPr>
        <p:spPr>
          <a:xfrm>
            <a:off x="635814" y="5979456"/>
            <a:ext cx="40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EF9035-AF1D-4EF4-BF5F-5C488FB0DD9B}"/>
              </a:ext>
            </a:extLst>
          </p:cNvPr>
          <p:cNvSpPr txBox="1"/>
          <p:nvPr/>
        </p:nvSpPr>
        <p:spPr>
          <a:xfrm>
            <a:off x="6704264" y="5979456"/>
            <a:ext cx="40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94920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CD4E3F-825D-4456-96D1-5426F3732C1A}"/>
              </a:ext>
            </a:extLst>
          </p:cNvPr>
          <p:cNvCxnSpPr>
            <a:cxnSpLocks/>
          </p:cNvCxnSpPr>
          <p:nvPr/>
        </p:nvCxnSpPr>
        <p:spPr>
          <a:xfrm>
            <a:off x="7131425" y="5952564"/>
            <a:ext cx="37795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F6839AF-4546-4BE8-BBB4-08FE8587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Derivative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8446E1-F0EF-493D-9700-5135D136ACDF}"/>
              </a:ext>
            </a:extLst>
          </p:cNvPr>
          <p:cNvGrpSpPr/>
          <p:nvPr/>
        </p:nvGrpSpPr>
        <p:grpSpPr>
          <a:xfrm>
            <a:off x="954742" y="2227730"/>
            <a:ext cx="3840480" cy="3738281"/>
            <a:chOff x="954742" y="2227731"/>
            <a:chExt cx="1362635" cy="111162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1AD6909-58C2-463A-9BD0-DC90E4726F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742" y="2227731"/>
              <a:ext cx="0" cy="111162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8A64FF1-0DFD-4E4B-BA3F-DABADC3FE193}"/>
                </a:ext>
              </a:extLst>
            </p:cNvPr>
            <p:cNvCxnSpPr>
              <a:cxnSpLocks/>
            </p:cNvCxnSpPr>
            <p:nvPr/>
          </p:nvCxnSpPr>
          <p:spPr>
            <a:xfrm>
              <a:off x="954742" y="3339353"/>
              <a:ext cx="136263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7FAF62-B50D-4245-B629-57FC28BAAF1D}"/>
              </a:ext>
            </a:extLst>
          </p:cNvPr>
          <p:cNvCxnSpPr>
            <a:cxnSpLocks/>
          </p:cNvCxnSpPr>
          <p:nvPr/>
        </p:nvCxnSpPr>
        <p:spPr>
          <a:xfrm flipV="1">
            <a:off x="954741" y="2294965"/>
            <a:ext cx="3657600" cy="3657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1F0C6E-9723-4A6B-BDA8-724BEB1F999C}"/>
              </a:ext>
            </a:extLst>
          </p:cNvPr>
          <p:cNvGrpSpPr/>
          <p:nvPr/>
        </p:nvGrpSpPr>
        <p:grpSpPr>
          <a:xfrm>
            <a:off x="2577353" y="3836895"/>
            <a:ext cx="497541" cy="493058"/>
            <a:chOff x="7328647" y="2442882"/>
            <a:chExt cx="497541" cy="466165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85C4C6F-DD75-4ED9-8676-5B9DC6654FFD}"/>
                </a:ext>
              </a:extLst>
            </p:cNvPr>
            <p:cNvCxnSpPr/>
            <p:nvPr/>
          </p:nvCxnSpPr>
          <p:spPr>
            <a:xfrm>
              <a:off x="7826188" y="2442882"/>
              <a:ext cx="0" cy="466165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65F98EE-0A3D-4A62-B5AC-83A6AF3672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28647" y="2909047"/>
              <a:ext cx="497541" cy="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421CB9B-1D35-4959-9EEF-6A184D6AC299}"/>
              </a:ext>
            </a:extLst>
          </p:cNvPr>
          <p:cNvSpPr txBox="1"/>
          <p:nvPr/>
        </p:nvSpPr>
        <p:spPr>
          <a:xfrm>
            <a:off x="3204882" y="3898758"/>
            <a:ext cx="33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DC969A-B2E6-4AD8-B400-C6F79C4CC872}"/>
              </a:ext>
            </a:extLst>
          </p:cNvPr>
          <p:cNvSpPr txBox="1"/>
          <p:nvPr/>
        </p:nvSpPr>
        <p:spPr>
          <a:xfrm>
            <a:off x="2709136" y="4407042"/>
            <a:ext cx="33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51378B-9D82-4E23-A223-CFE117237179}"/>
              </a:ext>
            </a:extLst>
          </p:cNvPr>
          <p:cNvGrpSpPr/>
          <p:nvPr/>
        </p:nvGrpSpPr>
        <p:grpSpPr>
          <a:xfrm>
            <a:off x="7131425" y="2214283"/>
            <a:ext cx="3840480" cy="3738281"/>
            <a:chOff x="954742" y="2227731"/>
            <a:chExt cx="1362635" cy="111162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6475F20-8EED-4779-84CC-4DBB4FA2CB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742" y="2227731"/>
              <a:ext cx="0" cy="111162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2D30E05-286B-4899-A218-51FEE46747D4}"/>
                </a:ext>
              </a:extLst>
            </p:cNvPr>
            <p:cNvCxnSpPr>
              <a:cxnSpLocks/>
            </p:cNvCxnSpPr>
            <p:nvPr/>
          </p:nvCxnSpPr>
          <p:spPr>
            <a:xfrm>
              <a:off x="954742" y="3339353"/>
              <a:ext cx="136263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32A90DFA-5CB5-42E0-B259-820DCD303945}"/>
              </a:ext>
            </a:extLst>
          </p:cNvPr>
          <p:cNvSpPr/>
          <p:nvPr/>
        </p:nvSpPr>
        <p:spPr>
          <a:xfrm>
            <a:off x="1809080" y="5051612"/>
            <a:ext cx="45719" cy="49306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40F2012-6A20-49D4-B483-8CB4C3725B25}"/>
              </a:ext>
            </a:extLst>
          </p:cNvPr>
          <p:cNvSpPr/>
          <p:nvPr/>
        </p:nvSpPr>
        <p:spPr>
          <a:xfrm>
            <a:off x="4193692" y="2662518"/>
            <a:ext cx="45719" cy="49306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1446880-D29B-4727-A7AE-7F961E60CA1D}"/>
              </a:ext>
            </a:extLst>
          </p:cNvPr>
          <p:cNvSpPr/>
          <p:nvPr/>
        </p:nvSpPr>
        <p:spPr>
          <a:xfrm>
            <a:off x="2554492" y="4329953"/>
            <a:ext cx="45719" cy="49306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A6FD51-7BB5-46A6-B47B-0EC2B08F173A}"/>
              </a:ext>
            </a:extLst>
          </p:cNvPr>
          <p:cNvSpPr/>
          <p:nvPr/>
        </p:nvSpPr>
        <p:spPr>
          <a:xfrm>
            <a:off x="7764562" y="5916705"/>
            <a:ext cx="45719" cy="49306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537BF7E-86AD-44A6-9308-107751E341E1}"/>
              </a:ext>
            </a:extLst>
          </p:cNvPr>
          <p:cNvSpPr/>
          <p:nvPr/>
        </p:nvSpPr>
        <p:spPr>
          <a:xfrm>
            <a:off x="10358386" y="5916705"/>
            <a:ext cx="45719" cy="49306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A6D35BC-9AAE-4702-BE9D-D7037CC3CF94}"/>
              </a:ext>
            </a:extLst>
          </p:cNvPr>
          <p:cNvSpPr/>
          <p:nvPr/>
        </p:nvSpPr>
        <p:spPr>
          <a:xfrm>
            <a:off x="9480183" y="5916705"/>
            <a:ext cx="45719" cy="49306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063A5C-B810-4280-9B19-F8534C6214FD}"/>
              </a:ext>
            </a:extLst>
          </p:cNvPr>
          <p:cNvSpPr/>
          <p:nvPr/>
        </p:nvSpPr>
        <p:spPr>
          <a:xfrm>
            <a:off x="8646799" y="5925670"/>
            <a:ext cx="45719" cy="49306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70B38B-8115-42F7-8301-BF94A3CA020D}"/>
              </a:ext>
            </a:extLst>
          </p:cNvPr>
          <p:cNvCxnSpPr>
            <a:stCxn id="24" idx="7"/>
          </p:cNvCxnSpPr>
          <p:nvPr/>
        </p:nvCxnSpPr>
        <p:spPr>
          <a:xfrm flipV="1">
            <a:off x="3489991" y="2147047"/>
            <a:ext cx="140715" cy="1289174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54B91D-12F3-4FAB-8553-1CE23C854736}"/>
              </a:ext>
            </a:extLst>
          </p:cNvPr>
          <p:cNvCxnSpPr>
            <a:cxnSpLocks/>
          </p:cNvCxnSpPr>
          <p:nvPr/>
        </p:nvCxnSpPr>
        <p:spPr>
          <a:xfrm flipV="1">
            <a:off x="3481353" y="3109384"/>
            <a:ext cx="1301315" cy="34788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F75C16-C4CC-47E8-9F4B-C3B15F708492}"/>
              </a:ext>
            </a:extLst>
          </p:cNvPr>
          <p:cNvCxnSpPr>
            <a:cxnSpLocks/>
          </p:cNvCxnSpPr>
          <p:nvPr/>
        </p:nvCxnSpPr>
        <p:spPr>
          <a:xfrm>
            <a:off x="3496686" y="3459333"/>
            <a:ext cx="574160" cy="765985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1D3F62-FE55-45A2-9819-2E3BE2E4D0CD}"/>
              </a:ext>
            </a:extLst>
          </p:cNvPr>
          <p:cNvSpPr txBox="1"/>
          <p:nvPr/>
        </p:nvSpPr>
        <p:spPr>
          <a:xfrm>
            <a:off x="4941794" y="2828365"/>
            <a:ext cx="35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4B2839-5D3C-41B5-8E74-BFA5D3381896}"/>
              </a:ext>
            </a:extLst>
          </p:cNvPr>
          <p:cNvSpPr txBox="1"/>
          <p:nvPr/>
        </p:nvSpPr>
        <p:spPr>
          <a:xfrm>
            <a:off x="4193692" y="4123765"/>
            <a:ext cx="35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8461B6-E709-4063-9F37-2F7CA1C483BB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3489991" y="2318691"/>
            <a:ext cx="1094071" cy="111753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E8404DA-2EDE-4956-9533-1BD357A21B52}"/>
              </a:ext>
            </a:extLst>
          </p:cNvPr>
          <p:cNvSpPr txBox="1"/>
          <p:nvPr/>
        </p:nvSpPr>
        <p:spPr>
          <a:xfrm>
            <a:off x="3560348" y="1586326"/>
            <a:ext cx="35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833984-A9B5-4F55-BC6D-D8E644AA2BBD}"/>
              </a:ext>
            </a:extLst>
          </p:cNvPr>
          <p:cNvSpPr/>
          <p:nvPr/>
        </p:nvSpPr>
        <p:spPr>
          <a:xfrm>
            <a:off x="3450967" y="3429000"/>
            <a:ext cx="45719" cy="49306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856119-2472-40BE-8991-3659319CBC7A}"/>
              </a:ext>
            </a:extLst>
          </p:cNvPr>
          <p:cNvSpPr txBox="1"/>
          <p:nvPr/>
        </p:nvSpPr>
        <p:spPr>
          <a:xfrm>
            <a:off x="4909550" y="1823881"/>
            <a:ext cx="1353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change in slope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9BCBFF-6233-4242-A5C7-344908A85D2D}"/>
              </a:ext>
            </a:extLst>
          </p:cNvPr>
          <p:cNvSpPr txBox="1"/>
          <p:nvPr/>
        </p:nvSpPr>
        <p:spPr>
          <a:xfrm>
            <a:off x="6694397" y="4866946"/>
            <a:ext cx="34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5FCF93A-3C3C-443F-ABC9-5FE635294031}"/>
              </a:ext>
            </a:extLst>
          </p:cNvPr>
          <p:cNvCxnSpPr>
            <a:endCxn id="39" idx="3"/>
          </p:cNvCxnSpPr>
          <p:nvPr/>
        </p:nvCxnSpPr>
        <p:spPr>
          <a:xfrm flipH="1">
            <a:off x="7039534" y="5051612"/>
            <a:ext cx="19946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1D6A85F-A9CE-4F05-8C8A-68A56B12B537}"/>
              </a:ext>
            </a:extLst>
          </p:cNvPr>
          <p:cNvSpPr txBox="1"/>
          <p:nvPr/>
        </p:nvSpPr>
        <p:spPr>
          <a:xfrm>
            <a:off x="6694397" y="5974976"/>
            <a:ext cx="40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6BE86A-D3CD-4FDA-92D6-7BCFB274EB57}"/>
              </a:ext>
            </a:extLst>
          </p:cNvPr>
          <p:cNvSpPr txBox="1"/>
          <p:nvPr/>
        </p:nvSpPr>
        <p:spPr>
          <a:xfrm>
            <a:off x="635814" y="5979456"/>
            <a:ext cx="40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07271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12" grpId="0"/>
      <p:bldP spid="12" grpId="1"/>
      <p:bldP spid="33" grpId="0"/>
      <p:bldP spid="33" grpId="1"/>
      <p:bldP spid="34" grpId="0"/>
      <p:bldP spid="34" grpId="1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4875-87E8-4FC0-85AF-CFC78E0D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Interpreted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5015D8-ADCD-4CCE-9F29-8AFA3AA0E9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Recall: y = x, y’ = 1, y’’ = 0</a:t>
                </a:r>
              </a:p>
              <a:p>
                <a:r>
                  <a:rPr lang="en-US" sz="2400" dirty="0"/>
                  <a:t>So…y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, y’ = 2x, y’’ = 2</a:t>
                </a:r>
              </a:p>
              <a:p>
                <a:r>
                  <a:rPr lang="en-US" sz="2400" dirty="0"/>
                  <a:t>But what if 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34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</m:oMath>
                </a14:m>
                <a:r>
                  <a:rPr lang="en-US" sz="2400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/>
                  <a:t>..., what is y’ or y’’?</a:t>
                </a:r>
              </a:p>
              <a:p>
                <a:pPr lvl="1"/>
                <a:r>
                  <a:rPr lang="en-US" sz="2000" dirty="0"/>
                  <a:t>That’s both very hard to compute and a very funny looking graph</a:t>
                </a:r>
              </a:p>
              <a:p>
                <a:r>
                  <a:rPr lang="en-US" sz="2400" dirty="0"/>
                  <a:t>Another way to think about first and second derivatives:</a:t>
                </a:r>
              </a:p>
              <a:p>
                <a:r>
                  <a:rPr lang="en-US" sz="2400" dirty="0"/>
                  <a:t>1</a:t>
                </a:r>
                <a:r>
                  <a:rPr lang="en-US" sz="2400" baseline="30000" dirty="0"/>
                  <a:t>st</a:t>
                </a:r>
                <a:r>
                  <a:rPr lang="en-US" sz="2400" dirty="0"/>
                  <a:t> Derivative is Velocity</a:t>
                </a:r>
              </a:p>
              <a:p>
                <a:r>
                  <a:rPr lang="en-US" sz="2400" dirty="0"/>
                  <a:t>2</a:t>
                </a:r>
                <a:r>
                  <a:rPr lang="en-US" sz="2400" baseline="30000" dirty="0"/>
                  <a:t>nd</a:t>
                </a:r>
                <a:r>
                  <a:rPr lang="en-US" sz="2400" dirty="0"/>
                  <a:t> Derivative is Acceleration</a:t>
                </a:r>
              </a:p>
              <a:p>
                <a:endParaRPr lang="en-US" sz="2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5015D8-ADCD-4CCE-9F29-8AFA3AA0E9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9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66749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4875-87E8-4FC0-85AF-CFC78E0D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Calculus Interpreted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015D8-ADCD-4CCE-9F29-8AFA3AA0E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Integrating is the opposite of deriving</a:t>
            </a:r>
          </a:p>
          <a:p>
            <a:r>
              <a:rPr lang="en-US" sz="2400" dirty="0"/>
              <a:t>It becomes the summation over the whole range of the curve.</a:t>
            </a:r>
          </a:p>
          <a:p>
            <a:r>
              <a:rPr lang="en-US" sz="2400" dirty="0"/>
              <a:t>As there are more changes in the second derivative, the integral gets larger.</a:t>
            </a:r>
          </a:p>
          <a:p>
            <a:r>
              <a:rPr lang="en-US" sz="2400" dirty="0"/>
              <a:t>As the integral gets larger the penalty associated increases as well.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0120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CDBEC-3128-466E-AEAA-05DD3D826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DC12EC-F93D-49C1-8F53-AFA52827AC06}"/>
                  </a:ext>
                </a:extLst>
              </p:cNvPr>
              <p:cNvSpPr txBox="1"/>
              <p:nvPr/>
            </p:nvSpPr>
            <p:spPr>
              <a:xfrm>
                <a:off x="2702859" y="2528047"/>
                <a:ext cx="878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DC12EC-F93D-49C1-8F53-AFA52827A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859" y="2528047"/>
                <a:ext cx="878539" cy="369332"/>
              </a:xfrm>
              <a:prstGeom prst="rect">
                <a:avLst/>
              </a:prstGeom>
              <a:blipFill>
                <a:blip r:embed="rId2"/>
                <a:stretch>
                  <a:fillRect l="-555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3F54F4C4-60F5-4236-8640-DEEE8D9F6EBE}"/>
              </a:ext>
            </a:extLst>
          </p:cNvPr>
          <p:cNvSpPr txBox="1"/>
          <p:nvPr/>
        </p:nvSpPr>
        <p:spPr>
          <a:xfrm>
            <a:off x="2702859" y="3854824"/>
            <a:ext cx="87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y’ = 2x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B0C7D2-2F6E-4072-A396-12262D247174}"/>
              </a:ext>
            </a:extLst>
          </p:cNvPr>
          <p:cNvGrpSpPr/>
          <p:nvPr/>
        </p:nvGrpSpPr>
        <p:grpSpPr>
          <a:xfrm>
            <a:off x="954741" y="4890248"/>
            <a:ext cx="1362635" cy="1111622"/>
            <a:chOff x="954741" y="4890248"/>
            <a:chExt cx="1362635" cy="111162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B865F35-93A9-4B33-82D4-2BE2D3A7D44D}"/>
                </a:ext>
              </a:extLst>
            </p:cNvPr>
            <p:cNvGrpSpPr/>
            <p:nvPr/>
          </p:nvGrpSpPr>
          <p:grpSpPr>
            <a:xfrm>
              <a:off x="954741" y="4890248"/>
              <a:ext cx="1362635" cy="1111622"/>
              <a:chOff x="954742" y="2227731"/>
              <a:chExt cx="1362635" cy="1111622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216B4F86-F8F7-4956-A79C-A5400A5537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4742" y="2227731"/>
                <a:ext cx="0" cy="111162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76A6A65-27DB-4A3D-8CF3-62B0E1A73B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4742" y="3339353"/>
                <a:ext cx="1362635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B677012-ADFE-4ADB-978C-C2EB04D9C17D}"/>
                </a:ext>
              </a:extLst>
            </p:cNvPr>
            <p:cNvCxnSpPr>
              <a:cxnSpLocks/>
            </p:cNvCxnSpPr>
            <p:nvPr/>
          </p:nvCxnSpPr>
          <p:spPr>
            <a:xfrm>
              <a:off x="954741" y="5723057"/>
              <a:ext cx="125505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2506172-3149-49DC-8D67-509FBF6ADCE0}"/>
              </a:ext>
            </a:extLst>
          </p:cNvPr>
          <p:cNvSpPr txBox="1"/>
          <p:nvPr/>
        </p:nvSpPr>
        <p:spPr>
          <a:xfrm>
            <a:off x="2729747" y="5181601"/>
            <a:ext cx="78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y’’ = 2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506E593-4B14-4A5D-8139-36044EE9D3EC}"/>
              </a:ext>
            </a:extLst>
          </p:cNvPr>
          <p:cNvGrpSpPr/>
          <p:nvPr/>
        </p:nvGrpSpPr>
        <p:grpSpPr>
          <a:xfrm>
            <a:off x="7176248" y="2227731"/>
            <a:ext cx="1362635" cy="1111622"/>
            <a:chOff x="7176248" y="2227731"/>
            <a:chExt cx="1362635" cy="111162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0931760-090F-4D74-8F36-7B1FFDEE2A80}"/>
                </a:ext>
              </a:extLst>
            </p:cNvPr>
            <p:cNvGrpSpPr/>
            <p:nvPr/>
          </p:nvGrpSpPr>
          <p:grpSpPr>
            <a:xfrm>
              <a:off x="7176248" y="2227731"/>
              <a:ext cx="1362635" cy="1111622"/>
              <a:chOff x="954742" y="2227731"/>
              <a:chExt cx="1362635" cy="1111622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4F5025B4-9B35-4BCA-9BFA-B72B8DC5AE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4742" y="2227731"/>
                <a:ext cx="0" cy="111162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C558BED0-D8CF-4177-8CF9-E41F9AABB6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4742" y="3339353"/>
                <a:ext cx="1362635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58DA004-956C-4A8B-94FA-70891305533C}"/>
                    </a:ext>
                  </a:extLst>
                </p14:cNvPr>
                <p14:cNvContentPartPr/>
                <p14:nvPr/>
              </p14:nvContentPartPr>
              <p14:xfrm>
                <a:off x="7237856" y="2365122"/>
                <a:ext cx="1298160" cy="949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58DA004-956C-4A8B-94FA-70891305533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33536" y="2360802"/>
                  <a:ext cx="1306800" cy="9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D28F389-AD54-4661-9719-08F2E78B5607}"/>
              </a:ext>
            </a:extLst>
          </p:cNvPr>
          <p:cNvGrpSpPr/>
          <p:nvPr/>
        </p:nvGrpSpPr>
        <p:grpSpPr>
          <a:xfrm>
            <a:off x="7173381" y="4890248"/>
            <a:ext cx="1362635" cy="1111622"/>
            <a:chOff x="7173381" y="4890248"/>
            <a:chExt cx="1362635" cy="111162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B87D7F8-7692-45D6-9C71-F2D5D6FA7565}"/>
                </a:ext>
              </a:extLst>
            </p:cNvPr>
            <p:cNvGrpSpPr/>
            <p:nvPr/>
          </p:nvGrpSpPr>
          <p:grpSpPr>
            <a:xfrm>
              <a:off x="7173381" y="4890248"/>
              <a:ext cx="1362635" cy="1111622"/>
              <a:chOff x="954742" y="2227731"/>
              <a:chExt cx="1362635" cy="1111622"/>
            </a:xfrm>
          </p:grpSpPr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0B3369B-E860-4D2B-83F7-4581270FC6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4742" y="2227731"/>
                <a:ext cx="0" cy="111162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7C0E6FBB-13A1-43FC-AAEC-A3142BB1D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4742" y="3339353"/>
                <a:ext cx="1362635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093755A-E032-4963-9800-AA3082D7D226}"/>
                </a:ext>
              </a:extLst>
            </p:cNvPr>
            <p:cNvSpPr txBox="1"/>
            <p:nvPr/>
          </p:nvSpPr>
          <p:spPr>
            <a:xfrm>
              <a:off x="7640359" y="5076726"/>
              <a:ext cx="396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?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8AF4118-2930-4D0A-9DA2-DD281DAFABC2}"/>
              </a:ext>
            </a:extLst>
          </p:cNvPr>
          <p:cNvGrpSpPr/>
          <p:nvPr/>
        </p:nvGrpSpPr>
        <p:grpSpPr>
          <a:xfrm>
            <a:off x="7173380" y="3558990"/>
            <a:ext cx="1362635" cy="1111622"/>
            <a:chOff x="7173380" y="3558990"/>
            <a:chExt cx="1362635" cy="111162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443E2A4-429E-46DD-8980-3B30486CD531}"/>
                </a:ext>
              </a:extLst>
            </p:cNvPr>
            <p:cNvGrpSpPr/>
            <p:nvPr/>
          </p:nvGrpSpPr>
          <p:grpSpPr>
            <a:xfrm>
              <a:off x="7173380" y="3558990"/>
              <a:ext cx="1362635" cy="1111622"/>
              <a:chOff x="954742" y="2227731"/>
              <a:chExt cx="1362635" cy="1111622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251D8940-A099-43C2-A674-4637533BEF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4742" y="2227731"/>
                <a:ext cx="0" cy="111162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4C170437-E2F4-48C0-9EA8-9596B4FFB4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4742" y="3339353"/>
                <a:ext cx="1362635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3C4464E-E0BB-46D6-9F02-B3823CE62A0E}"/>
                </a:ext>
              </a:extLst>
            </p:cNvPr>
            <p:cNvSpPr txBox="1"/>
            <p:nvPr/>
          </p:nvSpPr>
          <p:spPr>
            <a:xfrm>
              <a:off x="7640359" y="3794339"/>
              <a:ext cx="396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?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3EC8C70-90F6-4A4C-81CB-D6603489B283}"/>
              </a:ext>
            </a:extLst>
          </p:cNvPr>
          <p:cNvGrpSpPr/>
          <p:nvPr/>
        </p:nvGrpSpPr>
        <p:grpSpPr>
          <a:xfrm>
            <a:off x="954741" y="3558990"/>
            <a:ext cx="1362635" cy="1112517"/>
            <a:chOff x="954741" y="3558990"/>
            <a:chExt cx="1362635" cy="111251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521EC61-155B-4CC8-BB38-F805EF647CA7}"/>
                </a:ext>
              </a:extLst>
            </p:cNvPr>
            <p:cNvGrpSpPr/>
            <p:nvPr/>
          </p:nvGrpSpPr>
          <p:grpSpPr>
            <a:xfrm>
              <a:off x="954741" y="3558990"/>
              <a:ext cx="1362635" cy="1111622"/>
              <a:chOff x="954742" y="2227731"/>
              <a:chExt cx="1362635" cy="1111622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E671CAF-7682-475D-9F83-E76C0DAD83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4742" y="2227731"/>
                <a:ext cx="0" cy="111162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3D806FA-7664-47B9-9957-D91F3F4597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4742" y="3339353"/>
                <a:ext cx="1362635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FF85025-D587-432D-B0D9-28C3C23BBE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2665" y="3620848"/>
              <a:ext cx="515476" cy="10506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469F174-5C72-48AD-AA37-0E3FC36570C8}"/>
              </a:ext>
            </a:extLst>
          </p:cNvPr>
          <p:cNvGrpSpPr/>
          <p:nvPr/>
        </p:nvGrpSpPr>
        <p:grpSpPr>
          <a:xfrm>
            <a:off x="367553" y="1175286"/>
            <a:ext cx="1949824" cy="2164067"/>
            <a:chOff x="367553" y="1175286"/>
            <a:chExt cx="1949824" cy="216406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000A234-95F5-4369-9740-9431E27818A7}"/>
                </a:ext>
              </a:extLst>
            </p:cNvPr>
            <p:cNvGrpSpPr/>
            <p:nvPr/>
          </p:nvGrpSpPr>
          <p:grpSpPr>
            <a:xfrm>
              <a:off x="954742" y="2227731"/>
              <a:ext cx="1362635" cy="1111622"/>
              <a:chOff x="954742" y="2227731"/>
              <a:chExt cx="1362635" cy="1111622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4EDD6E72-6121-4CDC-9184-AB9DD3EB3C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4742" y="2227731"/>
                <a:ext cx="0" cy="111162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19962CA4-2CE4-4C5A-8059-F84974BD48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4742" y="3339353"/>
                <a:ext cx="1362635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98D25009-E3AD-43BF-8122-6CEE8F396EF1}"/>
                </a:ext>
              </a:extLst>
            </p:cNvPr>
            <p:cNvSpPr/>
            <p:nvPr/>
          </p:nvSpPr>
          <p:spPr>
            <a:xfrm rot="10800000" flipH="1">
              <a:off x="367553" y="1175286"/>
              <a:ext cx="1210226" cy="2158263"/>
            </a:xfrm>
            <a:prstGeom prst="arc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2F6B930-7B5B-46B2-9FEC-1A4CE203C8A0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 flipV="1">
              <a:off x="1577779" y="2179105"/>
              <a:ext cx="0" cy="753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536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C5707-1CA8-455D-AFBE-B79E4C1C6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Penalty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3B713C-4F3D-4A0D-B5B5-31D48D4B1E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i="1" smtClean="0"/>
                      <m:t>λ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sz="2400" dirty="0"/>
              </a:p>
              <a:p>
                <a:r>
                  <a:rPr lang="en-US" sz="2400" dirty="0"/>
                  <a:t>It’s easy to see that as the function becomes more jumpy/flexible, the derivatives are very difficult to calculate and visualize</a:t>
                </a:r>
              </a:p>
              <a:p>
                <a:r>
                  <a:rPr lang="en-US" sz="2400" dirty="0"/>
                  <a:t>Similarly, we can see that the second derivative represents the roughness of the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In the example, y’’ = 0 is totally constant, meaning y was perfectly smooth</a:t>
                </a:r>
              </a:p>
              <a:p>
                <a:r>
                  <a:rPr lang="en-US" sz="2400" dirty="0"/>
                  <a:t>The other example showed a jumpy curve, and we assume the second derivative would be nowhere close to constant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3B713C-4F3D-4A0D-B5B5-31D48D4B1E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97" t="-19091" r="-2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21105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1462</Words>
  <Application>Microsoft Office PowerPoint</Application>
  <PresentationFormat>Widescreen</PresentationFormat>
  <Paragraphs>184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Calibri</vt:lpstr>
      <vt:lpstr>Calibri Light</vt:lpstr>
      <vt:lpstr>Cambria Math</vt:lpstr>
      <vt:lpstr>Retrospect</vt:lpstr>
      <vt:lpstr>Smoothing Splines</vt:lpstr>
      <vt:lpstr>Background</vt:lpstr>
      <vt:lpstr>Penalty</vt:lpstr>
      <vt:lpstr>First Derivative</vt:lpstr>
      <vt:lpstr>Second Derivative</vt:lpstr>
      <vt:lpstr>Derivatives Interpreted</vt:lpstr>
      <vt:lpstr>Calculus Interpreted</vt:lpstr>
      <vt:lpstr>Graph Examples</vt:lpstr>
      <vt:lpstr>Penalty</vt:lpstr>
      <vt:lpstr>Smoothing Constraint</vt:lpstr>
      <vt:lpstr>Similarities to Shrinkage</vt:lpstr>
      <vt:lpstr>Conclusions So Far</vt:lpstr>
      <vt:lpstr>Quiz</vt:lpstr>
      <vt:lpstr>Question 1</vt:lpstr>
      <vt:lpstr>Question 2</vt:lpstr>
      <vt:lpstr>Question 3</vt:lpstr>
      <vt:lpstr>Splines</vt:lpstr>
      <vt:lpstr>Degrees of Freedom</vt:lpstr>
      <vt:lpstr>Lambda</vt:lpstr>
      <vt:lpstr>Choosing Lambda/DF</vt:lpstr>
      <vt:lpstr>Splines &amp; g(x)</vt:lpstr>
      <vt:lpstr>Lambda Selection</vt:lpstr>
      <vt:lpstr>Local Regression</vt:lpstr>
      <vt:lpstr>What is local regression?</vt:lpstr>
      <vt:lpstr>PowerPoint Presentation</vt:lpstr>
      <vt:lpstr>Steps to perform a local regression</vt:lpstr>
      <vt:lpstr>Weight function</vt:lpstr>
      <vt:lpstr>More on Span</vt:lpstr>
      <vt:lpstr>Algorithm for X = x0</vt:lpstr>
      <vt:lpstr>Quiz</vt:lpstr>
      <vt:lpstr>Question 1</vt:lpstr>
      <vt:lpstr>Question 2</vt:lpstr>
      <vt:lpstr>Question 3</vt:lpstr>
      <vt:lpstr>Generalizing Local Regression </vt:lpstr>
      <vt:lpstr>Pros</vt:lpstr>
      <vt:lpstr>Cons</vt:lpstr>
      <vt:lpstr>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Smoothing Splines</dc:title>
  <dc:creator>Jake Smith</dc:creator>
  <cp:lastModifiedBy>Jackson, William</cp:lastModifiedBy>
  <cp:revision>10</cp:revision>
  <dcterms:created xsi:type="dcterms:W3CDTF">2019-02-13T15:21:57Z</dcterms:created>
  <dcterms:modified xsi:type="dcterms:W3CDTF">2019-02-15T14:46:22Z</dcterms:modified>
</cp:coreProperties>
</file>