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7967" autoAdjust="0"/>
  </p:normalViewPr>
  <p:slideViewPr>
    <p:cSldViewPr snapToGrid="0">
      <p:cViewPr varScale="1">
        <p:scale>
          <a:sx n="50" d="100"/>
          <a:sy n="50" d="100"/>
        </p:scale>
        <p:origin x="1906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f67a34d2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f67a34d2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f67a34d2f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f67a34d2f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f67a34d2f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f67a34d2f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f6f4fa217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f6f4fa217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cbfe14645_2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cbfe14645_2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cbfe14645_2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cbfe14645_2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f67a34d2f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f67a34d2f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f67a34d2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4f67a34d2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cbfe141a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4cbfe141a7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227" name="Google Shape;22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cc430472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4cc430472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2" name="Google Shape;24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0" name="Google Shape;25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cbfe14645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4cbfe14645_2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f6f4fa21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f6f4fa21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4" name="Google Shape;13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cbfe1464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cbfe14645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422400" y="1214451"/>
            <a:ext cx="9144000" cy="25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Moving Beyond Linearity: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Regression Splines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524000" y="4018350"/>
            <a:ext cx="9144000" cy="12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Team 15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Michael Uhrig , Lydia Zhao, Leyi Wen, Aaron Liu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Degrees of Freedom </a:t>
            </a:r>
            <a:endParaRPr/>
          </a:p>
        </p:txBody>
      </p:sp>
      <p:sp>
        <p:nvSpPr>
          <p:cNvPr id="151" name="Google Shape;151;p22"/>
          <p:cNvSpPr txBox="1">
            <a:spLocks noGrp="1"/>
          </p:cNvSpPr>
          <p:nvPr>
            <p:ph type="body" idx="1"/>
          </p:nvPr>
        </p:nvSpPr>
        <p:spPr>
          <a:xfrm>
            <a:off x="838200" y="16908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Finding df used by a degree-d piecewise polynomial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-US" dirty="0"/>
              <a:t>K knots → K + 1 polynomials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-US" dirty="0"/>
              <a:t>A degree-d piecewise polynomial with K knots has K + 1 polynomials of degree d, using </a:t>
            </a:r>
            <a:r>
              <a:rPr lang="en-US" dirty="0">
                <a:solidFill>
                  <a:srgbClr val="FF0000"/>
                </a:solidFill>
              </a:rPr>
              <a:t>(K+1)(d+1)</a:t>
            </a:r>
            <a:r>
              <a:rPr lang="en-US" dirty="0"/>
              <a:t> degrees of freedom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dirty="0"/>
              <a:t>Adding continuity constraints, as we are about to see, reduces the number of degrees of freedom used by 1 for each constraint at each knot</a:t>
            </a:r>
          </a:p>
          <a:p>
            <a:pPr marL="571500" lvl="1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dirty="0"/>
              <a:t>More knots → more flexible piecewise polynomial</a:t>
            </a:r>
            <a:endParaRPr dirty="0"/>
          </a:p>
          <a:p>
            <a:pPr marL="182880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/>
              <a:t>Low bias → high variance (overfitting!)</a:t>
            </a:r>
            <a:endParaRPr sz="2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Constraints and Spline</a:t>
            </a:r>
            <a:endParaRPr/>
          </a:p>
        </p:txBody>
      </p:sp>
      <p:pic>
        <p:nvPicPr>
          <p:cNvPr id="158" name="Google Shape;158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6800" y="1690825"/>
            <a:ext cx="9241435" cy="37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3"/>
          <p:cNvSpPr txBox="1"/>
          <p:nvPr/>
        </p:nvSpPr>
        <p:spPr>
          <a:xfrm>
            <a:off x="2255600" y="5383675"/>
            <a:ext cx="25611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Discontinuous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Uses 12 df (4*3) </a:t>
            </a:r>
            <a:endParaRPr sz="2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3"/>
          <p:cNvSpPr txBox="1"/>
          <p:nvPr/>
        </p:nvSpPr>
        <p:spPr>
          <a:xfrm>
            <a:off x="7490325" y="5417275"/>
            <a:ext cx="2907900" cy="4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Continuous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Uses 10 df (4*3 - 2)</a:t>
            </a:r>
            <a:endParaRPr sz="2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19075" y="1453425"/>
            <a:ext cx="8341550" cy="339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4"/>
          <p:cNvSpPr txBox="1"/>
          <p:nvPr/>
        </p:nvSpPr>
        <p:spPr>
          <a:xfrm>
            <a:off x="1759700" y="4938950"/>
            <a:ext cx="3714900" cy="4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Continuous First Derivative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Uses 8 df (4*3 - 2*2)</a:t>
            </a:r>
            <a:endParaRPr sz="2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4"/>
          <p:cNvSpPr txBox="1"/>
          <p:nvPr/>
        </p:nvSpPr>
        <p:spPr>
          <a:xfrm>
            <a:off x="6091425" y="4938950"/>
            <a:ext cx="42357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Continuous Second Derivative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Uses 6 df (4*3 - 2*3)</a:t>
            </a:r>
            <a:endParaRPr sz="2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4"/>
          <p:cNvSpPr txBox="1"/>
          <p:nvPr/>
        </p:nvSpPr>
        <p:spPr>
          <a:xfrm>
            <a:off x="742150" y="462025"/>
            <a:ext cx="7730400" cy="9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Constraints and Spline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>
            <a:spLocks noGrp="1"/>
          </p:cNvSpPr>
          <p:nvPr>
            <p:ph type="title"/>
          </p:nvPr>
        </p:nvSpPr>
        <p:spPr>
          <a:xfrm>
            <a:off x="986900" y="0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Piecewise Polynomial and Splines</a:t>
            </a:r>
            <a:endParaRPr/>
          </a:p>
        </p:txBody>
      </p:sp>
      <p:pic>
        <p:nvPicPr>
          <p:cNvPr id="176" name="Google Shape;176;p25"/>
          <p:cNvPicPr preferRelativeResize="0"/>
          <p:nvPr/>
        </p:nvPicPr>
        <p:blipFill rotWithShape="1">
          <a:blip r:embed="rId3">
            <a:alphaModFix/>
          </a:blip>
          <a:srcRect l="12344" t="6868" r="11406" b="54995"/>
          <a:stretch/>
        </p:blipFill>
        <p:spPr>
          <a:xfrm>
            <a:off x="1433200" y="1312675"/>
            <a:ext cx="3670101" cy="2865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5"/>
          <p:cNvPicPr preferRelativeResize="0"/>
          <p:nvPr/>
        </p:nvPicPr>
        <p:blipFill rotWithShape="1">
          <a:blip r:embed="rId3">
            <a:alphaModFix/>
          </a:blip>
          <a:srcRect l="12514" t="52017" r="5639" b="4222"/>
          <a:stretch/>
        </p:blipFill>
        <p:spPr>
          <a:xfrm>
            <a:off x="5715000" y="1312675"/>
            <a:ext cx="3728150" cy="3110949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5"/>
          <p:cNvSpPr txBox="1"/>
          <p:nvPr/>
        </p:nvSpPr>
        <p:spPr>
          <a:xfrm>
            <a:off x="527275" y="4177725"/>
            <a:ext cx="11758500" cy="19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On the left side is an unconstrained piecewise cubic polynomial; on the right side is a cubic spline with</a:t>
            </a:r>
            <a:r>
              <a:rPr lang="en-US" sz="2800" b="1">
                <a:latin typeface="Calibri"/>
                <a:ea typeface="Calibri"/>
                <a:cs typeface="Calibri"/>
                <a:sym typeface="Calibri"/>
              </a:rPr>
              <a:t> continuous first and second derivatives</a:t>
            </a:r>
            <a:endParaRPr sz="2800" b="1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In other words, the right plot has three additional constraints (continuity, continuity of the first derivative, and continuity of the second derivative)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Quiz: How many df are used in the two graphs above?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>
            <a:spLocks noGrp="1"/>
          </p:cNvSpPr>
          <p:nvPr>
            <p:ph type="title"/>
          </p:nvPr>
        </p:nvSpPr>
        <p:spPr>
          <a:xfrm>
            <a:off x="838200" y="260750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Answer &amp; Explanation </a:t>
            </a:r>
            <a:endParaRPr/>
          </a:p>
        </p:txBody>
      </p:sp>
      <p:pic>
        <p:nvPicPr>
          <p:cNvPr id="185" name="Google Shape;185;p26"/>
          <p:cNvPicPr preferRelativeResize="0"/>
          <p:nvPr/>
        </p:nvPicPr>
        <p:blipFill rotWithShape="1">
          <a:blip r:embed="rId3">
            <a:alphaModFix/>
          </a:blip>
          <a:srcRect l="12344" t="6868" r="11406" b="54995"/>
          <a:stretch/>
        </p:blipFill>
        <p:spPr>
          <a:xfrm>
            <a:off x="1433200" y="1312675"/>
            <a:ext cx="3670101" cy="2865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6"/>
          <p:cNvPicPr preferRelativeResize="0"/>
          <p:nvPr/>
        </p:nvPicPr>
        <p:blipFill rotWithShape="1">
          <a:blip r:embed="rId3">
            <a:alphaModFix/>
          </a:blip>
          <a:srcRect l="12514" t="52017" r="5639" b="4222"/>
          <a:stretch/>
        </p:blipFill>
        <p:spPr>
          <a:xfrm>
            <a:off x="5715000" y="1312675"/>
            <a:ext cx="3728150" cy="3110949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6"/>
          <p:cNvSpPr txBox="1"/>
          <p:nvPr/>
        </p:nvSpPr>
        <p:spPr>
          <a:xfrm>
            <a:off x="576475" y="4423625"/>
            <a:ext cx="11334900" cy="20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Each constraint that we impose on the left plot frees up one df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 the left plot, we use 8 df (4 on each side of the knot) and the right plot uses 5 df  (4 on each side of the knot, minus 3, 1 for each constraint)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Regression Spline Definition</a:t>
            </a:r>
            <a:endParaRPr/>
          </a:p>
        </p:txBody>
      </p:sp>
      <p:sp>
        <p:nvSpPr>
          <p:cNvPr id="194" name="Google Shape;194;p27"/>
          <p:cNvSpPr txBox="1">
            <a:spLocks noGrp="1"/>
          </p:cNvSpPr>
          <p:nvPr>
            <p:ph type="body" idx="1"/>
          </p:nvPr>
        </p:nvSpPr>
        <p:spPr>
          <a:xfrm>
            <a:off x="838200" y="1690825"/>
            <a:ext cx="9906900" cy="444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800"/>
              <a:buFont typeface="Calibri"/>
              <a:buChar char="•"/>
            </a:pPr>
            <a:r>
              <a:rPr lang="en-US"/>
              <a:t>The general definition of a degree-</a:t>
            </a:r>
            <a:r>
              <a:rPr lang="en-US" i="1"/>
              <a:t>d </a:t>
            </a:r>
            <a:r>
              <a:rPr lang="en-US"/>
              <a:t>spline is that it is a piecewise degree-</a:t>
            </a:r>
            <a:r>
              <a:rPr lang="en-US" i="1"/>
              <a:t>d </a:t>
            </a:r>
            <a:r>
              <a:rPr lang="en-US"/>
              <a:t>polynomial, with continuity in derivatives up to degree </a:t>
            </a:r>
            <a:r>
              <a:rPr lang="en-US" i="1"/>
              <a:t>d − </a:t>
            </a:r>
            <a:r>
              <a:rPr lang="en-US"/>
              <a:t>1 at each knot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•"/>
            </a:pPr>
            <a:r>
              <a:rPr lang="en-US"/>
              <a:t>A degree-</a:t>
            </a:r>
            <a:r>
              <a:rPr lang="en-US" i="1"/>
              <a:t>d</a:t>
            </a:r>
            <a:r>
              <a:rPr lang="en-US"/>
              <a:t> spline with </a:t>
            </a:r>
            <a:r>
              <a:rPr lang="en-US" i="1"/>
              <a:t>K</a:t>
            </a:r>
            <a:r>
              <a:rPr lang="en-US"/>
              <a:t> knots has </a:t>
            </a:r>
            <a:r>
              <a:rPr lang="en-US" i="1"/>
              <a:t>K </a:t>
            </a:r>
            <a:r>
              <a:rPr lang="en-US"/>
              <a:t>+ 1 polynomials of degree </a:t>
            </a:r>
            <a:r>
              <a:rPr lang="en-US" i="1"/>
              <a:t>d</a:t>
            </a:r>
            <a:r>
              <a:rPr lang="en-US"/>
              <a:t>, giving (</a:t>
            </a:r>
            <a:r>
              <a:rPr lang="en-US" i="1"/>
              <a:t>K </a:t>
            </a:r>
            <a:r>
              <a:rPr lang="en-US"/>
              <a:t>+ 1)(</a:t>
            </a:r>
            <a:r>
              <a:rPr lang="en-US" i="1"/>
              <a:t>d </a:t>
            </a:r>
            <a:r>
              <a:rPr lang="en-US"/>
              <a:t>+ 1) coefficients. However, there are </a:t>
            </a:r>
            <a:r>
              <a:rPr lang="en-US" i="1"/>
              <a:t>d</a:t>
            </a:r>
            <a:r>
              <a:rPr lang="en-US"/>
              <a:t> continuity restrictions at each of the </a:t>
            </a:r>
            <a:r>
              <a:rPr lang="en-US" i="1"/>
              <a:t>K</a:t>
            </a:r>
            <a:r>
              <a:rPr lang="en-US"/>
              <a:t> knots, so it uses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     </a:t>
            </a:r>
            <a:r>
              <a:rPr lang="en-US" i="1">
                <a:solidFill>
                  <a:srgbClr val="FF0000"/>
                </a:solidFill>
              </a:rPr>
              <a:t> (K + 1)(d + 1) - Kd = K + d + 1</a:t>
            </a:r>
            <a:r>
              <a:rPr lang="en-US">
                <a:solidFill>
                  <a:srgbClr val="FF0000"/>
                </a:solidFill>
              </a:rPr>
              <a:t>  </a:t>
            </a:r>
            <a:r>
              <a:rPr lang="en-US"/>
              <a:t>degrees of freedom</a:t>
            </a:r>
            <a:endParaRPr/>
          </a:p>
        </p:txBody>
      </p:sp>
      <p:sp>
        <p:nvSpPr>
          <p:cNvPr id="195" name="Google Shape;195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Spline Basis Representation</a:t>
            </a:r>
            <a:endParaRPr/>
          </a:p>
        </p:txBody>
      </p:sp>
      <p:sp>
        <p:nvSpPr>
          <p:cNvPr id="201" name="Google Shape;201;p28"/>
          <p:cNvSpPr txBox="1">
            <a:spLocks noGrp="1"/>
          </p:cNvSpPr>
          <p:nvPr>
            <p:ph type="body" idx="1"/>
          </p:nvPr>
        </p:nvSpPr>
        <p:spPr>
          <a:xfrm>
            <a:off x="838200" y="1573500"/>
            <a:ext cx="10302000" cy="4557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To make a piecewise degree-d polynomial continuous, we can incorporate the continuity constraints on the function and it’s first     </a:t>
            </a:r>
            <a:r>
              <a:rPr lang="en-US">
                <a:solidFill>
                  <a:srgbClr val="FF0000"/>
                </a:solidFill>
              </a:rPr>
              <a:t>d - 1 </a:t>
            </a:r>
            <a:r>
              <a:rPr lang="en-US"/>
              <a:t>derivatives as additional parameters in our linear model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Recall the </a:t>
            </a:r>
            <a:r>
              <a:rPr lang="en-US" u="sng"/>
              <a:t>Basis Function’s expression</a:t>
            </a:r>
            <a:r>
              <a:rPr lang="en-US"/>
              <a:t>: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Using this idea, a</a:t>
            </a:r>
            <a:r>
              <a:rPr lang="en-US" u="sng"/>
              <a:t> cubic spline with K knots can be modeled as</a:t>
            </a:r>
            <a:endParaRPr u="sng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for an appropriate choice of basis functions b</a:t>
            </a:r>
            <a:r>
              <a:rPr lang="en-US" sz="1800"/>
              <a:t>1</a:t>
            </a:r>
            <a:r>
              <a:rPr lang="en-US"/>
              <a:t>, b</a:t>
            </a:r>
            <a:r>
              <a:rPr lang="en-US" sz="1800"/>
              <a:t>2</a:t>
            </a:r>
            <a:r>
              <a:rPr lang="en-US"/>
              <a:t>, ...., b</a:t>
            </a:r>
            <a:r>
              <a:rPr lang="en-US" sz="1800"/>
              <a:t>K+3. </a:t>
            </a:r>
            <a:r>
              <a:rPr lang="en-US"/>
              <a:t> The  model can then be fit using least squares</a:t>
            </a:r>
            <a:endParaRPr/>
          </a:p>
        </p:txBody>
      </p:sp>
      <p:pic>
        <p:nvPicPr>
          <p:cNvPr id="202" name="Google Shape;20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9114" y="3298537"/>
            <a:ext cx="9240550" cy="63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8512" y="4374806"/>
            <a:ext cx="8894975" cy="5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Truncated Power Basis Function</a:t>
            </a:r>
            <a:endParaRPr/>
          </a:p>
        </p:txBody>
      </p:sp>
      <p:pic>
        <p:nvPicPr>
          <p:cNvPr id="210" name="Google Shape;21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3000" y="3183175"/>
            <a:ext cx="8088475" cy="126742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9"/>
          <p:cNvSpPr txBox="1"/>
          <p:nvPr/>
        </p:nvSpPr>
        <p:spPr>
          <a:xfrm>
            <a:off x="705600" y="1553000"/>
            <a:ext cx="10648200" cy="48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The most direct way to represent a cubic spline is to start off with a basis for a cubic polynomial - namely, x, x</a:t>
            </a:r>
            <a:r>
              <a:rPr lang="en-US" sz="2800" baseline="300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, x</a:t>
            </a:r>
            <a:r>
              <a:rPr lang="en-US" sz="2800" baseline="30000"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and then 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add one truncated power basis function per knot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truncated power basis function is defined as: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</a:t>
            </a:r>
            <a:r>
              <a:rPr lang="en-US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ξ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 knot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Adding a term of the form β</a:t>
            </a:r>
            <a:r>
              <a:rPr lang="en-US" sz="28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h(x, ξ) to the model for a cubic polynomial will impose continuity in the first and second derivatives at ξ; a discontinuity will exist in only the third derivative at ξ</a:t>
            </a:r>
            <a:b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</a:t>
            </a:r>
            <a:endParaRPr/>
          </a:p>
        </p:txBody>
      </p:sp>
      <p:sp>
        <p:nvSpPr>
          <p:cNvPr id="218" name="Google Shape;218;p30"/>
          <p:cNvSpPr txBox="1">
            <a:spLocks noGrp="1"/>
          </p:cNvSpPr>
          <p:nvPr>
            <p:ph type="body" idx="1"/>
          </p:nvPr>
        </p:nvSpPr>
        <p:spPr>
          <a:xfrm>
            <a:off x="838200" y="14451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Suppose we wish to model a cubic spline with two knots at 𝜉</a:t>
            </a:r>
            <a:r>
              <a:rPr lang="en-US" baseline="-25000"/>
              <a:t>1</a:t>
            </a:r>
            <a:r>
              <a:rPr lang="en-US"/>
              <a:t> and 𝜉</a:t>
            </a:r>
            <a:r>
              <a:rPr lang="en-US" baseline="-25000"/>
              <a:t>2</a:t>
            </a:r>
            <a:r>
              <a:rPr lang="en-US"/>
              <a:t>. This is equivalent to modeling y</a:t>
            </a:r>
            <a:r>
              <a:rPr lang="en-US" baseline="-25000"/>
              <a:t>i</a:t>
            </a:r>
            <a:r>
              <a:rPr lang="en-US"/>
              <a:t> as follows: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/>
              <a:t>Thus,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𝑊ℎ𝑒𝑛 </a:t>
            </a:r>
            <a:r>
              <a:rPr lang="en-US">
                <a:solidFill>
                  <a:srgbClr val="FF0000"/>
                </a:solidFill>
              </a:rPr>
              <a:t>𝑥 ≤ 𝜉</a:t>
            </a:r>
            <a:r>
              <a:rPr lang="en-US" baseline="-25000">
                <a:solidFill>
                  <a:srgbClr val="FF0000"/>
                </a:solidFill>
              </a:rPr>
              <a:t>1</a:t>
            </a:r>
            <a:r>
              <a:rPr lang="en-US"/>
              <a:t>, 𝑤𝑒 𝑚𝑜𝑑𝑒𝑙 𝑦</a:t>
            </a:r>
            <a:r>
              <a:rPr lang="en-US" baseline="-25000"/>
              <a:t>𝑖</a:t>
            </a:r>
            <a:r>
              <a:rPr lang="en-US"/>
              <a:t> as</a:t>
            </a:r>
            <a:endParaRPr/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914400" lvl="1" indent="-381000" algn="l" rtl="0">
              <a:spcBef>
                <a:spcPts val="50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𝑊ℎ𝑒𝑛 </a:t>
            </a:r>
            <a:r>
              <a:rPr lang="en-US">
                <a:solidFill>
                  <a:srgbClr val="FF0000"/>
                </a:solidFill>
              </a:rPr>
              <a:t>𝜉</a:t>
            </a:r>
            <a:r>
              <a:rPr lang="en-US" baseline="-25000">
                <a:solidFill>
                  <a:srgbClr val="FF0000"/>
                </a:solidFill>
              </a:rPr>
              <a:t>1 </a:t>
            </a:r>
            <a:r>
              <a:rPr lang="en-US">
                <a:solidFill>
                  <a:srgbClr val="FF0000"/>
                </a:solidFill>
              </a:rPr>
              <a:t>≤ 𝑥 ≤ 𝜉</a:t>
            </a:r>
            <a:r>
              <a:rPr lang="en-US" baseline="-25000">
                <a:solidFill>
                  <a:srgbClr val="FF0000"/>
                </a:solidFill>
              </a:rPr>
              <a:t>2</a:t>
            </a:r>
            <a:r>
              <a:rPr lang="en-US"/>
              <a:t>, 𝑤𝑒 𝑚𝑜𝑑𝑒𝑙 𝑦</a:t>
            </a:r>
            <a:r>
              <a:rPr lang="en-US" baseline="-25000"/>
              <a:t>𝑖</a:t>
            </a:r>
            <a:r>
              <a:rPr lang="en-US"/>
              <a:t> as</a:t>
            </a:r>
            <a:endParaRPr/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914400" lvl="1" indent="-381000" algn="l" rtl="0">
              <a:spcBef>
                <a:spcPts val="50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𝑊ℎ𝑒𝑛 </a:t>
            </a:r>
            <a:r>
              <a:rPr lang="en-US">
                <a:solidFill>
                  <a:srgbClr val="FF0000"/>
                </a:solidFill>
              </a:rPr>
              <a:t>𝑥 &gt; 𝜉</a:t>
            </a:r>
            <a:r>
              <a:rPr lang="en-US" baseline="-25000">
                <a:solidFill>
                  <a:srgbClr val="FF0000"/>
                </a:solidFill>
              </a:rPr>
              <a:t>2</a:t>
            </a:r>
            <a:r>
              <a:rPr lang="en-US"/>
              <a:t>, 𝑤𝑒 𝑚𝑜𝑑𝑒𝑙 𝑦</a:t>
            </a:r>
            <a:r>
              <a:rPr lang="en-US" baseline="-25000"/>
              <a:t>𝑖</a:t>
            </a:r>
            <a:r>
              <a:rPr lang="en-US"/>
              <a:t> as</a:t>
            </a:r>
            <a:endParaRPr/>
          </a:p>
        </p:txBody>
      </p:sp>
      <p:pic>
        <p:nvPicPr>
          <p:cNvPr id="219" name="Google Shape;21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7304" y="2406788"/>
            <a:ext cx="10425175" cy="62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5587" y="3762313"/>
            <a:ext cx="9002375" cy="53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75586" y="4657480"/>
            <a:ext cx="9002375" cy="530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75586" y="5643672"/>
            <a:ext cx="8829232" cy="53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16711" y="3295139"/>
            <a:ext cx="3419798" cy="1788508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Natural Spline</a:t>
            </a:r>
            <a:endParaRPr/>
          </a:p>
        </p:txBody>
      </p:sp>
      <p:pic>
        <p:nvPicPr>
          <p:cNvPr id="230" name="Google Shape;23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2532" y="1912525"/>
            <a:ext cx="5647668" cy="40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1"/>
          <p:cNvSpPr txBox="1"/>
          <p:nvPr/>
        </p:nvSpPr>
        <p:spPr>
          <a:xfrm>
            <a:off x="314725" y="1540150"/>
            <a:ext cx="5981700" cy="50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Splines can have high variance at the outer range of the predictors (where X is smaller than the smallest knot, or larger than the largest knot)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 natural spline adds additional constraints, namely that the function is </a:t>
            </a: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linear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beyond the boundary knots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This frees up four degrees of freedom (two constraints each in both boundary regions), but also uses 2 additional df for endpoint knots, so the equation to calculate df used in a Natural Cubic Spline is df=k+4+2-4=k+2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body" idx="1"/>
          </p:nvPr>
        </p:nvSpPr>
        <p:spPr>
          <a:xfrm>
            <a:off x="838200" y="1714500"/>
            <a:ext cx="10515600" cy="41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Review of Step Functions &amp; Polynomial Regressions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Piecewise Polynomials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Discussion of Degrees of Freedom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Adding Constraints and Regression Splines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Spline Basis Representation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Natural Splines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Choosing Number and Locations of the Knots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Regression Splines v.s. Polynomial Regression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Code Exercise</a:t>
            </a:r>
            <a:endParaRPr/>
          </a:p>
        </p:txBody>
      </p:sp>
      <p:pic>
        <p:nvPicPr>
          <p:cNvPr id="91" name="Google Shape;9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3950" y="221575"/>
            <a:ext cx="4641525" cy="12558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Pros and Cons of Natural Splines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38" name="Google Shape;238;p32"/>
          <p:cNvSpPr txBox="1">
            <a:spLocks noGrp="1"/>
          </p:cNvSpPr>
          <p:nvPr>
            <p:ph type="body" idx="1"/>
          </p:nvPr>
        </p:nvSpPr>
        <p:spPr>
          <a:xfrm>
            <a:off x="838200" y="160137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Pros: 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Due to the nature of most datasets that data points are sparse either in the upper or lower region, natural spline usually gives better fit than cubic spline does</a:t>
            </a:r>
            <a:endParaRPr sz="2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Cons: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Since natural spline takes away two extra df, its flexibility decreases as compared to the cubic spline, which might increase the risk of overfitting</a:t>
            </a:r>
            <a:endParaRPr sz="2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br>
              <a:rPr lang="en-US" sz="3959"/>
            </a:br>
            <a:r>
              <a:rPr lang="en-US"/>
              <a:t>Choose Number &amp; Locations of the Knots</a:t>
            </a:r>
            <a:br>
              <a:rPr lang="en-US" sz="3959"/>
            </a:br>
            <a:endParaRPr sz="3959"/>
          </a:p>
        </p:txBody>
      </p:sp>
      <p:sp>
        <p:nvSpPr>
          <p:cNvPr id="245" name="Google Shape;245;p33"/>
          <p:cNvSpPr txBox="1">
            <a:spLocks noGrp="1"/>
          </p:cNvSpPr>
          <p:nvPr>
            <p:ph type="body" idx="1"/>
          </p:nvPr>
        </p:nvSpPr>
        <p:spPr>
          <a:xfrm>
            <a:off x="768500" y="147715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en-US"/>
              <a:t>One common practice is to place knots in a uniform fashion</a:t>
            </a:r>
            <a:endParaRPr/>
          </a:p>
          <a:p>
            <a:pPr marL="914400" marR="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2400"/>
              <a:t>In R, usually set </a:t>
            </a:r>
            <a:r>
              <a:rPr lang="en-US"/>
              <a:t>the desired df or number of knot</a:t>
            </a:r>
            <a:r>
              <a:rPr lang="en-US" sz="2400"/>
              <a:t> arguments in bs() and ns()</a:t>
            </a:r>
            <a:endParaRPr/>
          </a:p>
          <a:p>
            <a:pPr marL="914400" marR="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R will automatically place the corresponding number of knots at </a:t>
            </a:r>
            <a:r>
              <a:rPr lang="en-US" b="1"/>
              <a:t>uniform quantiles of the data</a:t>
            </a:r>
            <a:r>
              <a:rPr lang="en-US"/>
              <a:t> (e.g., 25th, 50th, 75th quantile)</a:t>
            </a:r>
            <a:endParaRPr sz="2400"/>
          </a:p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en-US"/>
              <a:t>Or, strategically place more knots where function might vary most rapidly and place fewer where it seems more stable</a:t>
            </a:r>
            <a:endParaRPr/>
          </a:p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en-US"/>
              <a:t>Use </a:t>
            </a:r>
            <a:r>
              <a:rPr lang="en-US">
                <a:solidFill>
                  <a:srgbClr val="FF0000"/>
                </a:solidFill>
              </a:rPr>
              <a:t>cross-validation</a:t>
            </a:r>
            <a:r>
              <a:rPr lang="en-US"/>
              <a:t> to determine the best number of knots </a:t>
            </a:r>
            <a:endParaRPr/>
          </a:p>
        </p:txBody>
      </p:sp>
      <p:pic>
        <p:nvPicPr>
          <p:cNvPr id="246" name="Google Shape;24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0050" y="4317002"/>
            <a:ext cx="6372500" cy="246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4"/>
          <p:cNvSpPr txBox="1">
            <a:spLocks noGrp="1"/>
          </p:cNvSpPr>
          <p:nvPr>
            <p:ph type="title"/>
          </p:nvPr>
        </p:nvSpPr>
        <p:spPr>
          <a:xfrm>
            <a:off x="838200" y="2177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br>
              <a:rPr lang="en-US"/>
            </a:br>
            <a:r>
              <a:rPr lang="en-US"/>
              <a:t>Regression splines v.s. polynomial regression</a:t>
            </a:r>
            <a:br>
              <a:rPr lang="en-US" sz="3959"/>
            </a:br>
            <a:endParaRPr sz="3959"/>
          </a:p>
        </p:txBody>
      </p:sp>
      <p:sp>
        <p:nvSpPr>
          <p:cNvPr id="253" name="Google Shape;253;p34"/>
          <p:cNvSpPr txBox="1"/>
          <p:nvPr/>
        </p:nvSpPr>
        <p:spPr>
          <a:xfrm>
            <a:off x="672450" y="1357425"/>
            <a:ext cx="10847100" cy="26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Regression splines often give superior results to polynomial regression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The figure below compares a natural cubic spline with 15 degrees of freedom to a degree-15 polynomial on the Wage data set</a:t>
            </a:r>
            <a:br>
              <a:rPr lang="en-US">
                <a:latin typeface="Calibri"/>
                <a:ea typeface="Calibri"/>
                <a:cs typeface="Calibri"/>
                <a:sym typeface="Calibri"/>
              </a:rPr>
            </a:b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4" name="Google Shape;25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0375" y="3304800"/>
            <a:ext cx="4519525" cy="331527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 on df’s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Regression Splines and Natural Splines</a:t>
            </a:r>
            <a:endParaRPr/>
          </a:p>
        </p:txBody>
      </p:sp>
      <p:sp>
        <p:nvSpPr>
          <p:cNvPr id="261" name="Google Shape;261;p35"/>
          <p:cNvSpPr txBox="1">
            <a:spLocks noGrp="1"/>
          </p:cNvSpPr>
          <p:nvPr>
            <p:ph type="body" idx="1"/>
          </p:nvPr>
        </p:nvSpPr>
        <p:spPr>
          <a:xfrm>
            <a:off x="838200" y="16908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Degrees of freedom in Regression Splines: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Number of df = (k +1)(d+1) - kd = k + d + 1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For cubic splines, k+4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When specifying df to the bs() function, df=k+3, so k=df-3. If I want 3 internal knots, must specify df=6.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Degrees of freedom in Natural Splines: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df = k+4 (cubic spline) + 2 (endpoint knots) - 4 (2 added constraints for linearity at each end), so df=k+2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When specifying df to the ns() function, df=k+1, so k=df-1. If I want k=3 internal knots, must specify df=4</a:t>
            </a:r>
            <a:endParaRPr/>
          </a:p>
        </p:txBody>
      </p:sp>
      <p:sp>
        <p:nvSpPr>
          <p:cNvPr id="262" name="Google Shape;262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6"/>
          <p:cNvSpPr txBox="1">
            <a:spLocks noGrp="1"/>
          </p:cNvSpPr>
          <p:nvPr>
            <p:ph type="body" idx="1"/>
          </p:nvPr>
        </p:nvSpPr>
        <p:spPr>
          <a:xfrm>
            <a:off x="686175" y="1048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9600"/>
              <a:t>Code Exercise</a:t>
            </a:r>
            <a:endParaRPr sz="9600"/>
          </a:p>
        </p:txBody>
      </p:sp>
      <p:sp>
        <p:nvSpPr>
          <p:cNvPr id="268" name="Google Shape;268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Review: Polynomial Regression</a:t>
            </a:r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  <a:p>
            <a:pPr marL="228600" lvl="0" indent="-2921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>
                <a:solidFill>
                  <a:srgbClr val="FF0000"/>
                </a:solidFill>
              </a:rPr>
              <a:t>Recall that we are in a one-predictor case here!</a:t>
            </a:r>
            <a:endParaRPr>
              <a:solidFill>
                <a:srgbClr val="FF0000"/>
              </a:solidFill>
            </a:endParaRPr>
          </a:p>
          <a:p>
            <a:pPr marL="2286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For large enough degree </a:t>
            </a:r>
            <a:r>
              <a:rPr lang="en-US" i="1"/>
              <a:t>d</a:t>
            </a:r>
            <a:r>
              <a:rPr lang="en-US"/>
              <a:t>, a polynomial regression allows us to produce an extremely non-linear curve.</a:t>
            </a:r>
            <a:endParaRPr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Generally avoid using </a:t>
            </a:r>
            <a:r>
              <a:rPr lang="en-US" i="1"/>
              <a:t>d </a:t>
            </a:r>
            <a:r>
              <a:rPr lang="en-US"/>
              <a:t>greater than 3 or 4</a:t>
            </a:r>
            <a:endParaRPr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For large values of </a:t>
            </a:r>
            <a:r>
              <a:rPr lang="en-US" i="1"/>
              <a:t>d</a:t>
            </a:r>
            <a:r>
              <a:rPr lang="en-US"/>
              <a:t>, the polynomial curve can become overly flexible and can take on some very strange shapes.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 rotWithShape="1">
          <a:blip r:embed="rId3">
            <a:alphaModFix/>
          </a:blip>
          <a:srcRect l="29116" t="45527" r="21798" b="47155"/>
          <a:stretch/>
        </p:blipFill>
        <p:spPr>
          <a:xfrm>
            <a:off x="1208975" y="1526453"/>
            <a:ext cx="9774048" cy="819547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Review: Step Functions</a:t>
            </a:r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Using polynomial functions imposes a single functional form on the entire subspace spanned by the predictors</a:t>
            </a:r>
            <a:br>
              <a:rPr lang="en-US"/>
            </a:b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Use step functions to break the range of X into bins, and fit a different constant in each bin. (“piecewise-constant’ approach)</a:t>
            </a:r>
            <a:endParaRPr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This amounts to converting a continuous variable into an ordered categorical variable.</a:t>
            </a:r>
            <a:br>
              <a:rPr lang="en-US"/>
            </a:br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Review: Basis Functions</a:t>
            </a:r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838200" y="1690700"/>
            <a:ext cx="10515600" cy="44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The idea is to have at hand a family of functions or transformations that can be applied to a variable X: b</a:t>
            </a:r>
            <a:r>
              <a:rPr lang="en-US" baseline="-25000" dirty="0"/>
              <a:t>1</a:t>
            </a:r>
            <a:r>
              <a:rPr lang="en-US" dirty="0"/>
              <a:t>(X), b</a:t>
            </a:r>
            <a:r>
              <a:rPr lang="en-US" baseline="-25000" dirty="0"/>
              <a:t>2</a:t>
            </a:r>
            <a:r>
              <a:rPr lang="en-US" dirty="0"/>
              <a:t>(X), ... ,</a:t>
            </a:r>
            <a:r>
              <a:rPr lang="en-US" dirty="0" err="1"/>
              <a:t>b</a:t>
            </a:r>
            <a:r>
              <a:rPr lang="en-US" baseline="-25000" dirty="0" err="1"/>
              <a:t>K</a:t>
            </a:r>
            <a:r>
              <a:rPr lang="en-US" dirty="0"/>
              <a:t>(X). </a:t>
            </a:r>
            <a:endParaRPr dirty="0"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General form is as shown:</a:t>
            </a:r>
            <a:endParaRPr dirty="0"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Polynomial and piecewise-constant regression models are special cases of a basis function approach. 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Regression splines are another very common choice for a basis function.</a:t>
            </a:r>
            <a:br>
              <a:rPr lang="en-US" dirty="0"/>
            </a:br>
            <a:endParaRPr dirty="0"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5326" y="3044265"/>
            <a:ext cx="9493780" cy="490787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Regression Splines: Piecewise Polynomials</a:t>
            </a:r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"/>
          </p:nvPr>
        </p:nvSpPr>
        <p:spPr>
          <a:xfrm>
            <a:off x="838200" y="17494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Instead of fitting a high-degree polynomial over the entire range of X, piecewise polynomial regression involves fitting separate low-degree polynomials over different regions of X. 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For example, a piecewise cubic polynomial works by fitting a cubic regression model of the form</a:t>
            </a:r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where the coefficients β</a:t>
            </a:r>
            <a:r>
              <a:rPr lang="en-US" baseline="-25000"/>
              <a:t>0</a:t>
            </a:r>
            <a:r>
              <a:rPr lang="en-US"/>
              <a:t>, β</a:t>
            </a:r>
            <a:r>
              <a:rPr lang="en-US" baseline="-25000"/>
              <a:t>1</a:t>
            </a:r>
            <a:r>
              <a:rPr lang="en-US"/>
              <a:t>, β</a:t>
            </a:r>
            <a:r>
              <a:rPr lang="en-US" baseline="-25000"/>
              <a:t>2</a:t>
            </a:r>
            <a:r>
              <a:rPr lang="en-US"/>
              <a:t>, and β</a:t>
            </a:r>
            <a:r>
              <a:rPr lang="en-US" baseline="-25000"/>
              <a:t>3</a:t>
            </a:r>
            <a:r>
              <a:rPr lang="en-US"/>
              <a:t> differ in different parts of the range of X. </a:t>
            </a:r>
            <a:br>
              <a:rPr lang="en-US"/>
            </a:br>
            <a:r>
              <a:rPr lang="en-US"/>
              <a:t>The points where the coefficients change are called </a:t>
            </a:r>
            <a:r>
              <a:rPr lang="en-US">
                <a:solidFill>
                  <a:srgbClr val="FF0000"/>
                </a:solidFill>
              </a:rPr>
              <a:t>knots</a:t>
            </a:r>
            <a:r>
              <a:rPr lang="en-US"/>
              <a:t>.</a:t>
            </a:r>
            <a:br>
              <a:rPr lang="en-US"/>
            </a:br>
            <a:br>
              <a:rPr lang="en-US"/>
            </a:b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7704" y="3674806"/>
            <a:ext cx="7434150" cy="71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Regression Splines: Piecewise Polynomials</a:t>
            </a:r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body" idx="1"/>
          </p:nvPr>
        </p:nvSpPr>
        <p:spPr>
          <a:xfrm>
            <a:off x="838200" y="1583150"/>
            <a:ext cx="10515600" cy="4593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For example, a piecewise cubic with no knots is just a standard cubic polynomial, with d = 3. </a:t>
            </a:r>
            <a:br>
              <a:rPr lang="en-US"/>
            </a:br>
            <a:r>
              <a:rPr lang="en-US"/>
              <a:t>A piecewise cubic polynomial with a single knot at a point c takes the form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In other words, we fit two different polynomial functions to the data, one on the subset of the observations with x</a:t>
            </a:r>
            <a:r>
              <a:rPr lang="en-US" baseline="-25000"/>
              <a:t>i</a:t>
            </a:r>
            <a:r>
              <a:rPr lang="en-US"/>
              <a:t> &lt; c, and one on the subset of the observations with x</a:t>
            </a:r>
            <a:r>
              <a:rPr lang="en-US" baseline="-25000"/>
              <a:t>i</a:t>
            </a:r>
            <a:r>
              <a:rPr lang="en-US"/>
              <a:t> ≥ c.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Each of these polynomial functions can be fit using least squares applied to simple functions of the original predictor.</a:t>
            </a:r>
            <a:br>
              <a:rPr lang="en-US"/>
            </a:b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0175" y="2975712"/>
            <a:ext cx="6411649" cy="95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Degrees of Freedom</a:t>
            </a:r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dirty="0"/>
              <a:t>Think about degrees of freedom as a way of keeping score:</a:t>
            </a:r>
            <a:endParaRPr dirty="0"/>
          </a:p>
          <a:p>
            <a:pPr marL="91440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en-US" dirty="0"/>
              <a:t>A data set contains a number of observations, say, n. They constitute n individual pieces of information.</a:t>
            </a:r>
            <a:endParaRPr dirty="0"/>
          </a:p>
          <a:p>
            <a:pPr marL="91440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en-US" dirty="0"/>
              <a:t>Each piece of information can be used to estimate one of two things: </a:t>
            </a:r>
            <a:r>
              <a:rPr lang="en-US" dirty="0">
                <a:solidFill>
                  <a:srgbClr val="FF0000"/>
                </a:solidFill>
              </a:rPr>
              <a:t>parameter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variance</a:t>
            </a:r>
            <a:r>
              <a:rPr lang="en-US" dirty="0"/>
              <a:t>.</a:t>
            </a:r>
            <a:endParaRPr dirty="0"/>
          </a:p>
          <a:p>
            <a:pPr marL="91440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en-US" dirty="0"/>
              <a:t>In general, each parameter being estimated costs one df; The remaining degrees of freedom are used to estimate variability.</a:t>
            </a:r>
            <a:endParaRPr dirty="0"/>
          </a:p>
        </p:txBody>
      </p:sp>
      <p:sp>
        <p:nvSpPr>
          <p:cNvPr id="138" name="Google Shape;13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Degrees of Freedom Review</a:t>
            </a:r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en-US"/>
              <a:t>A single sample - Estimating the variance of a sample:</a:t>
            </a:r>
            <a:endParaRPr/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en-US" sz="2400"/>
              <a:t>Say we have </a:t>
            </a:r>
            <a:r>
              <a:rPr lang="en-US" sz="2400" i="1"/>
              <a:t>n</a:t>
            </a:r>
            <a:r>
              <a:rPr lang="en-US" sz="2400"/>
              <a:t> observations and we wish to calculate the sample variance. To do so, we must estimate the mean - that leaves </a:t>
            </a:r>
            <a:r>
              <a:rPr lang="en-US" sz="2400" i="1"/>
              <a:t>n - </a:t>
            </a:r>
            <a:r>
              <a:rPr lang="en-US" sz="2400"/>
              <a:t>1 degrees of freedom for estimating the variance.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en-US"/>
              <a:t>Another Example - Multiple regression with </a:t>
            </a:r>
            <a:r>
              <a:rPr lang="en-US" i="1"/>
              <a:t>p</a:t>
            </a:r>
            <a:r>
              <a:rPr lang="en-US"/>
              <a:t> predictors: </a:t>
            </a:r>
            <a:endParaRPr/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en-US" sz="2400"/>
              <a:t>Say there are </a:t>
            </a:r>
            <a:r>
              <a:rPr lang="en-US" sz="2400" i="1"/>
              <a:t>n</a:t>
            </a:r>
            <a:r>
              <a:rPr lang="en-US" sz="2400"/>
              <a:t> observations and </a:t>
            </a:r>
            <a:r>
              <a:rPr lang="en-US" sz="2400" i="1"/>
              <a:t>p + </a:t>
            </a:r>
            <a:r>
              <a:rPr lang="en-US" sz="2400"/>
              <a:t>1 parameters to be estimated - one regression coefficient for each of the predictors plus the intercept. This leaves </a:t>
            </a:r>
            <a:r>
              <a:rPr lang="en-US" sz="2400" i="1"/>
              <a:t>n – p - </a:t>
            </a:r>
            <a:r>
              <a:rPr lang="en-US" sz="2400"/>
              <a:t>1 degrees of freedom for error estimation.</a:t>
            </a:r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1504</Words>
  <Application>Microsoft Office PowerPoint</Application>
  <PresentationFormat>Widescreen</PresentationFormat>
  <Paragraphs>157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佈景主題</vt:lpstr>
      <vt:lpstr>Moving Beyond Linearity: Regression Splines</vt:lpstr>
      <vt:lpstr>PowerPoint Presentation</vt:lpstr>
      <vt:lpstr>Review: Polynomial Regression</vt:lpstr>
      <vt:lpstr>Review: Step Functions</vt:lpstr>
      <vt:lpstr>Review: Basis Functions</vt:lpstr>
      <vt:lpstr>Regression Splines: Piecewise Polynomials</vt:lpstr>
      <vt:lpstr>Regression Splines: Piecewise Polynomials</vt:lpstr>
      <vt:lpstr>Degrees of Freedom</vt:lpstr>
      <vt:lpstr>Degrees of Freedom Review</vt:lpstr>
      <vt:lpstr>Degrees of Freedom </vt:lpstr>
      <vt:lpstr>Constraints and Spline</vt:lpstr>
      <vt:lpstr>PowerPoint Presentation</vt:lpstr>
      <vt:lpstr>Piecewise Polynomial and Splines</vt:lpstr>
      <vt:lpstr>Answer &amp; Explanation </vt:lpstr>
      <vt:lpstr>Regression Spline Definition</vt:lpstr>
      <vt:lpstr>The Spline Basis Representation</vt:lpstr>
      <vt:lpstr>Truncated Power Basis Function</vt:lpstr>
      <vt:lpstr>Example </vt:lpstr>
      <vt:lpstr>Natural Spline</vt:lpstr>
      <vt:lpstr> Pros and Cons of Natural Splines  </vt:lpstr>
      <vt:lpstr> Choose Number &amp; Locations of the Knots </vt:lpstr>
      <vt:lpstr> Regression splines v.s. polynomial regression </vt:lpstr>
      <vt:lpstr>Note on df’s  in Regression Splines and Natural Splines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Moving Beyond Linearity: Regression Splines</dc:title>
  <cp:lastModifiedBy>Zhao, Lydia</cp:lastModifiedBy>
  <cp:revision>4</cp:revision>
  <dcterms:modified xsi:type="dcterms:W3CDTF">2019-02-13T14:49:28Z</dcterms:modified>
</cp:coreProperties>
</file>