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OpenSans-regular.fntdata"/><Relationship Id="rId12" Type="http://schemas.openxmlformats.org/officeDocument/2006/relationships/slide" Target="slides/slide8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1.xml"/><Relationship Id="rId37" Type="http://schemas.openxmlformats.org/officeDocument/2006/relationships/font" Target="fonts/OpenSans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efcb2202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efcb2202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8cd0ecd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f8cd0ecd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 value of lambda is set: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it is large, the minimization function must decrease the value of </a:t>
            </a:r>
            <a:r>
              <a:rPr lang="en"/>
              <a:t>∫ </a:t>
            </a:r>
            <a:r>
              <a:rPr i="1" lang="en"/>
              <a:t>g”(t)²</a:t>
            </a:r>
            <a:r>
              <a:rPr lang="en"/>
              <a:t> </a:t>
            </a:r>
            <a:r>
              <a:rPr i="1" lang="en"/>
              <a:t>dt </a:t>
            </a:r>
            <a:r>
              <a:rPr lang="en"/>
              <a:t>in order to make up for the larger lambda, and thus will be smoother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it is small, the lambda will have a lesser effect on the overall equation, and the RSS expression will play a larger role (there will be little to no penalty), so the model will be rougher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8cd0ec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8cd0ec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efcb2202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efcb2202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efcb220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efcb220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efcb2202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efcb2202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it is in 3 dimensions, we can use the thin plate spline to predict a variable (income) with two different predictors (years of education and seniority)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have x1 and x2 in the sum of the equation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ef70fd6b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ef70fd6b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03491959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0349195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f8d48bfd4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f8d48bfd4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f1a2ae3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f1a2ae3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0f3155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0f3155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Piecewise</a:t>
            </a:r>
            <a:r>
              <a:rPr lang="en"/>
              <a:t> </a:t>
            </a:r>
            <a:r>
              <a:rPr lang="en"/>
              <a:t>Polynomials</a:t>
            </a:r>
            <a:br>
              <a:rPr lang="en"/>
            </a:br>
            <a:r>
              <a:rPr lang="en"/>
              <a:t>Regression Splines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and smooth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ef70fd6b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ef70fd6b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f8d48bfd4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f8d48bfd4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f8d48bfd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f8d48bfd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f8d48bfd4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f8d48bfd4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f8d48bfd4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f8d48bfd4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f8d48bfd4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f8d48bfd4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f8d48bfd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f8d48bfd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03491959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03491959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ef70fd6b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ef70fd6b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0f3155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0f3155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ef70fd6b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ef70fd6b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349195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349195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ef70fd6b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ef70fd6b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f70fd6b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f70fd6b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f70fd6b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ef70fd6b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ef70fd6b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ef70fd6b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 Splines and Local Regression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7738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Bodie Sheehan, Erica Wiens, Sherly Yan, and Jonah Yesowitz</a:t>
            </a:r>
            <a:br>
              <a:rPr lang="en"/>
            </a:br>
            <a:r>
              <a:rPr b="1" lang="en"/>
              <a:t>Team 2-13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Lambda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from regression splines, we do not need to choose the number of knots nor where they are located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we must decide which lambda is best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with many other models, cross-validation is the best tactic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Specifically, leave-one-out cross-validation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850" y="3888638"/>
            <a:ext cx="310515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6289000" y="4146300"/>
            <a:ext cx="653100" cy="637200"/>
          </a:xfrm>
          <a:prstGeom prst="donut">
            <a:avLst>
              <a:gd fmla="val 5718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Review on Derivatives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g’’(t) </a:t>
            </a:r>
            <a:r>
              <a:rPr lang="en"/>
              <a:t>refers to the second derivative of </a:t>
            </a:r>
            <a:r>
              <a:rPr i="1" lang="en"/>
              <a:t>g(t)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first derivative </a:t>
            </a:r>
            <a:r>
              <a:rPr i="1" lang="en"/>
              <a:t>g’(t) </a:t>
            </a:r>
            <a:r>
              <a:rPr lang="en"/>
              <a:t>measures the slope of </a:t>
            </a:r>
            <a:r>
              <a:rPr i="1" lang="en"/>
              <a:t>g(t)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second derivative shows the rate at which the slope is changing, or, its </a:t>
            </a:r>
            <a:r>
              <a:rPr i="1" lang="en"/>
              <a:t>roughness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∫ is simply a summation of the function within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result, ∫ </a:t>
            </a:r>
            <a:r>
              <a:rPr i="1" lang="en"/>
              <a:t>g”(t)²</a:t>
            </a:r>
            <a:r>
              <a:rPr lang="en"/>
              <a:t> </a:t>
            </a:r>
            <a:r>
              <a:rPr i="1" lang="en"/>
              <a:t>dt </a:t>
            </a:r>
            <a:r>
              <a:rPr lang="en"/>
              <a:t>measures the total change in </a:t>
            </a:r>
            <a:r>
              <a:rPr i="1" lang="en"/>
              <a:t>g(t) </a:t>
            </a:r>
            <a:r>
              <a:rPr lang="en"/>
              <a:t>over its entire range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</a:t>
            </a:r>
            <a:r>
              <a:rPr i="1" lang="en"/>
              <a:t>g </a:t>
            </a:r>
            <a:r>
              <a:rPr lang="en"/>
              <a:t>is jumpy, ∫  </a:t>
            </a:r>
            <a:r>
              <a:rPr i="1" lang="en"/>
              <a:t>g”(t)² dt </a:t>
            </a:r>
            <a:r>
              <a:rPr lang="en"/>
              <a:t>will be large and the first derivative will vary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</a:t>
            </a:r>
            <a:r>
              <a:rPr i="1" lang="en"/>
              <a:t>g </a:t>
            </a:r>
            <a:r>
              <a:rPr lang="en"/>
              <a:t>is smooth, ∫  </a:t>
            </a:r>
            <a:r>
              <a:rPr i="1" lang="en"/>
              <a:t>g”(t)² dt </a:t>
            </a:r>
            <a:r>
              <a:rPr lang="en"/>
              <a:t>will be small and the first derivative will be relatively constant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Putting all of this together, we find that a large value of lambda will make </a:t>
            </a:r>
            <a:r>
              <a:rPr i="1" lang="en"/>
              <a:t>g</a:t>
            </a:r>
            <a:r>
              <a:rPr lang="en"/>
              <a:t> smoother by minimizing  λ∫ </a:t>
            </a:r>
            <a:r>
              <a:rPr i="1" lang="en"/>
              <a:t>g”(t)²</a:t>
            </a:r>
            <a:r>
              <a:rPr lang="en"/>
              <a:t> </a:t>
            </a:r>
            <a:r>
              <a:rPr i="1" lang="en"/>
              <a:t>dt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850" y="3888638"/>
            <a:ext cx="310515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/>
          <p:nvPr/>
        </p:nvSpPr>
        <p:spPr>
          <a:xfrm>
            <a:off x="7022350" y="4062163"/>
            <a:ext cx="1396500" cy="805500"/>
          </a:xfrm>
          <a:prstGeom prst="donut">
            <a:avLst>
              <a:gd fmla="val 5718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Properties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g(x)</a:t>
            </a:r>
            <a:r>
              <a:rPr lang="en"/>
              <a:t> is a </a:t>
            </a:r>
            <a:r>
              <a:rPr i="1" lang="en"/>
              <a:t>shrunken</a:t>
            </a:r>
            <a:r>
              <a:rPr lang="en"/>
              <a:t> natural cubic spline with knots at each point where lambda determines the level of shrinkage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different from regression splines where we needed to determine how many knots to use and where to place them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g(x) </a:t>
            </a:r>
            <a:r>
              <a:rPr lang="en"/>
              <a:t>is also continuous at both its first and second derivatives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ensures the spline is continuous at each knot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like natural splines, </a:t>
            </a:r>
            <a:r>
              <a:rPr i="1" lang="en"/>
              <a:t>g(x) </a:t>
            </a:r>
            <a:r>
              <a:rPr lang="en"/>
              <a:t>is linear in the region outside the extreme knots (outside the first and last points)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on Degrees of Freedom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we saw with cubic splines, degrees of freedom are relative to the number of knots, so it would seem that smoothing splines have far too many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But, lambda controls the roughness of the smoothing spline, so it affects the </a:t>
            </a:r>
            <a:r>
              <a:rPr i="1" lang="en"/>
              <a:t>effective </a:t>
            </a:r>
            <a:r>
              <a:rPr lang="en"/>
              <a:t>degrees of freedom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possible to show that as λ increases from 0 to ∞, the effective degrees of freedom, which we write df(λ), decrease from n to 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266325"/>
            <a:ext cx="4851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 curve -- 16 degrees of freedom (pre-specified directly)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Blue curve -- 6.8 degrees of freedom (determined by LOOCV)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curve with 6.8 degrees of freedom is preferred because it is much less complex and achieves a very similar result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013" y="1347775"/>
            <a:ext cx="33432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Extension: Thin Plate Spline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266325"/>
            <a:ext cx="4862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Analogy comes from bending a thin sheet of metal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as the metal resists bending, the thin plate spline uses a similar penalty term to resist the smoothness of the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represented as a three dimensional spline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Uses: Low dimensional regression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700" y="0"/>
            <a:ext cx="4105299" cy="31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913" y="4153438"/>
            <a:ext cx="822007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Now for Code!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393675"/>
            <a:ext cx="4572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Regression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Regression 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25"/>
            <a:ext cx="85206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Local regression</a:t>
            </a:r>
            <a:r>
              <a:rPr i="1" lang="en"/>
              <a:t> </a:t>
            </a:r>
            <a:r>
              <a:rPr lang="en"/>
              <a:t>involves </a:t>
            </a:r>
            <a:br>
              <a:rPr lang="en"/>
            </a:br>
            <a:r>
              <a:rPr lang="en"/>
              <a:t>computing the fit at a target point </a:t>
            </a:r>
            <a:r>
              <a:rPr i="1" lang="en"/>
              <a:t>x</a:t>
            </a:r>
            <a:r>
              <a:rPr baseline="-25000" lang="en"/>
              <a:t>0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uses only the nearby (local) training observations.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</a:t>
            </a:r>
            <a:r>
              <a:rPr lang="en" sz="1800">
                <a:solidFill>
                  <a:srgbClr val="6D9EEB"/>
                </a:solidFill>
              </a:rPr>
              <a:t>blue </a:t>
            </a:r>
            <a:r>
              <a:rPr lang="en" sz="1800"/>
              <a:t>curve represents </a:t>
            </a:r>
            <a:r>
              <a:rPr i="1" lang="en" sz="1800"/>
              <a:t>f</a:t>
            </a:r>
            <a:r>
              <a:rPr lang="en" sz="1800"/>
              <a:t>(</a:t>
            </a:r>
            <a:r>
              <a:rPr i="1" lang="en" sz="1800"/>
              <a:t>x</a:t>
            </a:r>
            <a:r>
              <a:rPr lang="en" sz="1800"/>
              <a:t>) from which the data were generated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</a:t>
            </a:r>
            <a:r>
              <a:rPr lang="en" sz="1800">
                <a:solidFill>
                  <a:srgbClr val="F6B26B"/>
                </a:solidFill>
              </a:rPr>
              <a:t>light orange</a:t>
            </a:r>
            <a:r>
              <a:rPr lang="en" sz="1800"/>
              <a:t> curve is the local regression estimate </a:t>
            </a:r>
            <a:r>
              <a:rPr i="1" lang="en" sz="1800"/>
              <a:t>f-hat</a:t>
            </a:r>
            <a:r>
              <a:rPr lang="en" sz="1800"/>
              <a:t>(x).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</a:t>
            </a:r>
            <a:r>
              <a:rPr lang="en" sz="1800">
                <a:solidFill>
                  <a:schemeClr val="accent1"/>
                </a:solidFill>
              </a:rPr>
              <a:t>dark orange</a:t>
            </a:r>
            <a:r>
              <a:rPr lang="en" sz="1800"/>
              <a:t> colored points are “local” to the target point </a:t>
            </a:r>
            <a:r>
              <a:rPr i="1" lang="en" sz="1800"/>
              <a:t>x</a:t>
            </a:r>
            <a:r>
              <a:rPr baseline="-25000" lang="en" sz="1800"/>
              <a:t>0</a:t>
            </a:r>
            <a:r>
              <a:rPr lang="en" sz="1800"/>
              <a:t>, represented by the orange vertical line.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</a:t>
            </a:r>
            <a:r>
              <a:rPr lang="en" sz="1800">
                <a:solidFill>
                  <a:srgbClr val="BF9000"/>
                </a:solidFill>
              </a:rPr>
              <a:t>yellow </a:t>
            </a:r>
            <a:r>
              <a:rPr lang="en" sz="1800"/>
              <a:t>bell-shap</a:t>
            </a:r>
            <a:r>
              <a:rPr lang="en" sz="1800"/>
              <a:t>e</a:t>
            </a:r>
            <a:r>
              <a:rPr lang="en" sz="1800"/>
              <a:t> superimposed on the plot indicates weights assigned to each point, decreasing with distance from the target.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900" y="445025"/>
            <a:ext cx="3967400" cy="17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Regression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52425"/>
            <a:ext cx="85206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i="1" lang="en"/>
              <a:t>f-hat</a:t>
            </a:r>
            <a:r>
              <a:rPr lang="en"/>
              <a:t>(x) at x</a:t>
            </a:r>
            <a:r>
              <a:rPr baseline="-25000" lang="en"/>
              <a:t>0</a:t>
            </a:r>
            <a:r>
              <a:rPr lang="en"/>
              <a:t> is obtained by using </a:t>
            </a:r>
            <a:br>
              <a:rPr lang="en"/>
            </a:br>
            <a:r>
              <a:rPr lang="en"/>
              <a:t>these weights to fit a weighted linear </a:t>
            </a:r>
            <a:br>
              <a:rPr lang="en"/>
            </a:br>
            <a:r>
              <a:rPr lang="en"/>
              <a:t>regression (</a:t>
            </a:r>
            <a:r>
              <a:rPr lang="en">
                <a:solidFill>
                  <a:schemeClr val="accent1"/>
                </a:solidFill>
              </a:rPr>
              <a:t>orange line segment)</a:t>
            </a:r>
            <a:r>
              <a:rPr lang="en"/>
              <a:t>, and</a:t>
            </a:r>
            <a:br>
              <a:rPr lang="en"/>
            </a:br>
            <a:r>
              <a:rPr lang="en"/>
              <a:t>using the fitted value at x</a:t>
            </a:r>
            <a:r>
              <a:rPr baseline="-25000" lang="en"/>
              <a:t>0</a:t>
            </a:r>
            <a:r>
              <a:rPr lang="en"/>
              <a:t> (orange solid dot) as the estimate </a:t>
            </a:r>
            <a:r>
              <a:rPr i="1" lang="en"/>
              <a:t>f-hat</a:t>
            </a:r>
            <a:r>
              <a:rPr lang="en"/>
              <a:t>(x</a:t>
            </a:r>
            <a:r>
              <a:rPr baseline="-25000" lang="en"/>
              <a:t>0</a:t>
            </a:r>
            <a:r>
              <a:rPr lang="en"/>
              <a:t>).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regression is sometimes called a </a:t>
            </a:r>
            <a:r>
              <a:rPr lang="en" u="sng"/>
              <a:t>memory-based procedure</a:t>
            </a:r>
            <a:r>
              <a:rPr lang="en"/>
              <a:t> because we need all the training data each time we want to make a prediction.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obtain the </a:t>
            </a:r>
            <a:r>
              <a:rPr i="1" lang="en"/>
              <a:t>f-hat</a:t>
            </a:r>
            <a:r>
              <a:rPr lang="en"/>
              <a:t>(x) at a new point, we need to fit a new weighted least squares regression model by minimizing:</a:t>
            </a:r>
            <a:br>
              <a:rPr lang="en"/>
            </a:br>
            <a:r>
              <a:rPr lang="en"/>
              <a:t>					once again for a new set of weights.</a:t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525" y="4398025"/>
            <a:ext cx="2265000" cy="4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050" y="445025"/>
            <a:ext cx="3860249" cy="16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____________________ allow us to divide the data into a </a:t>
            </a:r>
            <a:r>
              <a:rPr lang="en"/>
              <a:t>predetermined</a:t>
            </a:r>
            <a:r>
              <a:rPr lang="en"/>
              <a:t> number of sections to fit separate, lower-degree polynomial across the data instead of a single, high-degree polynomial across the entire data set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____________________ makes these polynomials continuous at both its first and second derivatives in order to make the overall fit smooth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important for the overall fit to be both __________ and ______ for interpretability and to avoid overfitting the 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Regression Algorithm Steps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Gather the fraction </a:t>
            </a:r>
            <a:r>
              <a:rPr b="1" lang="en"/>
              <a:t>s = q/n</a:t>
            </a:r>
            <a:r>
              <a:rPr lang="en"/>
              <a:t> of training points, whose </a:t>
            </a:r>
            <a:r>
              <a:rPr lang="en"/>
              <a:t>x</a:t>
            </a:r>
            <a:r>
              <a:rPr baseline="-25000" lang="en"/>
              <a:t>i </a:t>
            </a:r>
            <a:r>
              <a:rPr lang="en"/>
              <a:t>is closest to </a:t>
            </a:r>
            <a:r>
              <a:rPr lang="en"/>
              <a:t>x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n: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Assign weights to each point in the neighborhood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Weight determined by the function K</a:t>
            </a:r>
            <a:r>
              <a:rPr baseline="-25000" lang="en"/>
              <a:t>i0</a:t>
            </a:r>
            <a:r>
              <a:rPr lang="en"/>
              <a:t> = K(x</a:t>
            </a:r>
            <a:r>
              <a:rPr baseline="-25000" lang="en"/>
              <a:t>i</a:t>
            </a:r>
            <a:r>
              <a:rPr lang="en"/>
              <a:t>, x</a:t>
            </a:r>
            <a:r>
              <a:rPr baseline="-25000" lang="en"/>
              <a:t>0</a:t>
            </a:r>
            <a:r>
              <a:rPr lang="en"/>
              <a:t>)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Point closest to x</a:t>
            </a:r>
            <a:r>
              <a:rPr baseline="-25000" lang="en"/>
              <a:t>0</a:t>
            </a:r>
            <a:r>
              <a:rPr lang="en"/>
              <a:t> has highest weight.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/>
              <a:t>All but the k nearest neighbors get weight zero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Step: How Do We Co</a:t>
            </a:r>
            <a:r>
              <a:rPr lang="en"/>
              <a:t>mpute the </a:t>
            </a:r>
            <a:r>
              <a:rPr lang="en"/>
              <a:t>K</a:t>
            </a:r>
            <a:r>
              <a:rPr baseline="-25000" lang="en"/>
              <a:t>i0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q denotes the number of points in the local neighborhood of x</a:t>
            </a:r>
            <a:r>
              <a:rPr baseline="-25000" lang="en"/>
              <a:t>0 </a:t>
            </a:r>
            <a:r>
              <a:rPr lang="en"/>
              <a:t>and d</a:t>
            </a:r>
            <a:r>
              <a:rPr baseline="-25000" lang="en"/>
              <a:t>1</a:t>
            </a:r>
            <a:r>
              <a:rPr lang="en"/>
              <a:t>, d</a:t>
            </a:r>
            <a:r>
              <a:rPr baseline="-25000" lang="en"/>
              <a:t>2</a:t>
            </a:r>
            <a:r>
              <a:rPr lang="en"/>
              <a:t> … d</a:t>
            </a:r>
            <a:r>
              <a:rPr baseline="-25000" lang="en"/>
              <a:t>q</a:t>
            </a:r>
            <a:r>
              <a:rPr lang="en"/>
              <a:t> denote the distances in increasing order of the q points closest to x</a:t>
            </a:r>
            <a:r>
              <a:rPr baseline="-25000" lang="en"/>
              <a:t>0</a:t>
            </a:r>
            <a:r>
              <a:rPr lang="en"/>
              <a:t> (i.e.: </a:t>
            </a:r>
            <a:r>
              <a:rPr lang="en"/>
              <a:t>farthest</a:t>
            </a:r>
            <a:r>
              <a:rPr lang="en"/>
              <a:t> to closest)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point at distance d</a:t>
            </a:r>
            <a:r>
              <a:rPr baseline="-25000" lang="en"/>
              <a:t>i</a:t>
            </a:r>
            <a:r>
              <a:rPr lang="en"/>
              <a:t> from x</a:t>
            </a:r>
            <a:r>
              <a:rPr baseline="-25000" lang="en"/>
              <a:t>0</a:t>
            </a:r>
            <a:r>
              <a:rPr lang="en"/>
              <a:t> is given a weight K</a:t>
            </a:r>
            <a:r>
              <a:rPr baseline="-25000" lang="en"/>
              <a:t>i</a:t>
            </a:r>
            <a:r>
              <a:rPr baseline="-25000" lang="en"/>
              <a:t>o</a:t>
            </a:r>
            <a:r>
              <a:rPr lang="en"/>
              <a:t> in the local regression that decreases as the distance from x</a:t>
            </a:r>
            <a:r>
              <a:rPr baseline="-25000" lang="en"/>
              <a:t>0</a:t>
            </a:r>
            <a:r>
              <a:rPr lang="en"/>
              <a:t> increases.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loess() function uses a tricube weight function to define 𝐾</a:t>
            </a:r>
            <a:r>
              <a:rPr baseline="-25000" lang="en"/>
              <a:t>io</a:t>
            </a:r>
            <a:r>
              <a:rPr lang="en"/>
              <a:t> as follows:</a:t>
            </a:r>
            <a:br>
              <a:rPr lang="en"/>
            </a:b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325" y="3943175"/>
            <a:ext cx="24193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Regression Algorithm Steps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3.	Fit a weighted least squares regression of the </a:t>
            </a:r>
            <a:r>
              <a:rPr lang="en"/>
              <a:t>y</a:t>
            </a:r>
            <a:r>
              <a:rPr baseline="-25000" lang="en"/>
              <a:t>i</a:t>
            </a:r>
            <a:r>
              <a:rPr lang="en"/>
              <a:t> on the </a:t>
            </a:r>
            <a:r>
              <a:rPr lang="en"/>
              <a:t>x</a:t>
            </a:r>
            <a:r>
              <a:rPr baseline="-25000" lang="en"/>
              <a:t>i</a:t>
            </a:r>
            <a:r>
              <a:rPr lang="en"/>
              <a:t> using the </a:t>
            </a:r>
            <a:br>
              <a:rPr lang="en"/>
            </a:br>
            <a:r>
              <a:rPr lang="en"/>
              <a:t>	aforementioned weights, by finding </a:t>
            </a:r>
            <a:r>
              <a:rPr i="1" lang="en"/>
              <a:t>𝛽-hat</a:t>
            </a:r>
            <a:r>
              <a:rPr baseline="-25000" i="1" lang="en"/>
              <a:t>0</a:t>
            </a:r>
            <a:r>
              <a:rPr i="1" lang="en"/>
              <a:t> </a:t>
            </a:r>
            <a:r>
              <a:rPr lang="en"/>
              <a:t>and the</a:t>
            </a:r>
            <a:r>
              <a:rPr i="1" lang="en"/>
              <a:t> 𝛽-hat</a:t>
            </a:r>
            <a:r>
              <a:rPr baseline="-25000" i="1" lang="en"/>
              <a:t>1</a:t>
            </a:r>
            <a:r>
              <a:rPr lang="en"/>
              <a:t> that minimize:</a:t>
            </a:r>
            <a:br>
              <a:rPr lang="en"/>
            </a:br>
            <a:br>
              <a:rPr lang="en"/>
            </a:br>
            <a:r>
              <a:rPr lang="en"/>
              <a:t>	</a:t>
            </a:r>
            <a:r>
              <a:rPr i="1" lang="en"/>
              <a:t>*K</a:t>
            </a:r>
            <a:r>
              <a:rPr baseline="-25000" i="1" lang="en"/>
              <a:t>io</a:t>
            </a:r>
            <a:r>
              <a:rPr i="1" lang="en"/>
              <a:t> will differ for</a:t>
            </a:r>
            <a:br>
              <a:rPr i="1" lang="en"/>
            </a:br>
            <a:r>
              <a:rPr i="1" lang="en"/>
              <a:t>	Each value of X</a:t>
            </a:r>
            <a:r>
              <a:rPr baseline="-25000" i="1" lang="en"/>
              <a:t>o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4. 	Find the</a:t>
            </a:r>
            <a:r>
              <a:rPr lang="en"/>
              <a:t> </a:t>
            </a:r>
            <a:r>
              <a:rPr i="1" lang="en"/>
              <a:t>f-hat</a:t>
            </a:r>
            <a:r>
              <a:rPr lang="en"/>
              <a:t>(x)</a:t>
            </a:r>
            <a:r>
              <a:rPr lang="en"/>
              <a:t> at</a:t>
            </a:r>
            <a:r>
              <a:rPr lang="en"/>
              <a:t> </a:t>
            </a:r>
            <a:r>
              <a:rPr lang="en"/>
              <a:t>x</a:t>
            </a:r>
            <a:r>
              <a:rPr baseline="-25000" lang="en"/>
              <a:t>0</a:t>
            </a:r>
            <a:r>
              <a:rPr lang="en"/>
              <a:t> by using the equation</a:t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 rotWithShape="1">
          <a:blip r:embed="rId3">
            <a:alphaModFix/>
          </a:blip>
          <a:srcRect b="5204" l="0" r="0" t="0"/>
          <a:stretch/>
        </p:blipFill>
        <p:spPr>
          <a:xfrm>
            <a:off x="3114675" y="2100275"/>
            <a:ext cx="2914650" cy="8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2050" y="3486400"/>
            <a:ext cx="982125" cy="4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Choices We Make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most important choice is the value of span s, defined in Step 1.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span plays a role like that of the tuning parameter λ in smoothing splines: it controls the flexibility of the non-linear fit.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smaller the value of s, the more local and flexible the fit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very large value of s will lead to a global fit to the data using all of the training observations.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again use cross-validation to choose s, or we can specify it directly.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152425"/>
            <a:ext cx="85206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figure above displays local linear </a:t>
            </a:r>
            <a:br>
              <a:rPr lang="en"/>
            </a:br>
            <a:r>
              <a:rPr lang="en"/>
              <a:t>regression fits on the Wage data, </a:t>
            </a:r>
            <a:br>
              <a:rPr lang="en"/>
            </a:br>
            <a:r>
              <a:rPr lang="en"/>
              <a:t>using two values of s: 0.7 and 0.2.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that the span specifies the fraction </a:t>
            </a:r>
            <a:br>
              <a:rPr lang="en"/>
            </a:br>
            <a:r>
              <a:rPr lang="en"/>
              <a:t>of the data used to compute the fit at each </a:t>
            </a:r>
            <a:br>
              <a:rPr lang="en"/>
            </a:br>
            <a:r>
              <a:rPr lang="en"/>
              <a:t>target point.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expected, the fit obtained using </a:t>
            </a:r>
            <a:br>
              <a:rPr lang="en"/>
            </a:br>
            <a:r>
              <a:rPr lang="en"/>
              <a:t>s = 0.7 is </a:t>
            </a:r>
            <a:r>
              <a:rPr b="1" lang="en"/>
              <a:t>smoother </a:t>
            </a:r>
            <a:r>
              <a:rPr lang="en"/>
              <a:t>than that </a:t>
            </a:r>
            <a:br>
              <a:rPr lang="en"/>
            </a:br>
            <a:r>
              <a:rPr lang="en"/>
              <a:t>obtained using s = 0.2.</a:t>
            </a:r>
            <a:br>
              <a:rPr lang="en"/>
            </a:br>
            <a:endParaRPr/>
          </a:p>
        </p:txBody>
      </p:sp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Regression</a:t>
            </a:r>
            <a:endParaRPr/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450" y="445025"/>
            <a:ext cx="3806850" cy="27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Generalization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idea of local regression can be generalized in many different ways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setting with multiple features X</a:t>
            </a:r>
            <a:r>
              <a:rPr baseline="-25000" lang="en"/>
              <a:t>1</a:t>
            </a:r>
            <a:r>
              <a:rPr lang="en"/>
              <a:t>,X</a:t>
            </a:r>
            <a:r>
              <a:rPr baseline="-25000" lang="en"/>
              <a:t>2</a:t>
            </a:r>
            <a:r>
              <a:rPr lang="en"/>
              <a:t>, ..., X</a:t>
            </a:r>
            <a:r>
              <a:rPr baseline="-25000" lang="en"/>
              <a:t>p</a:t>
            </a:r>
            <a:r>
              <a:rPr lang="en"/>
              <a:t>, one very useful generalization involves fitting a multiple linear regression model that is global in some variables, but local in another, such as time.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Such</a:t>
            </a:r>
            <a:r>
              <a:rPr i="1" lang="en"/>
              <a:t> varying coefficient models</a:t>
            </a:r>
            <a:r>
              <a:rPr lang="en"/>
              <a:t> are a useful way of adapting a model to the most recently gathered data.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Loess versus </a:t>
            </a:r>
            <a:r>
              <a:rPr lang="en" u="sng"/>
              <a:t>Lowess</a:t>
            </a:r>
            <a:endParaRPr u="sng"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 function </a:t>
            </a:r>
            <a:r>
              <a:rPr b="1" lang="en"/>
              <a:t>loess </a:t>
            </a:r>
            <a:r>
              <a:rPr lang="en"/>
              <a:t>is newer, and has </a:t>
            </a:r>
            <a:r>
              <a:rPr lang="en"/>
              <a:t>four </a:t>
            </a:r>
            <a:r>
              <a:rPr lang="en"/>
              <a:t>things which </a:t>
            </a:r>
            <a:r>
              <a:rPr lang="en" u="sng"/>
              <a:t>lowess</a:t>
            </a:r>
            <a:r>
              <a:rPr lang="en"/>
              <a:t> doesn't: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accepts a formula specifying the model rather than the x and y matrices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can be used with more than one predictor.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accepts prior weights.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will estimate the "equivalent number of parameters" implied by the fitted curve.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the other hand, </a:t>
            </a:r>
            <a:r>
              <a:rPr b="1" lang="en"/>
              <a:t>loess</a:t>
            </a:r>
            <a:r>
              <a:rPr lang="en"/>
              <a:t> is much slower and occasionally fails when </a:t>
            </a:r>
            <a:r>
              <a:rPr lang="en" u="sng"/>
              <a:t>lowess</a:t>
            </a:r>
            <a:r>
              <a:rPr lang="en"/>
              <a:t> succeeds, so both programs are kept in R.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there is only one predictor variable and no prior weights, </a:t>
            </a:r>
            <a:r>
              <a:rPr b="1" lang="en"/>
              <a:t>loess </a:t>
            </a:r>
            <a:r>
              <a:rPr lang="en"/>
              <a:t>and </a:t>
            </a:r>
            <a:r>
              <a:rPr lang="en" u="sng"/>
              <a:t>lowess</a:t>
            </a:r>
            <a:r>
              <a:rPr lang="en"/>
              <a:t> are in principle exactly equivalent.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now for Code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229" y="1266325"/>
            <a:ext cx="4337546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52" name="Google Shape;25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00" y="1476375"/>
            <a:ext cx="5191125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577" y="1476375"/>
            <a:ext cx="2666609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Splines vs. Smoothing Splines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3937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Splines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number of </a:t>
            </a:r>
            <a:r>
              <a:rPr lang="en"/>
              <a:t>knots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determine number and location of knots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894500" y="1266325"/>
            <a:ext cx="3937800" cy="18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 Splines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Knots at </a:t>
            </a:r>
            <a:r>
              <a:rPr i="1" lang="en"/>
              <a:t>every </a:t>
            </a:r>
            <a:r>
              <a:rPr lang="en"/>
              <a:t>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determine value of </a:t>
            </a:r>
            <a:r>
              <a:rPr i="1" lang="en"/>
              <a:t>lambda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603100" y="3154525"/>
            <a:ext cx="3937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Similarities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to be smooth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 at first and second derivatives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 Splines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 Splines -- Basic Idea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Centered around the idea that we want to find a function </a:t>
            </a:r>
            <a:r>
              <a:rPr i="1" lang="en"/>
              <a:t>g(x)</a:t>
            </a:r>
            <a:r>
              <a:rPr lang="en"/>
              <a:t> that fits the data well and minimizes RSS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only aiming to minimize RSS will lead to overfitting of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would end up choosing </a:t>
            </a:r>
            <a:r>
              <a:rPr i="1" lang="en"/>
              <a:t>g</a:t>
            </a:r>
            <a:r>
              <a:rPr lang="en"/>
              <a:t> that interpolates all of the points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So, we want RSS to be small but the overall fit of the function </a:t>
            </a:r>
            <a:r>
              <a:rPr i="1" lang="en"/>
              <a:t>g</a:t>
            </a:r>
            <a:r>
              <a:rPr lang="en"/>
              <a:t> to be smooth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600" y="1531538"/>
            <a:ext cx="543877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 rot="-5400000">
            <a:off x="3231824" y="1607425"/>
            <a:ext cx="267000" cy="2672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-5400000">
            <a:off x="6011263" y="1875175"/>
            <a:ext cx="267000" cy="21366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2346513" y="3210250"/>
            <a:ext cx="1878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RSS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250613" y="3210250"/>
            <a:ext cx="1788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Tuning Parameter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the Smoothing Spline Expression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“Loss + Penalty” expression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We’ve seen this before with ridge regression and the lasso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side of the equation-- ”Loss”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Makes </a:t>
            </a:r>
            <a:r>
              <a:rPr i="1" lang="en"/>
              <a:t>g(x) </a:t>
            </a:r>
            <a:r>
              <a:rPr lang="en"/>
              <a:t>want to fit the data as close as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 side of the equation-- “Penalty” term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Depending on the value of lambda selected, penalizes the variability of </a:t>
            </a:r>
            <a:r>
              <a:rPr i="1" lang="en"/>
              <a:t>g(x)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we ultimately want to minimize the entire expression, different values of lambda will affect how closely the RSS function is allowed to fit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Remember: we don’t want to overfit the data!!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100" y="4179096"/>
            <a:ext cx="3750900" cy="8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Lambda determines how </a:t>
            </a:r>
            <a:r>
              <a:rPr i="1" lang="en"/>
              <a:t>smooth </a:t>
            </a:r>
            <a:r>
              <a:rPr lang="en"/>
              <a:t>the function will 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lambda = 0, the penalty term will have no effect, and </a:t>
            </a:r>
            <a:r>
              <a:rPr i="1" lang="en"/>
              <a:t>g </a:t>
            </a:r>
            <a:r>
              <a:rPr lang="en"/>
              <a:t>will simply interpolate all the training observations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lambda → ∞, </a:t>
            </a:r>
            <a:r>
              <a:rPr i="1" lang="en"/>
              <a:t>g </a:t>
            </a:r>
            <a:r>
              <a:rPr lang="en"/>
              <a:t>will be perfectly smooth, a straight line that passes as close as possible to the training points i.e. the least square line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Lambda effectively controls the bias-variance tradeoff for the function </a:t>
            </a:r>
            <a:r>
              <a:rPr i="1" lang="en"/>
              <a:t>g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850" y="3888638"/>
            <a:ext cx="310515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6289000" y="4146300"/>
            <a:ext cx="653100" cy="637200"/>
          </a:xfrm>
          <a:prstGeom prst="donut">
            <a:avLst>
              <a:gd fmla="val 5718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