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78" r:id="rId1"/>
  </p:sldMasterIdLst>
  <p:notesMasterIdLst>
    <p:notesMasterId r:id="rId42"/>
  </p:notesMasterIdLst>
  <p:handoutMasterIdLst>
    <p:handoutMasterId r:id="rId43"/>
  </p:handoutMasterIdLst>
  <p:sldIdLst>
    <p:sldId id="470" r:id="rId2"/>
    <p:sldId id="573" r:id="rId3"/>
    <p:sldId id="472" r:id="rId4"/>
    <p:sldId id="574" r:id="rId5"/>
    <p:sldId id="575" r:id="rId6"/>
    <p:sldId id="584" r:id="rId7"/>
    <p:sldId id="479" r:id="rId8"/>
    <p:sldId id="478" r:id="rId9"/>
    <p:sldId id="480" r:id="rId10"/>
    <p:sldId id="481" r:id="rId11"/>
    <p:sldId id="482" r:id="rId12"/>
    <p:sldId id="553" r:id="rId13"/>
    <p:sldId id="485" r:id="rId14"/>
    <p:sldId id="571" r:id="rId15"/>
    <p:sldId id="554" r:id="rId16"/>
    <p:sldId id="556" r:id="rId17"/>
    <p:sldId id="557" r:id="rId18"/>
    <p:sldId id="490" r:id="rId19"/>
    <p:sldId id="491" r:id="rId20"/>
    <p:sldId id="566" r:id="rId21"/>
    <p:sldId id="568" r:id="rId22"/>
    <p:sldId id="558" r:id="rId23"/>
    <p:sldId id="585" r:id="rId24"/>
    <p:sldId id="586" r:id="rId25"/>
    <p:sldId id="587" r:id="rId26"/>
    <p:sldId id="559" r:id="rId27"/>
    <p:sldId id="560" r:id="rId28"/>
    <p:sldId id="561" r:id="rId29"/>
    <p:sldId id="569" r:id="rId30"/>
    <p:sldId id="570" r:id="rId31"/>
    <p:sldId id="562" r:id="rId32"/>
    <p:sldId id="563" r:id="rId33"/>
    <p:sldId id="583" r:id="rId34"/>
    <p:sldId id="528" r:id="rId35"/>
    <p:sldId id="529" r:id="rId36"/>
    <p:sldId id="530" r:id="rId37"/>
    <p:sldId id="565" r:id="rId38"/>
    <p:sldId id="580" r:id="rId39"/>
    <p:sldId id="581" r:id="rId40"/>
    <p:sldId id="579" r:id="rId4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E1A864-3228-4900-89B0-6CDF9D8EE7FF}">
          <p14:sldIdLst>
            <p14:sldId id="470"/>
            <p14:sldId id="573"/>
            <p14:sldId id="472"/>
            <p14:sldId id="574"/>
            <p14:sldId id="575"/>
            <p14:sldId id="584"/>
            <p14:sldId id="479"/>
            <p14:sldId id="478"/>
            <p14:sldId id="480"/>
            <p14:sldId id="481"/>
            <p14:sldId id="482"/>
            <p14:sldId id="553"/>
            <p14:sldId id="485"/>
            <p14:sldId id="571"/>
            <p14:sldId id="554"/>
            <p14:sldId id="556"/>
            <p14:sldId id="557"/>
            <p14:sldId id="490"/>
            <p14:sldId id="491"/>
            <p14:sldId id="566"/>
            <p14:sldId id="568"/>
            <p14:sldId id="558"/>
            <p14:sldId id="585"/>
            <p14:sldId id="586"/>
            <p14:sldId id="587"/>
            <p14:sldId id="559"/>
            <p14:sldId id="560"/>
            <p14:sldId id="561"/>
            <p14:sldId id="569"/>
            <p14:sldId id="570"/>
            <p14:sldId id="562"/>
            <p14:sldId id="563"/>
            <p14:sldId id="583"/>
            <p14:sldId id="528"/>
            <p14:sldId id="529"/>
            <p14:sldId id="530"/>
            <p14:sldId id="565"/>
            <p14:sldId id="580"/>
            <p14:sldId id="581"/>
            <p14:sldId id="5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214">
          <p15:clr>
            <a:srgbClr val="A4A3A4"/>
          </p15:clr>
        </p15:guide>
        <p15:guide id="2" pos="293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Malloy" initials="CM" lastIdx="1" clrIdx="0">
    <p:extLst>
      <p:ext uri="{19B8F6BF-5375-455C-9EA6-DF929625EA0E}">
        <p15:presenceInfo xmlns:p15="http://schemas.microsoft.com/office/powerpoint/2012/main" userId="760347b5a4f63e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CD79"/>
    <a:srgbClr val="FF9393"/>
    <a:srgbClr val="000000"/>
    <a:srgbClr val="1EEA28"/>
    <a:srgbClr val="CE99F9"/>
    <a:srgbClr val="A511F7"/>
    <a:srgbClr val="FCAC0C"/>
    <a:srgbClr val="4472C4"/>
    <a:srgbClr val="1ED7E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82" autoAdjust="0"/>
    <p:restoredTop sz="72070" autoAdjust="0"/>
  </p:normalViewPr>
  <p:slideViewPr>
    <p:cSldViewPr snapToGrid="0">
      <p:cViewPr varScale="1">
        <p:scale>
          <a:sx n="69" d="100"/>
          <a:sy n="69" d="100"/>
        </p:scale>
        <p:origin x="78" y="28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1" d="100"/>
          <a:sy n="101" d="100"/>
        </p:scale>
        <p:origin x="-3408" y="-84"/>
      </p:cViewPr>
      <p:guideLst>
        <p:guide orient="horz" pos="2214"/>
        <p:guide pos="293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F59931-FC01-4CEB-B5BB-095B42F72403}"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en-US"/>
        </a:p>
      </dgm:t>
    </dgm:pt>
    <dgm:pt modelId="{1654B30C-1780-4364-A172-7C3A2F9FED34}">
      <dgm:prSet phldrT="[Text]"/>
      <dgm:spPr/>
      <dgm:t>
        <a:bodyPr/>
        <a:lstStyle/>
        <a:p>
          <a:r>
            <a:rPr lang="en-US" dirty="0" err="1"/>
            <a:t>RainTomorrow</a:t>
          </a:r>
          <a:r>
            <a:rPr lang="en-US" dirty="0"/>
            <a:t>=Yes</a:t>
          </a:r>
        </a:p>
        <a:p>
          <a:r>
            <a:rPr lang="en-US" dirty="0"/>
            <a:t>(</a:t>
          </a:r>
          <a:r>
            <a:rPr lang="en-US" i="1" dirty="0">
              <a:latin typeface="Calibri" panose="020F0502020204030204" pitchFamily="34" charset="0"/>
            </a:rPr>
            <a:t>prob=0.74</a:t>
          </a:r>
          <a:r>
            <a:rPr lang="en-US" dirty="0"/>
            <a:t>)</a:t>
          </a:r>
        </a:p>
      </dgm:t>
    </dgm:pt>
    <dgm:pt modelId="{54B80938-420A-49A7-9124-C0E8B84FCAFD}" type="parTrans" cxnId="{9A207127-C8BA-49C1-B893-FE24B6891EAC}">
      <dgm:prSet/>
      <dgm:spPr/>
      <dgm:t>
        <a:bodyPr/>
        <a:lstStyle/>
        <a:p>
          <a:endParaRPr lang="en-US"/>
        </a:p>
      </dgm:t>
    </dgm:pt>
    <dgm:pt modelId="{FD0CAD1C-25C0-4D1B-AC58-4A8D01C52C94}" type="sibTrans" cxnId="{9A207127-C8BA-49C1-B893-FE24B6891EAC}">
      <dgm:prSet/>
      <dgm:spPr/>
      <dgm:t>
        <a:bodyPr/>
        <a:lstStyle/>
        <a:p>
          <a:endParaRPr lang="en-US"/>
        </a:p>
      </dgm:t>
    </dgm:pt>
    <dgm:pt modelId="{0C7CE41B-D61B-40BA-8D1A-902ED678039B}">
      <dgm:prSet phldrT="[Text]"/>
      <dgm:spPr/>
      <dgm:t>
        <a:bodyPr/>
        <a:lstStyle/>
        <a:p>
          <a:r>
            <a:rPr lang="en-US" dirty="0"/>
            <a:t>What prediction occurred</a:t>
          </a:r>
        </a:p>
      </dgm:t>
    </dgm:pt>
    <dgm:pt modelId="{26004EF5-50AE-484F-A792-FC276F2F8D04}" type="parTrans" cxnId="{15D85460-8FF7-4EA5-B41B-20EEF3B801F6}">
      <dgm:prSet/>
      <dgm:spPr/>
      <dgm:t>
        <a:bodyPr/>
        <a:lstStyle/>
        <a:p>
          <a:endParaRPr lang="en-US"/>
        </a:p>
      </dgm:t>
    </dgm:pt>
    <dgm:pt modelId="{24D27DEC-A891-4332-BF04-1B93FF40332A}" type="sibTrans" cxnId="{15D85460-8FF7-4EA5-B41B-20EEF3B801F6}">
      <dgm:prSet/>
      <dgm:spPr/>
      <dgm:t>
        <a:bodyPr/>
        <a:lstStyle/>
        <a:p>
          <a:endParaRPr lang="en-US"/>
        </a:p>
      </dgm:t>
    </dgm:pt>
    <dgm:pt modelId="{C7C6E508-9C57-4E7B-83DC-367D42D2B6B0}">
      <dgm:prSet phldrT="[Text]"/>
      <dgm:spPr/>
      <dgm:t>
        <a:bodyPr/>
        <a:lstStyle/>
        <a:p>
          <a:r>
            <a:rPr lang="en-US" dirty="0"/>
            <a:t>Cover =27 (11%)</a:t>
          </a:r>
        </a:p>
      </dgm:t>
    </dgm:pt>
    <dgm:pt modelId="{8B606AFE-2F92-4545-BB6B-53B969AD85F1}" type="parTrans" cxnId="{F0B9AA4C-B39C-4C0B-BE6A-E2239E3C8F1D}">
      <dgm:prSet/>
      <dgm:spPr/>
      <dgm:t>
        <a:bodyPr/>
        <a:lstStyle/>
        <a:p>
          <a:endParaRPr lang="en-US"/>
        </a:p>
      </dgm:t>
    </dgm:pt>
    <dgm:pt modelId="{9C633E21-FA17-4C25-AC79-3E76618A19B4}" type="sibTrans" cxnId="{F0B9AA4C-B39C-4C0B-BE6A-E2239E3C8F1D}">
      <dgm:prSet/>
      <dgm:spPr/>
      <dgm:t>
        <a:bodyPr/>
        <a:lstStyle/>
        <a:p>
          <a:endParaRPr lang="en-US"/>
        </a:p>
      </dgm:t>
    </dgm:pt>
    <dgm:pt modelId="{C2DE1095-7592-476F-AE83-9C7CFEDD9FEB}">
      <dgm:prSet phldrT="[Text]"/>
      <dgm:spPr/>
      <dgm:t>
        <a:bodyPr/>
        <a:lstStyle/>
        <a:p>
          <a:r>
            <a:rPr lang="en-US" dirty="0"/>
            <a:t># of observation from training dataset</a:t>
          </a:r>
        </a:p>
      </dgm:t>
    </dgm:pt>
    <dgm:pt modelId="{4F430A2B-407B-430A-B695-F46850B84F3F}" type="parTrans" cxnId="{44E40436-42E4-4195-B5EB-8A65C4C1A96A}">
      <dgm:prSet/>
      <dgm:spPr/>
      <dgm:t>
        <a:bodyPr/>
        <a:lstStyle/>
        <a:p>
          <a:endParaRPr lang="en-US"/>
        </a:p>
      </dgm:t>
    </dgm:pt>
    <dgm:pt modelId="{FB9FA1B5-60EA-4916-9616-B41B9E820B26}" type="sibTrans" cxnId="{44E40436-42E4-4195-B5EB-8A65C4C1A96A}">
      <dgm:prSet/>
      <dgm:spPr/>
      <dgm:t>
        <a:bodyPr/>
        <a:lstStyle/>
        <a:p>
          <a:endParaRPr lang="en-US"/>
        </a:p>
      </dgm:t>
    </dgm:pt>
    <dgm:pt modelId="{3CF0A816-2046-4D34-8ED6-F95E9DB757CA}">
      <dgm:prSet phldrT="[Text]"/>
      <dgm:spPr/>
      <dgm:t>
        <a:bodyPr/>
        <a:lstStyle/>
        <a:p>
          <a:r>
            <a:rPr lang="en-US" dirty="0"/>
            <a:t>% of training dataset</a:t>
          </a:r>
        </a:p>
      </dgm:t>
    </dgm:pt>
    <dgm:pt modelId="{65D46989-C29E-4EA8-81BC-EEFC359DA2F5}" type="parTrans" cxnId="{6DCDD6ED-8A7B-44E7-810E-6AE4E3E4D056}">
      <dgm:prSet/>
      <dgm:spPr/>
      <dgm:t>
        <a:bodyPr/>
        <a:lstStyle/>
        <a:p>
          <a:endParaRPr lang="en-US"/>
        </a:p>
      </dgm:t>
    </dgm:pt>
    <dgm:pt modelId="{E26B1523-7D3E-4932-8DC4-A59C7697BD2B}" type="sibTrans" cxnId="{6DCDD6ED-8A7B-44E7-810E-6AE4E3E4D056}">
      <dgm:prSet/>
      <dgm:spPr/>
      <dgm:t>
        <a:bodyPr/>
        <a:lstStyle/>
        <a:p>
          <a:endParaRPr lang="en-US"/>
        </a:p>
      </dgm:t>
    </dgm:pt>
    <dgm:pt modelId="{AB5F8462-F104-4262-8685-1F091BA76254}">
      <dgm:prSet phldrT="[Text]"/>
      <dgm:spPr/>
      <dgm:t>
        <a:bodyPr/>
        <a:lstStyle/>
        <a:p>
          <a:r>
            <a:rPr lang="en-US" dirty="0"/>
            <a:t>Pressure3pm &lt; 1012</a:t>
          </a:r>
        </a:p>
        <a:p>
          <a:r>
            <a:rPr lang="en-US" dirty="0"/>
            <a:t>Sunshine &lt; 8.85</a:t>
          </a:r>
        </a:p>
      </dgm:t>
    </dgm:pt>
    <dgm:pt modelId="{D101D043-20F7-42AA-B99F-CC502CBE48F8}" type="parTrans" cxnId="{1448CFDD-A8E0-4BA5-A2F8-BEAA53EFBD26}">
      <dgm:prSet/>
      <dgm:spPr/>
      <dgm:t>
        <a:bodyPr/>
        <a:lstStyle/>
        <a:p>
          <a:endParaRPr lang="en-US"/>
        </a:p>
      </dgm:t>
    </dgm:pt>
    <dgm:pt modelId="{0F4F0E95-DAEC-4F5A-A612-9D5100E6C1FA}" type="sibTrans" cxnId="{1448CFDD-A8E0-4BA5-A2F8-BEAA53EFBD26}">
      <dgm:prSet/>
      <dgm:spPr/>
      <dgm:t>
        <a:bodyPr/>
        <a:lstStyle/>
        <a:p>
          <a:endParaRPr lang="en-US"/>
        </a:p>
      </dgm:t>
    </dgm:pt>
    <dgm:pt modelId="{9752874F-F5D9-4500-A2C3-9A5F46D6D0F5}">
      <dgm:prSet phldrT="[Text]"/>
      <dgm:spPr/>
      <dgm:t>
        <a:bodyPr/>
        <a:lstStyle/>
        <a:p>
          <a:r>
            <a:rPr lang="en-US" dirty="0"/>
            <a:t>Conditions that need be met for information to be returned</a:t>
          </a:r>
        </a:p>
      </dgm:t>
    </dgm:pt>
    <dgm:pt modelId="{05197ABD-C268-4A07-BBA1-8CA480C34FA2}" type="parTrans" cxnId="{47398B64-A647-4B4E-BFB2-B7CA52DA457E}">
      <dgm:prSet/>
      <dgm:spPr/>
      <dgm:t>
        <a:bodyPr/>
        <a:lstStyle/>
        <a:p>
          <a:endParaRPr lang="en-US"/>
        </a:p>
      </dgm:t>
    </dgm:pt>
    <dgm:pt modelId="{C5DF1B92-AF82-4E39-B2C9-FA902167602F}" type="sibTrans" cxnId="{47398B64-A647-4B4E-BFB2-B7CA52DA457E}">
      <dgm:prSet/>
      <dgm:spPr/>
      <dgm:t>
        <a:bodyPr/>
        <a:lstStyle/>
        <a:p>
          <a:endParaRPr lang="en-US"/>
        </a:p>
      </dgm:t>
    </dgm:pt>
    <dgm:pt modelId="{E32AC843-CF64-4179-B5F6-7ECFB6DB2BAF}">
      <dgm:prSet phldrT="[Text]"/>
      <dgm:spPr/>
      <dgm:t>
        <a:bodyPr/>
        <a:lstStyle/>
        <a:p>
          <a:r>
            <a:rPr lang="en-US" dirty="0"/>
            <a:t>Amount of observations covered by conditions</a:t>
          </a:r>
        </a:p>
      </dgm:t>
    </dgm:pt>
    <dgm:pt modelId="{843AE1E9-88C9-455E-A108-F642DE44B547}" type="parTrans" cxnId="{31F3609F-A179-4AFD-8684-BD6B9A41566F}">
      <dgm:prSet/>
      <dgm:spPr/>
      <dgm:t>
        <a:bodyPr/>
        <a:lstStyle/>
        <a:p>
          <a:endParaRPr lang="en-US"/>
        </a:p>
      </dgm:t>
    </dgm:pt>
    <dgm:pt modelId="{077A28B4-8C5F-49E3-86A8-B1D3FCAEFAFF}" type="sibTrans" cxnId="{31F3609F-A179-4AFD-8684-BD6B9A41566F}">
      <dgm:prSet/>
      <dgm:spPr/>
      <dgm:t>
        <a:bodyPr/>
        <a:lstStyle/>
        <a:p>
          <a:endParaRPr lang="en-US"/>
        </a:p>
      </dgm:t>
    </dgm:pt>
    <dgm:pt modelId="{93B9ED02-2535-4B3E-8CA9-B8BE43DDA96A}">
      <dgm:prSet phldrT="[Text]"/>
      <dgm:spPr/>
      <dgm:t>
        <a:bodyPr/>
        <a:lstStyle/>
        <a:p>
          <a:r>
            <a:rPr lang="en-US" dirty="0"/>
            <a:t>For 74% of the observations it rained the following day</a:t>
          </a:r>
        </a:p>
      </dgm:t>
    </dgm:pt>
    <dgm:pt modelId="{FB0FA9E6-B57D-4732-8528-F2B8444DA865}" type="parTrans" cxnId="{AA107794-4378-4E94-9E25-845D88131E78}">
      <dgm:prSet/>
      <dgm:spPr/>
      <dgm:t>
        <a:bodyPr/>
        <a:lstStyle/>
        <a:p>
          <a:endParaRPr lang="en-US"/>
        </a:p>
      </dgm:t>
    </dgm:pt>
    <dgm:pt modelId="{EE964E9D-F381-418E-A1D8-F87AF788CDA7}" type="sibTrans" cxnId="{AA107794-4378-4E94-9E25-845D88131E78}">
      <dgm:prSet/>
      <dgm:spPr/>
      <dgm:t>
        <a:bodyPr/>
        <a:lstStyle/>
        <a:p>
          <a:endParaRPr lang="en-US"/>
        </a:p>
      </dgm:t>
    </dgm:pt>
    <dgm:pt modelId="{3D70BC47-C91D-4C43-B5DA-40ADB48E480B}" type="pres">
      <dgm:prSet presAssocID="{B2F59931-FC01-4CEB-B5BB-095B42F72403}" presName="Name0" presStyleCnt="0">
        <dgm:presLayoutVars>
          <dgm:dir/>
          <dgm:animLvl val="lvl"/>
          <dgm:resizeHandles val="exact"/>
        </dgm:presLayoutVars>
      </dgm:prSet>
      <dgm:spPr/>
    </dgm:pt>
    <dgm:pt modelId="{4D7A7473-398C-4066-8850-479ABE278B2B}" type="pres">
      <dgm:prSet presAssocID="{1654B30C-1780-4364-A172-7C3A2F9FED34}" presName="composite" presStyleCnt="0"/>
      <dgm:spPr/>
    </dgm:pt>
    <dgm:pt modelId="{BB75B2FE-0669-4C55-833E-627C3A1998EE}" type="pres">
      <dgm:prSet presAssocID="{1654B30C-1780-4364-A172-7C3A2F9FED34}" presName="parTx" presStyleLbl="alignNode1" presStyleIdx="0" presStyleCnt="3">
        <dgm:presLayoutVars>
          <dgm:chMax val="0"/>
          <dgm:chPref val="0"/>
          <dgm:bulletEnabled val="1"/>
        </dgm:presLayoutVars>
      </dgm:prSet>
      <dgm:spPr/>
    </dgm:pt>
    <dgm:pt modelId="{3AA5CB57-29AE-4DC0-910F-48E786FF71B1}" type="pres">
      <dgm:prSet presAssocID="{1654B30C-1780-4364-A172-7C3A2F9FED34}" presName="desTx" presStyleLbl="alignAccFollowNode1" presStyleIdx="0" presStyleCnt="3">
        <dgm:presLayoutVars>
          <dgm:bulletEnabled val="1"/>
        </dgm:presLayoutVars>
      </dgm:prSet>
      <dgm:spPr/>
    </dgm:pt>
    <dgm:pt modelId="{45D2E39A-0E7C-4CEE-BC36-09536BBFE805}" type="pres">
      <dgm:prSet presAssocID="{FD0CAD1C-25C0-4D1B-AC58-4A8D01C52C94}" presName="space" presStyleCnt="0"/>
      <dgm:spPr/>
    </dgm:pt>
    <dgm:pt modelId="{95962F8F-7A1B-4D69-BE0E-EBBD2298DA0B}" type="pres">
      <dgm:prSet presAssocID="{C7C6E508-9C57-4E7B-83DC-367D42D2B6B0}" presName="composite" presStyleCnt="0"/>
      <dgm:spPr/>
    </dgm:pt>
    <dgm:pt modelId="{9B78498A-2A78-4C77-9BB2-E85E2BCA5847}" type="pres">
      <dgm:prSet presAssocID="{C7C6E508-9C57-4E7B-83DC-367D42D2B6B0}" presName="parTx" presStyleLbl="alignNode1" presStyleIdx="1" presStyleCnt="3">
        <dgm:presLayoutVars>
          <dgm:chMax val="0"/>
          <dgm:chPref val="0"/>
          <dgm:bulletEnabled val="1"/>
        </dgm:presLayoutVars>
      </dgm:prSet>
      <dgm:spPr/>
    </dgm:pt>
    <dgm:pt modelId="{2CA328B1-A9BF-4D17-A913-72CEFDB46CAB}" type="pres">
      <dgm:prSet presAssocID="{C7C6E508-9C57-4E7B-83DC-367D42D2B6B0}" presName="desTx" presStyleLbl="alignAccFollowNode1" presStyleIdx="1" presStyleCnt="3">
        <dgm:presLayoutVars>
          <dgm:bulletEnabled val="1"/>
        </dgm:presLayoutVars>
      </dgm:prSet>
      <dgm:spPr/>
    </dgm:pt>
    <dgm:pt modelId="{8A26528F-2AF1-4F2B-B369-418166EE27FD}" type="pres">
      <dgm:prSet presAssocID="{9C633E21-FA17-4C25-AC79-3E76618A19B4}" presName="space" presStyleCnt="0"/>
      <dgm:spPr/>
    </dgm:pt>
    <dgm:pt modelId="{C891DC94-9D94-4C5C-B211-53C3B84DF90F}" type="pres">
      <dgm:prSet presAssocID="{AB5F8462-F104-4262-8685-1F091BA76254}" presName="composite" presStyleCnt="0"/>
      <dgm:spPr/>
    </dgm:pt>
    <dgm:pt modelId="{68015F12-4714-4DD2-9D7A-3C5DA63C93CA}" type="pres">
      <dgm:prSet presAssocID="{AB5F8462-F104-4262-8685-1F091BA76254}" presName="parTx" presStyleLbl="alignNode1" presStyleIdx="2" presStyleCnt="3">
        <dgm:presLayoutVars>
          <dgm:chMax val="0"/>
          <dgm:chPref val="0"/>
          <dgm:bulletEnabled val="1"/>
        </dgm:presLayoutVars>
      </dgm:prSet>
      <dgm:spPr/>
    </dgm:pt>
    <dgm:pt modelId="{91E4A8AC-5101-40E9-AC86-996C75BBE14B}" type="pres">
      <dgm:prSet presAssocID="{AB5F8462-F104-4262-8685-1F091BA76254}" presName="desTx" presStyleLbl="alignAccFollowNode1" presStyleIdx="2" presStyleCnt="3">
        <dgm:presLayoutVars>
          <dgm:bulletEnabled val="1"/>
        </dgm:presLayoutVars>
      </dgm:prSet>
      <dgm:spPr/>
    </dgm:pt>
  </dgm:ptLst>
  <dgm:cxnLst>
    <dgm:cxn modelId="{744B2006-4ABF-4048-B4E0-1AE698DB9E64}" type="presOf" srcId="{93B9ED02-2535-4B3E-8CA9-B8BE43DDA96A}" destId="{3AA5CB57-29AE-4DC0-910F-48E786FF71B1}" srcOrd="0" destOrd="1" presId="urn:microsoft.com/office/officeart/2005/8/layout/hList1"/>
    <dgm:cxn modelId="{9A207127-C8BA-49C1-B893-FE24B6891EAC}" srcId="{B2F59931-FC01-4CEB-B5BB-095B42F72403}" destId="{1654B30C-1780-4364-A172-7C3A2F9FED34}" srcOrd="0" destOrd="0" parTransId="{54B80938-420A-49A7-9124-C0E8B84FCAFD}" sibTransId="{FD0CAD1C-25C0-4D1B-AC58-4A8D01C52C94}"/>
    <dgm:cxn modelId="{44E40436-42E4-4195-B5EB-8A65C4C1A96A}" srcId="{E32AC843-CF64-4179-B5F6-7ECFB6DB2BAF}" destId="{C2DE1095-7592-476F-AE83-9C7CFEDD9FEB}" srcOrd="0" destOrd="0" parTransId="{4F430A2B-407B-430A-B695-F46850B84F3F}" sibTransId="{FB9FA1B5-60EA-4916-9616-B41B9E820B26}"/>
    <dgm:cxn modelId="{ED10DF38-129E-4CE5-B0CD-BE6E6071BB3A}" type="presOf" srcId="{E32AC843-CF64-4179-B5F6-7ECFB6DB2BAF}" destId="{2CA328B1-A9BF-4D17-A913-72CEFDB46CAB}" srcOrd="0" destOrd="0" presId="urn:microsoft.com/office/officeart/2005/8/layout/hList1"/>
    <dgm:cxn modelId="{15D85460-8FF7-4EA5-B41B-20EEF3B801F6}" srcId="{1654B30C-1780-4364-A172-7C3A2F9FED34}" destId="{0C7CE41B-D61B-40BA-8D1A-902ED678039B}" srcOrd="0" destOrd="0" parTransId="{26004EF5-50AE-484F-A792-FC276F2F8D04}" sibTransId="{24D27DEC-A891-4332-BF04-1B93FF40332A}"/>
    <dgm:cxn modelId="{160C9841-E72B-462F-AF9F-B15274A3C744}" type="presOf" srcId="{C7C6E508-9C57-4E7B-83DC-367D42D2B6B0}" destId="{9B78498A-2A78-4C77-9BB2-E85E2BCA5847}" srcOrd="0" destOrd="0" presId="urn:microsoft.com/office/officeart/2005/8/layout/hList1"/>
    <dgm:cxn modelId="{47398B64-A647-4B4E-BFB2-B7CA52DA457E}" srcId="{AB5F8462-F104-4262-8685-1F091BA76254}" destId="{9752874F-F5D9-4500-A2C3-9A5F46D6D0F5}" srcOrd="0" destOrd="0" parTransId="{05197ABD-C268-4A07-BBA1-8CA480C34FA2}" sibTransId="{C5DF1B92-AF82-4E39-B2C9-FA902167602F}"/>
    <dgm:cxn modelId="{F0B9AA4C-B39C-4C0B-BE6A-E2239E3C8F1D}" srcId="{B2F59931-FC01-4CEB-B5BB-095B42F72403}" destId="{C7C6E508-9C57-4E7B-83DC-367D42D2B6B0}" srcOrd="1" destOrd="0" parTransId="{8B606AFE-2F92-4545-BB6B-53B969AD85F1}" sibTransId="{9C633E21-FA17-4C25-AC79-3E76618A19B4}"/>
    <dgm:cxn modelId="{7592B471-D037-4B1A-8495-008E0122F943}" type="presOf" srcId="{3CF0A816-2046-4D34-8ED6-F95E9DB757CA}" destId="{2CA328B1-A9BF-4D17-A913-72CEFDB46CAB}" srcOrd="0" destOrd="2" presId="urn:microsoft.com/office/officeart/2005/8/layout/hList1"/>
    <dgm:cxn modelId="{228A5C91-1042-4124-B7DC-4039994CAA55}" type="presOf" srcId="{B2F59931-FC01-4CEB-B5BB-095B42F72403}" destId="{3D70BC47-C91D-4C43-B5DA-40ADB48E480B}" srcOrd="0" destOrd="0" presId="urn:microsoft.com/office/officeart/2005/8/layout/hList1"/>
    <dgm:cxn modelId="{AA107794-4378-4E94-9E25-845D88131E78}" srcId="{1654B30C-1780-4364-A172-7C3A2F9FED34}" destId="{93B9ED02-2535-4B3E-8CA9-B8BE43DDA96A}" srcOrd="1" destOrd="0" parTransId="{FB0FA9E6-B57D-4732-8528-F2B8444DA865}" sibTransId="{EE964E9D-F381-418E-A1D8-F87AF788CDA7}"/>
    <dgm:cxn modelId="{31F3609F-A179-4AFD-8684-BD6B9A41566F}" srcId="{C7C6E508-9C57-4E7B-83DC-367D42D2B6B0}" destId="{E32AC843-CF64-4179-B5F6-7ECFB6DB2BAF}" srcOrd="0" destOrd="0" parTransId="{843AE1E9-88C9-455E-A108-F642DE44B547}" sibTransId="{077A28B4-8C5F-49E3-86A8-B1D3FCAEFAFF}"/>
    <dgm:cxn modelId="{D3F31FA3-7E64-4902-B10D-CCF8BAE055BD}" type="presOf" srcId="{C2DE1095-7592-476F-AE83-9C7CFEDD9FEB}" destId="{2CA328B1-A9BF-4D17-A913-72CEFDB46CAB}" srcOrd="0" destOrd="1" presId="urn:microsoft.com/office/officeart/2005/8/layout/hList1"/>
    <dgm:cxn modelId="{CF6F3DB6-D40B-4523-AD28-9B1DDD87EB40}" type="presOf" srcId="{9752874F-F5D9-4500-A2C3-9A5F46D6D0F5}" destId="{91E4A8AC-5101-40E9-AC86-996C75BBE14B}" srcOrd="0" destOrd="0" presId="urn:microsoft.com/office/officeart/2005/8/layout/hList1"/>
    <dgm:cxn modelId="{5193C1BC-2A28-4890-8B30-3BEB47A916AC}" type="presOf" srcId="{1654B30C-1780-4364-A172-7C3A2F9FED34}" destId="{BB75B2FE-0669-4C55-833E-627C3A1998EE}" srcOrd="0" destOrd="0" presId="urn:microsoft.com/office/officeart/2005/8/layout/hList1"/>
    <dgm:cxn modelId="{1AAC3ED6-3F89-474C-80B3-8CF9A5053C12}" type="presOf" srcId="{0C7CE41B-D61B-40BA-8D1A-902ED678039B}" destId="{3AA5CB57-29AE-4DC0-910F-48E786FF71B1}" srcOrd="0" destOrd="0" presId="urn:microsoft.com/office/officeart/2005/8/layout/hList1"/>
    <dgm:cxn modelId="{1448CFDD-A8E0-4BA5-A2F8-BEAA53EFBD26}" srcId="{B2F59931-FC01-4CEB-B5BB-095B42F72403}" destId="{AB5F8462-F104-4262-8685-1F091BA76254}" srcOrd="2" destOrd="0" parTransId="{D101D043-20F7-42AA-B99F-CC502CBE48F8}" sibTransId="{0F4F0E95-DAEC-4F5A-A612-9D5100E6C1FA}"/>
    <dgm:cxn modelId="{7E0611DF-C1D1-4D7D-A756-E396567F9230}" type="presOf" srcId="{AB5F8462-F104-4262-8685-1F091BA76254}" destId="{68015F12-4714-4DD2-9D7A-3C5DA63C93CA}" srcOrd="0" destOrd="0" presId="urn:microsoft.com/office/officeart/2005/8/layout/hList1"/>
    <dgm:cxn modelId="{6DCDD6ED-8A7B-44E7-810E-6AE4E3E4D056}" srcId="{E32AC843-CF64-4179-B5F6-7ECFB6DB2BAF}" destId="{3CF0A816-2046-4D34-8ED6-F95E9DB757CA}" srcOrd="1" destOrd="0" parTransId="{65D46989-C29E-4EA8-81BC-EEFC359DA2F5}" sibTransId="{E26B1523-7D3E-4932-8DC4-A59C7697BD2B}"/>
    <dgm:cxn modelId="{DFC54299-4F27-4DAE-B9AE-37B74304D433}" type="presParOf" srcId="{3D70BC47-C91D-4C43-B5DA-40ADB48E480B}" destId="{4D7A7473-398C-4066-8850-479ABE278B2B}" srcOrd="0" destOrd="0" presId="urn:microsoft.com/office/officeart/2005/8/layout/hList1"/>
    <dgm:cxn modelId="{CE7CFD1F-2C6E-4698-B55D-221930EDA221}" type="presParOf" srcId="{4D7A7473-398C-4066-8850-479ABE278B2B}" destId="{BB75B2FE-0669-4C55-833E-627C3A1998EE}" srcOrd="0" destOrd="0" presId="urn:microsoft.com/office/officeart/2005/8/layout/hList1"/>
    <dgm:cxn modelId="{36D21A0E-95AA-43A1-B015-80DDC415B781}" type="presParOf" srcId="{4D7A7473-398C-4066-8850-479ABE278B2B}" destId="{3AA5CB57-29AE-4DC0-910F-48E786FF71B1}" srcOrd="1" destOrd="0" presId="urn:microsoft.com/office/officeart/2005/8/layout/hList1"/>
    <dgm:cxn modelId="{3D81BFC1-1739-46CE-A77D-847E745BF2BB}" type="presParOf" srcId="{3D70BC47-C91D-4C43-B5DA-40ADB48E480B}" destId="{45D2E39A-0E7C-4CEE-BC36-09536BBFE805}" srcOrd="1" destOrd="0" presId="urn:microsoft.com/office/officeart/2005/8/layout/hList1"/>
    <dgm:cxn modelId="{3228243A-0B3B-41FC-B96A-1996F0F0E4E5}" type="presParOf" srcId="{3D70BC47-C91D-4C43-B5DA-40ADB48E480B}" destId="{95962F8F-7A1B-4D69-BE0E-EBBD2298DA0B}" srcOrd="2" destOrd="0" presId="urn:microsoft.com/office/officeart/2005/8/layout/hList1"/>
    <dgm:cxn modelId="{7CDBBD9D-5CE9-4DC7-9711-0319A81379AC}" type="presParOf" srcId="{95962F8F-7A1B-4D69-BE0E-EBBD2298DA0B}" destId="{9B78498A-2A78-4C77-9BB2-E85E2BCA5847}" srcOrd="0" destOrd="0" presId="urn:microsoft.com/office/officeart/2005/8/layout/hList1"/>
    <dgm:cxn modelId="{8707DBFC-4194-4C4A-B926-C52ABA0A21BB}" type="presParOf" srcId="{95962F8F-7A1B-4D69-BE0E-EBBD2298DA0B}" destId="{2CA328B1-A9BF-4D17-A913-72CEFDB46CAB}" srcOrd="1" destOrd="0" presId="urn:microsoft.com/office/officeart/2005/8/layout/hList1"/>
    <dgm:cxn modelId="{85C2D93F-AC65-4C32-90E1-4B247603B322}" type="presParOf" srcId="{3D70BC47-C91D-4C43-B5DA-40ADB48E480B}" destId="{8A26528F-2AF1-4F2B-B369-418166EE27FD}" srcOrd="3" destOrd="0" presId="urn:microsoft.com/office/officeart/2005/8/layout/hList1"/>
    <dgm:cxn modelId="{C3E8CBD0-583E-468B-B567-7998EF14D09B}" type="presParOf" srcId="{3D70BC47-C91D-4C43-B5DA-40ADB48E480B}" destId="{C891DC94-9D94-4C5C-B211-53C3B84DF90F}" srcOrd="4" destOrd="0" presId="urn:microsoft.com/office/officeart/2005/8/layout/hList1"/>
    <dgm:cxn modelId="{B8B874A0-5696-4D3D-A728-C338EBE9373A}" type="presParOf" srcId="{C891DC94-9D94-4C5C-B211-53C3B84DF90F}" destId="{68015F12-4714-4DD2-9D7A-3C5DA63C93CA}" srcOrd="0" destOrd="0" presId="urn:microsoft.com/office/officeart/2005/8/layout/hList1"/>
    <dgm:cxn modelId="{A53F037F-B0A7-43C5-B1D6-94F94F3D7854}" type="presParOf" srcId="{C891DC94-9D94-4C5C-B211-53C3B84DF90F}" destId="{91E4A8AC-5101-40E9-AC86-996C75BBE14B}"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5B2FE-0669-4C55-833E-627C3A1998EE}">
      <dsp:nvSpPr>
        <dsp:cNvPr id="0" name=""/>
        <dsp:cNvSpPr/>
      </dsp:nvSpPr>
      <dsp:spPr>
        <a:xfrm>
          <a:off x="3219" y="115243"/>
          <a:ext cx="3138640" cy="88946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err="1"/>
            <a:t>RainTomorrow</a:t>
          </a:r>
          <a:r>
            <a:rPr lang="en-US" sz="2100" kern="1200" dirty="0"/>
            <a:t>=Yes</a:t>
          </a:r>
        </a:p>
        <a:p>
          <a:pPr marL="0" lvl="0" indent="0" algn="ctr" defTabSz="933450">
            <a:lnSpc>
              <a:spcPct val="90000"/>
            </a:lnSpc>
            <a:spcBef>
              <a:spcPct val="0"/>
            </a:spcBef>
            <a:spcAft>
              <a:spcPct val="35000"/>
            </a:spcAft>
            <a:buNone/>
          </a:pPr>
          <a:r>
            <a:rPr lang="en-US" sz="2100" kern="1200" dirty="0"/>
            <a:t>(</a:t>
          </a:r>
          <a:r>
            <a:rPr lang="en-US" sz="2100" i="1" kern="1200" dirty="0">
              <a:latin typeface="Calibri" panose="020F0502020204030204" pitchFamily="34" charset="0"/>
            </a:rPr>
            <a:t>prob=0.74</a:t>
          </a:r>
          <a:r>
            <a:rPr lang="en-US" sz="2100" kern="1200" dirty="0"/>
            <a:t>)</a:t>
          </a:r>
        </a:p>
      </dsp:txBody>
      <dsp:txXfrm>
        <a:off x="3219" y="115243"/>
        <a:ext cx="3138640" cy="889462"/>
      </dsp:txXfrm>
    </dsp:sp>
    <dsp:sp modelId="{3AA5CB57-29AE-4DC0-910F-48E786FF71B1}">
      <dsp:nvSpPr>
        <dsp:cNvPr id="0" name=""/>
        <dsp:cNvSpPr/>
      </dsp:nvSpPr>
      <dsp:spPr>
        <a:xfrm>
          <a:off x="3219" y="1004705"/>
          <a:ext cx="3138640" cy="187256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What prediction occurred</a:t>
          </a:r>
        </a:p>
        <a:p>
          <a:pPr marL="228600" lvl="1" indent="-228600" algn="l" defTabSz="933450">
            <a:lnSpc>
              <a:spcPct val="90000"/>
            </a:lnSpc>
            <a:spcBef>
              <a:spcPct val="0"/>
            </a:spcBef>
            <a:spcAft>
              <a:spcPct val="15000"/>
            </a:spcAft>
            <a:buChar char="•"/>
          </a:pPr>
          <a:r>
            <a:rPr lang="en-US" sz="2100" kern="1200" dirty="0"/>
            <a:t>For 74% of the observations it rained the following day</a:t>
          </a:r>
        </a:p>
      </dsp:txBody>
      <dsp:txXfrm>
        <a:off x="3219" y="1004705"/>
        <a:ext cx="3138640" cy="1872561"/>
      </dsp:txXfrm>
    </dsp:sp>
    <dsp:sp modelId="{9B78498A-2A78-4C77-9BB2-E85E2BCA5847}">
      <dsp:nvSpPr>
        <dsp:cNvPr id="0" name=""/>
        <dsp:cNvSpPr/>
      </dsp:nvSpPr>
      <dsp:spPr>
        <a:xfrm>
          <a:off x="3581268" y="115243"/>
          <a:ext cx="3138640" cy="88946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Cover =27 (11%)</a:t>
          </a:r>
        </a:p>
      </dsp:txBody>
      <dsp:txXfrm>
        <a:off x="3581268" y="115243"/>
        <a:ext cx="3138640" cy="889462"/>
      </dsp:txXfrm>
    </dsp:sp>
    <dsp:sp modelId="{2CA328B1-A9BF-4D17-A913-72CEFDB46CAB}">
      <dsp:nvSpPr>
        <dsp:cNvPr id="0" name=""/>
        <dsp:cNvSpPr/>
      </dsp:nvSpPr>
      <dsp:spPr>
        <a:xfrm>
          <a:off x="3581268" y="1004705"/>
          <a:ext cx="3138640" cy="187256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Amount of observations covered by conditions</a:t>
          </a:r>
        </a:p>
        <a:p>
          <a:pPr marL="457200" lvl="2" indent="-228600" algn="l" defTabSz="933450">
            <a:lnSpc>
              <a:spcPct val="90000"/>
            </a:lnSpc>
            <a:spcBef>
              <a:spcPct val="0"/>
            </a:spcBef>
            <a:spcAft>
              <a:spcPct val="15000"/>
            </a:spcAft>
            <a:buChar char="•"/>
          </a:pPr>
          <a:r>
            <a:rPr lang="en-US" sz="2100" kern="1200" dirty="0"/>
            <a:t># of observation from training dataset</a:t>
          </a:r>
        </a:p>
        <a:p>
          <a:pPr marL="457200" lvl="2" indent="-228600" algn="l" defTabSz="933450">
            <a:lnSpc>
              <a:spcPct val="90000"/>
            </a:lnSpc>
            <a:spcBef>
              <a:spcPct val="0"/>
            </a:spcBef>
            <a:spcAft>
              <a:spcPct val="15000"/>
            </a:spcAft>
            <a:buChar char="•"/>
          </a:pPr>
          <a:r>
            <a:rPr lang="en-US" sz="2100" kern="1200" dirty="0"/>
            <a:t>% of training dataset</a:t>
          </a:r>
        </a:p>
      </dsp:txBody>
      <dsp:txXfrm>
        <a:off x="3581268" y="1004705"/>
        <a:ext cx="3138640" cy="1872561"/>
      </dsp:txXfrm>
    </dsp:sp>
    <dsp:sp modelId="{68015F12-4714-4DD2-9D7A-3C5DA63C93CA}">
      <dsp:nvSpPr>
        <dsp:cNvPr id="0" name=""/>
        <dsp:cNvSpPr/>
      </dsp:nvSpPr>
      <dsp:spPr>
        <a:xfrm>
          <a:off x="7159318" y="115243"/>
          <a:ext cx="3138640" cy="88946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Pressure3pm &lt; 1012</a:t>
          </a:r>
        </a:p>
        <a:p>
          <a:pPr marL="0" lvl="0" indent="0" algn="ctr" defTabSz="933450">
            <a:lnSpc>
              <a:spcPct val="90000"/>
            </a:lnSpc>
            <a:spcBef>
              <a:spcPct val="0"/>
            </a:spcBef>
            <a:spcAft>
              <a:spcPct val="35000"/>
            </a:spcAft>
            <a:buNone/>
          </a:pPr>
          <a:r>
            <a:rPr lang="en-US" sz="2100" kern="1200" dirty="0"/>
            <a:t>Sunshine &lt; 8.85</a:t>
          </a:r>
        </a:p>
      </dsp:txBody>
      <dsp:txXfrm>
        <a:off x="7159318" y="115243"/>
        <a:ext cx="3138640" cy="889462"/>
      </dsp:txXfrm>
    </dsp:sp>
    <dsp:sp modelId="{91E4A8AC-5101-40E9-AC86-996C75BBE14B}">
      <dsp:nvSpPr>
        <dsp:cNvPr id="0" name=""/>
        <dsp:cNvSpPr/>
      </dsp:nvSpPr>
      <dsp:spPr>
        <a:xfrm>
          <a:off x="7159318" y="1004705"/>
          <a:ext cx="3138640" cy="187256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Conditions that need be met for information to be returned</a:t>
          </a:r>
        </a:p>
      </dsp:txBody>
      <dsp:txXfrm>
        <a:off x="7159318" y="1004705"/>
        <a:ext cx="3138640" cy="187256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5644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93" y="-1590"/>
            <a:ext cx="3038372" cy="465774"/>
          </a:xfrm>
          <a:prstGeom prst="rect">
            <a:avLst/>
          </a:prstGeom>
          <a:noFill/>
          <a:ln w="9525">
            <a:noFill/>
            <a:miter lim="800000"/>
            <a:headEnd/>
            <a:tailEnd/>
          </a:ln>
          <a:effectLst/>
        </p:spPr>
        <p:txBody>
          <a:bodyPr vert="horz" wrap="square" lIns="19474" tIns="0" rIns="19474" bIns="0" numCol="1" anchor="t" anchorCtr="0" compatLnSpc="1">
            <a:prstTxWarp prst="textNoShape">
              <a:avLst/>
            </a:prstTxWarp>
          </a:bodyPr>
          <a:lstStyle>
            <a:lvl1pPr defTabSz="927642">
              <a:defRPr sz="1000" i="1"/>
            </a:lvl1pPr>
          </a:lstStyle>
          <a:p>
            <a:pPr>
              <a:defRPr/>
            </a:pPr>
            <a:endParaRPr lang="en-US"/>
          </a:p>
        </p:txBody>
      </p:sp>
      <p:sp>
        <p:nvSpPr>
          <p:cNvPr id="2051" name="Rectangle 3"/>
          <p:cNvSpPr>
            <a:spLocks noGrp="1" noChangeArrowheads="1"/>
          </p:cNvSpPr>
          <p:nvPr>
            <p:ph type="dt" idx="1"/>
          </p:nvPr>
        </p:nvSpPr>
        <p:spPr bwMode="auto">
          <a:xfrm>
            <a:off x="3972029" y="-1590"/>
            <a:ext cx="3038371" cy="465774"/>
          </a:xfrm>
          <a:prstGeom prst="rect">
            <a:avLst/>
          </a:prstGeom>
          <a:noFill/>
          <a:ln w="9525">
            <a:noFill/>
            <a:miter lim="800000"/>
            <a:headEnd/>
            <a:tailEnd/>
          </a:ln>
          <a:effectLst/>
        </p:spPr>
        <p:txBody>
          <a:bodyPr vert="horz" wrap="square" lIns="19474" tIns="0" rIns="19474" bIns="0" numCol="1" anchor="t" anchorCtr="0" compatLnSpc="1">
            <a:prstTxWarp prst="textNoShape">
              <a:avLst/>
            </a:prstTxWarp>
          </a:bodyPr>
          <a:lstStyle>
            <a:lvl1pPr algn="r" defTabSz="927642">
              <a:defRPr sz="1000" i="1"/>
            </a:lvl1pPr>
          </a:lstStyle>
          <a:p>
            <a:pPr>
              <a:defRPr/>
            </a:pPr>
            <a:endParaRPr lang="en-US"/>
          </a:p>
        </p:txBody>
      </p:sp>
      <p:sp>
        <p:nvSpPr>
          <p:cNvPr id="33796" name="Rectangle 4"/>
          <p:cNvSpPr>
            <a:spLocks noGrp="1" noRot="1" noChangeAspect="1" noChangeArrowheads="1" noTextEdit="1"/>
          </p:cNvSpPr>
          <p:nvPr>
            <p:ph type="sldImg" idx="2"/>
          </p:nvPr>
        </p:nvSpPr>
        <p:spPr bwMode="auto">
          <a:xfrm>
            <a:off x="417513" y="704850"/>
            <a:ext cx="6172200" cy="3471863"/>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33658" y="4414519"/>
            <a:ext cx="5141492" cy="4184016"/>
          </a:xfrm>
          <a:prstGeom prst="rect">
            <a:avLst/>
          </a:prstGeom>
          <a:noFill/>
          <a:ln w="9525">
            <a:noFill/>
            <a:miter lim="800000"/>
            <a:headEnd/>
            <a:tailEnd/>
          </a:ln>
          <a:effectLst/>
        </p:spPr>
        <p:txBody>
          <a:bodyPr vert="horz" wrap="square" lIns="94123" tIns="47062" rIns="94123" bIns="4706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1593" y="8830627"/>
            <a:ext cx="3038372" cy="465773"/>
          </a:xfrm>
          <a:prstGeom prst="rect">
            <a:avLst/>
          </a:prstGeom>
          <a:noFill/>
          <a:ln w="9525">
            <a:noFill/>
            <a:miter lim="800000"/>
            <a:headEnd/>
            <a:tailEnd/>
          </a:ln>
          <a:effectLst/>
        </p:spPr>
        <p:txBody>
          <a:bodyPr vert="horz" wrap="square" lIns="19474" tIns="0" rIns="19474" bIns="0" numCol="1" anchor="b" anchorCtr="0" compatLnSpc="1">
            <a:prstTxWarp prst="textNoShape">
              <a:avLst/>
            </a:prstTxWarp>
          </a:bodyPr>
          <a:lstStyle>
            <a:lvl1pPr defTabSz="927642">
              <a:defRPr sz="1000" i="1"/>
            </a:lvl1pPr>
          </a:lstStyle>
          <a:p>
            <a:pPr>
              <a:defRPr/>
            </a:pPr>
            <a:endParaRPr lang="en-US"/>
          </a:p>
        </p:txBody>
      </p:sp>
      <p:sp>
        <p:nvSpPr>
          <p:cNvPr id="2055" name="Rectangle 7"/>
          <p:cNvSpPr>
            <a:spLocks noGrp="1" noChangeArrowheads="1"/>
          </p:cNvSpPr>
          <p:nvPr>
            <p:ph type="sldNum" sz="quarter" idx="5"/>
          </p:nvPr>
        </p:nvSpPr>
        <p:spPr bwMode="auto">
          <a:xfrm>
            <a:off x="3972029" y="8830627"/>
            <a:ext cx="3038371" cy="465773"/>
          </a:xfrm>
          <a:prstGeom prst="rect">
            <a:avLst/>
          </a:prstGeom>
          <a:noFill/>
          <a:ln w="9525">
            <a:noFill/>
            <a:miter lim="800000"/>
            <a:headEnd/>
            <a:tailEnd/>
          </a:ln>
          <a:effectLst/>
        </p:spPr>
        <p:txBody>
          <a:bodyPr vert="horz" wrap="square" lIns="19474" tIns="0" rIns="19474" bIns="0" numCol="1" anchor="b" anchorCtr="0" compatLnSpc="1">
            <a:prstTxWarp prst="textNoShape">
              <a:avLst/>
            </a:prstTxWarp>
          </a:bodyPr>
          <a:lstStyle>
            <a:lvl1pPr algn="r" defTabSz="927642">
              <a:defRPr sz="1000" i="1"/>
            </a:lvl1pPr>
          </a:lstStyle>
          <a:p>
            <a:pPr>
              <a:defRPr/>
            </a:pPr>
            <a:fld id="{37C33934-A1DB-4296-82CD-66CFE6EA8B38}" type="slidenum">
              <a:rPr lang="en-US"/>
              <a:pPr>
                <a:defRPr/>
              </a:pPr>
              <a:t>‹#›</a:t>
            </a:fld>
            <a:endParaRPr lang="en-US"/>
          </a:p>
        </p:txBody>
      </p:sp>
    </p:spTree>
    <p:extLst>
      <p:ext uri="{BB962C8B-B14F-4D97-AF65-F5344CB8AC3E}">
        <p14:creationId xmlns:p14="http://schemas.microsoft.com/office/powerpoint/2010/main" val="2850324634"/>
      </p:ext>
    </p:extLst>
  </p:cSld>
  <p:clrMap bg1="lt1" tx1="dk1" bg2="lt2" tx2="dk2" accent1="accent1" accent2="accent2" accent3="accent3" accent4="accent4" accent5="accent5" accent6="accent6" hlink="hlink" folHlink="folHlink"/>
  <p:notesStyle>
    <a:lvl1pPr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5613"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1225"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66838"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0863"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26E6A0F4-28F1-494B-990E-ED8D6CB79342}" type="slidenum">
              <a:rPr lang="en-US" smtClean="0"/>
              <a:pPr/>
              <a:t>1</a:t>
            </a:fld>
            <a:endParaRPr lang="en-US" dirty="0"/>
          </a:p>
        </p:txBody>
      </p:sp>
      <p:sp>
        <p:nvSpPr>
          <p:cNvPr id="34819" name="Rectangle 2"/>
          <p:cNvSpPr>
            <a:spLocks noChangeArrowheads="1"/>
          </p:cNvSpPr>
          <p:nvPr/>
        </p:nvSpPr>
        <p:spPr bwMode="auto">
          <a:xfrm>
            <a:off x="3972029" y="-1590"/>
            <a:ext cx="3038371" cy="464185"/>
          </a:xfrm>
          <a:prstGeom prst="rect">
            <a:avLst/>
          </a:prstGeom>
          <a:noFill/>
          <a:ln w="9525">
            <a:noFill/>
            <a:miter lim="800000"/>
            <a:headEnd/>
            <a:tailEnd/>
          </a:ln>
        </p:spPr>
        <p:txBody>
          <a:bodyPr wrap="none" lIns="91650" tIns="45825" rIns="91650" bIns="45825" anchor="ctr"/>
          <a:lstStyle/>
          <a:p>
            <a:endParaRPr lang="en-US" dirty="0"/>
          </a:p>
        </p:txBody>
      </p:sp>
      <p:sp>
        <p:nvSpPr>
          <p:cNvPr id="34820" name="Rectangle 3"/>
          <p:cNvSpPr>
            <a:spLocks noChangeArrowheads="1"/>
          </p:cNvSpPr>
          <p:nvPr/>
        </p:nvSpPr>
        <p:spPr bwMode="auto">
          <a:xfrm>
            <a:off x="3972029" y="8829037"/>
            <a:ext cx="3038371" cy="465774"/>
          </a:xfrm>
          <a:prstGeom prst="rect">
            <a:avLst/>
          </a:prstGeom>
          <a:noFill/>
          <a:ln w="9525">
            <a:noFill/>
            <a:miter lim="800000"/>
            <a:headEnd/>
            <a:tailEnd/>
          </a:ln>
        </p:spPr>
        <p:txBody>
          <a:bodyPr lIns="19474" tIns="0" rIns="19474" bIns="0" anchor="b"/>
          <a:lstStyle/>
          <a:p>
            <a:pPr algn="r" defTabSz="927642"/>
            <a:r>
              <a:rPr lang="en-US" sz="1000" i="1" dirty="0"/>
              <a:t>1</a:t>
            </a:r>
          </a:p>
        </p:txBody>
      </p:sp>
      <p:sp>
        <p:nvSpPr>
          <p:cNvPr id="34821" name="Rectangle 4"/>
          <p:cNvSpPr>
            <a:spLocks noChangeArrowheads="1"/>
          </p:cNvSpPr>
          <p:nvPr/>
        </p:nvSpPr>
        <p:spPr bwMode="auto">
          <a:xfrm>
            <a:off x="-1593" y="8829037"/>
            <a:ext cx="3038372" cy="465774"/>
          </a:xfrm>
          <a:prstGeom prst="rect">
            <a:avLst/>
          </a:prstGeom>
          <a:noFill/>
          <a:ln w="9525">
            <a:noFill/>
            <a:miter lim="800000"/>
            <a:headEnd/>
            <a:tailEnd/>
          </a:ln>
        </p:spPr>
        <p:txBody>
          <a:bodyPr wrap="none" lIns="91650" tIns="45825" rIns="91650" bIns="45825" anchor="ctr"/>
          <a:lstStyle/>
          <a:p>
            <a:endParaRPr lang="en-US" dirty="0"/>
          </a:p>
        </p:txBody>
      </p:sp>
      <p:sp>
        <p:nvSpPr>
          <p:cNvPr id="34822" name="Rectangle 5"/>
          <p:cNvSpPr>
            <a:spLocks noChangeArrowheads="1"/>
          </p:cNvSpPr>
          <p:nvPr/>
        </p:nvSpPr>
        <p:spPr bwMode="auto">
          <a:xfrm>
            <a:off x="-1593" y="-1590"/>
            <a:ext cx="3038372" cy="464185"/>
          </a:xfrm>
          <a:prstGeom prst="rect">
            <a:avLst/>
          </a:prstGeom>
          <a:noFill/>
          <a:ln w="9525">
            <a:noFill/>
            <a:miter lim="800000"/>
            <a:headEnd/>
            <a:tailEnd/>
          </a:ln>
        </p:spPr>
        <p:txBody>
          <a:bodyPr wrap="none" lIns="91650" tIns="45825" rIns="91650" bIns="45825" anchor="ctr"/>
          <a:lstStyle/>
          <a:p>
            <a:endParaRPr lang="en-US" dirty="0"/>
          </a:p>
        </p:txBody>
      </p:sp>
      <p:sp>
        <p:nvSpPr>
          <p:cNvPr id="34823" name="Rectangle 6"/>
          <p:cNvSpPr>
            <a:spLocks noChangeArrowheads="1"/>
          </p:cNvSpPr>
          <p:nvPr/>
        </p:nvSpPr>
        <p:spPr bwMode="auto">
          <a:xfrm>
            <a:off x="3972029" y="-1590"/>
            <a:ext cx="3038371" cy="462595"/>
          </a:xfrm>
          <a:prstGeom prst="rect">
            <a:avLst/>
          </a:prstGeom>
          <a:noFill/>
          <a:ln w="9525">
            <a:noFill/>
            <a:miter lim="800000"/>
            <a:headEnd/>
            <a:tailEnd/>
          </a:ln>
        </p:spPr>
        <p:txBody>
          <a:bodyPr wrap="none" lIns="91650" tIns="45825" rIns="91650" bIns="45825" anchor="ctr"/>
          <a:lstStyle/>
          <a:p>
            <a:endParaRPr lang="en-US" dirty="0"/>
          </a:p>
        </p:txBody>
      </p:sp>
      <p:sp>
        <p:nvSpPr>
          <p:cNvPr id="34824" name="Rectangle 7"/>
          <p:cNvSpPr>
            <a:spLocks noChangeArrowheads="1"/>
          </p:cNvSpPr>
          <p:nvPr/>
        </p:nvSpPr>
        <p:spPr bwMode="auto">
          <a:xfrm>
            <a:off x="3972029" y="8827448"/>
            <a:ext cx="3038371" cy="467363"/>
          </a:xfrm>
          <a:prstGeom prst="rect">
            <a:avLst/>
          </a:prstGeom>
          <a:noFill/>
          <a:ln w="9525">
            <a:noFill/>
            <a:miter lim="800000"/>
            <a:headEnd/>
            <a:tailEnd/>
          </a:ln>
        </p:spPr>
        <p:txBody>
          <a:bodyPr lIns="19474" tIns="0" rIns="19474" bIns="0" anchor="b"/>
          <a:lstStyle/>
          <a:p>
            <a:pPr algn="r" defTabSz="927642"/>
            <a:r>
              <a:rPr lang="en-US" sz="1000" i="1" dirty="0"/>
              <a:t>1</a:t>
            </a:r>
          </a:p>
        </p:txBody>
      </p:sp>
      <p:sp>
        <p:nvSpPr>
          <p:cNvPr id="34825" name="Rectangle 8"/>
          <p:cNvSpPr>
            <a:spLocks noChangeArrowheads="1"/>
          </p:cNvSpPr>
          <p:nvPr/>
        </p:nvSpPr>
        <p:spPr bwMode="auto">
          <a:xfrm>
            <a:off x="-1593" y="8827448"/>
            <a:ext cx="3038372" cy="467363"/>
          </a:xfrm>
          <a:prstGeom prst="rect">
            <a:avLst/>
          </a:prstGeom>
          <a:noFill/>
          <a:ln w="9525">
            <a:noFill/>
            <a:miter lim="800000"/>
            <a:headEnd/>
            <a:tailEnd/>
          </a:ln>
        </p:spPr>
        <p:txBody>
          <a:bodyPr wrap="none" lIns="91650" tIns="45825" rIns="91650" bIns="45825" anchor="ctr"/>
          <a:lstStyle/>
          <a:p>
            <a:endParaRPr lang="en-US" dirty="0"/>
          </a:p>
        </p:txBody>
      </p:sp>
      <p:sp>
        <p:nvSpPr>
          <p:cNvPr id="34826" name="Rectangle 9"/>
          <p:cNvSpPr>
            <a:spLocks noChangeArrowheads="1"/>
          </p:cNvSpPr>
          <p:nvPr/>
        </p:nvSpPr>
        <p:spPr bwMode="auto">
          <a:xfrm>
            <a:off x="-1593" y="-1590"/>
            <a:ext cx="3038372" cy="462595"/>
          </a:xfrm>
          <a:prstGeom prst="rect">
            <a:avLst/>
          </a:prstGeom>
          <a:noFill/>
          <a:ln w="9525">
            <a:noFill/>
            <a:miter lim="800000"/>
            <a:headEnd/>
            <a:tailEnd/>
          </a:ln>
        </p:spPr>
        <p:txBody>
          <a:bodyPr wrap="none" lIns="91650" tIns="45825" rIns="91650" bIns="45825" anchor="ctr"/>
          <a:lstStyle/>
          <a:p>
            <a:endParaRPr lang="en-US" dirty="0"/>
          </a:p>
        </p:txBody>
      </p:sp>
      <p:sp>
        <p:nvSpPr>
          <p:cNvPr id="34827" name="Rectangle 10"/>
          <p:cNvSpPr>
            <a:spLocks noGrp="1" noRot="1" noChangeAspect="1" noChangeArrowheads="1" noTextEdit="1"/>
          </p:cNvSpPr>
          <p:nvPr>
            <p:ph type="sldImg"/>
          </p:nvPr>
        </p:nvSpPr>
        <p:spPr>
          <a:xfrm>
            <a:off x="417513" y="704850"/>
            <a:ext cx="6172200" cy="3471863"/>
          </a:xfrm>
          <a:ln cap="flat"/>
        </p:spPr>
      </p:sp>
      <p:sp>
        <p:nvSpPr>
          <p:cNvPr id="34828" name="Rectangle 11"/>
          <p:cNvSpPr>
            <a:spLocks noGrp="1" noChangeArrowheads="1"/>
          </p:cNvSpPr>
          <p:nvPr>
            <p:ph type="body" idx="1"/>
          </p:nvPr>
        </p:nvSpPr>
        <p:spPr>
          <a:xfrm>
            <a:off x="933658" y="4411339"/>
            <a:ext cx="5141492" cy="4184016"/>
          </a:xfrm>
          <a:noFill/>
          <a:ln/>
        </p:spPr>
        <p:txBody>
          <a:bodyPr lIns="95746" tIns="48685" rIns="95746" bIns="48685"/>
          <a:lstStyle/>
          <a:p>
            <a:endParaRPr lang="en-US" dirty="0"/>
          </a:p>
        </p:txBody>
      </p:sp>
    </p:spTree>
    <p:extLst>
      <p:ext uri="{BB962C8B-B14F-4D97-AF65-F5344CB8AC3E}">
        <p14:creationId xmlns:p14="http://schemas.microsoft.com/office/powerpoint/2010/main" val="2748258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that has been developed for decision tree induction is referred to as the </a:t>
            </a:r>
            <a:r>
              <a:rPr lang="en-US" u="sng" dirty="0"/>
              <a:t>top-down induction</a:t>
            </a:r>
            <a:r>
              <a:rPr lang="en-US" dirty="0"/>
              <a:t> of decision trees, using a divide-and-conquer, or recursive partitioning, approach. </a:t>
            </a:r>
          </a:p>
          <a:p>
            <a:r>
              <a:rPr lang="en-US" dirty="0"/>
              <a:t>Consider the Weather dataset (</a:t>
            </a:r>
            <a:r>
              <a:rPr lang="en-US" dirty="0">
                <a:solidFill>
                  <a:srgbClr val="FF0000"/>
                </a:solidFill>
              </a:rPr>
              <a:t>myWeatherData.csv</a:t>
            </a:r>
            <a:r>
              <a:rPr lang="en-US" dirty="0"/>
              <a:t>). The distribution of the observations, with respect to the </a:t>
            </a:r>
            <a:r>
              <a:rPr lang="en-US" i="1" dirty="0"/>
              <a:t>target</a:t>
            </a:r>
            <a:r>
              <a:rPr lang="en-US" dirty="0"/>
              <a:t> variable </a:t>
            </a:r>
            <a:r>
              <a:rPr lang="en-US" dirty="0" err="1">
                <a:latin typeface="Calibri" panose="020F0502020204030204" pitchFamily="34" charset="0"/>
              </a:rPr>
              <a:t>RainTomorrow</a:t>
            </a:r>
            <a:r>
              <a:rPr lang="en-US" dirty="0"/>
              <a:t>, is of particular interest. </a:t>
            </a:r>
          </a:p>
          <a:p>
            <a:pPr lvl="1"/>
            <a:r>
              <a:rPr lang="en-US" dirty="0"/>
              <a:t>There are 66 observations that have the target as Yes (18%)</a:t>
            </a:r>
          </a:p>
          <a:p>
            <a:pPr lvl="1"/>
            <a:r>
              <a:rPr lang="en-US" dirty="0"/>
              <a:t>There are 300 observations that have the target as No (82%).</a:t>
            </a: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10</a:t>
            </a:fld>
            <a:endParaRPr lang="en-US"/>
          </a:p>
        </p:txBody>
      </p:sp>
    </p:spTree>
    <p:extLst>
      <p:ext uri="{BB962C8B-B14F-4D97-AF65-F5344CB8AC3E}">
        <p14:creationId xmlns:p14="http://schemas.microsoft.com/office/powerpoint/2010/main" val="4113039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find an input variable that can split the dataset into two smaller datasets such that the homogeneity of each of the two datasets with respect to the target variable is increased. </a:t>
            </a:r>
          </a:p>
          <a:p>
            <a:pPr lvl="1"/>
            <a:r>
              <a:rPr lang="en-US" dirty="0"/>
              <a:t>That is, one of the datasets should have an increased proportion of observations with Yes while the other dataset should have an increased proportion of observations with No.</a:t>
            </a:r>
          </a:p>
          <a:p>
            <a:r>
              <a:rPr lang="en-US" dirty="0"/>
              <a:t>We might, for example, decide to construct a partition of the original dataset using the variable Sunshine with a split value of 9.</a:t>
            </a:r>
          </a:p>
          <a:p>
            <a:pPr lvl="1"/>
            <a:r>
              <a:rPr lang="en-US" dirty="0"/>
              <a:t>Every observation that has a value of </a:t>
            </a:r>
            <a:r>
              <a:rPr lang="en-US" dirty="0">
                <a:latin typeface="Calibri" panose="020F0502020204030204" pitchFamily="34" charset="0"/>
              </a:rPr>
              <a:t>Sunshine</a:t>
            </a:r>
            <a:r>
              <a:rPr lang="en-US" dirty="0"/>
              <a:t> less than 9 goes into one subset and those remaining (with </a:t>
            </a:r>
            <a:r>
              <a:rPr lang="en-US" dirty="0">
                <a:latin typeface="Calibri" panose="020F0502020204030204" pitchFamily="34" charset="0"/>
              </a:rPr>
              <a:t>Sunshine</a:t>
            </a:r>
            <a:r>
              <a:rPr lang="en-US" dirty="0"/>
              <a:t> greater than or equal to 9) into a second subset. </a:t>
            </a:r>
          </a:p>
          <a:p>
            <a:pPr lvl="1"/>
            <a:r>
              <a:rPr lang="en-US" dirty="0"/>
              <a:t>Datasets will have 201 and 162 observations, respectively </a:t>
            </a:r>
          </a:p>
          <a:p>
            <a:pPr lvl="2"/>
            <a:r>
              <a:rPr lang="en-US" dirty="0"/>
              <a:t>Note that three observations have missing values for this variable</a:t>
            </a:r>
          </a:p>
          <a:p>
            <a:pPr lvl="1"/>
            <a:endParaRPr lang="en-US" dirty="0"/>
          </a:p>
          <a:p>
            <a:pPr lvl="1"/>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11</a:t>
            </a:fld>
            <a:endParaRPr lang="en-US"/>
          </a:p>
        </p:txBody>
      </p:sp>
    </p:spTree>
    <p:extLst>
      <p:ext uri="{BB962C8B-B14F-4D97-AF65-F5344CB8AC3E}">
        <p14:creationId xmlns:p14="http://schemas.microsoft.com/office/powerpoint/2010/main" val="3622335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consider the proportions of Yes and No observations within the two new datasets. </a:t>
            </a:r>
          </a:p>
          <a:p>
            <a:pPr lvl="1"/>
            <a:r>
              <a:rPr lang="en-US" dirty="0"/>
              <a:t>For the subset of observations with Sunshine &lt; 9, the proportions are 28% Yes and 72% No. </a:t>
            </a:r>
          </a:p>
          <a:p>
            <a:pPr lvl="1"/>
            <a:r>
              <a:rPr lang="en-US" dirty="0"/>
              <a:t>For the subset of observations with Sunshine &gt;= 9 the proportions are 5% Yes and 95% No.</a:t>
            </a:r>
          </a:p>
          <a:p>
            <a:r>
              <a:rPr lang="en-US" dirty="0"/>
              <a:t>By splitting on this variable, we have made an improvement in the homogeneity of the target variable values in the subset (Sunshine &gt;=  9). </a:t>
            </a:r>
          </a:p>
          <a:p>
            <a:pPr lvl="1"/>
            <a:r>
              <a:rPr lang="en-US" dirty="0"/>
              <a:t>In particular, this split results in a collection of observations that are very much in favor of no rain on the following day (95% No), which is more homogenous than the original 18% / 82% split. </a:t>
            </a:r>
          </a:p>
          <a:p>
            <a:r>
              <a:rPr lang="en-US" dirty="0"/>
              <a:t>This is what we are aiming to do. It allows us to observe that when the amount of sunshine on any day is quite high (i.e., at least 9 hours), then there is very little chance of rain on the following day (only a 5% chance based on our observations from the particular weather station).</a:t>
            </a: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12</a:t>
            </a:fld>
            <a:endParaRPr lang="en-US"/>
          </a:p>
        </p:txBody>
      </p:sp>
    </p:spTree>
    <p:extLst>
      <p:ext uri="{BB962C8B-B14F-4D97-AF65-F5344CB8AC3E}">
        <p14:creationId xmlns:p14="http://schemas.microsoft.com/office/powerpoint/2010/main" val="321824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story for the other dataset, where the new proportions are 28% Yes and 72% No, is not quite so clear. </a:t>
            </a:r>
          </a:p>
          <a:p>
            <a:r>
              <a:rPr lang="en-US" dirty="0"/>
              <a:t>The proportions have certainly changed from the original 18% Yes and 82% No, with a higher proportion of Yes observations than the original dataset, but the No observations still outnumber the Yes observations. </a:t>
            </a:r>
          </a:p>
          <a:p>
            <a:r>
              <a:rPr lang="en-US" dirty="0"/>
              <a:t>Nonetheless, we can say that when we observe Sunshine &lt; 9 there is an increased likelihood of rain the following day based on our historic observations. </a:t>
            </a:r>
          </a:p>
          <a:p>
            <a:pPr lvl="1"/>
            <a:r>
              <a:rPr lang="en-US" dirty="0"/>
              <a:t>There is a 28% chance of rain compared with an 18% over all observations.</a:t>
            </a: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13</a:t>
            </a:fld>
            <a:endParaRPr lang="en-US"/>
          </a:p>
        </p:txBody>
      </p:sp>
    </p:spTree>
    <p:extLst>
      <p:ext uri="{BB962C8B-B14F-4D97-AF65-F5344CB8AC3E}">
        <p14:creationId xmlns:p14="http://schemas.microsoft.com/office/powerpoint/2010/main" val="1166049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Choosing the value 9 for the variable Sunshine is just one possibility from amongst very many choices. </a:t>
            </a:r>
          </a:p>
          <a:p>
            <a:pPr lvl="1"/>
            <a:r>
              <a:rPr lang="en-US" dirty="0"/>
              <a:t>If we had chosen the value 5 for the variable Sunshine we would have two new datasets with the Yes/No proportions 41%/59% and 12%/88%. </a:t>
            </a:r>
          </a:p>
          <a:p>
            <a:r>
              <a:rPr lang="en-US" dirty="0"/>
              <a:t>Choosing a different variable altogether (say Cloud3pm) with a split of 6, we would have two new datasets with the Yes/No proportions 8%/92% and 34%/66%. </a:t>
            </a:r>
          </a:p>
          <a:p>
            <a:r>
              <a:rPr lang="en-US" dirty="0"/>
              <a:t>Another choice might be Pressure3pm with a split of 1012, having Yes/No proportions of 47%/53% and 10%/90%.</a:t>
            </a: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14</a:t>
            </a:fld>
            <a:endParaRPr lang="en-US"/>
          </a:p>
        </p:txBody>
      </p:sp>
    </p:spTree>
    <p:extLst>
      <p:ext uri="{BB962C8B-B14F-4D97-AF65-F5344CB8AC3E}">
        <p14:creationId xmlns:p14="http://schemas.microsoft.com/office/powerpoint/2010/main" val="26734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have a collection of choices for how we might partition our training dataset: which of these is the best split? </a:t>
            </a:r>
          </a:p>
          <a:p>
            <a:r>
              <a:rPr lang="en-US" dirty="0"/>
              <a:t>Clearly, we need a </a:t>
            </a:r>
            <a:r>
              <a:rPr lang="en-US" i="1" dirty="0"/>
              <a:t>measure</a:t>
            </a:r>
            <a:r>
              <a:rPr lang="en-US" dirty="0"/>
              <a:t> of "goodness". We come back to this question shortly, but for now, we assume we choose one of them.</a:t>
            </a:r>
          </a:p>
          <a:p>
            <a:r>
              <a:rPr lang="en-US" dirty="0"/>
              <a:t>With whichever choice we make, the result is that we now have two new smaller datasets.</a:t>
            </a:r>
          </a:p>
          <a:p>
            <a:r>
              <a:rPr lang="en-US" dirty="0"/>
              <a:t>Say we chose the split based on Sunshine at 9…</a:t>
            </a: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15</a:t>
            </a:fld>
            <a:endParaRPr lang="en-US"/>
          </a:p>
        </p:txBody>
      </p:sp>
    </p:spTree>
    <p:extLst>
      <p:ext uri="{BB962C8B-B14F-4D97-AF65-F5344CB8AC3E}">
        <p14:creationId xmlns:p14="http://schemas.microsoft.com/office/powerpoint/2010/main" val="701523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is now repeated again separately for the two new datasets.</a:t>
            </a:r>
          </a:p>
          <a:p>
            <a:pPr lvl="1"/>
            <a:endParaRPr lang="en-US" dirty="0"/>
          </a:p>
          <a:p>
            <a:pPr marL="742950" lvl="1" indent="-285750">
              <a:spcBef>
                <a:spcPct val="20000"/>
              </a:spcBef>
              <a:buFontTx/>
              <a:buChar char="•"/>
            </a:pPr>
            <a:r>
              <a:rPr lang="en-US" sz="2600" kern="0" dirty="0">
                <a:solidFill>
                  <a:srgbClr val="000000"/>
                </a:solidFill>
                <a:latin typeface="Times New Roman"/>
              </a:rPr>
              <a:t>That is, for the left dataset above (observations having Sunshine &lt; 9), we consider all possible variables and splits to partition that dataset into two smaller datasets. </a:t>
            </a:r>
          </a:p>
          <a:p>
            <a:pPr marL="742950" lvl="1" indent="-285750">
              <a:spcBef>
                <a:spcPct val="20000"/>
              </a:spcBef>
              <a:buFontTx/>
              <a:buChar char="•"/>
            </a:pPr>
            <a:r>
              <a:rPr lang="en-US" sz="2600" kern="0" dirty="0">
                <a:solidFill>
                  <a:srgbClr val="000000"/>
                </a:solidFill>
                <a:latin typeface="Times New Roman"/>
              </a:rPr>
              <a:t>Independently, for the right dataset (observations having Sunshine &gt;= 9) we consider all possible variables and splits to partition that dataset into two smaller datasets as well.</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16</a:t>
            </a:fld>
            <a:endParaRPr lang="en-US"/>
          </a:p>
        </p:txBody>
      </p:sp>
    </p:spTree>
    <p:extLst>
      <p:ext uri="{BB962C8B-B14F-4D97-AF65-F5344CB8AC3E}">
        <p14:creationId xmlns:p14="http://schemas.microsoft.com/office/powerpoint/2010/main" val="3844519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four even smaller Datasets, and the process continues.</a:t>
            </a:r>
          </a:p>
          <a:p>
            <a:r>
              <a:rPr lang="en-US" dirty="0"/>
              <a:t>For each of the four datasets, we again consider all possible variables and splits, choosing the "best" at each stage, and repeating the process until we decide that we should stop. </a:t>
            </a:r>
          </a:p>
          <a:p>
            <a:endParaRPr lang="en-US" dirty="0"/>
          </a:p>
          <a:p>
            <a:pPr marL="914400" lvl="1" indent="-457200">
              <a:buFont typeface="Arial" panose="020B0604020202020204" pitchFamily="34" charset="0"/>
              <a:buChar char="•"/>
            </a:pPr>
            <a:r>
              <a:rPr lang="en-US" sz="3300" dirty="0"/>
              <a:t>In general, we might stop when</a:t>
            </a:r>
          </a:p>
          <a:p>
            <a:pPr marL="1371600" lvl="2" indent="-457200">
              <a:buFont typeface="Arial" panose="020B0604020202020204" pitchFamily="34" charset="0"/>
              <a:buChar char="•"/>
            </a:pPr>
            <a:r>
              <a:rPr lang="en-US" sz="2800" dirty="0"/>
              <a:t>All samples for a given node belong to the same class</a:t>
            </a:r>
          </a:p>
          <a:p>
            <a:pPr marL="1371600" lvl="2" indent="-457200">
              <a:buFont typeface="Arial" panose="020B0604020202020204" pitchFamily="34" charset="0"/>
              <a:buChar char="•"/>
            </a:pPr>
            <a:r>
              <a:rPr lang="en-US" sz="2800" dirty="0"/>
              <a:t>When further partitioning the dataset does not improve the proportions or the outcome.</a:t>
            </a:r>
          </a:p>
          <a:p>
            <a:pPr marL="1371600" lvl="2" indent="-457200">
              <a:buFont typeface="Arial" panose="020B0604020202020204" pitchFamily="34" charset="0"/>
              <a:buChar char="•"/>
            </a:pPr>
            <a:endParaRPr lang="en-US" dirty="0"/>
          </a:p>
          <a:p>
            <a:pPr marL="0" marR="0" lvl="0" indent="0" algn="l" defTabSz="908050" rtl="0" eaLnBrk="0" fontAlgn="base" latinLnBrk="0" hangingPunct="0">
              <a:lnSpc>
                <a:spcPct val="100000"/>
              </a:lnSpc>
              <a:spcBef>
                <a:spcPct val="30000"/>
              </a:spcBef>
              <a:spcAft>
                <a:spcPct val="0"/>
              </a:spcAft>
              <a:buClrTx/>
              <a:buSzTx/>
              <a:buFontTx/>
              <a:buNone/>
              <a:tabLst/>
              <a:defRPr/>
            </a:pPr>
            <a:r>
              <a:rPr lang="en-US" sz="1200" dirty="0"/>
              <a:t>IF WE SPLIT UNTIL THE END VS USING THE PARAMETERS TO STOP</a:t>
            </a: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17</a:t>
            </a:fld>
            <a:endParaRPr lang="en-US"/>
          </a:p>
        </p:txBody>
      </p:sp>
    </p:spTree>
    <p:extLst>
      <p:ext uri="{BB962C8B-B14F-4D97-AF65-F5344CB8AC3E}">
        <p14:creationId xmlns:p14="http://schemas.microsoft.com/office/powerpoint/2010/main" val="1907362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process is called divide-and-conquer or recursive partitioning. </a:t>
            </a:r>
          </a:p>
          <a:p>
            <a:pPr lvl="1"/>
            <a:r>
              <a:rPr lang="en-US" dirty="0"/>
              <a:t>At each step, we </a:t>
            </a:r>
            <a:r>
              <a:rPr lang="en-US" u="sng" dirty="0"/>
              <a:t>divide</a:t>
            </a:r>
            <a:r>
              <a:rPr lang="en-US" dirty="0"/>
              <a:t> the dataset into two smaller datasets and </a:t>
            </a:r>
            <a:r>
              <a:rPr lang="en-US" u="sng" dirty="0"/>
              <a:t>conquer </a:t>
            </a:r>
            <a:r>
              <a:rPr lang="en-US" dirty="0"/>
              <a:t>the "disorder" by finding a way to divide each into more "orderly" datasets.</a:t>
            </a:r>
          </a:p>
          <a:p>
            <a:pPr lvl="1"/>
            <a:r>
              <a:rPr lang="en-US" dirty="0"/>
              <a:t>We are also repeatedly partitioning the dataset and applying the same process, independently, to each of the smaller datasets; thus it is </a:t>
            </a:r>
            <a:r>
              <a:rPr lang="en-US" u="sng" dirty="0"/>
              <a:t>recursive partitioning</a:t>
            </a:r>
            <a:r>
              <a:rPr lang="en-US" dirty="0"/>
              <a:t>. </a:t>
            </a: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18</a:t>
            </a:fld>
            <a:endParaRPr lang="en-US"/>
          </a:p>
        </p:txBody>
      </p:sp>
    </p:spTree>
    <p:extLst>
      <p:ext uri="{BB962C8B-B14F-4D97-AF65-F5344CB8AC3E}">
        <p14:creationId xmlns:p14="http://schemas.microsoft.com/office/powerpoint/2010/main" val="1098875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each stage of the process, we make a decision as to the best variable and split to partition the data, and once we make that decision, we stay with it for the rest of the tree. </a:t>
            </a:r>
          </a:p>
          <a:p>
            <a:r>
              <a:rPr lang="en-US" dirty="0"/>
              <a:t>The decision may not be the best to make in the overall context of building this decision tree. </a:t>
            </a:r>
          </a:p>
          <a:p>
            <a:pPr lvl="1"/>
            <a:r>
              <a:rPr lang="en-US" dirty="0"/>
              <a:t>Perhaps a suboptimal step now would set up a much better situation later, for example, but the "greediness" prevents this.</a:t>
            </a:r>
          </a:p>
          <a:p>
            <a:r>
              <a:rPr lang="en-US" dirty="0"/>
              <a:t>Greedy algorithms are a common way reduce the computational complexity of search heuristics such as this. Efficiency comes, however, at the expense of optimality – we sacrifice our opportunity to find the very best decision tree.</a:t>
            </a:r>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19</a:t>
            </a:fld>
            <a:endParaRPr lang="en-US"/>
          </a:p>
        </p:txBody>
      </p:sp>
    </p:spTree>
    <p:extLst>
      <p:ext uri="{BB962C8B-B14F-4D97-AF65-F5344CB8AC3E}">
        <p14:creationId xmlns:p14="http://schemas.microsoft.com/office/powerpoint/2010/main" val="2355752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2</a:t>
            </a:fld>
            <a:endParaRPr lang="en-US"/>
          </a:p>
        </p:txBody>
      </p:sp>
    </p:spTree>
    <p:extLst>
      <p:ext uri="{BB962C8B-B14F-4D97-AF65-F5344CB8AC3E}">
        <p14:creationId xmlns:p14="http://schemas.microsoft.com/office/powerpoint/2010/main" val="2667150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20</a:t>
            </a:fld>
            <a:endParaRPr lang="en-US"/>
          </a:p>
        </p:txBody>
      </p:sp>
    </p:spTree>
    <p:extLst>
      <p:ext uri="{BB962C8B-B14F-4D97-AF65-F5344CB8AC3E}">
        <p14:creationId xmlns:p14="http://schemas.microsoft.com/office/powerpoint/2010/main" val="3457462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21</a:t>
            </a:fld>
            <a:endParaRPr lang="en-US"/>
          </a:p>
        </p:txBody>
      </p:sp>
    </p:spTree>
    <p:extLst>
      <p:ext uri="{BB962C8B-B14F-4D97-AF65-F5344CB8AC3E}">
        <p14:creationId xmlns:p14="http://schemas.microsoft.com/office/powerpoint/2010/main" val="658749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In describing the basic algorithm above (a </a:t>
                </a:r>
                <a:r>
                  <a:rPr lang="en-US" u="sng" dirty="0"/>
                  <a:t>classification</a:t>
                </a:r>
                <a:r>
                  <a:rPr lang="en-US" dirty="0"/>
                  <a:t> tree example since the dependent variable was categoric), it was indicated that we need to measure how good a particular partition of the dataset is.</a:t>
                </a:r>
              </a:p>
              <a:p>
                <a:r>
                  <a:rPr lang="en-US" dirty="0"/>
                  <a:t>Such a measure will allow us to choose from amongst a collection of possibilities. We now consider how to measure the different splits of the dataset.</a:t>
                </a:r>
              </a:p>
              <a:p>
                <a:r>
                  <a:rPr lang="en-US" dirty="0"/>
                  <a:t>The measures used for regression trees and classification trees differ…</a:t>
                </a:r>
              </a:p>
              <a:p>
                <a:endParaRPr lang="en-US" dirty="0"/>
              </a:p>
              <a:p>
                <a:endParaRPr lang="en-US" dirty="0"/>
              </a:p>
              <a:p>
                <a:r>
                  <a:rPr lang="en-US" dirty="0"/>
                  <a:t>For regression trees, the measure of the goodness of a split is the familiar sum of the squared residuals (RSE).</a:t>
                </a:r>
              </a:p>
              <a:p>
                <a:r>
                  <a:rPr lang="en-US" dirty="0"/>
                  <a:t>For any predictor </a:t>
                </a:r>
                <a:r>
                  <a:rPr lang="en-US" i="1" dirty="0"/>
                  <a:t>j </a:t>
                </a:r>
                <a:r>
                  <a:rPr lang="en-US" dirty="0"/>
                  <a:t>and split </a:t>
                </a:r>
                <a:r>
                  <a:rPr lang="en-US" i="1" dirty="0"/>
                  <a:t>s</a:t>
                </a:r>
                <a:r>
                  <a:rPr lang="en-US" dirty="0"/>
                  <a:t>, we define the pair of half-planes</a:t>
                </a:r>
                <a:br>
                  <a:rPr lang="en-US" dirty="0"/>
                </a:br>
                <a:br>
                  <a:rPr lang="en-US" dirty="0"/>
                </a:br>
                <a:r>
                  <a:rPr lang="en-US" dirty="0"/>
                  <a:t>and we seek the values of </a:t>
                </a:r>
                <a:r>
                  <a:rPr lang="en-US" i="1" dirty="0"/>
                  <a:t>j </a:t>
                </a:r>
                <a:r>
                  <a:rPr lang="en-US" dirty="0"/>
                  <a:t>and </a:t>
                </a:r>
                <a:r>
                  <a:rPr lang="en-US" i="1" dirty="0"/>
                  <a:t>s </a:t>
                </a:r>
                <a:r>
                  <a:rPr lang="en-US" dirty="0"/>
                  <a:t>that minimize the equation</a:t>
                </a:r>
                <a:br>
                  <a:rPr lang="en-US" dirty="0"/>
                </a:br>
                <a:br>
                  <a:rPr lang="en-US" dirty="0"/>
                </a:br>
                <a:endParaRPr lang="en-US" dirty="0"/>
              </a:p>
              <a:p>
                <a:pPr marL="339725" indent="0">
                  <a:buNone/>
                </a:pPr>
                <a:r>
                  <a:rPr lang="en-US" dirty="0"/>
                  <a:t>where</a:t>
                </a:r>
                <a:br>
                  <a:rPr lang="en-US" dirty="0"/>
                </a:br>
                <a:r>
                  <a:rPr lang="en-US" dirty="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𝑦</m:t>
                            </m:r>
                          </m:e>
                        </m:acc>
                      </m:e>
                      <m:sub>
                        <m:sSub>
                          <m:sSubPr>
                            <m:ctrlPr>
                              <a:rPr lang="en-US" i="1">
                                <a:latin typeface="Cambria Math" panose="02040503050406030204" pitchFamily="18" charset="0"/>
                              </a:rPr>
                            </m:ctrlPr>
                          </m:sSubPr>
                          <m:e>
                            <m:r>
                              <a:rPr lang="en-US" i="1">
                                <a:latin typeface="Cambria Math"/>
                              </a:rPr>
                              <m:t>𝑅</m:t>
                            </m:r>
                          </m:e>
                          <m:sub>
                            <m:r>
                              <a:rPr lang="en-US" i="1">
                                <a:latin typeface="Cambria Math"/>
                              </a:rPr>
                              <m:t>1</m:t>
                            </m:r>
                          </m:sub>
                        </m:sSub>
                      </m:sub>
                    </m:sSub>
                  </m:oMath>
                </a14:m>
                <a:r>
                  <a:rPr lang="en-US" dirty="0"/>
                  <a:t> is the mean response for the training observations 		in </a:t>
                </a:r>
                <a:r>
                  <a:rPr lang="en-US" i="1" dirty="0"/>
                  <a:t>R</a:t>
                </a:r>
                <a:r>
                  <a:rPr lang="en-US" baseline="-25000" dirty="0"/>
                  <a:t>1</a:t>
                </a:r>
                <a:r>
                  <a:rPr lang="en-US" dirty="0"/>
                  <a:t>(</a:t>
                </a:r>
                <a:r>
                  <a:rPr lang="en-US" i="1" dirty="0"/>
                  <a:t>j, s</a:t>
                </a:r>
                <a:r>
                  <a:rPr lang="en-US" dirty="0"/>
                  <a:t>)</a:t>
                </a:r>
                <a:br>
                  <a:rPr lang="en-US" dirty="0"/>
                </a:br>
                <a:r>
                  <a:rPr lang="en-US" dirty="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𝑦</m:t>
                            </m:r>
                          </m:e>
                        </m:acc>
                      </m:e>
                      <m:sub>
                        <m:sSub>
                          <m:sSubPr>
                            <m:ctrlPr>
                              <a:rPr lang="en-US" i="1">
                                <a:latin typeface="Cambria Math" panose="02040503050406030204" pitchFamily="18" charset="0"/>
                              </a:rPr>
                            </m:ctrlPr>
                          </m:sSubPr>
                          <m:e>
                            <m:r>
                              <a:rPr lang="en-US" i="1">
                                <a:latin typeface="Cambria Math"/>
                              </a:rPr>
                              <m:t>𝑅</m:t>
                            </m:r>
                          </m:e>
                          <m:sub>
                            <m:r>
                              <a:rPr lang="en-US" b="0" i="1" smtClean="0">
                                <a:latin typeface="Cambria Math"/>
                              </a:rPr>
                              <m:t>2</m:t>
                            </m:r>
                          </m:sub>
                        </m:sSub>
                      </m:sub>
                    </m:sSub>
                  </m:oMath>
                </a14:m>
                <a:r>
                  <a:rPr lang="en-US" dirty="0"/>
                  <a:t> is the mean response for the training observations 		in </a:t>
                </a:r>
                <a:r>
                  <a:rPr lang="en-US" i="1" dirty="0"/>
                  <a:t>R</a:t>
                </a:r>
                <a:r>
                  <a:rPr lang="en-US" baseline="-25000" dirty="0"/>
                  <a:t>2</a:t>
                </a:r>
                <a:r>
                  <a:rPr lang="en-US" dirty="0"/>
                  <a:t>(</a:t>
                </a:r>
                <a:r>
                  <a:rPr lang="en-US" i="1" dirty="0"/>
                  <a:t>j, s</a:t>
                </a:r>
                <a:r>
                  <a:rPr lang="en-US" dirty="0"/>
                  <a:t>).</a:t>
                </a:r>
              </a:p>
              <a:p>
                <a:pPr marL="339725" indent="-339725"/>
                <a:r>
                  <a:rPr lang="en-US" dirty="0"/>
                  <a:t>See </a:t>
                </a:r>
                <a:r>
                  <a:rPr lang="en-US" dirty="0">
                    <a:solidFill>
                      <a:srgbClr val="FF0000"/>
                    </a:solidFill>
                  </a:rPr>
                  <a:t>RegressionSplitExample.xlsx</a:t>
                </a:r>
                <a:r>
                  <a:rPr lang="en-US" dirty="0"/>
                  <a:t> for a numerical example</a:t>
                </a:r>
                <a:br>
                  <a:rPr lang="en-US" dirty="0"/>
                </a:br>
                <a:br>
                  <a:rPr lang="en-US" dirty="0"/>
                </a:br>
                <a:endParaRPr lang="en-US" dirty="0"/>
              </a:p>
              <a:p>
                <a:endParaRPr lang="en-US" dirty="0"/>
              </a:p>
            </p:txBody>
          </p:sp>
        </mc:Choice>
        <mc:Fallback xmlns="">
          <p:sp>
            <p:nvSpPr>
              <p:cNvPr id="3" name="Notes Placeholder 2"/>
              <p:cNvSpPr>
                <a:spLocks noGrp="1"/>
              </p:cNvSpPr>
              <p:nvPr>
                <p:ph type="body" idx="1"/>
              </p:nvPr>
            </p:nvSpPr>
            <p:spPr/>
            <p:txBody>
              <a:bodyPr/>
              <a:lstStyle/>
              <a:p>
                <a:r>
                  <a:rPr lang="en-US" dirty="0"/>
                  <a:t>In describing the basic algorithm above (a </a:t>
                </a:r>
                <a:r>
                  <a:rPr lang="en-US" u="sng" dirty="0"/>
                  <a:t>classification</a:t>
                </a:r>
                <a:r>
                  <a:rPr lang="en-US" dirty="0"/>
                  <a:t> tree example since the dependent variable was categoric), it was indicated that we need to measure how good a particular partition of the dataset is.</a:t>
                </a:r>
              </a:p>
              <a:p>
                <a:r>
                  <a:rPr lang="en-US" dirty="0"/>
                  <a:t>Such a measure will allow us to choose from amongst a collection of possibilities. We now consider how to measure the different splits of the dataset.</a:t>
                </a:r>
              </a:p>
              <a:p>
                <a:r>
                  <a:rPr lang="en-US" dirty="0"/>
                  <a:t>The measures used for regression trees and classification trees differ…</a:t>
                </a:r>
              </a:p>
              <a:p>
                <a:endParaRPr lang="en-US" dirty="0"/>
              </a:p>
              <a:p>
                <a:endParaRPr lang="en-US" dirty="0"/>
              </a:p>
              <a:p>
                <a:r>
                  <a:rPr lang="en-US" dirty="0"/>
                  <a:t>For regression trees, the measure of the goodness of a split is the familiar sum of the squared residuals (RSE).</a:t>
                </a:r>
              </a:p>
              <a:p>
                <a:r>
                  <a:rPr lang="en-US" dirty="0"/>
                  <a:t>For any predictor </a:t>
                </a:r>
                <a:r>
                  <a:rPr lang="en-US" i="1" dirty="0"/>
                  <a:t>j </a:t>
                </a:r>
                <a:r>
                  <a:rPr lang="en-US" dirty="0"/>
                  <a:t>and split </a:t>
                </a:r>
                <a:r>
                  <a:rPr lang="en-US" i="1" dirty="0"/>
                  <a:t>s</a:t>
                </a:r>
                <a:r>
                  <a:rPr lang="en-US" dirty="0"/>
                  <a:t>, we define the pair of half-planes</a:t>
                </a:r>
                <a:br>
                  <a:rPr lang="en-US" dirty="0"/>
                </a:br>
                <a:br>
                  <a:rPr lang="en-US" dirty="0"/>
                </a:br>
                <a:r>
                  <a:rPr lang="en-US" dirty="0"/>
                  <a:t>and we seek the values of </a:t>
                </a:r>
                <a:r>
                  <a:rPr lang="en-US" i="1" dirty="0"/>
                  <a:t>j </a:t>
                </a:r>
                <a:r>
                  <a:rPr lang="en-US" dirty="0"/>
                  <a:t>and </a:t>
                </a:r>
                <a:r>
                  <a:rPr lang="en-US" i="1" dirty="0"/>
                  <a:t>s </a:t>
                </a:r>
                <a:r>
                  <a:rPr lang="en-US" dirty="0"/>
                  <a:t>that minimize the equation</a:t>
                </a:r>
                <a:br>
                  <a:rPr lang="en-US" dirty="0"/>
                </a:br>
                <a:br>
                  <a:rPr lang="en-US" dirty="0"/>
                </a:br>
                <a:endParaRPr lang="en-US" dirty="0"/>
              </a:p>
              <a:p>
                <a:pPr marL="339725" indent="0">
                  <a:buNone/>
                </a:pPr>
                <a:r>
                  <a:rPr lang="en-US" dirty="0"/>
                  <a:t>where</a:t>
                </a:r>
                <a:br>
                  <a:rPr lang="en-US" dirty="0"/>
                </a:br>
                <a:r>
                  <a:rPr lang="en-US" dirty="0"/>
                  <a:t>	</a:t>
                </a:r>
                <a:r>
                  <a:rPr lang="en-US" i="0">
                    <a:latin typeface="Cambria Math"/>
                  </a:rPr>
                  <a:t>𝑦</a:t>
                </a:r>
                <a:r>
                  <a:rPr lang="en-US" i="0">
                    <a:latin typeface="Cambria Math" panose="02040503050406030204" pitchFamily="18" charset="0"/>
                  </a:rPr>
                  <a:t> ̂_(</a:t>
                </a:r>
                <a:r>
                  <a:rPr lang="en-US" i="0">
                    <a:latin typeface="Cambria Math"/>
                  </a:rPr>
                  <a:t>𝑅</a:t>
                </a:r>
                <a:r>
                  <a:rPr lang="en-US" i="0">
                    <a:latin typeface="Cambria Math" panose="02040503050406030204" pitchFamily="18" charset="0"/>
                  </a:rPr>
                  <a:t>_</a:t>
                </a:r>
                <a:r>
                  <a:rPr lang="en-US" i="0">
                    <a:latin typeface="Cambria Math"/>
                  </a:rPr>
                  <a:t>1</a:t>
                </a:r>
                <a:r>
                  <a:rPr lang="en-US" i="0">
                    <a:latin typeface="Cambria Math" panose="02040503050406030204" pitchFamily="18" charset="0"/>
                  </a:rPr>
                  <a:t> )</a:t>
                </a:r>
                <a:r>
                  <a:rPr lang="en-US" dirty="0"/>
                  <a:t> is the mean response for the training observations 		in </a:t>
                </a:r>
                <a:r>
                  <a:rPr lang="en-US" i="1" dirty="0"/>
                  <a:t>R</a:t>
                </a:r>
                <a:r>
                  <a:rPr lang="en-US" baseline="-25000" dirty="0"/>
                  <a:t>1</a:t>
                </a:r>
                <a:r>
                  <a:rPr lang="en-US" dirty="0"/>
                  <a:t>(</a:t>
                </a:r>
                <a:r>
                  <a:rPr lang="en-US" i="1" dirty="0"/>
                  <a:t>j, s</a:t>
                </a:r>
                <a:r>
                  <a:rPr lang="en-US" dirty="0"/>
                  <a:t>)</a:t>
                </a:r>
                <a:br>
                  <a:rPr lang="en-US" dirty="0"/>
                </a:br>
                <a:r>
                  <a:rPr lang="en-US" dirty="0"/>
                  <a:t>	</a:t>
                </a:r>
                <a:r>
                  <a:rPr lang="en-US" i="0">
                    <a:latin typeface="Cambria Math"/>
                  </a:rPr>
                  <a:t>𝑦</a:t>
                </a:r>
                <a:r>
                  <a:rPr lang="en-US" i="0">
                    <a:latin typeface="Cambria Math" panose="02040503050406030204" pitchFamily="18" charset="0"/>
                  </a:rPr>
                  <a:t> ̂_(</a:t>
                </a:r>
                <a:r>
                  <a:rPr lang="en-US" i="0">
                    <a:latin typeface="Cambria Math"/>
                  </a:rPr>
                  <a:t>𝑅</a:t>
                </a:r>
                <a:r>
                  <a:rPr lang="en-US" i="0">
                    <a:latin typeface="Cambria Math" panose="02040503050406030204" pitchFamily="18" charset="0"/>
                  </a:rPr>
                  <a:t>_</a:t>
                </a:r>
                <a:r>
                  <a:rPr lang="en-US" b="0" i="0">
                    <a:latin typeface="Cambria Math"/>
                  </a:rPr>
                  <a:t>2</a:t>
                </a:r>
                <a:r>
                  <a:rPr lang="en-US" b="0" i="0">
                    <a:latin typeface="Cambria Math" panose="02040503050406030204" pitchFamily="18" charset="0"/>
                  </a:rPr>
                  <a:t> )</a:t>
                </a:r>
                <a:r>
                  <a:rPr lang="en-US" dirty="0"/>
                  <a:t> is the mean response for the training observations 		in </a:t>
                </a:r>
                <a:r>
                  <a:rPr lang="en-US" i="1" dirty="0"/>
                  <a:t>R</a:t>
                </a:r>
                <a:r>
                  <a:rPr lang="en-US" baseline="-25000" dirty="0"/>
                  <a:t>2</a:t>
                </a:r>
                <a:r>
                  <a:rPr lang="en-US" dirty="0"/>
                  <a:t>(</a:t>
                </a:r>
                <a:r>
                  <a:rPr lang="en-US" i="1" dirty="0"/>
                  <a:t>j, s</a:t>
                </a:r>
                <a:r>
                  <a:rPr lang="en-US" dirty="0"/>
                  <a:t>).</a:t>
                </a:r>
              </a:p>
              <a:p>
                <a:pPr marL="339725" indent="-339725"/>
                <a:r>
                  <a:rPr lang="en-US" dirty="0"/>
                  <a:t>See </a:t>
                </a:r>
                <a:r>
                  <a:rPr lang="en-US" dirty="0">
                    <a:solidFill>
                      <a:srgbClr val="FF0000"/>
                    </a:solidFill>
                  </a:rPr>
                  <a:t>RegressionSplitExample.xlsx</a:t>
                </a:r>
                <a:r>
                  <a:rPr lang="en-US" dirty="0"/>
                  <a:t> for a numerical example</a:t>
                </a:r>
                <a:br>
                  <a:rPr lang="en-US" dirty="0"/>
                </a:br>
                <a:br>
                  <a:rPr lang="en-US" dirty="0"/>
                </a:b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22</a:t>
            </a:fld>
            <a:endParaRPr lang="en-US"/>
          </a:p>
        </p:txBody>
      </p:sp>
    </p:spTree>
    <p:extLst>
      <p:ext uri="{BB962C8B-B14F-4D97-AF65-F5344CB8AC3E}">
        <p14:creationId xmlns:p14="http://schemas.microsoft.com/office/powerpoint/2010/main" val="1172352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latin typeface="Calibri" panose="020F0502020204030204" pitchFamily="34" charset="0"/>
              </a:rPr>
              <a:t>rpart</a:t>
            </a:r>
            <a:r>
              <a:rPr lang="en-US" dirty="0">
                <a:latin typeface="Calibri" panose="020F0502020204030204" pitchFamily="34" charset="0"/>
              </a:rPr>
              <a:t>() </a:t>
            </a:r>
            <a:r>
              <a:rPr lang="en-US" dirty="0"/>
              <a:t>function has two arguments for tuning the algorithm, each being a structure containing other options. </a:t>
            </a:r>
          </a:p>
          <a:p>
            <a:pPr lvl="1"/>
            <a:r>
              <a:rPr lang="en-US" dirty="0">
                <a:latin typeface="Calibri" panose="020F0502020204030204" pitchFamily="34" charset="0"/>
              </a:rPr>
              <a:t>control=</a:t>
            </a:r>
            <a:r>
              <a:rPr lang="en-US" dirty="0"/>
              <a:t> and </a:t>
            </a:r>
            <a:r>
              <a:rPr lang="en-US" dirty="0" err="1">
                <a:latin typeface="Calibri" panose="020F0502020204030204" pitchFamily="34" charset="0"/>
              </a:rPr>
              <a:t>parms</a:t>
            </a:r>
            <a:r>
              <a:rPr lang="en-US" dirty="0">
                <a:latin typeface="Calibri" panose="020F0502020204030204" pitchFamily="34" charset="0"/>
              </a:rPr>
              <a:t>=</a:t>
            </a:r>
            <a:endParaRPr lang="en-US" dirty="0"/>
          </a:p>
          <a:p>
            <a:r>
              <a:rPr lang="en-US" dirty="0"/>
              <a:t>Consider the following example:</a:t>
            </a:r>
          </a:p>
          <a:p>
            <a:endParaRPr lang="en-US" dirty="0"/>
          </a:p>
          <a:p>
            <a:r>
              <a:rPr lang="en-US" sz="3000" kern="0" dirty="0"/>
              <a:t>The </a:t>
            </a:r>
            <a:r>
              <a:rPr lang="en-US" sz="3000" kern="0" dirty="0">
                <a:latin typeface="Calibri" panose="020F0502020204030204" pitchFamily="34" charset="0"/>
              </a:rPr>
              <a:t>method=</a:t>
            </a:r>
            <a:r>
              <a:rPr lang="en-US" sz="3000" kern="0" dirty="0"/>
              <a:t> argument indicates the type of model to be built and is dependent on the target variable. </a:t>
            </a:r>
          </a:p>
          <a:p>
            <a:pPr lvl="1"/>
            <a:r>
              <a:rPr lang="en-US" sz="3000" kern="0" dirty="0"/>
              <a:t>For categoric targets, we build classification models, and so we use </a:t>
            </a:r>
            <a:r>
              <a:rPr lang="en-US" sz="3000" kern="0" dirty="0">
                <a:latin typeface="Calibri" panose="020F0502020204030204" pitchFamily="34" charset="0"/>
              </a:rPr>
              <a:t>method="class"</a:t>
            </a:r>
            <a:r>
              <a:rPr lang="en-US" sz="3000" kern="0" dirty="0"/>
              <a:t>. </a:t>
            </a:r>
          </a:p>
          <a:p>
            <a:pPr lvl="1"/>
            <a:r>
              <a:rPr lang="en-US" sz="3000" kern="0" dirty="0"/>
              <a:t>For numeric target variables, we build regression models, and so we use </a:t>
            </a:r>
            <a:r>
              <a:rPr lang="en-US" sz="3000" kern="0" dirty="0">
                <a:latin typeface="Calibri" panose="020F0502020204030204" pitchFamily="34" charset="0"/>
              </a:rPr>
              <a:t>method="</a:t>
            </a:r>
            <a:r>
              <a:rPr lang="en-US" sz="3000" kern="0" dirty="0" err="1">
                <a:latin typeface="Calibri" panose="020F0502020204030204" pitchFamily="34" charset="0"/>
              </a:rPr>
              <a:t>anova</a:t>
            </a:r>
            <a:r>
              <a:rPr lang="en-US" sz="3000" kern="0" dirty="0">
                <a:latin typeface="Calibri" panose="020F0502020204030204" pitchFamily="34" charset="0"/>
              </a:rPr>
              <a:t>"  </a:t>
            </a:r>
            <a:r>
              <a:rPr lang="en-US" sz="3000" kern="0" dirty="0"/>
              <a:t>for "</a:t>
            </a:r>
            <a:r>
              <a:rPr lang="en-US" sz="3000" kern="0" dirty="0" err="1"/>
              <a:t>ANalysis</a:t>
            </a:r>
            <a:r>
              <a:rPr lang="en-US" sz="3000" kern="0" dirty="0"/>
              <a:t> Of </a:t>
            </a:r>
            <a:r>
              <a:rPr lang="en-US" sz="3000" kern="0" dirty="0" err="1"/>
              <a:t>VAriance</a:t>
            </a:r>
            <a:r>
              <a:rPr lang="en-US" sz="3000" kern="0" dirty="0"/>
              <a:t>"</a:t>
            </a: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26</a:t>
            </a:fld>
            <a:endParaRPr lang="en-US"/>
          </a:p>
        </p:txBody>
      </p:sp>
    </p:spTree>
    <p:extLst>
      <p:ext uri="{BB962C8B-B14F-4D97-AF65-F5344CB8AC3E}">
        <p14:creationId xmlns:p14="http://schemas.microsoft.com/office/powerpoint/2010/main" val="3190838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08050" rtl="0" eaLnBrk="0" fontAlgn="base" latinLnBrk="0" hangingPunct="0">
              <a:lnSpc>
                <a:spcPct val="100000"/>
              </a:lnSpc>
              <a:spcBef>
                <a:spcPct val="30000"/>
              </a:spcBef>
              <a:spcAft>
                <a:spcPct val="0"/>
              </a:spcAft>
              <a:buClrTx/>
              <a:buSzTx/>
              <a:buFontTx/>
              <a:buNone/>
              <a:tabLst/>
              <a:defRPr/>
            </a:pPr>
            <a:r>
              <a:rPr lang="en-US" sz="1200" kern="0" dirty="0" err="1">
                <a:latin typeface="Calibri" panose="020F0502020204030204" pitchFamily="34" charset="0"/>
              </a:rPr>
              <a:t>anothermodel</a:t>
            </a:r>
            <a:r>
              <a:rPr lang="en-US" sz="1200" kern="0" dirty="0">
                <a:latin typeface="Calibri" panose="020F0502020204030204" pitchFamily="34" charset="0"/>
              </a:rPr>
              <a:t>&lt;-</a:t>
            </a:r>
            <a:r>
              <a:rPr lang="en-US" sz="1200" kern="0" dirty="0" err="1">
                <a:latin typeface="Calibri" panose="020F0502020204030204" pitchFamily="34" charset="0"/>
              </a:rPr>
              <a:t>rpart</a:t>
            </a:r>
            <a:r>
              <a:rPr lang="en-US" sz="1200" kern="0" dirty="0">
                <a:latin typeface="Calibri" panose="020F0502020204030204" pitchFamily="34" charset="0"/>
              </a:rPr>
              <a:t>(</a:t>
            </a:r>
            <a:r>
              <a:rPr lang="en-US" sz="1200" kern="0" dirty="0" err="1">
                <a:latin typeface="Calibri" panose="020F0502020204030204" pitchFamily="34" charset="0"/>
              </a:rPr>
              <a:t>RainTomorrow</a:t>
            </a:r>
            <a:r>
              <a:rPr lang="en-US" sz="1200" kern="0" dirty="0">
                <a:latin typeface="Calibri" panose="020F0502020204030204" pitchFamily="34" charset="0"/>
              </a:rPr>
              <a:t> ~ .,data=weather[train,], method="class",  </a:t>
            </a:r>
            <a:r>
              <a:rPr lang="en-US" sz="1200" kern="0" dirty="0" err="1">
                <a:latin typeface="Calibri" panose="020F0502020204030204" pitchFamily="34" charset="0"/>
              </a:rPr>
              <a:t>parms</a:t>
            </a:r>
            <a:r>
              <a:rPr lang="en-US" sz="1200" kern="0" dirty="0">
                <a:latin typeface="Calibri" panose="020F0502020204030204" pitchFamily="34" charset="0"/>
              </a:rPr>
              <a:t>=list(split="information"), control=</a:t>
            </a:r>
            <a:r>
              <a:rPr lang="en-US" sz="1200" kern="0" dirty="0" err="1">
                <a:latin typeface="Calibri" panose="020F0502020204030204" pitchFamily="34" charset="0"/>
              </a:rPr>
              <a:t>rpart.control</a:t>
            </a:r>
            <a:r>
              <a:rPr lang="en-US" sz="1200" kern="0" dirty="0">
                <a:latin typeface="Calibri" panose="020F0502020204030204" pitchFamily="34" charset="0"/>
              </a:rPr>
              <a:t>(</a:t>
            </a:r>
            <a:r>
              <a:rPr lang="en-US" sz="1200" kern="0" dirty="0" err="1">
                <a:latin typeface="Calibri" panose="020F0502020204030204" pitchFamily="34" charset="0"/>
              </a:rPr>
              <a:t>minsplit</a:t>
            </a:r>
            <a:r>
              <a:rPr lang="en-US" sz="1200" kern="0" dirty="0">
                <a:latin typeface="Calibri" panose="020F0502020204030204" pitchFamily="34" charset="0"/>
              </a:rPr>
              <a:t>=20, cp=.01,minbucket=7,maxdepth=20,usesurrogate=0,maxsurrogate=0))</a:t>
            </a:r>
          </a:p>
          <a:p>
            <a:pPr marL="0" marR="0" lvl="0" indent="0" algn="l" defTabSz="908050" rtl="0" eaLnBrk="0" fontAlgn="base" latinLnBrk="0" hangingPunct="0">
              <a:lnSpc>
                <a:spcPct val="100000"/>
              </a:lnSpc>
              <a:spcBef>
                <a:spcPct val="30000"/>
              </a:spcBef>
              <a:spcAft>
                <a:spcPct val="0"/>
              </a:spcAft>
              <a:buClrTx/>
              <a:buSzTx/>
              <a:buFontTx/>
              <a:buNone/>
              <a:tabLst/>
              <a:defRPr/>
            </a:pPr>
            <a:endParaRPr lang="en-US" sz="1200" kern="0" dirty="0">
              <a:latin typeface="Calibri" panose="020F0502020204030204" pitchFamily="34" charset="0"/>
            </a:endParaRPr>
          </a:p>
          <a:p>
            <a:r>
              <a:rPr lang="en-US" dirty="0"/>
              <a:t>The </a:t>
            </a:r>
            <a:r>
              <a:rPr lang="en-US" dirty="0">
                <a:latin typeface="Calibri" panose="020F0502020204030204" pitchFamily="34" charset="0"/>
              </a:rPr>
              <a:t>split=</a:t>
            </a:r>
            <a:r>
              <a:rPr lang="en-US" dirty="0"/>
              <a:t> argument is used to choose between different splitting functions (measures). </a:t>
            </a:r>
          </a:p>
          <a:p>
            <a:pPr lvl="1"/>
            <a:r>
              <a:rPr lang="en-US" dirty="0"/>
              <a:t>The argument appears within the </a:t>
            </a:r>
            <a:r>
              <a:rPr lang="en-US" dirty="0" err="1">
                <a:latin typeface="Calibri" panose="020F0502020204030204" pitchFamily="34" charset="0"/>
              </a:rPr>
              <a:t>parms</a:t>
            </a:r>
            <a:r>
              <a:rPr lang="en-US" dirty="0"/>
              <a:t> argument of </a:t>
            </a:r>
            <a:r>
              <a:rPr lang="en-US" dirty="0" err="1">
                <a:latin typeface="Calibri" panose="020F0502020204030204" pitchFamily="34" charset="0"/>
              </a:rPr>
              <a:t>rpart</a:t>
            </a:r>
            <a:r>
              <a:rPr lang="en-US" dirty="0">
                <a:latin typeface="Calibri" panose="020F0502020204030204" pitchFamily="34" charset="0"/>
              </a:rPr>
              <a:t>()</a:t>
            </a:r>
            <a:r>
              <a:rPr lang="en-US" dirty="0"/>
              <a:t>, which is built up as a named list. </a:t>
            </a:r>
          </a:p>
          <a:p>
            <a:pPr lvl="1"/>
            <a:r>
              <a:rPr lang="en-US" dirty="0"/>
              <a:t>The </a:t>
            </a:r>
            <a:r>
              <a:rPr lang="en-US" dirty="0">
                <a:latin typeface="Calibri" panose="020F0502020204030204" pitchFamily="34" charset="0"/>
              </a:rPr>
              <a:t>split="information" </a:t>
            </a:r>
            <a:r>
              <a:rPr lang="en-US" dirty="0"/>
              <a:t>directs </a:t>
            </a:r>
            <a:r>
              <a:rPr lang="en-US" dirty="0" err="1">
                <a:latin typeface="Calibri" panose="020F0502020204030204" pitchFamily="34" charset="0"/>
              </a:rPr>
              <a:t>rpart</a:t>
            </a:r>
            <a:r>
              <a:rPr lang="en-US" dirty="0"/>
              <a:t> to use the information gain measure we introduced earlier.</a:t>
            </a:r>
          </a:p>
          <a:p>
            <a:pPr lvl="1"/>
            <a:r>
              <a:rPr lang="en-US" dirty="0"/>
              <a:t>The default choice of </a:t>
            </a:r>
            <a:r>
              <a:rPr lang="en-US" dirty="0">
                <a:latin typeface="Calibri" panose="020F0502020204030204" pitchFamily="34" charset="0"/>
              </a:rPr>
              <a:t>split="</a:t>
            </a:r>
            <a:r>
              <a:rPr lang="en-US" dirty="0" err="1">
                <a:latin typeface="Calibri" panose="020F0502020204030204" pitchFamily="34" charset="0"/>
              </a:rPr>
              <a:t>gini</a:t>
            </a:r>
            <a:r>
              <a:rPr lang="en-US" dirty="0">
                <a:latin typeface="Calibri" panose="020F0502020204030204" pitchFamily="34" charset="0"/>
              </a:rPr>
              <a:t>" </a:t>
            </a:r>
            <a:r>
              <a:rPr lang="en-US" dirty="0"/>
              <a:t>uses the Gini index of diversity, also mentioned earlier.</a:t>
            </a:r>
          </a:p>
          <a:p>
            <a:pPr lvl="0"/>
            <a:endParaRPr lang="en-US" dirty="0"/>
          </a:p>
          <a:p>
            <a:pPr marL="0" marR="0" lvl="0" indent="0" algn="l" defTabSz="908050" rtl="0" eaLnBrk="0" fontAlgn="base" latinLnBrk="0" hangingPunct="0">
              <a:lnSpc>
                <a:spcPct val="100000"/>
              </a:lnSpc>
              <a:spcBef>
                <a:spcPct val="30000"/>
              </a:spcBef>
              <a:spcAft>
                <a:spcPct val="0"/>
              </a:spcAft>
              <a:buClrTx/>
              <a:buSzTx/>
              <a:buFontTx/>
              <a:buNone/>
              <a:tabLst/>
              <a:defRPr/>
            </a:pPr>
            <a:r>
              <a:rPr lang="en-US" sz="1200" kern="0" dirty="0" err="1">
                <a:latin typeface="Calibri" panose="020F0502020204030204" pitchFamily="34" charset="0"/>
              </a:rPr>
              <a:t>anothermodel</a:t>
            </a:r>
            <a:r>
              <a:rPr lang="en-US" sz="1200" kern="0" dirty="0">
                <a:latin typeface="Calibri" panose="020F0502020204030204" pitchFamily="34" charset="0"/>
              </a:rPr>
              <a:t>&lt;-</a:t>
            </a:r>
            <a:r>
              <a:rPr lang="en-US" sz="1200" kern="0" dirty="0" err="1">
                <a:latin typeface="Calibri" panose="020F0502020204030204" pitchFamily="34" charset="0"/>
              </a:rPr>
              <a:t>rpart</a:t>
            </a:r>
            <a:r>
              <a:rPr lang="en-US" sz="1200" kern="0" dirty="0">
                <a:latin typeface="Calibri" panose="020F0502020204030204" pitchFamily="34" charset="0"/>
              </a:rPr>
              <a:t>(</a:t>
            </a:r>
            <a:r>
              <a:rPr lang="en-US" sz="1200" kern="0" dirty="0" err="1">
                <a:latin typeface="Calibri" panose="020F0502020204030204" pitchFamily="34" charset="0"/>
              </a:rPr>
              <a:t>RainTomorrow</a:t>
            </a:r>
            <a:r>
              <a:rPr lang="en-US" sz="1200" kern="0" dirty="0">
                <a:latin typeface="Calibri" panose="020F0502020204030204" pitchFamily="34" charset="0"/>
              </a:rPr>
              <a:t> ~ .,data=weather[train,], method="class",  </a:t>
            </a:r>
            <a:r>
              <a:rPr lang="en-US" sz="1200" kern="0" dirty="0" err="1">
                <a:latin typeface="Calibri" panose="020F0502020204030204" pitchFamily="34" charset="0"/>
              </a:rPr>
              <a:t>parms</a:t>
            </a:r>
            <a:r>
              <a:rPr lang="en-US" sz="1200" kern="0" dirty="0">
                <a:latin typeface="Calibri" panose="020F0502020204030204" pitchFamily="34" charset="0"/>
              </a:rPr>
              <a:t>=list(split="information"), control=</a:t>
            </a:r>
            <a:r>
              <a:rPr lang="en-US" sz="1200" kern="0" dirty="0" err="1">
                <a:latin typeface="Calibri" panose="020F0502020204030204" pitchFamily="34" charset="0"/>
              </a:rPr>
              <a:t>rpart.control</a:t>
            </a:r>
            <a:r>
              <a:rPr lang="en-US" sz="1200" kern="0" dirty="0">
                <a:latin typeface="Calibri" panose="020F0502020204030204" pitchFamily="34" charset="0"/>
              </a:rPr>
              <a:t>(</a:t>
            </a:r>
            <a:r>
              <a:rPr lang="en-US" sz="1200" kern="0" dirty="0" err="1">
                <a:latin typeface="Calibri" panose="020F0502020204030204" pitchFamily="34" charset="0"/>
              </a:rPr>
              <a:t>minsplit</a:t>
            </a:r>
            <a:r>
              <a:rPr lang="en-US" sz="1200" kern="0" dirty="0">
                <a:latin typeface="Calibri" panose="020F0502020204030204" pitchFamily="34" charset="0"/>
              </a:rPr>
              <a:t>=20, cp=.01,minbucket=7,maxdepth=20,usesurrogate=0,maxsurrogate=0))</a:t>
            </a:r>
          </a:p>
          <a:p>
            <a:endParaRPr lang="en-US" dirty="0"/>
          </a:p>
          <a:p>
            <a:r>
              <a:rPr lang="en-US" dirty="0"/>
              <a:t>The </a:t>
            </a:r>
            <a:r>
              <a:rPr lang="en-US" dirty="0" err="1">
                <a:latin typeface="Calibri" panose="020F0502020204030204" pitchFamily="34" charset="0"/>
              </a:rPr>
              <a:t>minsplit</a:t>
            </a:r>
            <a:r>
              <a:rPr lang="en-US" dirty="0"/>
              <a:t>= argument species the minimum number of observations in a node for which </a:t>
            </a:r>
            <a:r>
              <a:rPr lang="en-US" dirty="0" err="1">
                <a:latin typeface="Calibri" panose="020F0502020204030204" pitchFamily="34" charset="0"/>
              </a:rPr>
              <a:t>rpart</a:t>
            </a:r>
            <a:r>
              <a:rPr lang="en-US" dirty="0"/>
              <a:t> will even try to compute a split.</a:t>
            </a:r>
          </a:p>
          <a:p>
            <a:pPr lvl="1"/>
            <a:r>
              <a:rPr lang="en-US" dirty="0"/>
              <a:t>The default value of </a:t>
            </a:r>
            <a:r>
              <a:rPr lang="en-US" dirty="0" err="1">
                <a:latin typeface="Calibri" panose="020F0502020204030204" pitchFamily="34" charset="0"/>
              </a:rPr>
              <a:t>minsplit</a:t>
            </a:r>
            <a:r>
              <a:rPr lang="en-US" dirty="0">
                <a:latin typeface="Calibri" panose="020F0502020204030204" pitchFamily="34" charset="0"/>
              </a:rPr>
              <a:t>=</a:t>
            </a:r>
            <a:r>
              <a:rPr lang="en-US" dirty="0"/>
              <a:t> is 20.</a:t>
            </a:r>
          </a:p>
          <a:p>
            <a:r>
              <a:rPr lang="en-US" dirty="0"/>
              <a:t>Changing the value of </a:t>
            </a:r>
            <a:r>
              <a:rPr lang="en-US" dirty="0" err="1">
                <a:latin typeface="Calibri" panose="020F0502020204030204" pitchFamily="34" charset="0"/>
              </a:rPr>
              <a:t>minsplit</a:t>
            </a:r>
            <a:r>
              <a:rPr lang="en-US" dirty="0">
                <a:latin typeface="Calibri" panose="020F0502020204030204" pitchFamily="34" charset="0"/>
              </a:rPr>
              <a:t>=</a:t>
            </a:r>
            <a:r>
              <a:rPr lang="en-US" dirty="0"/>
              <a:t> allows us to eliminate some computation, as nodes with a small number of observations will generally play less of a role in our models, and are often pruned away (more about pruning shortly). </a:t>
            </a:r>
          </a:p>
          <a:p>
            <a:pPr lvl="0"/>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27</a:t>
            </a:fld>
            <a:endParaRPr lang="en-US"/>
          </a:p>
        </p:txBody>
      </p:sp>
    </p:spTree>
    <p:extLst>
      <p:ext uri="{BB962C8B-B14F-4D97-AF65-F5344CB8AC3E}">
        <p14:creationId xmlns:p14="http://schemas.microsoft.com/office/powerpoint/2010/main" val="1571548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08050" rtl="0" eaLnBrk="0" fontAlgn="base" latinLnBrk="0" hangingPunct="0">
              <a:lnSpc>
                <a:spcPct val="100000"/>
              </a:lnSpc>
              <a:spcBef>
                <a:spcPct val="30000"/>
              </a:spcBef>
              <a:spcAft>
                <a:spcPct val="0"/>
              </a:spcAft>
              <a:buClrTx/>
              <a:buSzTx/>
              <a:buFontTx/>
              <a:buNone/>
              <a:tabLst/>
              <a:defRPr/>
            </a:pPr>
            <a:r>
              <a:rPr lang="en-US" sz="1200" kern="0" dirty="0" err="1">
                <a:latin typeface="Calibri" panose="020F0502020204030204" pitchFamily="34" charset="0"/>
              </a:rPr>
              <a:t>anothermodel</a:t>
            </a:r>
            <a:r>
              <a:rPr lang="en-US" sz="1200" kern="0" dirty="0">
                <a:latin typeface="Calibri" panose="020F0502020204030204" pitchFamily="34" charset="0"/>
              </a:rPr>
              <a:t>&lt;-</a:t>
            </a:r>
            <a:r>
              <a:rPr lang="en-US" sz="1200" kern="0" dirty="0" err="1">
                <a:latin typeface="Calibri" panose="020F0502020204030204" pitchFamily="34" charset="0"/>
              </a:rPr>
              <a:t>rpart</a:t>
            </a:r>
            <a:r>
              <a:rPr lang="en-US" sz="1200" kern="0" dirty="0">
                <a:latin typeface="Calibri" panose="020F0502020204030204" pitchFamily="34" charset="0"/>
              </a:rPr>
              <a:t>(</a:t>
            </a:r>
            <a:r>
              <a:rPr lang="en-US" sz="1200" kern="0" dirty="0" err="1">
                <a:latin typeface="Calibri" panose="020F0502020204030204" pitchFamily="34" charset="0"/>
              </a:rPr>
              <a:t>RainTomorrow</a:t>
            </a:r>
            <a:r>
              <a:rPr lang="en-US" sz="1200" kern="0" dirty="0">
                <a:latin typeface="Calibri" panose="020F0502020204030204" pitchFamily="34" charset="0"/>
              </a:rPr>
              <a:t> ~ .,data=weather[train,], method="class",  </a:t>
            </a:r>
            <a:r>
              <a:rPr lang="en-US" sz="1200" kern="0" dirty="0" err="1">
                <a:latin typeface="Calibri" panose="020F0502020204030204" pitchFamily="34" charset="0"/>
              </a:rPr>
              <a:t>parms</a:t>
            </a:r>
            <a:r>
              <a:rPr lang="en-US" sz="1200" kern="0" dirty="0">
                <a:latin typeface="Calibri" panose="020F0502020204030204" pitchFamily="34" charset="0"/>
              </a:rPr>
              <a:t>=list(split="information"), control=</a:t>
            </a:r>
            <a:r>
              <a:rPr lang="en-US" sz="1200" kern="0" dirty="0" err="1">
                <a:latin typeface="Calibri" panose="020F0502020204030204" pitchFamily="34" charset="0"/>
              </a:rPr>
              <a:t>rpart.control</a:t>
            </a:r>
            <a:r>
              <a:rPr lang="en-US" sz="1200" kern="0" dirty="0">
                <a:latin typeface="Calibri" panose="020F0502020204030204" pitchFamily="34" charset="0"/>
              </a:rPr>
              <a:t>(</a:t>
            </a:r>
            <a:r>
              <a:rPr lang="en-US" sz="1200" kern="0" dirty="0" err="1">
                <a:latin typeface="Calibri" panose="020F0502020204030204" pitchFamily="34" charset="0"/>
              </a:rPr>
              <a:t>minsplit</a:t>
            </a:r>
            <a:r>
              <a:rPr lang="en-US" sz="1200" kern="0" dirty="0">
                <a:latin typeface="Calibri" panose="020F0502020204030204" pitchFamily="34" charset="0"/>
              </a:rPr>
              <a:t>=20, cp=.01,minbucket=7,maxdepth=20,usesurrogate=0,maxsurrogate=0))</a:t>
            </a:r>
          </a:p>
          <a:p>
            <a:endParaRPr lang="en-US" dirty="0"/>
          </a:p>
          <a:p>
            <a:r>
              <a:rPr lang="en-US" dirty="0"/>
              <a:t>Leaf nodes, however, can still be constructed that have fewer observations than the </a:t>
            </a:r>
            <a:r>
              <a:rPr lang="en-US" dirty="0" err="1">
                <a:latin typeface="Calibri" panose="020F0502020204030204" pitchFamily="34" charset="0"/>
              </a:rPr>
              <a:t>minsplit</a:t>
            </a:r>
            <a:r>
              <a:rPr lang="en-US" dirty="0">
                <a:latin typeface="Calibri" panose="020F0502020204030204" pitchFamily="34" charset="0"/>
              </a:rPr>
              <a:t>=</a:t>
            </a:r>
            <a:r>
              <a:rPr lang="en-US" dirty="0"/>
              <a:t>, as that is controlled by the </a:t>
            </a:r>
            <a:r>
              <a:rPr lang="en-US" dirty="0" err="1">
                <a:latin typeface="Calibri" panose="020F0502020204030204" pitchFamily="34" charset="0"/>
              </a:rPr>
              <a:t>minbucket</a:t>
            </a:r>
            <a:r>
              <a:rPr lang="en-US" dirty="0">
                <a:latin typeface="Calibri" panose="020F0502020204030204" pitchFamily="34" charset="0"/>
              </a:rPr>
              <a:t>=</a:t>
            </a:r>
            <a:r>
              <a:rPr lang="en-US" dirty="0"/>
              <a:t> argument, which sets the minimum number of observations in any leaf node. </a:t>
            </a:r>
          </a:p>
          <a:p>
            <a:pPr lvl="1"/>
            <a:r>
              <a:rPr lang="en-US" dirty="0"/>
              <a:t>The default value for </a:t>
            </a:r>
            <a:r>
              <a:rPr lang="en-US" dirty="0" err="1">
                <a:latin typeface="Calibri" panose="020F0502020204030204" pitchFamily="34" charset="0"/>
              </a:rPr>
              <a:t>minbucket</a:t>
            </a:r>
            <a:r>
              <a:rPr lang="en-US" dirty="0">
                <a:latin typeface="Calibri" panose="020F0502020204030204" pitchFamily="34" charset="0"/>
              </a:rPr>
              <a:t> </a:t>
            </a:r>
            <a:r>
              <a:rPr lang="en-US" dirty="0"/>
              <a:t>is 7, or about one-third of the default value of </a:t>
            </a:r>
            <a:r>
              <a:rPr lang="en-US" dirty="0" err="1">
                <a:latin typeface="Calibri" panose="020F0502020204030204" pitchFamily="34" charset="0"/>
              </a:rPr>
              <a:t>minsplit</a:t>
            </a:r>
            <a:r>
              <a:rPr lang="en-US" dirty="0"/>
              <a:t>, which is 20. </a:t>
            </a:r>
          </a:p>
          <a:p>
            <a:pPr lvl="1"/>
            <a:r>
              <a:rPr lang="en-US" dirty="0"/>
              <a:t>Generally, the smaller the </a:t>
            </a:r>
            <a:r>
              <a:rPr lang="en-US" dirty="0" err="1">
                <a:latin typeface="Calibri" panose="020F0502020204030204" pitchFamily="34" charset="0"/>
              </a:rPr>
              <a:t>minsplit</a:t>
            </a:r>
            <a:r>
              <a:rPr lang="en-US" dirty="0"/>
              <a:t> value, the larger the decision tree, since we are allowing leaf nodes with a smaller number of observations to be considered, and hence the option to split a node into smaller nodes will often be exercised by the tree building algorithm.</a:t>
            </a:r>
          </a:p>
          <a:p>
            <a:r>
              <a:rPr lang="en-US" dirty="0"/>
              <a:t>If either of these two arguments is specified but not the other, then the default of the unspecified one is taken to be a value such that this relationship holds, i.e., </a:t>
            </a:r>
            <a:r>
              <a:rPr lang="en-US" dirty="0" err="1">
                <a:latin typeface="Calibri" panose="020F0502020204030204" pitchFamily="34" charset="0"/>
              </a:rPr>
              <a:t>minbucket</a:t>
            </a:r>
            <a:r>
              <a:rPr lang="en-US" dirty="0"/>
              <a:t> is approximately one-third of </a:t>
            </a:r>
            <a:r>
              <a:rPr lang="en-US" dirty="0" err="1">
                <a:latin typeface="Calibri" panose="020F0502020204030204" pitchFamily="34" charset="0"/>
              </a:rPr>
              <a:t>minsplit</a:t>
            </a:r>
            <a:endParaRPr lang="en-US" dirty="0">
              <a:latin typeface="Calibri" panose="020F0502020204030204" pitchFamily="34" charset="0"/>
            </a:endParaRPr>
          </a:p>
          <a:p>
            <a:endParaRPr lang="en-US" dirty="0">
              <a:latin typeface="Calibri" panose="020F0502020204030204" pitchFamily="34" charset="0"/>
            </a:endParaRPr>
          </a:p>
          <a:p>
            <a:r>
              <a:rPr lang="en-US" dirty="0" err="1">
                <a:latin typeface="Calibri" panose="020F0502020204030204" pitchFamily="34" charset="0"/>
              </a:rPr>
              <a:t>maxdepth</a:t>
            </a:r>
            <a:r>
              <a:rPr lang="en-US" dirty="0">
                <a:latin typeface="Calibri" panose="020F0502020204030204" pitchFamily="34" charset="0"/>
              </a:rPr>
              <a:t>=</a:t>
            </a:r>
            <a:r>
              <a:rPr lang="en-US" dirty="0"/>
              <a:t> sets the maximum depth of any node of the final tree, with the root node counted as depth 0 </a:t>
            </a:r>
          </a:p>
          <a:p>
            <a:r>
              <a:rPr lang="en-US" dirty="0" err="1">
                <a:latin typeface="Calibri" panose="020F0502020204030204" pitchFamily="34" charset="0"/>
              </a:rPr>
              <a:t>maxcompete</a:t>
            </a:r>
            <a:r>
              <a:rPr lang="en-US" dirty="0">
                <a:latin typeface="Calibri" panose="020F0502020204030204" pitchFamily="34" charset="0"/>
              </a:rPr>
              <a:t>=</a:t>
            </a:r>
            <a:r>
              <a:rPr lang="en-US" dirty="0"/>
              <a:t> limits the number of competing alternative (but rejected) splits retained in the output. </a:t>
            </a:r>
          </a:p>
          <a:p>
            <a:pPr lvl="1"/>
            <a:r>
              <a:rPr lang="en-US" dirty="0"/>
              <a:t>It is useful to know not just which split was chosen, but which variable came in second, third, etc. .</a:t>
            </a: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28</a:t>
            </a:fld>
            <a:endParaRPr lang="en-US"/>
          </a:p>
        </p:txBody>
      </p:sp>
    </p:spTree>
    <p:extLst>
      <p:ext uri="{BB962C8B-B14F-4D97-AF65-F5344CB8AC3E}">
        <p14:creationId xmlns:p14="http://schemas.microsoft.com/office/powerpoint/2010/main" val="10517472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grey leaf nodes shown have not yet been split.</a:t>
            </a:r>
          </a:p>
          <a:p>
            <a:endParaRPr lang="en-US" dirty="0"/>
          </a:p>
          <a:p>
            <a:r>
              <a:rPr lang="en-US" dirty="0"/>
              <a:t>What we are trying to understand here is how </a:t>
            </a:r>
            <a:r>
              <a:rPr lang="en-US" dirty="0" err="1"/>
              <a:t>minsplit</a:t>
            </a:r>
            <a:r>
              <a:rPr lang="en-US" dirty="0"/>
              <a:t> works.</a:t>
            </a:r>
          </a:p>
          <a:p>
            <a:endParaRPr lang="en-US" dirty="0"/>
          </a:p>
          <a:p>
            <a:r>
              <a:rPr lang="en-US" dirty="0"/>
              <a:t>We have set </a:t>
            </a:r>
            <a:r>
              <a:rPr lang="en-US" dirty="0" err="1"/>
              <a:t>minsplit</a:t>
            </a:r>
            <a:r>
              <a:rPr lang="en-US" dirty="0"/>
              <a:t> to 14. </a:t>
            </a:r>
          </a:p>
          <a:p>
            <a:endParaRPr lang="en-US" dirty="0"/>
          </a:p>
          <a:p>
            <a:r>
              <a:rPr lang="en-US" dirty="0"/>
              <a:t>Because the blue leaf node only has 12 observations we are NOT able to split that node any further and the tree stops there.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29</a:t>
            </a:fld>
            <a:endParaRPr lang="en-US"/>
          </a:p>
        </p:txBody>
      </p:sp>
    </p:spTree>
    <p:extLst>
      <p:ext uri="{BB962C8B-B14F-4D97-AF65-F5344CB8AC3E}">
        <p14:creationId xmlns:p14="http://schemas.microsoft.com/office/powerpoint/2010/main" val="1998278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grey leaf nodes shown have not yet been split.</a:t>
            </a:r>
          </a:p>
          <a:p>
            <a:r>
              <a:rPr lang="en-US" dirty="0"/>
              <a:t>What we are trying to understand here is how </a:t>
            </a:r>
            <a:r>
              <a:rPr lang="en-US" dirty="0" err="1"/>
              <a:t>minsplit</a:t>
            </a:r>
            <a:r>
              <a:rPr lang="en-US" dirty="0"/>
              <a:t> and </a:t>
            </a:r>
            <a:r>
              <a:rPr lang="en-US" dirty="0" err="1"/>
              <a:t>minbucket</a:t>
            </a:r>
            <a:r>
              <a:rPr lang="en-US" dirty="0"/>
              <a:t> works.</a:t>
            </a:r>
          </a:p>
          <a:p>
            <a:r>
              <a:rPr lang="en-US" dirty="0"/>
              <a:t>We have set </a:t>
            </a:r>
            <a:r>
              <a:rPr lang="en-US" dirty="0" err="1"/>
              <a:t>minsplit</a:t>
            </a:r>
            <a:r>
              <a:rPr lang="en-US" dirty="0"/>
              <a:t> to 14. </a:t>
            </a:r>
          </a:p>
          <a:p>
            <a:endParaRPr lang="en-US" dirty="0"/>
          </a:p>
          <a:p>
            <a:r>
              <a:rPr lang="en-US" dirty="0"/>
              <a:t>BUT…</a:t>
            </a:r>
          </a:p>
          <a:p>
            <a:endParaRPr lang="en-US" dirty="0"/>
          </a:p>
          <a:p>
            <a:r>
              <a:rPr lang="en-US" dirty="0"/>
              <a:t>We have also set </a:t>
            </a:r>
            <a:r>
              <a:rPr lang="en-US" dirty="0" err="1"/>
              <a:t>minbucket</a:t>
            </a:r>
            <a:r>
              <a:rPr lang="en-US" dirty="0"/>
              <a:t> to 7.</a:t>
            </a:r>
          </a:p>
          <a:p>
            <a:endParaRPr lang="en-US" dirty="0"/>
          </a:p>
          <a:p>
            <a:r>
              <a:rPr lang="en-US" dirty="0"/>
              <a:t>This means that each new leaf MUST include at least 7 observations. </a:t>
            </a:r>
          </a:p>
          <a:p>
            <a:endParaRPr lang="en-US" dirty="0"/>
          </a:p>
          <a:p>
            <a:r>
              <a:rPr lang="en-US" dirty="0"/>
              <a:t>Because of the way the data would be split up the LEFT leaf node only has 5 observations, therefore we can NOT make this split either even though the </a:t>
            </a:r>
            <a:r>
              <a:rPr lang="en-US" dirty="0" err="1"/>
              <a:t>minsplit</a:t>
            </a:r>
            <a:r>
              <a:rPr lang="en-US" dirty="0"/>
              <a:t> is 14.</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30</a:t>
            </a:fld>
            <a:endParaRPr lang="en-US"/>
          </a:p>
        </p:txBody>
      </p:sp>
    </p:spTree>
    <p:extLst>
      <p:ext uri="{BB962C8B-B14F-4D97-AF65-F5344CB8AC3E}">
        <p14:creationId xmlns:p14="http://schemas.microsoft.com/office/powerpoint/2010/main" val="4292886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08050" rtl="0" eaLnBrk="0" fontAlgn="base" latinLnBrk="0" hangingPunct="0">
              <a:lnSpc>
                <a:spcPct val="100000"/>
              </a:lnSpc>
              <a:spcBef>
                <a:spcPct val="30000"/>
              </a:spcBef>
              <a:spcAft>
                <a:spcPct val="0"/>
              </a:spcAft>
              <a:buClrTx/>
              <a:buSzTx/>
              <a:buFontTx/>
              <a:buNone/>
              <a:tabLst/>
              <a:defRPr/>
            </a:pPr>
            <a:r>
              <a:rPr lang="en-US" sz="1200" kern="0" dirty="0" err="1">
                <a:latin typeface="Calibri" panose="020F0502020204030204" pitchFamily="34" charset="0"/>
              </a:rPr>
              <a:t>anothermodel</a:t>
            </a:r>
            <a:r>
              <a:rPr lang="en-US" sz="1200" kern="0" dirty="0">
                <a:latin typeface="Calibri" panose="020F0502020204030204" pitchFamily="34" charset="0"/>
              </a:rPr>
              <a:t>&lt;-</a:t>
            </a:r>
            <a:r>
              <a:rPr lang="en-US" sz="1200" kern="0" dirty="0" err="1">
                <a:latin typeface="Calibri" panose="020F0502020204030204" pitchFamily="34" charset="0"/>
              </a:rPr>
              <a:t>rpart</a:t>
            </a:r>
            <a:r>
              <a:rPr lang="en-US" sz="1200" kern="0" dirty="0">
                <a:latin typeface="Calibri" panose="020F0502020204030204" pitchFamily="34" charset="0"/>
              </a:rPr>
              <a:t>(</a:t>
            </a:r>
            <a:r>
              <a:rPr lang="en-US" sz="1200" kern="0" dirty="0" err="1">
                <a:latin typeface="Calibri" panose="020F0502020204030204" pitchFamily="34" charset="0"/>
              </a:rPr>
              <a:t>RainTomorrow</a:t>
            </a:r>
            <a:r>
              <a:rPr lang="en-US" sz="1200" kern="0" dirty="0">
                <a:latin typeface="Calibri" panose="020F0502020204030204" pitchFamily="34" charset="0"/>
              </a:rPr>
              <a:t> ~ .,data=weather[train,], method="class",  </a:t>
            </a:r>
            <a:r>
              <a:rPr lang="en-US" sz="1200" kern="0" dirty="0" err="1">
                <a:latin typeface="Calibri" panose="020F0502020204030204" pitchFamily="34" charset="0"/>
              </a:rPr>
              <a:t>parms</a:t>
            </a:r>
            <a:r>
              <a:rPr lang="en-US" sz="1200" kern="0" dirty="0">
                <a:latin typeface="Calibri" panose="020F0502020204030204" pitchFamily="34" charset="0"/>
              </a:rPr>
              <a:t>=list(split="information"), control=</a:t>
            </a:r>
            <a:r>
              <a:rPr lang="en-US" sz="1200" kern="0" dirty="0" err="1">
                <a:latin typeface="Calibri" panose="020F0502020204030204" pitchFamily="34" charset="0"/>
              </a:rPr>
              <a:t>rpart.control</a:t>
            </a:r>
            <a:r>
              <a:rPr lang="en-US" sz="1200" kern="0" dirty="0">
                <a:latin typeface="Calibri" panose="020F0502020204030204" pitchFamily="34" charset="0"/>
              </a:rPr>
              <a:t>(</a:t>
            </a:r>
            <a:r>
              <a:rPr lang="en-US" sz="1200" kern="0" dirty="0" err="1">
                <a:latin typeface="Calibri" panose="020F0502020204030204" pitchFamily="34" charset="0"/>
              </a:rPr>
              <a:t>minsplit</a:t>
            </a:r>
            <a:r>
              <a:rPr lang="en-US" sz="1200" kern="0" dirty="0">
                <a:latin typeface="Calibri" panose="020F0502020204030204" pitchFamily="34" charset="0"/>
              </a:rPr>
              <a:t>=20, cp=.01,minbucket=7,maxdepth=20,usesurrogate=0,maxsurrogate=0))</a:t>
            </a:r>
          </a:p>
          <a:p>
            <a:endParaRPr lang="en-US" dirty="0"/>
          </a:p>
          <a:p>
            <a:r>
              <a:rPr lang="en-US" dirty="0"/>
              <a:t>The complexity parameter controls the process of pruning a decision tree. Without pruning, a decision tree model can over-train the training data and then not perform very well on new data. </a:t>
            </a:r>
          </a:p>
          <a:p>
            <a:pPr lvl="1"/>
            <a:r>
              <a:rPr lang="en-US" dirty="0"/>
              <a:t>In general, the more complex a model, the more likely it is to match the data on which it has been trained and the less likely it is to match new, previously unseen data.</a:t>
            </a:r>
          </a:p>
          <a:p>
            <a:pPr lvl="1"/>
            <a:r>
              <a:rPr lang="en-US" dirty="0"/>
              <a:t>On the other hand, decision tree models are very interpretable, and thus building a more complex tree (i.e., having many branches) is sometimes tempting (and useful). It can provide insights that we can then test statistically.</a:t>
            </a: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31</a:t>
            </a:fld>
            <a:endParaRPr lang="en-US"/>
          </a:p>
        </p:txBody>
      </p:sp>
    </p:spTree>
    <p:extLst>
      <p:ext uri="{BB962C8B-B14F-4D97-AF65-F5344CB8AC3E}">
        <p14:creationId xmlns:p14="http://schemas.microsoft.com/office/powerpoint/2010/main" val="17895919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08050" rtl="0" eaLnBrk="0" fontAlgn="base" latinLnBrk="0" hangingPunct="0">
              <a:lnSpc>
                <a:spcPct val="100000"/>
              </a:lnSpc>
              <a:spcBef>
                <a:spcPct val="30000"/>
              </a:spcBef>
              <a:spcAft>
                <a:spcPct val="0"/>
              </a:spcAft>
              <a:buClrTx/>
              <a:buSzTx/>
              <a:buFontTx/>
              <a:buNone/>
              <a:tabLst/>
              <a:defRPr/>
            </a:pPr>
            <a:r>
              <a:rPr lang="en-US" sz="1200" kern="0" dirty="0" err="1">
                <a:latin typeface="Calibri" panose="020F0502020204030204" pitchFamily="34" charset="0"/>
              </a:rPr>
              <a:t>anothermodel</a:t>
            </a:r>
            <a:r>
              <a:rPr lang="en-US" sz="1200" kern="0" dirty="0">
                <a:latin typeface="Calibri" panose="020F0502020204030204" pitchFamily="34" charset="0"/>
              </a:rPr>
              <a:t>&lt;-</a:t>
            </a:r>
            <a:r>
              <a:rPr lang="en-US" sz="1200" kern="0" dirty="0" err="1">
                <a:latin typeface="Calibri" panose="020F0502020204030204" pitchFamily="34" charset="0"/>
              </a:rPr>
              <a:t>rpart</a:t>
            </a:r>
            <a:r>
              <a:rPr lang="en-US" sz="1200" kern="0" dirty="0">
                <a:latin typeface="Calibri" panose="020F0502020204030204" pitchFamily="34" charset="0"/>
              </a:rPr>
              <a:t>(</a:t>
            </a:r>
            <a:r>
              <a:rPr lang="en-US" sz="1200" kern="0" dirty="0" err="1">
                <a:latin typeface="Calibri" panose="020F0502020204030204" pitchFamily="34" charset="0"/>
              </a:rPr>
              <a:t>RainTomorrow</a:t>
            </a:r>
            <a:r>
              <a:rPr lang="en-US" sz="1200" kern="0" dirty="0">
                <a:latin typeface="Calibri" panose="020F0502020204030204" pitchFamily="34" charset="0"/>
              </a:rPr>
              <a:t> ~ .,data=weather[train,], method="class",  </a:t>
            </a:r>
            <a:r>
              <a:rPr lang="en-US" sz="1200" kern="0" dirty="0" err="1">
                <a:latin typeface="Calibri" panose="020F0502020204030204" pitchFamily="34" charset="0"/>
              </a:rPr>
              <a:t>parms</a:t>
            </a:r>
            <a:r>
              <a:rPr lang="en-US" sz="1200" kern="0" dirty="0">
                <a:latin typeface="Calibri" panose="020F0502020204030204" pitchFamily="34" charset="0"/>
              </a:rPr>
              <a:t>=list(split="information"), control=</a:t>
            </a:r>
            <a:r>
              <a:rPr lang="en-US" sz="1200" kern="0" dirty="0" err="1">
                <a:latin typeface="Calibri" panose="020F0502020204030204" pitchFamily="34" charset="0"/>
              </a:rPr>
              <a:t>rpart.control</a:t>
            </a:r>
            <a:r>
              <a:rPr lang="en-US" sz="1200" kern="0" dirty="0">
                <a:latin typeface="Calibri" panose="020F0502020204030204" pitchFamily="34" charset="0"/>
              </a:rPr>
              <a:t>(</a:t>
            </a:r>
            <a:r>
              <a:rPr lang="en-US" sz="1200" kern="0" dirty="0" err="1">
                <a:latin typeface="Calibri" panose="020F0502020204030204" pitchFamily="34" charset="0"/>
              </a:rPr>
              <a:t>minsplit</a:t>
            </a:r>
            <a:r>
              <a:rPr lang="en-US" sz="1200" kern="0" dirty="0">
                <a:latin typeface="Calibri" panose="020F0502020204030204" pitchFamily="34" charset="0"/>
              </a:rPr>
              <a:t>=20, cp=.01,minbucket=7,maxdepth=20,usesurrogate=0,maxsurrogate=0))</a:t>
            </a:r>
          </a:p>
          <a:p>
            <a:endParaRPr lang="en-US" dirty="0"/>
          </a:p>
          <a:p>
            <a:r>
              <a:rPr lang="en-US" dirty="0"/>
              <a:t>Using </a:t>
            </a:r>
            <a:r>
              <a:rPr lang="en-US" dirty="0">
                <a:latin typeface="Calibri" panose="020F0502020204030204" pitchFamily="34" charset="0"/>
              </a:rPr>
              <a:t>cp=</a:t>
            </a:r>
            <a:r>
              <a:rPr lang="en-US" dirty="0"/>
              <a:t> governs the minimum "benefit" that must be gained at each split of the decision tree in order to make a split worthwhile. </a:t>
            </a:r>
          </a:p>
          <a:p>
            <a:pPr lvl="1"/>
            <a:r>
              <a:rPr lang="en-US" dirty="0"/>
              <a:t>This therefore saves on computing time by eliminating splits that appear to add little value to the model.</a:t>
            </a:r>
          </a:p>
          <a:p>
            <a:r>
              <a:rPr lang="en-US" dirty="0"/>
              <a:t>The default is </a:t>
            </a:r>
            <a:r>
              <a:rPr lang="en-US" dirty="0">
                <a:latin typeface="Calibri" panose="020F0502020204030204" pitchFamily="34" charset="0"/>
              </a:rPr>
              <a:t>cp=0.01</a:t>
            </a:r>
            <a:r>
              <a:rPr lang="en-US" dirty="0"/>
              <a:t>. A value of 0 will build a "complete" decision tree to maximum depth depending on the values of </a:t>
            </a:r>
            <a:r>
              <a:rPr lang="en-US" dirty="0" err="1">
                <a:latin typeface="Calibri" panose="020F0502020204030204" pitchFamily="34" charset="0"/>
              </a:rPr>
              <a:t>minsplit</a:t>
            </a:r>
            <a:r>
              <a:rPr lang="en-US" dirty="0">
                <a:latin typeface="Calibri" panose="020F0502020204030204" pitchFamily="34" charset="0"/>
              </a:rPr>
              <a:t>=</a:t>
            </a:r>
            <a:r>
              <a:rPr lang="en-US" dirty="0"/>
              <a:t> and </a:t>
            </a:r>
            <a:r>
              <a:rPr lang="en-US" dirty="0" err="1">
                <a:latin typeface="Calibri" panose="020F0502020204030204" pitchFamily="34" charset="0"/>
              </a:rPr>
              <a:t>minbucket</a:t>
            </a:r>
            <a:r>
              <a:rPr lang="en-US" dirty="0">
                <a:latin typeface="Calibri" panose="020F0502020204030204" pitchFamily="34" charset="0"/>
              </a:rPr>
              <a:t>=</a:t>
            </a:r>
            <a:r>
              <a:rPr lang="en-US" dirty="0"/>
              <a:t>.</a:t>
            </a:r>
          </a:p>
          <a:p>
            <a:pPr lvl="1"/>
            <a:r>
              <a:rPr lang="en-US" sz="3400" b="1" dirty="0"/>
              <a:t>To build a maximal tree, therefore, use </a:t>
            </a:r>
            <a:r>
              <a:rPr lang="en-US" sz="3400" b="1" dirty="0">
                <a:latin typeface="Calibri" panose="020F0502020204030204" pitchFamily="34" charset="0"/>
              </a:rPr>
              <a:t>cp=0</a:t>
            </a:r>
            <a:r>
              <a:rPr lang="en-US" sz="3400" b="1" dirty="0"/>
              <a:t>, </a:t>
            </a:r>
            <a:r>
              <a:rPr lang="en-US" sz="3400" b="1" dirty="0" err="1">
                <a:latin typeface="Calibri" panose="020F0502020204030204" pitchFamily="34" charset="0"/>
              </a:rPr>
              <a:t>minbucket</a:t>
            </a:r>
            <a:r>
              <a:rPr lang="en-US" sz="3400" b="1" dirty="0">
                <a:latin typeface="Calibri" panose="020F0502020204030204" pitchFamily="34" charset="0"/>
              </a:rPr>
              <a:t>=1</a:t>
            </a:r>
            <a:r>
              <a:rPr lang="en-US" sz="3400" b="1" dirty="0"/>
              <a:t>, and </a:t>
            </a:r>
            <a:r>
              <a:rPr lang="en-US" sz="3400" b="1" dirty="0" err="1">
                <a:latin typeface="Calibri" panose="020F0502020204030204" pitchFamily="34" charset="0"/>
              </a:rPr>
              <a:t>minsplit</a:t>
            </a:r>
            <a:r>
              <a:rPr lang="en-US" sz="3400" b="1" dirty="0">
                <a:latin typeface="Calibri" panose="020F0502020204030204" pitchFamily="34" charset="0"/>
              </a:rPr>
              <a:t>=2</a:t>
            </a:r>
          </a:p>
          <a:p>
            <a:pPr lvl="1"/>
            <a:r>
              <a:rPr lang="en-US" dirty="0"/>
              <a:t>This is useful if we want to look at the values for CP for various tree sizes. We look for the number of splits where the </a:t>
            </a:r>
            <a:r>
              <a:rPr lang="en-US" dirty="0" err="1">
                <a:latin typeface="Calibri" panose="020F0502020204030204" pitchFamily="34" charset="0"/>
              </a:rPr>
              <a:t>xerror</a:t>
            </a:r>
            <a:r>
              <a:rPr lang="en-US" dirty="0"/>
              <a:t> (cross-validation error relative to the root node error) is minimum (or sometimes the sum of </a:t>
            </a:r>
            <a:r>
              <a:rPr lang="en-US" dirty="0" err="1">
                <a:latin typeface="Calibri" panose="020F0502020204030204" pitchFamily="34" charset="0"/>
              </a:rPr>
              <a:t>xerror</a:t>
            </a:r>
            <a:r>
              <a:rPr lang="en-US" dirty="0">
                <a:latin typeface="Calibri" panose="020F0502020204030204" pitchFamily="34" charset="0"/>
              </a:rPr>
              <a:t> </a:t>
            </a:r>
            <a:r>
              <a:rPr lang="en-US" dirty="0"/>
              <a:t>and </a:t>
            </a:r>
            <a:r>
              <a:rPr lang="en-US" dirty="0" err="1">
                <a:latin typeface="Calibri" panose="020F0502020204030204" pitchFamily="34" charset="0"/>
              </a:rPr>
              <a:t>xstd</a:t>
            </a:r>
            <a:r>
              <a:rPr lang="en-US" dirty="0"/>
              <a:t> (the standard deviation of </a:t>
            </a:r>
            <a:r>
              <a:rPr lang="en-US" dirty="0" err="1">
                <a:latin typeface="Calibri" panose="020F0502020204030204" pitchFamily="34" charset="0"/>
              </a:rPr>
              <a:t>xerror</a:t>
            </a:r>
            <a:r>
              <a:rPr lang="en-US" dirty="0">
                <a:latin typeface="Calibri" panose="020F0502020204030204" pitchFamily="34" charset="0"/>
              </a:rPr>
              <a:t>)). </a:t>
            </a:r>
            <a:r>
              <a:rPr lang="en-US" dirty="0"/>
              <a:t>This is usually early in the list.</a:t>
            </a: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32</a:t>
            </a:fld>
            <a:endParaRPr lang="en-US"/>
          </a:p>
        </p:txBody>
      </p:sp>
    </p:spTree>
    <p:extLst>
      <p:ext uri="{BB962C8B-B14F-4D97-AF65-F5344CB8AC3E}">
        <p14:creationId xmlns:p14="http://schemas.microsoft.com/office/powerpoint/2010/main" val="251343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513" y="704850"/>
            <a:ext cx="6172200" cy="3471863"/>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Since their development in the 1980s, classification and regression trees (also known as Decision Trees) have been </a:t>
            </a:r>
            <a:r>
              <a:rPr lang="en-US" u="sng" dirty="0"/>
              <a:t>the most widely deployed</a:t>
            </a:r>
            <a:r>
              <a:rPr lang="en-US" dirty="0"/>
              <a:t> machine-learning based data mining model builder.</a:t>
            </a:r>
          </a:p>
          <a:p>
            <a:pPr marL="171450" indent="-171450">
              <a:buFont typeface="Arial" panose="020B0604020202020204" pitchFamily="34" charset="0"/>
              <a:buChar char="•"/>
            </a:pPr>
            <a:r>
              <a:rPr lang="en-US" dirty="0"/>
              <a:t>Their attraction lies in the simplicity of the resulting model, where a decision tree (at least one that is not too large) is quite easy to view, understand, and, importantly, to explain. </a:t>
            </a:r>
          </a:p>
          <a:p>
            <a:pPr marL="171450" indent="-171450">
              <a:buFont typeface="Arial" panose="020B0604020202020204" pitchFamily="34" charset="0"/>
              <a:buChar char="•"/>
            </a:pPr>
            <a:r>
              <a:rPr lang="en-US" dirty="0"/>
              <a:t>Decision trees do not always deliver the best performance, and so represent a trade-off between performance and simplicity of explanation. </a:t>
            </a:r>
          </a:p>
          <a:p>
            <a:pPr marL="171450" indent="-171450">
              <a:buFont typeface="Arial" panose="020B0604020202020204" pitchFamily="34" charset="0"/>
              <a:buChar char="•"/>
            </a:pPr>
            <a:r>
              <a:rPr lang="en-US" dirty="0"/>
              <a:t>These approaches are further examples of  </a:t>
            </a:r>
            <a:r>
              <a:rPr lang="en-US" u="sng" dirty="0"/>
              <a:t>supervised learning</a:t>
            </a:r>
            <a:r>
              <a:rPr lang="en-US" dirty="0"/>
              <a:t> methodologies (as were regression and classification)</a:t>
            </a:r>
          </a:p>
          <a:p>
            <a:endParaRPr lang="en-US" dirty="0"/>
          </a:p>
          <a:p>
            <a:r>
              <a:rPr lang="en-US" dirty="0"/>
              <a:t>AS LONG AS KEPT </a:t>
            </a: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3</a:t>
            </a:fld>
            <a:endParaRPr lang="en-US"/>
          </a:p>
        </p:txBody>
      </p:sp>
    </p:spTree>
    <p:extLst>
      <p:ext uri="{BB962C8B-B14F-4D97-AF65-F5344CB8AC3E}">
        <p14:creationId xmlns:p14="http://schemas.microsoft.com/office/powerpoint/2010/main" val="11825624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08050" rtl="0" eaLnBrk="0" fontAlgn="base" latinLnBrk="0" hangingPunct="0">
              <a:lnSpc>
                <a:spcPct val="100000"/>
              </a:lnSpc>
              <a:spcBef>
                <a:spcPct val="30000"/>
              </a:spcBef>
              <a:spcAft>
                <a:spcPct val="0"/>
              </a:spcAft>
              <a:buClrTx/>
              <a:buSzTx/>
              <a:buFontTx/>
              <a:buNone/>
              <a:tabLst/>
              <a:defRPr/>
            </a:pPr>
            <a:r>
              <a:rPr lang="en-US" sz="1200" kern="0" dirty="0" err="1">
                <a:latin typeface="Calibri" panose="020F0502020204030204" pitchFamily="34" charset="0"/>
              </a:rPr>
              <a:t>anothermodel</a:t>
            </a:r>
            <a:r>
              <a:rPr lang="en-US" sz="1200" kern="0" dirty="0">
                <a:latin typeface="Calibri" panose="020F0502020204030204" pitchFamily="34" charset="0"/>
              </a:rPr>
              <a:t>&lt;-</a:t>
            </a:r>
            <a:r>
              <a:rPr lang="en-US" sz="1200" kern="0" dirty="0" err="1">
                <a:latin typeface="Calibri" panose="020F0502020204030204" pitchFamily="34" charset="0"/>
              </a:rPr>
              <a:t>rpart</a:t>
            </a:r>
            <a:r>
              <a:rPr lang="en-US" sz="1200" kern="0" dirty="0">
                <a:latin typeface="Calibri" panose="020F0502020204030204" pitchFamily="34" charset="0"/>
              </a:rPr>
              <a:t>(</a:t>
            </a:r>
            <a:r>
              <a:rPr lang="en-US" sz="1200" kern="0" dirty="0" err="1">
                <a:latin typeface="Calibri" panose="020F0502020204030204" pitchFamily="34" charset="0"/>
              </a:rPr>
              <a:t>RainTomorrow</a:t>
            </a:r>
            <a:r>
              <a:rPr lang="en-US" sz="1200" kern="0" dirty="0">
                <a:latin typeface="Calibri" panose="020F0502020204030204" pitchFamily="34" charset="0"/>
              </a:rPr>
              <a:t> ~ .,data=weather[train,], method="class",  </a:t>
            </a:r>
            <a:r>
              <a:rPr lang="en-US" sz="1200" kern="0" dirty="0" err="1">
                <a:latin typeface="Calibri" panose="020F0502020204030204" pitchFamily="34" charset="0"/>
              </a:rPr>
              <a:t>parms</a:t>
            </a:r>
            <a:r>
              <a:rPr lang="en-US" sz="1200" kern="0" dirty="0">
                <a:latin typeface="Calibri" panose="020F0502020204030204" pitchFamily="34" charset="0"/>
              </a:rPr>
              <a:t>=list(split="information"), control=</a:t>
            </a:r>
            <a:r>
              <a:rPr lang="en-US" sz="1200" kern="0" dirty="0" err="1">
                <a:latin typeface="Calibri" panose="020F0502020204030204" pitchFamily="34" charset="0"/>
              </a:rPr>
              <a:t>rpart.control</a:t>
            </a:r>
            <a:r>
              <a:rPr lang="en-US" sz="1200" kern="0" dirty="0">
                <a:latin typeface="Calibri" panose="020F0502020204030204" pitchFamily="34" charset="0"/>
              </a:rPr>
              <a:t>(</a:t>
            </a:r>
            <a:r>
              <a:rPr lang="en-US" sz="1200" kern="0" dirty="0" err="1">
                <a:latin typeface="Calibri" panose="020F0502020204030204" pitchFamily="34" charset="0"/>
              </a:rPr>
              <a:t>minsplit</a:t>
            </a:r>
            <a:r>
              <a:rPr lang="en-US" sz="1200" kern="0" dirty="0">
                <a:latin typeface="Calibri" panose="020F0502020204030204" pitchFamily="34" charset="0"/>
              </a:rPr>
              <a:t>=20, cp=.01,minbucket=7,maxdepth=20,usesurrogate=0,maxsurrogate=0))</a:t>
            </a:r>
          </a:p>
          <a:p>
            <a:endParaRPr lang="en-US" dirty="0"/>
          </a:p>
          <a:p>
            <a:r>
              <a:rPr lang="en-US" dirty="0"/>
              <a:t>Using </a:t>
            </a:r>
            <a:r>
              <a:rPr lang="en-US" dirty="0">
                <a:latin typeface="Calibri" panose="020F0502020204030204" pitchFamily="34" charset="0"/>
              </a:rPr>
              <a:t>cp=</a:t>
            </a:r>
            <a:r>
              <a:rPr lang="en-US" dirty="0"/>
              <a:t> governs the minimum "benefit" that must be gained at each split of the decision tree in order to make a split worthwhile. </a:t>
            </a:r>
          </a:p>
          <a:p>
            <a:pPr lvl="1"/>
            <a:r>
              <a:rPr lang="en-US" dirty="0"/>
              <a:t>This therefore saves on computing time by eliminating splits that appear to add little value to the model.</a:t>
            </a:r>
          </a:p>
          <a:p>
            <a:r>
              <a:rPr lang="en-US" dirty="0"/>
              <a:t>The default is </a:t>
            </a:r>
            <a:r>
              <a:rPr lang="en-US" dirty="0">
                <a:latin typeface="Calibri" panose="020F0502020204030204" pitchFamily="34" charset="0"/>
              </a:rPr>
              <a:t>cp=0.01</a:t>
            </a:r>
            <a:r>
              <a:rPr lang="en-US" dirty="0"/>
              <a:t>. A value of 0 will build a "complete" decision tree to maximum depth depending on the values of </a:t>
            </a:r>
            <a:r>
              <a:rPr lang="en-US" dirty="0" err="1">
                <a:latin typeface="Calibri" panose="020F0502020204030204" pitchFamily="34" charset="0"/>
              </a:rPr>
              <a:t>minsplit</a:t>
            </a:r>
            <a:r>
              <a:rPr lang="en-US" dirty="0">
                <a:latin typeface="Calibri" panose="020F0502020204030204" pitchFamily="34" charset="0"/>
              </a:rPr>
              <a:t>=</a:t>
            </a:r>
            <a:r>
              <a:rPr lang="en-US" dirty="0"/>
              <a:t> and </a:t>
            </a:r>
            <a:r>
              <a:rPr lang="en-US" dirty="0" err="1">
                <a:latin typeface="Calibri" panose="020F0502020204030204" pitchFamily="34" charset="0"/>
              </a:rPr>
              <a:t>minbucket</a:t>
            </a:r>
            <a:r>
              <a:rPr lang="en-US" dirty="0">
                <a:latin typeface="Calibri" panose="020F0502020204030204" pitchFamily="34" charset="0"/>
              </a:rPr>
              <a:t>=</a:t>
            </a:r>
            <a:r>
              <a:rPr lang="en-US" dirty="0"/>
              <a:t>.</a:t>
            </a:r>
          </a:p>
          <a:p>
            <a:pPr lvl="1"/>
            <a:r>
              <a:rPr lang="en-US" sz="3400" b="1" dirty="0"/>
              <a:t>To build a maximal tree, therefore, use </a:t>
            </a:r>
            <a:r>
              <a:rPr lang="en-US" sz="3400" b="1" dirty="0">
                <a:latin typeface="Calibri" panose="020F0502020204030204" pitchFamily="34" charset="0"/>
              </a:rPr>
              <a:t>cp=0</a:t>
            </a:r>
            <a:r>
              <a:rPr lang="en-US" sz="3400" b="1" dirty="0"/>
              <a:t>, </a:t>
            </a:r>
            <a:r>
              <a:rPr lang="en-US" sz="3400" b="1" dirty="0" err="1">
                <a:latin typeface="Calibri" panose="020F0502020204030204" pitchFamily="34" charset="0"/>
              </a:rPr>
              <a:t>minbucket</a:t>
            </a:r>
            <a:r>
              <a:rPr lang="en-US" sz="3400" b="1" dirty="0">
                <a:latin typeface="Calibri" panose="020F0502020204030204" pitchFamily="34" charset="0"/>
              </a:rPr>
              <a:t>=1</a:t>
            </a:r>
            <a:r>
              <a:rPr lang="en-US" sz="3400" b="1" dirty="0"/>
              <a:t>, and </a:t>
            </a:r>
            <a:r>
              <a:rPr lang="en-US" sz="3400" b="1" dirty="0" err="1">
                <a:latin typeface="Calibri" panose="020F0502020204030204" pitchFamily="34" charset="0"/>
              </a:rPr>
              <a:t>minsplit</a:t>
            </a:r>
            <a:r>
              <a:rPr lang="en-US" sz="3400" b="1" dirty="0">
                <a:latin typeface="Calibri" panose="020F0502020204030204" pitchFamily="34" charset="0"/>
              </a:rPr>
              <a:t>=2</a:t>
            </a:r>
          </a:p>
          <a:p>
            <a:pPr lvl="1"/>
            <a:r>
              <a:rPr lang="en-US" dirty="0"/>
              <a:t>This is useful if we want to look at the values for CP for various tree sizes. We look for the number of splits where the </a:t>
            </a:r>
            <a:r>
              <a:rPr lang="en-US" dirty="0" err="1">
                <a:latin typeface="Calibri" panose="020F0502020204030204" pitchFamily="34" charset="0"/>
              </a:rPr>
              <a:t>xerror</a:t>
            </a:r>
            <a:r>
              <a:rPr lang="en-US" dirty="0"/>
              <a:t> (cross-validation error relative to the root node error) is minimum (or sometimes the sum of </a:t>
            </a:r>
            <a:r>
              <a:rPr lang="en-US" dirty="0" err="1">
                <a:latin typeface="Calibri" panose="020F0502020204030204" pitchFamily="34" charset="0"/>
              </a:rPr>
              <a:t>xerror</a:t>
            </a:r>
            <a:r>
              <a:rPr lang="en-US" dirty="0">
                <a:latin typeface="Calibri" panose="020F0502020204030204" pitchFamily="34" charset="0"/>
              </a:rPr>
              <a:t> </a:t>
            </a:r>
            <a:r>
              <a:rPr lang="en-US" dirty="0"/>
              <a:t>and </a:t>
            </a:r>
            <a:r>
              <a:rPr lang="en-US" dirty="0" err="1">
                <a:latin typeface="Calibri" panose="020F0502020204030204" pitchFamily="34" charset="0"/>
              </a:rPr>
              <a:t>xstd</a:t>
            </a:r>
            <a:r>
              <a:rPr lang="en-US" dirty="0"/>
              <a:t> (the standard deviation of </a:t>
            </a:r>
            <a:r>
              <a:rPr lang="en-US" dirty="0" err="1">
                <a:latin typeface="Calibri" panose="020F0502020204030204" pitchFamily="34" charset="0"/>
              </a:rPr>
              <a:t>xerror</a:t>
            </a:r>
            <a:r>
              <a:rPr lang="en-US" dirty="0">
                <a:latin typeface="Calibri" panose="020F0502020204030204" pitchFamily="34" charset="0"/>
              </a:rPr>
              <a:t>)). </a:t>
            </a:r>
            <a:r>
              <a:rPr lang="en-US" dirty="0"/>
              <a:t>This is usually early in the list.</a:t>
            </a: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33</a:t>
            </a:fld>
            <a:endParaRPr lang="en-US"/>
          </a:p>
        </p:txBody>
      </p:sp>
    </p:spTree>
    <p:extLst>
      <p:ext uri="{BB962C8B-B14F-4D97-AF65-F5344CB8AC3E}">
        <p14:creationId xmlns:p14="http://schemas.microsoft.com/office/powerpoint/2010/main" val="3351110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saw the </a:t>
            </a:r>
            <a:r>
              <a:rPr lang="en-US" dirty="0" err="1">
                <a:latin typeface="Calibri" panose="020F0502020204030204" pitchFamily="34" charset="0"/>
              </a:rPr>
              <a:t>printcp</a:t>
            </a:r>
            <a:r>
              <a:rPr lang="en-US" dirty="0">
                <a:latin typeface="Calibri" panose="020F0502020204030204" pitchFamily="34" charset="0"/>
              </a:rPr>
              <a:t>() </a:t>
            </a:r>
            <a:r>
              <a:rPr lang="en-US" sz="800" kern="1200" dirty="0">
                <a:solidFill>
                  <a:schemeClr val="tx1"/>
                </a:solidFill>
                <a:latin typeface="Times New Roman" pitchFamily="18" charset="0"/>
                <a:ea typeface="+mn-ea"/>
                <a:cs typeface="+mn-cs"/>
              </a:rPr>
              <a:t>and</a:t>
            </a:r>
            <a:r>
              <a:rPr lang="en-US" dirty="0">
                <a:latin typeface="Calibri" panose="020F0502020204030204" pitchFamily="34" charset="0"/>
              </a:rPr>
              <a:t> print(</a:t>
            </a:r>
            <a:r>
              <a:rPr lang="en-US" i="1" dirty="0" err="1">
                <a:latin typeface="Calibri" panose="020F0502020204030204" pitchFamily="34" charset="0"/>
              </a:rPr>
              <a:t>model</a:t>
            </a:r>
            <a:r>
              <a:rPr lang="en-US" dirty="0" err="1">
                <a:latin typeface="Calibri" panose="020F0502020204030204" pitchFamily="34" charset="0"/>
              </a:rPr>
              <a:t>$cp</a:t>
            </a:r>
            <a:r>
              <a:rPr lang="en-US" dirty="0">
                <a:latin typeface="Calibri" panose="020F0502020204030204" pitchFamily="34" charset="0"/>
              </a:rPr>
              <a:t>) </a:t>
            </a:r>
            <a:r>
              <a:rPr lang="en-US" dirty="0"/>
              <a:t>functions earlier.</a:t>
            </a:r>
          </a:p>
          <a:p>
            <a:r>
              <a:rPr lang="en-US" dirty="0"/>
              <a:t>The </a:t>
            </a:r>
            <a:r>
              <a:rPr lang="en-US" dirty="0" err="1">
                <a:latin typeface="Calibri" panose="020F0502020204030204" pitchFamily="34" charset="0"/>
              </a:rPr>
              <a:t>plotcp</a:t>
            </a:r>
            <a:r>
              <a:rPr lang="en-US" dirty="0">
                <a:latin typeface="Calibri" panose="020F0502020204030204" pitchFamily="34" charset="0"/>
              </a:rPr>
              <a:t>() </a:t>
            </a:r>
            <a:r>
              <a:rPr lang="en-US" dirty="0"/>
              <a:t>command is useful in visualizing the progression of the CP values. In the following example, we build a full decision tree with both </a:t>
            </a:r>
            <a:r>
              <a:rPr lang="en-US" dirty="0">
                <a:latin typeface="Calibri" panose="020F0502020204030204" pitchFamily="34" charset="0"/>
              </a:rPr>
              <a:t>cp=0, </a:t>
            </a:r>
            <a:r>
              <a:rPr lang="en-US" dirty="0" err="1">
                <a:latin typeface="Calibri" panose="020F0502020204030204" pitchFamily="34" charset="0"/>
              </a:rPr>
              <a:t>minbucket</a:t>
            </a:r>
            <a:r>
              <a:rPr lang="en-US" dirty="0">
                <a:latin typeface="Calibri" panose="020F0502020204030204" pitchFamily="34" charset="0"/>
              </a:rPr>
              <a:t>=1 and </a:t>
            </a:r>
            <a:r>
              <a:rPr lang="en-US" dirty="0" err="1">
                <a:latin typeface="Calibri" panose="020F0502020204030204" pitchFamily="34" charset="0"/>
              </a:rPr>
              <a:t>minsplit</a:t>
            </a:r>
            <a:r>
              <a:rPr lang="en-US" dirty="0">
                <a:latin typeface="Calibri" panose="020F0502020204030204" pitchFamily="34" charset="0"/>
              </a:rPr>
              <a:t>=2</a:t>
            </a:r>
            <a:r>
              <a:rPr lang="en-US" dirty="0"/>
              <a:t>. We also show the CP table and the corresponding plot.</a:t>
            </a:r>
          </a:p>
          <a:p>
            <a:endParaRPr lang="en-US" dirty="0"/>
          </a:p>
          <a:p>
            <a:pPr marL="228600" indent="-228600">
              <a:buClr>
                <a:srgbClr val="FF0000"/>
              </a:buClr>
              <a:buFont typeface="Calibri" panose="020F0502020204030204" pitchFamily="34" charset="0"/>
              <a:buChar char="&gt;"/>
              <a:tabLst>
                <a:tab pos="114300" algn="l"/>
                <a:tab pos="5943600" algn="l"/>
              </a:tabLst>
            </a:pPr>
            <a:r>
              <a:rPr lang="en-US" sz="1200" kern="0" dirty="0" err="1">
                <a:latin typeface="Calibri" panose="020F0502020204030204" pitchFamily="34" charset="0"/>
              </a:rPr>
              <a:t>mymodel</a:t>
            </a:r>
            <a:r>
              <a:rPr lang="en-US" sz="1200" kern="0" dirty="0">
                <a:latin typeface="Calibri" panose="020F0502020204030204" pitchFamily="34" charset="0"/>
              </a:rPr>
              <a:t>&lt;-</a:t>
            </a:r>
            <a:r>
              <a:rPr lang="en-US" sz="1200" kern="0" dirty="0" err="1">
                <a:latin typeface="Calibri" panose="020F0502020204030204" pitchFamily="34" charset="0"/>
              </a:rPr>
              <a:t>rpart</a:t>
            </a:r>
            <a:r>
              <a:rPr lang="en-US" sz="1200" kern="0" dirty="0">
                <a:latin typeface="Calibri" panose="020F0502020204030204" pitchFamily="34" charset="0"/>
              </a:rPr>
              <a:t>(</a:t>
            </a:r>
            <a:r>
              <a:rPr lang="en-US" sz="1200" kern="0" dirty="0" err="1">
                <a:latin typeface="Calibri" panose="020F0502020204030204" pitchFamily="34" charset="0"/>
              </a:rPr>
              <a:t>RainTomorrow</a:t>
            </a:r>
            <a:r>
              <a:rPr lang="en-US" sz="1200" kern="0" dirty="0">
                <a:latin typeface="Calibri" panose="020F0502020204030204" pitchFamily="34" charset="0"/>
              </a:rPr>
              <a:t>~.,data=weather[train,],method="class",</a:t>
            </a:r>
          </a:p>
          <a:p>
            <a:pPr marL="0" indent="0">
              <a:buClr>
                <a:srgbClr val="FF0000"/>
              </a:buClr>
              <a:buNone/>
              <a:tabLst>
                <a:tab pos="114300" algn="l"/>
                <a:tab pos="5943600" algn="l"/>
              </a:tabLst>
            </a:pPr>
            <a:r>
              <a:rPr lang="en-US" sz="1200" kern="0" dirty="0" err="1">
                <a:latin typeface="Calibri" panose="020F0502020204030204" pitchFamily="34" charset="0"/>
              </a:rPr>
              <a:t>parms</a:t>
            </a:r>
            <a:r>
              <a:rPr lang="en-US" sz="1200" kern="0" dirty="0">
                <a:latin typeface="Calibri" panose="020F0502020204030204" pitchFamily="34" charset="0"/>
              </a:rPr>
              <a:t>=list(split="information"),control=</a:t>
            </a:r>
            <a:r>
              <a:rPr lang="en-US" sz="1200" kern="0" dirty="0" err="1">
                <a:latin typeface="Calibri" panose="020F0502020204030204" pitchFamily="34" charset="0"/>
              </a:rPr>
              <a:t>rpart.control</a:t>
            </a:r>
            <a:r>
              <a:rPr lang="en-US" sz="1200" kern="0" dirty="0">
                <a:latin typeface="Calibri" panose="020F0502020204030204" pitchFamily="34" charset="0"/>
              </a:rPr>
              <a:t>(</a:t>
            </a:r>
            <a:r>
              <a:rPr lang="en-US" sz="1200" kern="0" dirty="0" err="1">
                <a:latin typeface="Calibri" panose="020F0502020204030204" pitchFamily="34" charset="0"/>
              </a:rPr>
              <a:t>usesurrogate</a:t>
            </a:r>
            <a:r>
              <a:rPr lang="en-US" sz="1200" kern="0" dirty="0">
                <a:latin typeface="Calibri" panose="020F0502020204030204" pitchFamily="34" charset="0"/>
              </a:rPr>
              <a:t>=0,</a:t>
            </a:r>
          </a:p>
          <a:p>
            <a:pPr marL="0" indent="0">
              <a:buClr>
                <a:srgbClr val="FF0000"/>
              </a:buClr>
              <a:buNone/>
              <a:tabLst>
                <a:tab pos="114300" algn="l"/>
                <a:tab pos="5943600" algn="l"/>
              </a:tabLst>
            </a:pPr>
            <a:r>
              <a:rPr lang="en-US" sz="1200" kern="0" dirty="0" err="1">
                <a:latin typeface="Calibri" panose="020F0502020204030204" pitchFamily="34" charset="0"/>
              </a:rPr>
              <a:t>maxsurrogate</a:t>
            </a:r>
            <a:r>
              <a:rPr lang="en-US" sz="1200" kern="0" dirty="0">
                <a:latin typeface="Calibri" panose="020F0502020204030204" pitchFamily="34" charset="0"/>
              </a:rPr>
              <a:t>=0,cp=0,minbucket=1,minsplit=2))</a:t>
            </a:r>
          </a:p>
          <a:p>
            <a:pPr marL="228600" indent="-228600">
              <a:buClr>
                <a:srgbClr val="FF0000"/>
              </a:buClr>
              <a:buFont typeface="Calibri" panose="020F0502020204030204" pitchFamily="34" charset="0"/>
              <a:buChar char="&gt;"/>
              <a:tabLst>
                <a:tab pos="114300" algn="l"/>
                <a:tab pos="5943600" algn="l"/>
              </a:tabLst>
            </a:pPr>
            <a:r>
              <a:rPr lang="en-US" sz="1200" kern="0" dirty="0">
                <a:latin typeface="Calibri" panose="020F0502020204030204" pitchFamily="34" charset="0"/>
              </a:rPr>
              <a:t>print(</a:t>
            </a:r>
            <a:r>
              <a:rPr lang="en-US" sz="1200" kern="0" dirty="0" err="1">
                <a:latin typeface="Calibri" panose="020F0502020204030204" pitchFamily="34" charset="0"/>
              </a:rPr>
              <a:t>mymodel$cptable</a:t>
            </a:r>
            <a:r>
              <a:rPr lang="en-US" sz="1200" kern="0" dirty="0">
                <a:latin typeface="Calibri" panose="020F0502020204030204" pitchFamily="34" charset="0"/>
              </a:rPr>
              <a:t>)</a:t>
            </a: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34</a:t>
            </a:fld>
            <a:endParaRPr lang="en-US"/>
          </a:p>
        </p:txBody>
      </p:sp>
    </p:spTree>
    <p:extLst>
      <p:ext uri="{BB962C8B-B14F-4D97-AF65-F5344CB8AC3E}">
        <p14:creationId xmlns:p14="http://schemas.microsoft.com/office/powerpoint/2010/main" val="2869159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Clr>
                <a:srgbClr val="FF0000"/>
              </a:buClr>
              <a:buFont typeface="Calibri" panose="020F0502020204030204" pitchFamily="34" charset="0"/>
              <a:buChar char="&gt;"/>
              <a:tabLst>
                <a:tab pos="114300" algn="l"/>
                <a:tab pos="5943600" algn="l"/>
              </a:tabLst>
            </a:pPr>
            <a:r>
              <a:rPr lang="en-US" sz="1200" kern="0" dirty="0" err="1">
                <a:latin typeface="Calibri" panose="020F0502020204030204" pitchFamily="34" charset="0"/>
              </a:rPr>
              <a:t>plotcp</a:t>
            </a:r>
            <a:r>
              <a:rPr lang="en-US" sz="1200" kern="0" dirty="0">
                <a:latin typeface="Calibri" panose="020F0502020204030204" pitchFamily="34" charset="0"/>
              </a:rPr>
              <a:t>(</a:t>
            </a:r>
            <a:r>
              <a:rPr lang="en-US" sz="1200" kern="0" dirty="0" err="1">
                <a:latin typeface="Calibri" panose="020F0502020204030204" pitchFamily="34" charset="0"/>
              </a:rPr>
              <a:t>mymodel</a:t>
            </a:r>
            <a:r>
              <a:rPr lang="en-US" sz="1200" kern="0" dirty="0">
                <a:latin typeface="Calibri" panose="020F0502020204030204" pitchFamily="34" charset="0"/>
              </a:rPr>
              <a:t>)</a:t>
            </a:r>
          </a:p>
          <a:p>
            <a:pPr marL="228600" indent="-228600">
              <a:buClr>
                <a:srgbClr val="FF0000"/>
              </a:buClr>
              <a:buFont typeface="Calibri" panose="020F0502020204030204" pitchFamily="34" charset="0"/>
              <a:buChar char="&gt;"/>
              <a:tabLst>
                <a:tab pos="114300" algn="l"/>
                <a:tab pos="5943600" algn="l"/>
              </a:tabLst>
            </a:pPr>
            <a:r>
              <a:rPr lang="en-US" sz="1200" kern="0" dirty="0">
                <a:latin typeface="Calibri" panose="020F0502020204030204" pitchFamily="34" charset="0"/>
              </a:rPr>
              <a:t>grid()</a:t>
            </a:r>
          </a:p>
          <a:p>
            <a:endParaRPr lang="en-US" dirty="0"/>
          </a:p>
          <a:p>
            <a:r>
              <a:rPr lang="en-US" dirty="0"/>
              <a:t>The figure illustrates a typical behavior of model building. As we proceed to build a ever more flexible model (the x-axis), the c.v. error rate (the y-axis) initially decreases, then begins to increase.</a:t>
            </a:r>
          </a:p>
          <a:p>
            <a:r>
              <a:rPr lang="en-US" dirty="0"/>
              <a:t>We will want to choose a model where it has assumed its minimum c.v. error rate (here, at cp=.056 (from table on previous slide). </a:t>
            </a: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35</a:t>
            </a:fld>
            <a:endParaRPr lang="en-US"/>
          </a:p>
        </p:txBody>
      </p:sp>
    </p:spTree>
    <p:extLst>
      <p:ext uri="{BB962C8B-B14F-4D97-AF65-F5344CB8AC3E}">
        <p14:creationId xmlns:p14="http://schemas.microsoft.com/office/powerpoint/2010/main" val="19193611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08050" rtl="0" eaLnBrk="0" fontAlgn="base" latinLnBrk="0" hangingPunct="0">
              <a:lnSpc>
                <a:spcPct val="100000"/>
              </a:lnSpc>
              <a:spcBef>
                <a:spcPct val="30000"/>
              </a:spcBef>
              <a:spcAft>
                <a:spcPct val="0"/>
              </a:spcAft>
              <a:buClrTx/>
              <a:buSzTx/>
              <a:buFontTx/>
              <a:buNone/>
              <a:tabLst/>
              <a:defRPr/>
            </a:pPr>
            <a:r>
              <a:rPr lang="en-US" dirty="0"/>
              <a:t>As a script, we could automate the selection of the min </a:t>
            </a:r>
            <a:r>
              <a:rPr lang="en-US" dirty="0" err="1">
                <a:latin typeface="Calibri" panose="020F0502020204030204" pitchFamily="34" charset="0"/>
              </a:rPr>
              <a:t>xerror</a:t>
            </a:r>
            <a:r>
              <a:rPr lang="en-US" dirty="0"/>
              <a:t> and associated CP, then perform the pruning of the tree as follows:</a:t>
            </a:r>
          </a:p>
          <a:p>
            <a:pPr marL="228600" indent="-228600">
              <a:buClr>
                <a:srgbClr val="FF0000"/>
              </a:buClr>
              <a:buFont typeface="Calibri" panose="020F0502020204030204" pitchFamily="34" charset="0"/>
              <a:buChar char="&gt;"/>
              <a:tabLst>
                <a:tab pos="114300" algn="l"/>
                <a:tab pos="5943600" algn="l"/>
              </a:tabLst>
            </a:pPr>
            <a:r>
              <a:rPr lang="en-US" sz="1200" kern="0" dirty="0">
                <a:latin typeface="Calibri" panose="020F0502020204030204" pitchFamily="34" charset="0"/>
              </a:rPr>
              <a:t>###Pruning the maximal tree to minimize </a:t>
            </a:r>
            <a:r>
              <a:rPr lang="en-US" sz="1200" kern="0" dirty="0" err="1">
                <a:latin typeface="Calibri" panose="020F0502020204030204" pitchFamily="34" charset="0"/>
              </a:rPr>
              <a:t>xerror</a:t>
            </a:r>
            <a:endParaRPr lang="en-US" sz="1200" kern="0" dirty="0">
              <a:latin typeface="Calibri" panose="020F0502020204030204" pitchFamily="34" charset="0"/>
            </a:endParaRPr>
          </a:p>
          <a:p>
            <a:pPr marL="228600" indent="-228600">
              <a:buClr>
                <a:srgbClr val="FF0000"/>
              </a:buClr>
              <a:buFont typeface="Calibri" panose="020F0502020204030204" pitchFamily="34" charset="0"/>
              <a:buChar char="&gt;"/>
              <a:tabLst>
                <a:tab pos="114300" algn="l"/>
                <a:tab pos="5943600" algn="l"/>
              </a:tabLst>
            </a:pPr>
            <a:r>
              <a:rPr lang="en-US" sz="1200" kern="0" dirty="0" err="1">
                <a:latin typeface="Calibri" panose="020F0502020204030204" pitchFamily="34" charset="0"/>
              </a:rPr>
              <a:t>mymodel$cptable</a:t>
            </a:r>
            <a:endParaRPr lang="en-US" sz="1200" kern="0" dirty="0">
              <a:latin typeface="Calibri" panose="020F0502020204030204" pitchFamily="34" charset="0"/>
            </a:endParaRPr>
          </a:p>
          <a:p>
            <a:pPr marL="228600" indent="-228600">
              <a:buClr>
                <a:srgbClr val="FF0000"/>
              </a:buClr>
              <a:buFont typeface="Calibri" panose="020F0502020204030204" pitchFamily="34" charset="0"/>
              <a:buChar char="&gt;"/>
              <a:tabLst>
                <a:tab pos="114300" algn="l"/>
                <a:tab pos="5943600" algn="l"/>
              </a:tabLst>
            </a:pPr>
            <a:r>
              <a:rPr lang="en-US" sz="1200" kern="0" dirty="0" err="1">
                <a:latin typeface="Calibri" panose="020F0502020204030204" pitchFamily="34" charset="0"/>
              </a:rPr>
              <a:t>xerr</a:t>
            </a:r>
            <a:r>
              <a:rPr lang="en-US" sz="1200" kern="0" dirty="0">
                <a:latin typeface="Calibri" panose="020F0502020204030204" pitchFamily="34" charset="0"/>
              </a:rPr>
              <a:t>&lt;-</a:t>
            </a:r>
            <a:r>
              <a:rPr lang="en-US" sz="1200" kern="0" dirty="0" err="1">
                <a:latin typeface="Calibri" panose="020F0502020204030204" pitchFamily="34" charset="0"/>
              </a:rPr>
              <a:t>mymodel$cptable</a:t>
            </a:r>
            <a:r>
              <a:rPr lang="en-US" sz="1200" kern="0" dirty="0">
                <a:latin typeface="Calibri" panose="020F0502020204030204" pitchFamily="34" charset="0"/>
              </a:rPr>
              <a:t>[,"</a:t>
            </a:r>
            <a:r>
              <a:rPr lang="en-US" sz="1200" kern="0" dirty="0" err="1">
                <a:latin typeface="Calibri" panose="020F0502020204030204" pitchFamily="34" charset="0"/>
              </a:rPr>
              <a:t>xerror</a:t>
            </a:r>
            <a:r>
              <a:rPr lang="en-US" sz="1200" kern="0" dirty="0">
                <a:latin typeface="Calibri" panose="020F0502020204030204" pitchFamily="34" charset="0"/>
              </a:rPr>
              <a:t>"]</a:t>
            </a:r>
          </a:p>
          <a:p>
            <a:pPr marL="228600" indent="-228600">
              <a:buClr>
                <a:srgbClr val="FF0000"/>
              </a:buClr>
              <a:buFont typeface="Calibri" panose="020F0502020204030204" pitchFamily="34" charset="0"/>
              <a:buChar char="&gt;"/>
              <a:tabLst>
                <a:tab pos="114300" algn="l"/>
                <a:tab pos="5943600" algn="l"/>
              </a:tabLst>
            </a:pPr>
            <a:r>
              <a:rPr lang="en-US" sz="1200" kern="0" dirty="0" err="1">
                <a:latin typeface="Calibri" panose="020F0502020204030204" pitchFamily="34" charset="0"/>
              </a:rPr>
              <a:t>minxerr</a:t>
            </a:r>
            <a:r>
              <a:rPr lang="en-US" sz="1200" kern="0" dirty="0">
                <a:latin typeface="Calibri" panose="020F0502020204030204" pitchFamily="34" charset="0"/>
              </a:rPr>
              <a:t>&lt;-</a:t>
            </a:r>
            <a:r>
              <a:rPr lang="en-US" sz="1200" kern="0" dirty="0" err="1">
                <a:latin typeface="Calibri" panose="020F0502020204030204" pitchFamily="34" charset="0"/>
              </a:rPr>
              <a:t>which.min</a:t>
            </a:r>
            <a:r>
              <a:rPr lang="en-US" sz="1200" kern="0" dirty="0">
                <a:latin typeface="Calibri" panose="020F0502020204030204" pitchFamily="34" charset="0"/>
              </a:rPr>
              <a:t>(</a:t>
            </a:r>
            <a:r>
              <a:rPr lang="en-US" sz="1200" kern="0" dirty="0" err="1">
                <a:latin typeface="Calibri" panose="020F0502020204030204" pitchFamily="34" charset="0"/>
              </a:rPr>
              <a:t>xerr</a:t>
            </a:r>
            <a:r>
              <a:rPr lang="en-US" sz="1200" kern="0" dirty="0">
                <a:latin typeface="Calibri" panose="020F0502020204030204" pitchFamily="34" charset="0"/>
              </a:rPr>
              <a:t>)</a:t>
            </a:r>
          </a:p>
          <a:p>
            <a:pPr marL="228600" indent="-228600">
              <a:buClr>
                <a:srgbClr val="FF0000"/>
              </a:buClr>
              <a:buFont typeface="Calibri" panose="020F0502020204030204" pitchFamily="34" charset="0"/>
              <a:buChar char="&gt;"/>
              <a:tabLst>
                <a:tab pos="114300" algn="l"/>
                <a:tab pos="5943600" algn="l"/>
              </a:tabLst>
            </a:pPr>
            <a:r>
              <a:rPr lang="en-US" sz="1200" kern="0" dirty="0" err="1">
                <a:latin typeface="Calibri" panose="020F0502020204030204" pitchFamily="34" charset="0"/>
              </a:rPr>
              <a:t>mincp</a:t>
            </a:r>
            <a:r>
              <a:rPr lang="en-US" sz="1200" kern="0" dirty="0">
                <a:latin typeface="Calibri" panose="020F0502020204030204" pitchFamily="34" charset="0"/>
              </a:rPr>
              <a:t>&lt;-</a:t>
            </a:r>
            <a:r>
              <a:rPr lang="en-US" sz="1200" kern="0" dirty="0" err="1">
                <a:latin typeface="Calibri" panose="020F0502020204030204" pitchFamily="34" charset="0"/>
              </a:rPr>
              <a:t>mymodel$cptable</a:t>
            </a:r>
            <a:r>
              <a:rPr lang="en-US" sz="1200" kern="0" dirty="0">
                <a:latin typeface="Calibri" panose="020F0502020204030204" pitchFamily="34" charset="0"/>
              </a:rPr>
              <a:t>[</a:t>
            </a:r>
            <a:r>
              <a:rPr lang="en-US" sz="1200" kern="0" dirty="0" err="1">
                <a:latin typeface="Calibri" panose="020F0502020204030204" pitchFamily="34" charset="0"/>
              </a:rPr>
              <a:t>minxerr</a:t>
            </a:r>
            <a:r>
              <a:rPr lang="en-US" sz="1200" kern="0" dirty="0">
                <a:latin typeface="Calibri" panose="020F0502020204030204" pitchFamily="34" charset="0"/>
              </a:rPr>
              <a:t>,"CP"]</a:t>
            </a:r>
          </a:p>
          <a:p>
            <a:pPr marL="228600" indent="-228600">
              <a:buClr>
                <a:srgbClr val="FF0000"/>
              </a:buClr>
              <a:buFont typeface="Calibri" panose="020F0502020204030204" pitchFamily="34" charset="0"/>
              <a:buChar char="&gt;"/>
              <a:tabLst>
                <a:tab pos="114300" algn="l"/>
                <a:tab pos="5943600" algn="l"/>
              </a:tabLst>
            </a:pPr>
            <a:r>
              <a:rPr lang="en-US" sz="1200" kern="0" dirty="0" err="1">
                <a:latin typeface="Calibri" panose="020F0502020204030204" pitchFamily="34" charset="0"/>
              </a:rPr>
              <a:t>mymodel.prune</a:t>
            </a:r>
            <a:r>
              <a:rPr lang="en-US" sz="1200" kern="0" dirty="0">
                <a:latin typeface="Calibri" panose="020F0502020204030204" pitchFamily="34" charset="0"/>
              </a:rPr>
              <a:t>&lt;-prune(</a:t>
            </a:r>
            <a:r>
              <a:rPr lang="en-US" sz="1200" kern="0" dirty="0" err="1">
                <a:latin typeface="Calibri" panose="020F0502020204030204" pitchFamily="34" charset="0"/>
              </a:rPr>
              <a:t>rmymodel,cp</a:t>
            </a:r>
            <a:r>
              <a:rPr lang="en-US" sz="1200" kern="0" dirty="0">
                <a:latin typeface="Calibri" panose="020F0502020204030204" pitchFamily="34" charset="0"/>
              </a:rPr>
              <a:t>=</a:t>
            </a:r>
            <a:r>
              <a:rPr lang="en-US" sz="1200" kern="0" dirty="0" err="1">
                <a:latin typeface="Calibri" panose="020F0502020204030204" pitchFamily="34" charset="0"/>
              </a:rPr>
              <a:t>mincp</a:t>
            </a:r>
            <a:r>
              <a:rPr lang="en-US" sz="1200" kern="0" dirty="0">
                <a:latin typeface="Calibri" panose="020F0502020204030204" pitchFamily="34" charset="0"/>
              </a:rPr>
              <a:t>)</a:t>
            </a:r>
          </a:p>
          <a:p>
            <a:pPr marL="228600" indent="-228600">
              <a:buClr>
                <a:srgbClr val="FF0000"/>
              </a:buClr>
              <a:buFont typeface="Calibri" panose="020F0502020204030204" pitchFamily="34" charset="0"/>
              <a:buChar char="&gt;"/>
              <a:tabLst>
                <a:tab pos="114300" algn="l"/>
                <a:tab pos="5943600" algn="l"/>
              </a:tabLst>
            </a:pPr>
            <a:r>
              <a:rPr lang="en-US" sz="1200" kern="0" dirty="0" err="1">
                <a:latin typeface="Calibri" panose="020F0502020204030204" pitchFamily="34" charset="0"/>
              </a:rPr>
              <a:t>mymodel.prune$cptable</a:t>
            </a:r>
            <a:endParaRPr lang="en-US" sz="1200" kern="0" dirty="0">
              <a:latin typeface="Calibri" panose="020F0502020204030204" pitchFamily="34" charset="0"/>
            </a:endParaRPr>
          </a:p>
          <a:p>
            <a:pPr marL="228600" indent="-228600">
              <a:buClr>
                <a:srgbClr val="FF0000"/>
              </a:buClr>
              <a:buFont typeface="Calibri" panose="020F0502020204030204" pitchFamily="34" charset="0"/>
              <a:buChar char="&gt;"/>
              <a:tabLst>
                <a:tab pos="114300" algn="l"/>
                <a:tab pos="5943600" algn="l"/>
              </a:tabLst>
            </a:pPr>
            <a:r>
              <a:rPr lang="en-US" sz="1200" kern="0" dirty="0" err="1">
                <a:latin typeface="Calibri" panose="020F0502020204030204" pitchFamily="34" charset="0"/>
              </a:rPr>
              <a:t>fancyRpartPlot</a:t>
            </a:r>
            <a:r>
              <a:rPr lang="en-US" sz="1200" kern="0" dirty="0">
                <a:latin typeface="Calibri" panose="020F0502020204030204" pitchFamily="34" charset="0"/>
              </a:rPr>
              <a:t>(</a:t>
            </a:r>
            <a:r>
              <a:rPr lang="en-US" sz="1200" kern="0" dirty="0" err="1">
                <a:latin typeface="Calibri" panose="020F0502020204030204" pitchFamily="34" charset="0"/>
              </a:rPr>
              <a:t>mymodel.prune</a:t>
            </a:r>
            <a:r>
              <a:rPr lang="en-US" sz="1200" kern="0" dirty="0">
                <a:latin typeface="Calibri" panose="020F0502020204030204" pitchFamily="34" charset="0"/>
              </a:rPr>
              <a:t>, main="Pruned Decision Tree weather.csv $ </a:t>
            </a:r>
            <a:r>
              <a:rPr lang="en-US" sz="1200" kern="0" dirty="0" err="1">
                <a:latin typeface="Calibri" panose="020F0502020204030204" pitchFamily="34" charset="0"/>
              </a:rPr>
              <a:t>RainTomorrow</a:t>
            </a:r>
            <a:r>
              <a:rPr lang="en-US" sz="1200" kern="0" dirty="0">
                <a:latin typeface="Calibri" panose="020F0502020204030204" pitchFamily="34" charset="0"/>
              </a:rPr>
              <a:t>")</a:t>
            </a:r>
          </a:p>
          <a:p>
            <a:pPr marL="228600" indent="-228600">
              <a:buClr>
                <a:srgbClr val="FF0000"/>
              </a:buClr>
              <a:buFont typeface="Calibri" panose="020F0502020204030204" pitchFamily="34" charset="0"/>
              <a:buChar char="&gt;"/>
              <a:tabLst>
                <a:tab pos="114300" algn="l"/>
                <a:tab pos="5943600" algn="l"/>
              </a:tabLst>
            </a:pPr>
            <a:r>
              <a:rPr lang="en-US" sz="1200" kern="0" dirty="0" err="1">
                <a:latin typeface="Calibri" panose="020F0502020204030204" pitchFamily="34" charset="0"/>
              </a:rPr>
              <a:t>asRules</a:t>
            </a:r>
            <a:r>
              <a:rPr lang="en-US" sz="1200" kern="0" dirty="0">
                <a:latin typeface="Calibri" panose="020F0502020204030204" pitchFamily="34" charset="0"/>
              </a:rPr>
              <a:t>(</a:t>
            </a:r>
            <a:r>
              <a:rPr lang="en-US" sz="1200" kern="0" dirty="0" err="1">
                <a:latin typeface="Calibri" panose="020F0502020204030204" pitchFamily="34" charset="0"/>
              </a:rPr>
              <a:t>mymodel.prune</a:t>
            </a:r>
            <a:r>
              <a:rPr lang="en-US" sz="1200" kern="0" dirty="0">
                <a:latin typeface="Calibri" panose="020F0502020204030204" pitchFamily="34" charset="0"/>
              </a:rPr>
              <a:t>)</a:t>
            </a:r>
          </a:p>
          <a:p>
            <a:pPr marL="0" indent="0">
              <a:buClr>
                <a:srgbClr val="FF0000"/>
              </a:buClr>
              <a:buNone/>
              <a:tabLst>
                <a:tab pos="114300" algn="l"/>
                <a:tab pos="5943600" algn="l"/>
              </a:tabLst>
            </a:pPr>
            <a:endParaRPr lang="en-US" sz="1200" kern="0" dirty="0">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36</a:t>
            </a:fld>
            <a:endParaRPr lang="en-US"/>
          </a:p>
        </p:txBody>
      </p:sp>
    </p:spTree>
    <p:extLst>
      <p:ext uri="{BB962C8B-B14F-4D97-AF65-F5344CB8AC3E}">
        <p14:creationId xmlns:p14="http://schemas.microsoft.com/office/powerpoint/2010/main" val="33890206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our own version</a:t>
            </a:r>
          </a:p>
          <a:p>
            <a:endParaRPr lang="en-US" dirty="0"/>
          </a:p>
          <a:p>
            <a:r>
              <a:rPr lang="en-US" dirty="0"/>
              <a:t>We can now use the model to predict the outcome for new observations (prediction is often called "</a:t>
            </a:r>
            <a:r>
              <a:rPr lang="en-US" u="sng" dirty="0"/>
              <a:t>scoring</a:t>
            </a:r>
            <a:r>
              <a:rPr lang="en-US" dirty="0"/>
              <a:t>.)"</a:t>
            </a:r>
          </a:p>
          <a:p>
            <a:r>
              <a:rPr lang="en-US" dirty="0"/>
              <a:t>As with earlier models, we use the predict() function to make predictions and the table() function to display the confusion matrix (a.k.a. Contingency Table) resulting from the predictions.</a:t>
            </a:r>
          </a:p>
          <a:p>
            <a:r>
              <a:rPr lang="en-US" dirty="0"/>
              <a:t>Here, we also display the table() function output as percentages.</a:t>
            </a:r>
          </a:p>
          <a:p>
            <a:endParaRPr lang="en-US" dirty="0"/>
          </a:p>
          <a:p>
            <a:pPr marL="228600" indent="-228600">
              <a:buClr>
                <a:srgbClr val="FF0000"/>
              </a:buClr>
              <a:buFont typeface="Calibri" panose="020F0502020204030204" pitchFamily="34" charset="0"/>
              <a:buChar char="&gt;"/>
              <a:tabLst>
                <a:tab pos="114300" algn="l"/>
                <a:tab pos="5943600" algn="l"/>
              </a:tabLst>
            </a:pPr>
            <a:r>
              <a:rPr lang="en-US" sz="1200" kern="0" dirty="0" err="1">
                <a:latin typeface="Calibri" panose="020F0502020204030204" pitchFamily="34" charset="0"/>
              </a:rPr>
              <a:t>mymodel.prune.predict</a:t>
            </a:r>
            <a:r>
              <a:rPr lang="en-US" sz="1200" kern="0" dirty="0">
                <a:latin typeface="Calibri" panose="020F0502020204030204" pitchFamily="34" charset="0"/>
              </a:rPr>
              <a:t> &lt;- predict(</a:t>
            </a:r>
            <a:r>
              <a:rPr lang="en-US" sz="1200" kern="0" dirty="0" err="1">
                <a:latin typeface="Calibri" panose="020F0502020204030204" pitchFamily="34" charset="0"/>
              </a:rPr>
              <a:t>mymodel.prune</a:t>
            </a:r>
            <a:r>
              <a:rPr lang="en-US" sz="1200" kern="0" dirty="0">
                <a:latin typeface="Calibri" panose="020F0502020204030204" pitchFamily="34" charset="0"/>
              </a:rPr>
              <a:t>, </a:t>
            </a:r>
            <a:r>
              <a:rPr lang="en-US" sz="1200" kern="0" dirty="0" err="1">
                <a:latin typeface="Calibri" panose="020F0502020204030204" pitchFamily="34" charset="0"/>
              </a:rPr>
              <a:t>newdata</a:t>
            </a:r>
            <a:r>
              <a:rPr lang="en-US" sz="1200" kern="0" dirty="0">
                <a:latin typeface="Calibri" panose="020F0502020204030204" pitchFamily="34" charset="0"/>
              </a:rPr>
              <a:t>=</a:t>
            </a:r>
            <a:r>
              <a:rPr lang="en-US" sz="1200" kern="0" dirty="0" err="1">
                <a:latin typeface="Calibri" panose="020F0502020204030204" pitchFamily="34" charset="0"/>
              </a:rPr>
              <a:t>weather.test</a:t>
            </a:r>
            <a:r>
              <a:rPr lang="en-US" sz="1200" kern="0" dirty="0">
                <a:latin typeface="Calibri" panose="020F0502020204030204" pitchFamily="34" charset="0"/>
              </a:rPr>
              <a:t>, type="class")</a:t>
            </a:r>
          </a:p>
          <a:p>
            <a:pPr marL="228600" indent="-228600">
              <a:buClr>
                <a:srgbClr val="FF0000"/>
              </a:buClr>
              <a:buFont typeface="Calibri" panose="020F0502020204030204" pitchFamily="34" charset="0"/>
              <a:buChar char="&gt;"/>
              <a:tabLst>
                <a:tab pos="114300" algn="l"/>
                <a:tab pos="5943600" algn="l"/>
              </a:tabLst>
            </a:pPr>
            <a:r>
              <a:rPr lang="en-US" sz="1200" kern="0" dirty="0">
                <a:latin typeface="Calibri" panose="020F0502020204030204" pitchFamily="34" charset="0"/>
              </a:rPr>
              <a:t>table(</a:t>
            </a:r>
            <a:r>
              <a:rPr lang="en-US" sz="1200" kern="0" dirty="0" err="1">
                <a:latin typeface="Calibri" panose="020F0502020204030204" pitchFamily="34" charset="0"/>
              </a:rPr>
              <a:t>weather.test$RainTomorrow</a:t>
            </a:r>
            <a:r>
              <a:rPr lang="en-US" sz="1200" kern="0" dirty="0">
                <a:latin typeface="Calibri" panose="020F0502020204030204" pitchFamily="34" charset="0"/>
              </a:rPr>
              <a:t>, </a:t>
            </a:r>
            <a:r>
              <a:rPr lang="en-US" sz="1200" kern="0" dirty="0" err="1">
                <a:latin typeface="Calibri" panose="020F0502020204030204" pitchFamily="34" charset="0"/>
              </a:rPr>
              <a:t>mymodel.prune.predict,dnn</a:t>
            </a:r>
            <a:r>
              <a:rPr lang="en-US" sz="1200" kern="0" dirty="0">
                <a:latin typeface="Calibri" panose="020F0502020204030204" pitchFamily="34" charset="0"/>
              </a:rPr>
              <a:t>=c("Actual", "Predicted"))</a:t>
            </a:r>
          </a:p>
          <a:p>
            <a:pPr marL="228600" indent="-228600">
              <a:buClr>
                <a:srgbClr val="FF0000"/>
              </a:buClr>
              <a:buFont typeface="Calibri" panose="020F0502020204030204" pitchFamily="34" charset="0"/>
              <a:buChar char="&gt;"/>
              <a:tabLst>
                <a:tab pos="114300" algn="l"/>
                <a:tab pos="5943600" algn="l"/>
              </a:tabLst>
            </a:pPr>
            <a:r>
              <a:rPr lang="en-US" sz="1200" kern="0" dirty="0">
                <a:latin typeface="Calibri" panose="020F0502020204030204" pitchFamily="34" charset="0"/>
              </a:rPr>
              <a:t>round(100*table(</a:t>
            </a:r>
            <a:r>
              <a:rPr lang="en-US" sz="1200" kern="0" dirty="0" err="1">
                <a:latin typeface="Calibri" panose="020F0502020204030204" pitchFamily="34" charset="0"/>
              </a:rPr>
              <a:t>weather.test$RainTomorrow</a:t>
            </a:r>
            <a:r>
              <a:rPr lang="en-US" sz="1200" kern="0" dirty="0">
                <a:latin typeface="Calibri" panose="020F0502020204030204" pitchFamily="34" charset="0"/>
              </a:rPr>
              <a:t>, </a:t>
            </a:r>
            <a:r>
              <a:rPr lang="en-US" sz="1200" kern="0" dirty="0" err="1">
                <a:latin typeface="Calibri" panose="020F0502020204030204" pitchFamily="34" charset="0"/>
              </a:rPr>
              <a:t>mymodel.prune.predict,dnn</a:t>
            </a:r>
            <a:r>
              <a:rPr lang="en-US" sz="1200" kern="0" dirty="0">
                <a:latin typeface="Calibri" panose="020F0502020204030204" pitchFamily="34" charset="0"/>
              </a:rPr>
              <a:t>=c("% Actual", "% Predicted"))/length(</a:t>
            </a:r>
            <a:r>
              <a:rPr lang="en-US" sz="1200" kern="0" dirty="0" err="1">
                <a:latin typeface="Calibri" panose="020F0502020204030204" pitchFamily="34" charset="0"/>
              </a:rPr>
              <a:t>mymodel.prune.predict</a:t>
            </a:r>
            <a:r>
              <a:rPr lang="en-US" sz="1200" kern="0" dirty="0">
                <a:latin typeface="Calibri" panose="020F0502020204030204" pitchFamily="34" charset="0"/>
              </a:rPr>
              <a:t>))</a:t>
            </a: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37</a:t>
            </a:fld>
            <a:endParaRPr lang="en-US"/>
          </a:p>
        </p:txBody>
      </p:sp>
    </p:spTree>
    <p:extLst>
      <p:ext uri="{BB962C8B-B14F-4D97-AF65-F5344CB8AC3E}">
        <p14:creationId xmlns:p14="http://schemas.microsoft.com/office/powerpoint/2010/main" val="3451114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decision tree starts with a single root node that splits into multiple branches, leading to further nodes, each of which may further split or else terminate as a </a:t>
            </a:r>
            <a:r>
              <a:rPr lang="en-US" i="1" dirty="0"/>
              <a:t>leaf node</a:t>
            </a:r>
            <a:r>
              <a:rPr lang="en-US" dirty="0"/>
              <a:t>. </a:t>
            </a:r>
          </a:p>
          <a:p>
            <a:r>
              <a:rPr lang="en-US" dirty="0"/>
              <a:t>Associated with each non-leaf node will be a test or question  that determines which branch to follow. </a:t>
            </a:r>
          </a:p>
          <a:p>
            <a:r>
              <a:rPr lang="en-US" dirty="0"/>
              <a:t>The leaf nodes contain the "decisions" or "predictions."</a:t>
            </a: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4</a:t>
            </a:fld>
            <a:endParaRPr lang="en-US"/>
          </a:p>
        </p:txBody>
      </p:sp>
    </p:spTree>
    <p:extLst>
      <p:ext uri="{BB962C8B-B14F-4D97-AF65-F5344CB8AC3E}">
        <p14:creationId xmlns:p14="http://schemas.microsoft.com/office/powerpoint/2010/main" val="3205566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decision tree starts with a single root node that splits into multiple branches, leading to further nodes, each of which may further split or else terminate as a </a:t>
            </a:r>
            <a:r>
              <a:rPr lang="en-US" i="1" dirty="0"/>
              <a:t>leaf node</a:t>
            </a:r>
            <a:r>
              <a:rPr lang="en-US" dirty="0"/>
              <a:t>. </a:t>
            </a:r>
          </a:p>
          <a:p>
            <a:r>
              <a:rPr lang="en-US" dirty="0"/>
              <a:t>Associated with each non-leaf node will be a test or question  that determines which branch to follow. </a:t>
            </a:r>
          </a:p>
          <a:p>
            <a:r>
              <a:rPr lang="en-US" dirty="0"/>
              <a:t>The leaf nodes contain the "decisions" or "predictions."</a:t>
            </a: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5</a:t>
            </a:fld>
            <a:endParaRPr lang="en-US"/>
          </a:p>
        </p:txBody>
      </p:sp>
    </p:spTree>
    <p:extLst>
      <p:ext uri="{BB962C8B-B14F-4D97-AF65-F5344CB8AC3E}">
        <p14:creationId xmlns:p14="http://schemas.microsoft.com/office/powerpoint/2010/main" val="2938694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513" y="704850"/>
            <a:ext cx="6172200" cy="3471863"/>
          </a:xfrm>
        </p:spPr>
      </p:sp>
      <p:sp>
        <p:nvSpPr>
          <p:cNvPr id="3" name="Notes Placeholder 2"/>
          <p:cNvSpPr>
            <a:spLocks noGrp="1"/>
          </p:cNvSpPr>
          <p:nvPr>
            <p:ph type="body" idx="1"/>
          </p:nvPr>
        </p:nvSpPr>
        <p:spPr/>
        <p:txBody>
          <a:bodyPr/>
          <a:lstStyle/>
          <a:p>
            <a:pPr marL="0" marR="0" lvl="0" indent="0" algn="l" defTabSz="908050" rtl="0" eaLnBrk="0" fontAlgn="base" latinLnBrk="0" hangingPunct="0">
              <a:lnSpc>
                <a:spcPct val="100000"/>
              </a:lnSpc>
              <a:spcBef>
                <a:spcPct val="30000"/>
              </a:spcBef>
              <a:spcAft>
                <a:spcPct val="0"/>
              </a:spcAft>
              <a:buClrTx/>
              <a:buSzTx/>
              <a:buFontTx/>
              <a:buNone/>
              <a:tabLst/>
              <a:defRPr/>
            </a:pPr>
            <a:r>
              <a:rPr lang="en-US" dirty="0"/>
              <a:t>The decision tree at right translates to the following rule set, where each rule corresponds to one pathway through the decision tree, starting at the root node and terminating at a leaf node:</a:t>
            </a:r>
          </a:p>
          <a:p>
            <a:pPr marL="0" marR="0" lvl="0" indent="0" algn="l" defTabSz="908050" rtl="0" eaLnBrk="0" fontAlgn="base" latinLnBrk="0" hangingPunct="0">
              <a:lnSpc>
                <a:spcPct val="100000"/>
              </a:lnSpc>
              <a:spcBef>
                <a:spcPct val="30000"/>
              </a:spcBef>
              <a:spcAft>
                <a:spcPct val="0"/>
              </a:spcAft>
              <a:buClrTx/>
              <a:buSzTx/>
              <a:buFontTx/>
              <a:buNone/>
              <a:tabLst/>
              <a:defRPr/>
            </a:pPr>
            <a:r>
              <a:rPr lang="en-US" sz="1200" dirty="0"/>
              <a:t>Since large trees are often simplified by cutting back (or pruning), we will often see rule numbers that are not sequential.</a:t>
            </a: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6</a:t>
            </a:fld>
            <a:endParaRPr lang="en-US"/>
          </a:p>
        </p:txBody>
      </p:sp>
    </p:spTree>
    <p:extLst>
      <p:ext uri="{BB962C8B-B14F-4D97-AF65-F5344CB8AC3E}">
        <p14:creationId xmlns:p14="http://schemas.microsoft.com/office/powerpoint/2010/main" val="2036849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513" y="704850"/>
            <a:ext cx="6172200" cy="3471863"/>
          </a:xfrm>
        </p:spPr>
      </p:sp>
      <p:sp>
        <p:nvSpPr>
          <p:cNvPr id="3" name="Notes Placeholder 2"/>
          <p:cNvSpPr>
            <a:spLocks noGrp="1"/>
          </p:cNvSpPr>
          <p:nvPr>
            <p:ph type="body" idx="1"/>
          </p:nvPr>
        </p:nvSpPr>
        <p:spPr/>
        <p:txBody>
          <a:bodyPr/>
          <a:lstStyle/>
          <a:p>
            <a:pPr marL="0" marR="0" lvl="0" indent="0" algn="l" defTabSz="908050" rtl="0" eaLnBrk="0" fontAlgn="base" latinLnBrk="0" hangingPunct="0">
              <a:lnSpc>
                <a:spcPct val="100000"/>
              </a:lnSpc>
              <a:spcBef>
                <a:spcPct val="30000"/>
              </a:spcBef>
              <a:spcAft>
                <a:spcPct val="0"/>
              </a:spcAft>
              <a:buClrTx/>
              <a:buSzTx/>
              <a:buFontTx/>
              <a:buNone/>
              <a:tabLst/>
              <a:defRPr/>
            </a:pPr>
            <a:r>
              <a:rPr lang="en-US" dirty="0"/>
              <a:t>Also, observe how readily a decision tree is converted to code:</a:t>
            </a:r>
          </a:p>
          <a:p>
            <a:r>
              <a:rPr lang="en-US" sz="1200" dirty="0"/>
              <a:t>Private Sub </a:t>
            </a:r>
            <a:r>
              <a:rPr lang="en-US" sz="1200" dirty="0" err="1"/>
              <a:t>btnPredict_Click</a:t>
            </a:r>
            <a:r>
              <a:rPr lang="en-US" sz="1200" dirty="0"/>
              <a:t>()</a:t>
            </a:r>
          </a:p>
          <a:p>
            <a:endParaRPr lang="en-US" sz="1200" dirty="0"/>
          </a:p>
          <a:p>
            <a:r>
              <a:rPr lang="en-US" sz="1200" dirty="0"/>
              <a:t>    With </a:t>
            </a:r>
            <a:r>
              <a:rPr lang="en-US" sz="1200" dirty="0" err="1"/>
              <a:t>wsClassificationTree</a:t>
            </a:r>
            <a:endParaRPr lang="en-US" sz="1200" dirty="0"/>
          </a:p>
          <a:p>
            <a:r>
              <a:rPr lang="en-US" sz="1200" dirty="0"/>
              <a:t>        If .Range("Pressure3pm").Value &lt; 1011.9 Then</a:t>
            </a:r>
          </a:p>
          <a:p>
            <a:r>
              <a:rPr lang="en-US" sz="1200" dirty="0"/>
              <a:t>            If .Range("Sunshine").Value &lt; 8.85 Then</a:t>
            </a:r>
          </a:p>
          <a:p>
            <a:r>
              <a:rPr lang="en-US" sz="1200" dirty="0"/>
              <a:t>                </a:t>
            </a:r>
            <a:r>
              <a:rPr lang="en-US" sz="1200" dirty="0" err="1"/>
              <a:t>RainTomorrow</a:t>
            </a:r>
            <a:r>
              <a:rPr lang="en-US" sz="1200" dirty="0"/>
              <a:t> = True</a:t>
            </a:r>
          </a:p>
          <a:p>
            <a:r>
              <a:rPr lang="en-US" sz="1200" dirty="0"/>
              <a:t>            Else</a:t>
            </a:r>
          </a:p>
          <a:p>
            <a:r>
              <a:rPr lang="en-US" sz="1200" dirty="0"/>
              <a:t>                </a:t>
            </a:r>
            <a:r>
              <a:rPr lang="en-US" sz="1200" dirty="0" err="1"/>
              <a:t>RainTomorrow</a:t>
            </a:r>
            <a:r>
              <a:rPr lang="en-US" sz="1200" dirty="0"/>
              <a:t> = False</a:t>
            </a:r>
          </a:p>
          <a:p>
            <a:r>
              <a:rPr lang="en-US" sz="1200" dirty="0"/>
              <a:t>            End If</a:t>
            </a:r>
          </a:p>
          <a:p>
            <a:r>
              <a:rPr lang="en-US" sz="1200" dirty="0"/>
              <a:t>        Else</a:t>
            </a:r>
          </a:p>
          <a:p>
            <a:r>
              <a:rPr lang="en-US" sz="1200" dirty="0"/>
              <a:t>            If .Range("Cloud3pm").Value &gt;= 7.5 Then</a:t>
            </a:r>
          </a:p>
          <a:p>
            <a:r>
              <a:rPr lang="en-US" sz="1200" dirty="0"/>
              <a:t>                </a:t>
            </a:r>
            <a:r>
              <a:rPr lang="en-US" sz="1200" dirty="0" err="1"/>
              <a:t>RainTomorrow</a:t>
            </a:r>
            <a:r>
              <a:rPr lang="en-US" sz="1200" dirty="0"/>
              <a:t> = True</a:t>
            </a:r>
          </a:p>
          <a:p>
            <a:r>
              <a:rPr lang="en-US" sz="1200" dirty="0"/>
              <a:t>            Else</a:t>
            </a:r>
          </a:p>
          <a:p>
            <a:r>
              <a:rPr lang="en-US" sz="1200" dirty="0"/>
              <a:t>                </a:t>
            </a:r>
            <a:r>
              <a:rPr lang="en-US" sz="1200" dirty="0" err="1"/>
              <a:t>RainTomorrow</a:t>
            </a:r>
            <a:r>
              <a:rPr lang="en-US" sz="1200" dirty="0"/>
              <a:t> = False</a:t>
            </a:r>
          </a:p>
          <a:p>
            <a:r>
              <a:rPr lang="en-US" sz="1200" dirty="0"/>
              <a:t>            End If</a:t>
            </a:r>
          </a:p>
          <a:p>
            <a:r>
              <a:rPr lang="en-US" sz="1200" dirty="0"/>
              <a:t>        End If</a:t>
            </a:r>
          </a:p>
          <a:p>
            <a:r>
              <a:rPr lang="en-US" sz="1200" dirty="0"/>
              <a:t>    End With</a:t>
            </a:r>
          </a:p>
          <a:p>
            <a:r>
              <a:rPr lang="en-US" sz="1200" dirty="0"/>
              <a:t>End Sub</a:t>
            </a: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7</a:t>
            </a:fld>
            <a:endParaRPr lang="en-US"/>
          </a:p>
        </p:txBody>
      </p:sp>
    </p:spTree>
    <p:extLst>
      <p:ext uri="{BB962C8B-B14F-4D97-AF65-F5344CB8AC3E}">
        <p14:creationId xmlns:p14="http://schemas.microsoft.com/office/powerpoint/2010/main" val="3342387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513" y="704850"/>
            <a:ext cx="6172200" cy="3471863"/>
          </a:xfrm>
        </p:spPr>
      </p:sp>
      <p:sp>
        <p:nvSpPr>
          <p:cNvPr id="3" name="Notes Placeholder 2"/>
          <p:cNvSpPr>
            <a:spLocks noGrp="1"/>
          </p:cNvSpPr>
          <p:nvPr>
            <p:ph type="body" idx="1"/>
          </p:nvPr>
        </p:nvSpPr>
        <p:spPr/>
        <p:txBody>
          <a:bodyPr/>
          <a:lstStyle/>
          <a:p>
            <a:r>
              <a:rPr lang="en-US" dirty="0"/>
              <a:t>Probabilities are typically recorded for each leaf node of the decision tree to indicate the strength of the decision we derive from the model. </a:t>
            </a:r>
          </a:p>
          <a:p>
            <a:r>
              <a:rPr lang="en-US" dirty="0"/>
              <a:t>For example, consider rule 7:</a:t>
            </a:r>
          </a:p>
          <a:p>
            <a:endParaRPr lang="en-US" dirty="0"/>
          </a:p>
          <a:p>
            <a:r>
              <a:rPr lang="en-US" dirty="0"/>
              <a:t>For 74% of the observations (</a:t>
            </a:r>
            <a:r>
              <a:rPr lang="en-US" i="1" dirty="0">
                <a:latin typeface="Calibri" panose="020F0502020204030204" pitchFamily="34" charset="0"/>
              </a:rPr>
              <a:t>prob=0.74</a:t>
            </a:r>
            <a:r>
              <a:rPr lang="en-US" dirty="0"/>
              <a:t>), it rained the following day (</a:t>
            </a:r>
            <a:r>
              <a:rPr lang="en-US" i="1" dirty="0" err="1">
                <a:latin typeface="Calibri" panose="020F0502020204030204" pitchFamily="34" charset="0"/>
              </a:rPr>
              <a:t>RainTomorrow</a:t>
            </a:r>
            <a:r>
              <a:rPr lang="en-US" i="1" dirty="0">
                <a:latin typeface="Calibri" panose="020F0502020204030204" pitchFamily="34" charset="0"/>
              </a:rPr>
              <a:t>=Yes</a:t>
            </a:r>
            <a:r>
              <a:rPr lang="en-US" dirty="0"/>
              <a:t>)  when</a:t>
            </a:r>
          </a:p>
          <a:p>
            <a:pPr lvl="1"/>
            <a:r>
              <a:rPr lang="en-US" dirty="0"/>
              <a:t>the pressure at 3 pm was less than 1012 </a:t>
            </a:r>
            <a:r>
              <a:rPr lang="en-US" dirty="0" err="1"/>
              <a:t>hPa</a:t>
            </a:r>
            <a:endParaRPr lang="en-US" dirty="0"/>
          </a:p>
          <a:p>
            <a:pPr lvl="1"/>
            <a:r>
              <a:rPr lang="en-US" dirty="0"/>
              <a:t>the hours of sunshine were less than 8.85 </a:t>
            </a:r>
          </a:p>
          <a:p>
            <a:r>
              <a:rPr lang="en-US" dirty="0"/>
              <a:t>The other information provided with the rule is that:</a:t>
            </a:r>
          </a:p>
          <a:p>
            <a:pPr lvl="1"/>
            <a:r>
              <a:rPr lang="en-US" dirty="0"/>
              <a:t>27 observations from the training dataset (i.e., 11% of the training dataset observations) are covered by this rule - they satisfy the two conditions.</a:t>
            </a: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8</a:t>
            </a:fld>
            <a:endParaRPr lang="en-US"/>
          </a:p>
        </p:txBody>
      </p:sp>
    </p:spTree>
    <p:extLst>
      <p:ext uri="{BB962C8B-B14F-4D97-AF65-F5344CB8AC3E}">
        <p14:creationId xmlns:p14="http://schemas.microsoft.com/office/powerpoint/2010/main" val="389550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generally have an infinite collection of possible trees to choose from</a:t>
            </a:r>
          </a:p>
          <a:p>
            <a:pPr lvl="1"/>
            <a:r>
              <a:rPr lang="en-US" dirty="0"/>
              <a:t>Each variable can appear at any node, and branching can involve testing many (sometimes infinite) values of a variable. </a:t>
            </a:r>
          </a:p>
          <a:p>
            <a:r>
              <a:rPr lang="en-US" dirty="0"/>
              <a:t>Enumerating every possible tree, and testing whether it is a good model, will generally be too computationally expensive. </a:t>
            </a:r>
          </a:p>
          <a:p>
            <a:r>
              <a:rPr lang="en-US" dirty="0"/>
              <a:t>Instead, we use the observations (or the training subset) to search the space of possible trees to find a "good" model in a reasonable amount of time.</a:t>
            </a:r>
          </a:p>
          <a:p>
            <a:endParaRPr lang="en-US" dirty="0"/>
          </a:p>
        </p:txBody>
      </p:sp>
      <p:sp>
        <p:nvSpPr>
          <p:cNvPr id="4" name="Slide Number Placeholder 3"/>
          <p:cNvSpPr>
            <a:spLocks noGrp="1"/>
          </p:cNvSpPr>
          <p:nvPr>
            <p:ph type="sldNum" sz="quarter" idx="5"/>
          </p:nvPr>
        </p:nvSpPr>
        <p:spPr/>
        <p:txBody>
          <a:bodyPr/>
          <a:lstStyle/>
          <a:p>
            <a:pPr>
              <a:defRPr/>
            </a:pPr>
            <a:fld id="{37C33934-A1DB-4296-82CD-66CFE6EA8B38}" type="slidenum">
              <a:rPr lang="en-US" smtClean="0"/>
              <a:pPr>
                <a:defRPr/>
              </a:pPr>
              <a:t>9</a:t>
            </a:fld>
            <a:endParaRPr lang="en-US"/>
          </a:p>
        </p:txBody>
      </p:sp>
    </p:spTree>
    <p:extLst>
      <p:ext uri="{BB962C8B-B14F-4D97-AF65-F5344CB8AC3E}">
        <p14:creationId xmlns:p14="http://schemas.microsoft.com/office/powerpoint/2010/main" val="191112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7541E-F14A-40F4-8D74-A97002C14E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B9111A-BB56-40BB-8509-2C8228390F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015D44-9811-4D06-96E7-71C4CAD66909}"/>
              </a:ext>
            </a:extLst>
          </p:cNvPr>
          <p:cNvSpPr>
            <a:spLocks noGrp="1"/>
          </p:cNvSpPr>
          <p:nvPr>
            <p:ph type="dt" sz="half" idx="10"/>
          </p:nvPr>
        </p:nvSpPr>
        <p:spPr/>
        <p:txBody>
          <a:bodyPr/>
          <a:lstStyle/>
          <a:p>
            <a:fld id="{F7358CDA-966D-42B2-9210-DB1B6852DAF7}" type="datetime1">
              <a:rPr lang="en-US" smtClean="0"/>
              <a:t>2/19/2019</a:t>
            </a:fld>
            <a:endParaRPr lang="en-US"/>
          </a:p>
        </p:txBody>
      </p:sp>
      <p:sp>
        <p:nvSpPr>
          <p:cNvPr id="5" name="Footer Placeholder 4">
            <a:extLst>
              <a:ext uri="{FF2B5EF4-FFF2-40B4-BE49-F238E27FC236}">
                <a16:creationId xmlns:a16="http://schemas.microsoft.com/office/drawing/2014/main" id="{7DFB2EEB-0D26-4F3F-91ED-19202BDB3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378D6-4060-4378-863A-598C970254F7}"/>
              </a:ext>
            </a:extLst>
          </p:cNvPr>
          <p:cNvSpPr>
            <a:spLocks noGrp="1"/>
          </p:cNvSpPr>
          <p:nvPr>
            <p:ph type="sldNum" sz="quarter" idx="12"/>
          </p:nvPr>
        </p:nvSpPr>
        <p:spPr/>
        <p:txBody>
          <a:bodyPr/>
          <a:lstStyle/>
          <a:p>
            <a:fld id="{834A7576-B30A-4A6C-9A37-B06C1029A70A}" type="slidenum">
              <a:rPr lang="en-US" smtClean="0"/>
              <a:t>‹#›</a:t>
            </a:fld>
            <a:endParaRPr lang="en-US"/>
          </a:p>
        </p:txBody>
      </p:sp>
    </p:spTree>
    <p:extLst>
      <p:ext uri="{BB962C8B-B14F-4D97-AF65-F5344CB8AC3E}">
        <p14:creationId xmlns:p14="http://schemas.microsoft.com/office/powerpoint/2010/main" val="339638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C7528-79FF-46D9-BE2E-54358F31C0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810A5C-BFFB-4160-AAD1-DD87FDE60A3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26A84-DAFC-4193-B810-888685FBDEFC}"/>
              </a:ext>
            </a:extLst>
          </p:cNvPr>
          <p:cNvSpPr>
            <a:spLocks noGrp="1"/>
          </p:cNvSpPr>
          <p:nvPr>
            <p:ph type="dt" sz="half" idx="10"/>
          </p:nvPr>
        </p:nvSpPr>
        <p:spPr/>
        <p:txBody>
          <a:bodyPr/>
          <a:lstStyle/>
          <a:p>
            <a:fld id="{1A2C0912-F52D-4BA3-8A2A-89E875DA5C29}" type="datetime1">
              <a:rPr lang="en-US" smtClean="0"/>
              <a:t>2/19/2019</a:t>
            </a:fld>
            <a:endParaRPr lang="en-US"/>
          </a:p>
        </p:txBody>
      </p:sp>
      <p:sp>
        <p:nvSpPr>
          <p:cNvPr id="5" name="Footer Placeholder 4">
            <a:extLst>
              <a:ext uri="{FF2B5EF4-FFF2-40B4-BE49-F238E27FC236}">
                <a16:creationId xmlns:a16="http://schemas.microsoft.com/office/drawing/2014/main" id="{90237FE7-BFC3-4C3A-A6AF-47AFDB198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D325C-7FCC-4193-AEB0-B91ABA333B58}"/>
              </a:ext>
            </a:extLst>
          </p:cNvPr>
          <p:cNvSpPr>
            <a:spLocks noGrp="1"/>
          </p:cNvSpPr>
          <p:nvPr>
            <p:ph type="sldNum" sz="quarter" idx="12"/>
          </p:nvPr>
        </p:nvSpPr>
        <p:spPr/>
        <p:txBody>
          <a:bodyPr/>
          <a:lstStyle/>
          <a:p>
            <a:fld id="{834A7576-B30A-4A6C-9A37-B06C1029A70A}" type="slidenum">
              <a:rPr lang="en-US" smtClean="0"/>
              <a:t>‹#›</a:t>
            </a:fld>
            <a:endParaRPr lang="en-US"/>
          </a:p>
        </p:txBody>
      </p:sp>
    </p:spTree>
    <p:extLst>
      <p:ext uri="{BB962C8B-B14F-4D97-AF65-F5344CB8AC3E}">
        <p14:creationId xmlns:p14="http://schemas.microsoft.com/office/powerpoint/2010/main" val="237655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BBC35-ED87-452C-80F9-A6027CEA81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F9711C-5BFA-4011-8050-94FD1BF8C8B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0A896A-129C-4D3D-B9AC-9D6829CFCC4C}"/>
              </a:ext>
            </a:extLst>
          </p:cNvPr>
          <p:cNvSpPr>
            <a:spLocks noGrp="1"/>
          </p:cNvSpPr>
          <p:nvPr>
            <p:ph type="dt" sz="half" idx="10"/>
          </p:nvPr>
        </p:nvSpPr>
        <p:spPr/>
        <p:txBody>
          <a:bodyPr/>
          <a:lstStyle/>
          <a:p>
            <a:fld id="{9FCB8869-ABC5-4465-B40E-37731B788CE5}" type="datetime1">
              <a:rPr lang="en-US" smtClean="0"/>
              <a:t>2/19/2019</a:t>
            </a:fld>
            <a:endParaRPr lang="en-US"/>
          </a:p>
        </p:txBody>
      </p:sp>
      <p:sp>
        <p:nvSpPr>
          <p:cNvPr id="5" name="Footer Placeholder 4">
            <a:extLst>
              <a:ext uri="{FF2B5EF4-FFF2-40B4-BE49-F238E27FC236}">
                <a16:creationId xmlns:a16="http://schemas.microsoft.com/office/drawing/2014/main" id="{3BB5D814-6073-4097-8872-5559B0C99F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A52C2-10F1-4BBF-9BE0-C02CA3A8F2FC}"/>
              </a:ext>
            </a:extLst>
          </p:cNvPr>
          <p:cNvSpPr>
            <a:spLocks noGrp="1"/>
          </p:cNvSpPr>
          <p:nvPr>
            <p:ph type="sldNum" sz="quarter" idx="12"/>
          </p:nvPr>
        </p:nvSpPr>
        <p:spPr/>
        <p:txBody>
          <a:bodyPr/>
          <a:lstStyle/>
          <a:p>
            <a:fld id="{834A7576-B30A-4A6C-9A37-B06C1029A70A}" type="slidenum">
              <a:rPr lang="en-US" smtClean="0"/>
              <a:t>‹#›</a:t>
            </a:fld>
            <a:endParaRPr lang="en-US"/>
          </a:p>
        </p:txBody>
      </p:sp>
    </p:spTree>
    <p:extLst>
      <p:ext uri="{BB962C8B-B14F-4D97-AF65-F5344CB8AC3E}">
        <p14:creationId xmlns:p14="http://schemas.microsoft.com/office/powerpoint/2010/main" val="3788037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EB46-D6C9-4C88-BF5B-900197866E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8B20B-9CE8-4FD3-B643-D544928EF96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EA8946-71C1-48B8-BA7D-F8F887AE4DE6}"/>
              </a:ext>
            </a:extLst>
          </p:cNvPr>
          <p:cNvSpPr>
            <a:spLocks noGrp="1"/>
          </p:cNvSpPr>
          <p:nvPr>
            <p:ph type="dt" sz="half" idx="10"/>
          </p:nvPr>
        </p:nvSpPr>
        <p:spPr/>
        <p:txBody>
          <a:bodyPr/>
          <a:lstStyle/>
          <a:p>
            <a:fld id="{3AE34B1C-6FB0-43EE-B5A8-04FA5408B372}" type="datetime1">
              <a:rPr lang="en-US" smtClean="0"/>
              <a:t>2/19/2019</a:t>
            </a:fld>
            <a:endParaRPr lang="en-US"/>
          </a:p>
        </p:txBody>
      </p:sp>
      <p:sp>
        <p:nvSpPr>
          <p:cNvPr id="5" name="Footer Placeholder 4">
            <a:extLst>
              <a:ext uri="{FF2B5EF4-FFF2-40B4-BE49-F238E27FC236}">
                <a16:creationId xmlns:a16="http://schemas.microsoft.com/office/drawing/2014/main" id="{68C637A8-5953-419D-9153-F3F5BAC4A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EF928-CC40-4996-9D0A-4E60B23BA740}"/>
              </a:ext>
            </a:extLst>
          </p:cNvPr>
          <p:cNvSpPr>
            <a:spLocks noGrp="1"/>
          </p:cNvSpPr>
          <p:nvPr>
            <p:ph type="sldNum" sz="quarter" idx="12"/>
          </p:nvPr>
        </p:nvSpPr>
        <p:spPr/>
        <p:txBody>
          <a:bodyPr/>
          <a:lstStyle/>
          <a:p>
            <a:fld id="{834A7576-B30A-4A6C-9A37-B06C1029A70A}" type="slidenum">
              <a:rPr lang="en-US" smtClean="0"/>
              <a:t>‹#›</a:t>
            </a:fld>
            <a:endParaRPr lang="en-US"/>
          </a:p>
        </p:txBody>
      </p:sp>
    </p:spTree>
    <p:extLst>
      <p:ext uri="{BB962C8B-B14F-4D97-AF65-F5344CB8AC3E}">
        <p14:creationId xmlns:p14="http://schemas.microsoft.com/office/powerpoint/2010/main" val="895349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1EB4-33DC-49F3-810D-67BFDBEE69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014B00-DBEF-494B-A5F1-70FF116BE9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536D13-8F96-4A47-A4C8-8EC5DAA7BE0B}"/>
              </a:ext>
            </a:extLst>
          </p:cNvPr>
          <p:cNvSpPr>
            <a:spLocks noGrp="1"/>
          </p:cNvSpPr>
          <p:nvPr>
            <p:ph type="dt" sz="half" idx="10"/>
          </p:nvPr>
        </p:nvSpPr>
        <p:spPr/>
        <p:txBody>
          <a:bodyPr/>
          <a:lstStyle/>
          <a:p>
            <a:fld id="{17A10F40-2CC9-4536-85C4-61600DCEAACF}" type="datetime1">
              <a:rPr lang="en-US" smtClean="0"/>
              <a:t>2/19/2019</a:t>
            </a:fld>
            <a:endParaRPr lang="en-US"/>
          </a:p>
        </p:txBody>
      </p:sp>
      <p:sp>
        <p:nvSpPr>
          <p:cNvPr id="5" name="Footer Placeholder 4">
            <a:extLst>
              <a:ext uri="{FF2B5EF4-FFF2-40B4-BE49-F238E27FC236}">
                <a16:creationId xmlns:a16="http://schemas.microsoft.com/office/drawing/2014/main" id="{1892DD4B-05D6-4803-A46B-F6E5F94AE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80777-69DE-408C-A3FD-596D16FDA9D5}"/>
              </a:ext>
            </a:extLst>
          </p:cNvPr>
          <p:cNvSpPr>
            <a:spLocks noGrp="1"/>
          </p:cNvSpPr>
          <p:nvPr>
            <p:ph type="sldNum" sz="quarter" idx="12"/>
          </p:nvPr>
        </p:nvSpPr>
        <p:spPr/>
        <p:txBody>
          <a:bodyPr/>
          <a:lstStyle/>
          <a:p>
            <a:fld id="{834A7576-B30A-4A6C-9A37-B06C1029A70A}" type="slidenum">
              <a:rPr lang="en-US" smtClean="0"/>
              <a:t>‹#›</a:t>
            </a:fld>
            <a:endParaRPr lang="en-US"/>
          </a:p>
        </p:txBody>
      </p:sp>
    </p:spTree>
    <p:extLst>
      <p:ext uri="{BB962C8B-B14F-4D97-AF65-F5344CB8AC3E}">
        <p14:creationId xmlns:p14="http://schemas.microsoft.com/office/powerpoint/2010/main" val="1336380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8288-8049-487E-80C8-DB76166401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B023E2-F45F-4C6E-B271-A0102D6FF2E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33C7C6-BBE6-42C6-8AE2-3366FAD050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FE5343-65B8-4982-95AB-F2BA39665937}"/>
              </a:ext>
            </a:extLst>
          </p:cNvPr>
          <p:cNvSpPr>
            <a:spLocks noGrp="1"/>
          </p:cNvSpPr>
          <p:nvPr>
            <p:ph type="dt" sz="half" idx="10"/>
          </p:nvPr>
        </p:nvSpPr>
        <p:spPr/>
        <p:txBody>
          <a:bodyPr/>
          <a:lstStyle/>
          <a:p>
            <a:fld id="{5EEA292F-192A-4DE6-BF17-4F33085637FC}" type="datetime1">
              <a:rPr lang="en-US" smtClean="0"/>
              <a:t>2/19/2019</a:t>
            </a:fld>
            <a:endParaRPr lang="en-US"/>
          </a:p>
        </p:txBody>
      </p:sp>
      <p:sp>
        <p:nvSpPr>
          <p:cNvPr id="6" name="Footer Placeholder 5">
            <a:extLst>
              <a:ext uri="{FF2B5EF4-FFF2-40B4-BE49-F238E27FC236}">
                <a16:creationId xmlns:a16="http://schemas.microsoft.com/office/drawing/2014/main" id="{9C6E36E0-1F2B-4C87-945F-FE470FCDC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714735-36AE-449D-9750-27B8DCB09FE0}"/>
              </a:ext>
            </a:extLst>
          </p:cNvPr>
          <p:cNvSpPr>
            <a:spLocks noGrp="1"/>
          </p:cNvSpPr>
          <p:nvPr>
            <p:ph type="sldNum" sz="quarter" idx="12"/>
          </p:nvPr>
        </p:nvSpPr>
        <p:spPr/>
        <p:txBody>
          <a:bodyPr/>
          <a:lstStyle/>
          <a:p>
            <a:fld id="{834A7576-B30A-4A6C-9A37-B06C1029A70A}" type="slidenum">
              <a:rPr lang="en-US" smtClean="0"/>
              <a:t>‹#›</a:t>
            </a:fld>
            <a:endParaRPr lang="en-US"/>
          </a:p>
        </p:txBody>
      </p:sp>
    </p:spTree>
    <p:extLst>
      <p:ext uri="{BB962C8B-B14F-4D97-AF65-F5344CB8AC3E}">
        <p14:creationId xmlns:p14="http://schemas.microsoft.com/office/powerpoint/2010/main" val="381486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91CB8-4ACE-43AA-ADE9-83A16433C3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5DA6A0-AFAA-4938-8E00-E34B564DE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794867-42FC-479D-ACDF-904236CB11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E27DDB-11E5-4B90-ACB5-F9EE7C555A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7B7A29-F1B7-4C4C-B4CD-9CD7D97BD89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98E1A-F34E-4615-A001-98D15CD64E27}"/>
              </a:ext>
            </a:extLst>
          </p:cNvPr>
          <p:cNvSpPr>
            <a:spLocks noGrp="1"/>
          </p:cNvSpPr>
          <p:nvPr>
            <p:ph type="dt" sz="half" idx="10"/>
          </p:nvPr>
        </p:nvSpPr>
        <p:spPr/>
        <p:txBody>
          <a:bodyPr/>
          <a:lstStyle/>
          <a:p>
            <a:fld id="{7F39A02F-128F-4E6A-8F69-26FEBDA72DAF}" type="datetime1">
              <a:rPr lang="en-US" smtClean="0"/>
              <a:t>2/19/2019</a:t>
            </a:fld>
            <a:endParaRPr lang="en-US"/>
          </a:p>
        </p:txBody>
      </p:sp>
      <p:sp>
        <p:nvSpPr>
          <p:cNvPr id="8" name="Footer Placeholder 7">
            <a:extLst>
              <a:ext uri="{FF2B5EF4-FFF2-40B4-BE49-F238E27FC236}">
                <a16:creationId xmlns:a16="http://schemas.microsoft.com/office/drawing/2014/main" id="{54102828-EBF1-4CB0-8D02-B4CF224868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6E2AD8-58CE-4A9B-A197-0161A3A82B29}"/>
              </a:ext>
            </a:extLst>
          </p:cNvPr>
          <p:cNvSpPr>
            <a:spLocks noGrp="1"/>
          </p:cNvSpPr>
          <p:nvPr>
            <p:ph type="sldNum" sz="quarter" idx="12"/>
          </p:nvPr>
        </p:nvSpPr>
        <p:spPr/>
        <p:txBody>
          <a:bodyPr/>
          <a:lstStyle/>
          <a:p>
            <a:fld id="{834A7576-B30A-4A6C-9A37-B06C1029A70A}" type="slidenum">
              <a:rPr lang="en-US" smtClean="0"/>
              <a:t>‹#›</a:t>
            </a:fld>
            <a:endParaRPr lang="en-US"/>
          </a:p>
        </p:txBody>
      </p:sp>
    </p:spTree>
    <p:extLst>
      <p:ext uri="{BB962C8B-B14F-4D97-AF65-F5344CB8AC3E}">
        <p14:creationId xmlns:p14="http://schemas.microsoft.com/office/powerpoint/2010/main" val="302252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C9C1-9BD8-4479-A993-2301FB27F6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8C194-27B1-4F43-849A-5D8DB8582A45}"/>
              </a:ext>
            </a:extLst>
          </p:cNvPr>
          <p:cNvSpPr>
            <a:spLocks noGrp="1"/>
          </p:cNvSpPr>
          <p:nvPr>
            <p:ph type="dt" sz="half" idx="10"/>
          </p:nvPr>
        </p:nvSpPr>
        <p:spPr/>
        <p:txBody>
          <a:bodyPr/>
          <a:lstStyle/>
          <a:p>
            <a:fld id="{79E3F7E1-A652-4C77-8325-77A858C1C39E}" type="datetime1">
              <a:rPr lang="en-US" smtClean="0"/>
              <a:t>2/19/2019</a:t>
            </a:fld>
            <a:endParaRPr lang="en-US"/>
          </a:p>
        </p:txBody>
      </p:sp>
      <p:sp>
        <p:nvSpPr>
          <p:cNvPr id="4" name="Footer Placeholder 3">
            <a:extLst>
              <a:ext uri="{FF2B5EF4-FFF2-40B4-BE49-F238E27FC236}">
                <a16:creationId xmlns:a16="http://schemas.microsoft.com/office/drawing/2014/main" id="{C1B83852-9109-43A7-85C2-4B06E00A89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226D1D-1B23-433E-B770-6DC10070B287}"/>
              </a:ext>
            </a:extLst>
          </p:cNvPr>
          <p:cNvSpPr>
            <a:spLocks noGrp="1"/>
          </p:cNvSpPr>
          <p:nvPr>
            <p:ph type="sldNum" sz="quarter" idx="12"/>
          </p:nvPr>
        </p:nvSpPr>
        <p:spPr/>
        <p:txBody>
          <a:bodyPr/>
          <a:lstStyle/>
          <a:p>
            <a:fld id="{834A7576-B30A-4A6C-9A37-B06C1029A70A}" type="slidenum">
              <a:rPr lang="en-US" smtClean="0"/>
              <a:t>‹#›</a:t>
            </a:fld>
            <a:endParaRPr lang="en-US"/>
          </a:p>
        </p:txBody>
      </p:sp>
    </p:spTree>
    <p:extLst>
      <p:ext uri="{BB962C8B-B14F-4D97-AF65-F5344CB8AC3E}">
        <p14:creationId xmlns:p14="http://schemas.microsoft.com/office/powerpoint/2010/main" val="1466134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43E8FF-F407-42B2-B2BD-A52F1D5F578E}"/>
              </a:ext>
            </a:extLst>
          </p:cNvPr>
          <p:cNvSpPr>
            <a:spLocks noGrp="1"/>
          </p:cNvSpPr>
          <p:nvPr>
            <p:ph type="dt" sz="half" idx="10"/>
          </p:nvPr>
        </p:nvSpPr>
        <p:spPr/>
        <p:txBody>
          <a:bodyPr/>
          <a:lstStyle/>
          <a:p>
            <a:fld id="{77CA3280-E5C9-49B3-9F81-757797DBFBA0}" type="datetime1">
              <a:rPr lang="en-US" smtClean="0"/>
              <a:t>2/19/2019</a:t>
            </a:fld>
            <a:endParaRPr lang="en-US"/>
          </a:p>
        </p:txBody>
      </p:sp>
      <p:sp>
        <p:nvSpPr>
          <p:cNvPr id="3" name="Footer Placeholder 2">
            <a:extLst>
              <a:ext uri="{FF2B5EF4-FFF2-40B4-BE49-F238E27FC236}">
                <a16:creationId xmlns:a16="http://schemas.microsoft.com/office/drawing/2014/main" id="{0E5BF63B-4F96-426B-A578-857BB16B6C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B0AA24-0116-43A0-A674-8DC1E5D44E1A}"/>
              </a:ext>
            </a:extLst>
          </p:cNvPr>
          <p:cNvSpPr>
            <a:spLocks noGrp="1"/>
          </p:cNvSpPr>
          <p:nvPr>
            <p:ph type="sldNum" sz="quarter" idx="12"/>
          </p:nvPr>
        </p:nvSpPr>
        <p:spPr/>
        <p:txBody>
          <a:bodyPr/>
          <a:lstStyle/>
          <a:p>
            <a:fld id="{834A7576-B30A-4A6C-9A37-B06C1029A70A}" type="slidenum">
              <a:rPr lang="en-US" smtClean="0"/>
              <a:t>‹#›</a:t>
            </a:fld>
            <a:endParaRPr lang="en-US"/>
          </a:p>
        </p:txBody>
      </p:sp>
    </p:spTree>
    <p:extLst>
      <p:ext uri="{BB962C8B-B14F-4D97-AF65-F5344CB8AC3E}">
        <p14:creationId xmlns:p14="http://schemas.microsoft.com/office/powerpoint/2010/main" val="344494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836C-60B3-4BE5-9FAF-75DE090274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CEDB8E-0A6F-4A19-ADB1-69474B3482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185F13-678B-41B2-B133-135DE2B740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BDC167-5BFD-43A6-BF40-8C389153510E}"/>
              </a:ext>
            </a:extLst>
          </p:cNvPr>
          <p:cNvSpPr>
            <a:spLocks noGrp="1"/>
          </p:cNvSpPr>
          <p:nvPr>
            <p:ph type="dt" sz="half" idx="10"/>
          </p:nvPr>
        </p:nvSpPr>
        <p:spPr/>
        <p:txBody>
          <a:bodyPr/>
          <a:lstStyle/>
          <a:p>
            <a:fld id="{4252900D-A37D-4FEA-B1F9-008586A1B4B7}" type="datetime1">
              <a:rPr lang="en-US" smtClean="0"/>
              <a:t>2/19/2019</a:t>
            </a:fld>
            <a:endParaRPr lang="en-US"/>
          </a:p>
        </p:txBody>
      </p:sp>
      <p:sp>
        <p:nvSpPr>
          <p:cNvPr id="6" name="Footer Placeholder 5">
            <a:extLst>
              <a:ext uri="{FF2B5EF4-FFF2-40B4-BE49-F238E27FC236}">
                <a16:creationId xmlns:a16="http://schemas.microsoft.com/office/drawing/2014/main" id="{2E74C436-6146-44C0-950E-90E1DD090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9BD5AE-4CC4-4D4C-A649-11391450BBAD}"/>
              </a:ext>
            </a:extLst>
          </p:cNvPr>
          <p:cNvSpPr>
            <a:spLocks noGrp="1"/>
          </p:cNvSpPr>
          <p:nvPr>
            <p:ph type="sldNum" sz="quarter" idx="12"/>
          </p:nvPr>
        </p:nvSpPr>
        <p:spPr/>
        <p:txBody>
          <a:bodyPr/>
          <a:lstStyle/>
          <a:p>
            <a:fld id="{834A7576-B30A-4A6C-9A37-B06C1029A70A}" type="slidenum">
              <a:rPr lang="en-US" smtClean="0"/>
              <a:t>‹#›</a:t>
            </a:fld>
            <a:endParaRPr lang="en-US"/>
          </a:p>
        </p:txBody>
      </p:sp>
    </p:spTree>
    <p:extLst>
      <p:ext uri="{BB962C8B-B14F-4D97-AF65-F5344CB8AC3E}">
        <p14:creationId xmlns:p14="http://schemas.microsoft.com/office/powerpoint/2010/main" val="233803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B61A-A3A3-45BB-83F0-D9C4FC7D6F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C13A40-50BE-42FA-816B-B4D7D8507B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AB4F19-E2D4-447A-8C51-D78F3B463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A0AC28-259A-4A04-B29D-7532C7787C42}"/>
              </a:ext>
            </a:extLst>
          </p:cNvPr>
          <p:cNvSpPr>
            <a:spLocks noGrp="1"/>
          </p:cNvSpPr>
          <p:nvPr>
            <p:ph type="dt" sz="half" idx="10"/>
          </p:nvPr>
        </p:nvSpPr>
        <p:spPr/>
        <p:txBody>
          <a:bodyPr/>
          <a:lstStyle/>
          <a:p>
            <a:fld id="{C0FCE10A-0859-4AD4-BCD3-A44F0B15C4AE}" type="datetime1">
              <a:rPr lang="en-US" smtClean="0"/>
              <a:t>2/19/2019</a:t>
            </a:fld>
            <a:endParaRPr lang="en-US"/>
          </a:p>
        </p:txBody>
      </p:sp>
      <p:sp>
        <p:nvSpPr>
          <p:cNvPr id="6" name="Footer Placeholder 5">
            <a:extLst>
              <a:ext uri="{FF2B5EF4-FFF2-40B4-BE49-F238E27FC236}">
                <a16:creationId xmlns:a16="http://schemas.microsoft.com/office/drawing/2014/main" id="{447524B3-6E02-435C-B5EA-4B7CAD52C1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4731EE-1050-464A-B60F-96A704695267}"/>
              </a:ext>
            </a:extLst>
          </p:cNvPr>
          <p:cNvSpPr>
            <a:spLocks noGrp="1"/>
          </p:cNvSpPr>
          <p:nvPr>
            <p:ph type="sldNum" sz="quarter" idx="12"/>
          </p:nvPr>
        </p:nvSpPr>
        <p:spPr/>
        <p:txBody>
          <a:bodyPr/>
          <a:lstStyle/>
          <a:p>
            <a:fld id="{834A7576-B30A-4A6C-9A37-B06C1029A70A}" type="slidenum">
              <a:rPr lang="en-US" smtClean="0"/>
              <a:t>‹#›</a:t>
            </a:fld>
            <a:endParaRPr lang="en-US"/>
          </a:p>
        </p:txBody>
      </p:sp>
    </p:spTree>
    <p:extLst>
      <p:ext uri="{BB962C8B-B14F-4D97-AF65-F5344CB8AC3E}">
        <p14:creationId xmlns:p14="http://schemas.microsoft.com/office/powerpoint/2010/main" val="425328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90C834-2840-48DD-9608-A205F53D04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6E8379-88A7-4D15-9394-2F798405AE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C6ECFB-4286-4C31-9C28-2D9BFA5DA6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BB55B-EF8F-4A72-9DEE-86BF9558077C}" type="datetime1">
              <a:rPr lang="en-US" smtClean="0"/>
              <a:t>2/19/2019</a:t>
            </a:fld>
            <a:endParaRPr lang="en-US"/>
          </a:p>
        </p:txBody>
      </p:sp>
      <p:sp>
        <p:nvSpPr>
          <p:cNvPr id="5" name="Footer Placeholder 4">
            <a:extLst>
              <a:ext uri="{FF2B5EF4-FFF2-40B4-BE49-F238E27FC236}">
                <a16:creationId xmlns:a16="http://schemas.microsoft.com/office/drawing/2014/main" id="{7CC1EA46-1899-4A18-B141-4BB15F60CC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822404-3755-400A-99C3-CD679B0E79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4A7576-B30A-4A6C-9A37-B06C1029A70A}" type="slidenum">
              <a:rPr lang="en-US" smtClean="0"/>
              <a:t>‹#›</a:t>
            </a:fld>
            <a:endParaRPr lang="en-US"/>
          </a:p>
        </p:txBody>
      </p:sp>
    </p:spTree>
    <p:extLst>
      <p:ext uri="{BB962C8B-B14F-4D97-AF65-F5344CB8AC3E}">
        <p14:creationId xmlns:p14="http://schemas.microsoft.com/office/powerpoint/2010/main" val="837123886"/>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p:cNvSpPr>
            <a:spLocks noChangeArrowheads="1"/>
          </p:cNvSpPr>
          <p:nvPr/>
        </p:nvSpPr>
        <p:spPr bwMode="auto">
          <a:xfrm>
            <a:off x="110314" y="3429000"/>
            <a:ext cx="5833287" cy="1111103"/>
          </a:xfrm>
          <a:prstGeom prst="rect">
            <a:avLst/>
          </a:prstGeom>
          <a:noFill/>
          <a:ln w="9525">
            <a:noFill/>
            <a:miter lim="800000"/>
            <a:headEnd/>
            <a:tailEnd/>
          </a:ln>
          <a:effectLst/>
        </p:spPr>
        <p:txBody>
          <a:bodyPr lIns="92075" tIns="46038" rIns="92075" bIns="46038" anchor="ctr"/>
          <a:lstStyle/>
          <a:p>
            <a:pPr algn="ctr">
              <a:defRPr/>
            </a:pPr>
            <a:r>
              <a:rPr lang="en-US" sz="4400" dirty="0">
                <a:effectLst>
                  <a:outerShdw blurRad="38100" dist="38100" dir="2700000" algn="tl">
                    <a:srgbClr val="C0C0C0"/>
                  </a:outerShdw>
                </a:effectLst>
              </a:rPr>
              <a:t>Decision Tree Basics </a:t>
            </a:r>
          </a:p>
          <a:p>
            <a:pPr algn="ctr">
              <a:defRPr/>
            </a:pPr>
            <a:r>
              <a:rPr lang="en-US" sz="4400" dirty="0">
                <a:effectLst>
                  <a:outerShdw blurRad="38100" dist="38100" dir="2700000" algn="tl">
                    <a:srgbClr val="C0C0C0"/>
                  </a:outerShdw>
                </a:effectLst>
              </a:rPr>
              <a:t>&amp; Regression Trees </a:t>
            </a:r>
          </a:p>
          <a:p>
            <a:pPr algn="ctr">
              <a:defRPr/>
            </a:pPr>
            <a:endParaRPr lang="en-US" sz="2800" dirty="0">
              <a:effectLst>
                <a:outerShdw blurRad="38100" dist="38100" dir="2700000" algn="tl">
                  <a:srgbClr val="C0C0C0"/>
                </a:outerShdw>
              </a:effectLst>
            </a:endParaRPr>
          </a:p>
          <a:p>
            <a:pPr algn="ctr">
              <a:defRPr/>
            </a:pPr>
            <a:r>
              <a:rPr lang="en-US" sz="2800" dirty="0">
                <a:effectLst>
                  <a:outerShdw blurRad="38100" dist="38100" dir="2700000" algn="tl">
                    <a:srgbClr val="C0C0C0"/>
                  </a:outerShdw>
                </a:effectLst>
              </a:rPr>
              <a:t>Team 1-9</a:t>
            </a:r>
          </a:p>
          <a:p>
            <a:pPr algn="ctr">
              <a:defRPr/>
            </a:pPr>
            <a:endParaRPr lang="en-US" sz="2800" dirty="0">
              <a:effectLst>
                <a:outerShdw blurRad="38100" dist="38100" dir="2700000" algn="tl">
                  <a:srgbClr val="C0C0C0"/>
                </a:outerShdw>
              </a:effectLst>
            </a:endParaRPr>
          </a:p>
          <a:p>
            <a:pPr algn="ctr">
              <a:defRPr/>
            </a:pPr>
            <a:r>
              <a:rPr lang="en-US" sz="1800" dirty="0">
                <a:effectLst>
                  <a:outerShdw blurRad="38100" dist="38100" dir="2700000" algn="tl">
                    <a:srgbClr val="C0C0C0"/>
                  </a:outerShdw>
                </a:effectLst>
              </a:rPr>
              <a:t>By: Christine Malloy, Kaitlyn </a:t>
            </a:r>
            <a:r>
              <a:rPr lang="en-US" sz="1800" dirty="0" err="1">
                <a:effectLst>
                  <a:outerShdw blurRad="38100" dist="38100" dir="2700000" algn="tl">
                    <a:srgbClr val="C0C0C0"/>
                  </a:outerShdw>
                </a:effectLst>
              </a:rPr>
              <a:t>Neitz</a:t>
            </a:r>
            <a:r>
              <a:rPr lang="en-US" sz="1800" dirty="0">
                <a:effectLst>
                  <a:outerShdw blurRad="38100" dist="38100" dir="2700000" algn="tl">
                    <a:srgbClr val="C0C0C0"/>
                  </a:outerShdw>
                </a:effectLst>
              </a:rPr>
              <a:t>, Jacob </a:t>
            </a:r>
            <a:r>
              <a:rPr lang="en-US" sz="1800" dirty="0" err="1">
                <a:effectLst>
                  <a:outerShdw blurRad="38100" dist="38100" dir="2700000" algn="tl">
                    <a:srgbClr val="C0C0C0"/>
                  </a:outerShdw>
                </a:effectLst>
              </a:rPr>
              <a:t>Ranson</a:t>
            </a:r>
            <a:r>
              <a:rPr lang="en-US" sz="1800" dirty="0">
                <a:effectLst>
                  <a:outerShdw blurRad="38100" dist="38100" dir="2700000" algn="tl">
                    <a:srgbClr val="C0C0C0"/>
                  </a:outerShdw>
                </a:effectLst>
              </a:rPr>
              <a:t>, Bella </a:t>
            </a:r>
            <a:r>
              <a:rPr lang="en-US" dirty="0">
                <a:effectLst>
                  <a:outerShdw blurRad="38100" dist="38100" dir="2700000" algn="tl">
                    <a:srgbClr val="C0C0C0"/>
                  </a:outerShdw>
                </a:effectLst>
              </a:rPr>
              <a:t>J</a:t>
            </a:r>
            <a:r>
              <a:rPr lang="en-US" sz="1800" dirty="0">
                <a:effectLst>
                  <a:outerShdw blurRad="38100" dist="38100" dir="2700000" algn="tl">
                    <a:srgbClr val="C0C0C0"/>
                  </a:outerShdw>
                </a:effectLst>
              </a:rPr>
              <a:t>in</a:t>
            </a:r>
            <a:br>
              <a:rPr lang="en-US" sz="2800" dirty="0">
                <a:effectLst>
                  <a:outerShdw blurRad="38100" dist="38100" dir="2700000" algn="tl">
                    <a:srgbClr val="C0C0C0"/>
                  </a:outerShdw>
                </a:effectLst>
              </a:rPr>
            </a:br>
            <a:br>
              <a:rPr lang="en-US" sz="2800" dirty="0">
                <a:effectLst>
                  <a:outerShdw blurRad="38100" dist="38100" dir="2700000" algn="tl">
                    <a:srgbClr val="C0C0C0"/>
                  </a:outerShdw>
                </a:effectLst>
              </a:rPr>
            </a:br>
            <a:endParaRPr lang="en-US" sz="1800" dirty="0">
              <a:effectLst>
                <a:outerShdw blurRad="38100" dist="38100" dir="2700000" algn="tl">
                  <a:srgbClr val="C0C0C0"/>
                </a:outerShdw>
              </a:effectLst>
            </a:endParaRPr>
          </a:p>
        </p:txBody>
      </p:sp>
      <p:pic>
        <p:nvPicPr>
          <p:cNvPr id="6" name="Picture 5">
            <a:extLst>
              <a:ext uri="{FF2B5EF4-FFF2-40B4-BE49-F238E27FC236}">
                <a16:creationId xmlns:a16="http://schemas.microsoft.com/office/drawing/2014/main" id="{7A1E6692-7777-42D2-B6EF-BACEA62A1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325" y="-10633"/>
            <a:ext cx="6241676"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57274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Dataset</a:t>
            </a:r>
          </a:p>
        </p:txBody>
      </p:sp>
      <p:sp>
        <p:nvSpPr>
          <p:cNvPr id="3" name="Content Placeholder 2"/>
          <p:cNvSpPr>
            <a:spLocks noGrp="1"/>
          </p:cNvSpPr>
          <p:nvPr>
            <p:ph idx="1"/>
          </p:nvPr>
        </p:nvSpPr>
        <p:spPr/>
        <p:txBody>
          <a:bodyPr>
            <a:normAutofit/>
          </a:bodyPr>
          <a:lstStyle/>
          <a:p>
            <a:r>
              <a:rPr lang="en-US" dirty="0"/>
              <a:t>Top-down induction of decision trees </a:t>
            </a:r>
          </a:p>
          <a:p>
            <a:pPr lvl="1"/>
            <a:r>
              <a:rPr lang="en-US" dirty="0"/>
              <a:t>Uses a divide-and-conquer, or recursive partitioning, approach. </a:t>
            </a:r>
          </a:p>
          <a:p>
            <a:r>
              <a:rPr lang="en-US" dirty="0"/>
              <a:t>Consider the Weather dataset (</a:t>
            </a:r>
            <a:r>
              <a:rPr lang="en-US" dirty="0">
                <a:solidFill>
                  <a:srgbClr val="FF0000"/>
                </a:solidFill>
              </a:rPr>
              <a:t>myWeatherData.csv</a:t>
            </a:r>
            <a:r>
              <a:rPr lang="en-US" dirty="0"/>
              <a:t>). The distribution of the observations, with respect to the </a:t>
            </a:r>
            <a:r>
              <a:rPr lang="en-US" i="1" dirty="0"/>
              <a:t>target</a:t>
            </a:r>
            <a:r>
              <a:rPr lang="en-US" dirty="0"/>
              <a:t> variable </a:t>
            </a:r>
            <a:r>
              <a:rPr lang="en-US" dirty="0">
                <a:latin typeface="Calibri" panose="020F0502020204030204" pitchFamily="34" charset="0"/>
              </a:rPr>
              <a:t>RainTomorrow</a:t>
            </a:r>
            <a:r>
              <a:rPr lang="en-US" dirty="0"/>
              <a:t>, is of particular interest. </a:t>
            </a:r>
          </a:p>
          <a:p>
            <a:pPr lvl="1"/>
            <a:r>
              <a:rPr lang="en-US" dirty="0"/>
              <a:t>There are 66 observations that have the target as Yes (18%)</a:t>
            </a:r>
          </a:p>
          <a:p>
            <a:pPr lvl="1"/>
            <a:r>
              <a:rPr lang="en-US" dirty="0"/>
              <a:t>There are 300 observations that have the target as No (82%).</a:t>
            </a:r>
          </a:p>
        </p:txBody>
      </p:sp>
      <p:sp>
        <p:nvSpPr>
          <p:cNvPr id="4" name="Slide Number Placeholder 3">
            <a:extLst>
              <a:ext uri="{FF2B5EF4-FFF2-40B4-BE49-F238E27FC236}">
                <a16:creationId xmlns:a16="http://schemas.microsoft.com/office/drawing/2014/main" id="{9FBE15FC-7D2E-4C04-8515-FB7E400250AF}"/>
              </a:ext>
            </a:extLst>
          </p:cNvPr>
          <p:cNvSpPr>
            <a:spLocks noGrp="1"/>
          </p:cNvSpPr>
          <p:nvPr>
            <p:ph type="sldNum" sz="quarter" idx="12"/>
          </p:nvPr>
        </p:nvSpPr>
        <p:spPr/>
        <p:txBody>
          <a:bodyPr/>
          <a:lstStyle/>
          <a:p>
            <a:fld id="{834A7576-B30A-4A6C-9A37-B06C1029A70A}" type="slidenum">
              <a:rPr lang="en-US" smtClean="0"/>
              <a:t>10</a:t>
            </a:fld>
            <a:endParaRPr lang="en-US"/>
          </a:p>
        </p:txBody>
      </p:sp>
    </p:spTree>
    <p:extLst>
      <p:ext uri="{BB962C8B-B14F-4D97-AF65-F5344CB8AC3E}">
        <p14:creationId xmlns:p14="http://schemas.microsoft.com/office/powerpoint/2010/main" val="3788646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Dataset</a:t>
            </a:r>
          </a:p>
        </p:txBody>
      </p:sp>
      <p:sp>
        <p:nvSpPr>
          <p:cNvPr id="3" name="Content Placeholder 2"/>
          <p:cNvSpPr>
            <a:spLocks noGrp="1"/>
          </p:cNvSpPr>
          <p:nvPr>
            <p:ph idx="1"/>
          </p:nvPr>
        </p:nvSpPr>
        <p:spPr/>
        <p:txBody>
          <a:bodyPr>
            <a:normAutofit/>
          </a:bodyPr>
          <a:lstStyle/>
          <a:p>
            <a:r>
              <a:rPr lang="en-US" dirty="0"/>
              <a:t>Split the dataset into two smaller datasets based on variable </a:t>
            </a:r>
          </a:p>
          <a:p>
            <a:pPr lvl="1"/>
            <a:r>
              <a:rPr lang="en-US" dirty="0"/>
              <a:t>Increase homogeneity of sets</a:t>
            </a:r>
          </a:p>
          <a:p>
            <a:pPr lvl="1"/>
            <a:endParaRPr lang="en-US" dirty="0"/>
          </a:p>
          <a:p>
            <a:r>
              <a:rPr lang="en-US" dirty="0"/>
              <a:t>Example – partitioning weather dataset</a:t>
            </a:r>
          </a:p>
          <a:p>
            <a:pPr lvl="1"/>
            <a:r>
              <a:rPr lang="en-US" dirty="0"/>
              <a:t>Use the variable Sunshine with a split of 9</a:t>
            </a:r>
          </a:p>
          <a:p>
            <a:pPr lvl="1"/>
            <a:r>
              <a:rPr lang="en-US" dirty="0"/>
              <a:t>Datasets will have 201 and 162 observations, respectively</a:t>
            </a:r>
          </a:p>
          <a:p>
            <a:pPr lvl="2"/>
            <a:r>
              <a:rPr lang="en-US" dirty="0"/>
              <a:t>Note that three observation have missing values</a:t>
            </a:r>
          </a:p>
          <a:p>
            <a:endParaRPr lang="en-US" dirty="0"/>
          </a:p>
        </p:txBody>
      </p:sp>
      <p:sp>
        <p:nvSpPr>
          <p:cNvPr id="4" name="Slide Number Placeholder 3">
            <a:extLst>
              <a:ext uri="{FF2B5EF4-FFF2-40B4-BE49-F238E27FC236}">
                <a16:creationId xmlns:a16="http://schemas.microsoft.com/office/drawing/2014/main" id="{46AA98BD-BEFB-49CC-A9F7-D98ACAFD3B8C}"/>
              </a:ext>
            </a:extLst>
          </p:cNvPr>
          <p:cNvSpPr>
            <a:spLocks noGrp="1"/>
          </p:cNvSpPr>
          <p:nvPr>
            <p:ph type="sldNum" sz="quarter" idx="12"/>
          </p:nvPr>
        </p:nvSpPr>
        <p:spPr/>
        <p:txBody>
          <a:bodyPr/>
          <a:lstStyle/>
          <a:p>
            <a:fld id="{834A7576-B30A-4A6C-9A37-B06C1029A70A}" type="slidenum">
              <a:rPr lang="en-US" smtClean="0"/>
              <a:t>11</a:t>
            </a:fld>
            <a:endParaRPr lang="en-US"/>
          </a:p>
        </p:txBody>
      </p:sp>
    </p:spTree>
    <p:extLst>
      <p:ext uri="{BB962C8B-B14F-4D97-AF65-F5344CB8AC3E}">
        <p14:creationId xmlns:p14="http://schemas.microsoft.com/office/powerpoint/2010/main" val="1723004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Dataset</a:t>
            </a:r>
          </a:p>
        </p:txBody>
      </p:sp>
      <p:sp>
        <p:nvSpPr>
          <p:cNvPr id="3" name="Content Placeholder 2"/>
          <p:cNvSpPr>
            <a:spLocks noGrp="1"/>
          </p:cNvSpPr>
          <p:nvPr>
            <p:ph idx="1"/>
          </p:nvPr>
        </p:nvSpPr>
        <p:spPr/>
        <p:txBody>
          <a:bodyPr>
            <a:normAutofit/>
          </a:bodyPr>
          <a:lstStyle/>
          <a:p>
            <a:r>
              <a:rPr lang="en-US" dirty="0"/>
              <a:t>Splitting increased the homogeneity of the &gt;= 9 dataset</a:t>
            </a:r>
          </a:p>
          <a:p>
            <a:r>
              <a:rPr lang="en-US" dirty="0"/>
              <a:t>There is clear favor of no rain event in &gt;=9 dataset</a:t>
            </a:r>
          </a:p>
        </p:txBody>
      </p:sp>
      <p:sp>
        <p:nvSpPr>
          <p:cNvPr id="13" name="Freeform: Shape 12">
            <a:extLst>
              <a:ext uri="{FF2B5EF4-FFF2-40B4-BE49-F238E27FC236}">
                <a16:creationId xmlns:a16="http://schemas.microsoft.com/office/drawing/2014/main" id="{71D49932-6442-426E-BCFB-743A885DD9EA}"/>
              </a:ext>
            </a:extLst>
          </p:cNvPr>
          <p:cNvSpPr/>
          <p:nvPr/>
        </p:nvSpPr>
        <p:spPr>
          <a:xfrm>
            <a:off x="2438397" y="3009676"/>
            <a:ext cx="2764492" cy="1024619"/>
          </a:xfrm>
          <a:custGeom>
            <a:avLst/>
            <a:gdLst>
              <a:gd name="connsiteX0" fmla="*/ 0 w 2561548"/>
              <a:gd name="connsiteY0" fmla="*/ 0 h 1024619"/>
              <a:gd name="connsiteX1" fmla="*/ 2049239 w 2561548"/>
              <a:gd name="connsiteY1" fmla="*/ 0 h 1024619"/>
              <a:gd name="connsiteX2" fmla="*/ 2561548 w 2561548"/>
              <a:gd name="connsiteY2" fmla="*/ 512310 h 1024619"/>
              <a:gd name="connsiteX3" fmla="*/ 2049239 w 2561548"/>
              <a:gd name="connsiteY3" fmla="*/ 1024619 h 1024619"/>
              <a:gd name="connsiteX4" fmla="*/ 0 w 2561548"/>
              <a:gd name="connsiteY4" fmla="*/ 1024619 h 1024619"/>
              <a:gd name="connsiteX5" fmla="*/ 512310 w 2561548"/>
              <a:gd name="connsiteY5" fmla="*/ 512310 h 1024619"/>
              <a:gd name="connsiteX6" fmla="*/ 0 w 2561548"/>
              <a:gd name="connsiteY6" fmla="*/ 0 h 102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1548" h="1024619">
                <a:moveTo>
                  <a:pt x="0" y="0"/>
                </a:moveTo>
                <a:lnTo>
                  <a:pt x="2049239" y="0"/>
                </a:lnTo>
                <a:lnTo>
                  <a:pt x="2561548" y="512310"/>
                </a:lnTo>
                <a:lnTo>
                  <a:pt x="2049239" y="1024619"/>
                </a:lnTo>
                <a:lnTo>
                  <a:pt x="0" y="1024619"/>
                </a:lnTo>
                <a:lnTo>
                  <a:pt x="512310" y="512310"/>
                </a:lnTo>
                <a:lnTo>
                  <a:pt x="0"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552950" tIns="20320" rIns="512309" bIns="20320" numCol="1" spcCol="1270" anchor="ctr" anchorCtr="0">
            <a:noAutofit/>
          </a:bodyPr>
          <a:lstStyle/>
          <a:p>
            <a:pPr marL="0" lvl="0" indent="0" algn="ctr" defTabSz="1422400">
              <a:lnSpc>
                <a:spcPct val="90000"/>
              </a:lnSpc>
              <a:spcBef>
                <a:spcPct val="0"/>
              </a:spcBef>
              <a:spcAft>
                <a:spcPct val="35000"/>
              </a:spcAft>
              <a:buNone/>
            </a:pPr>
            <a:r>
              <a:rPr lang="en-US" sz="3200" kern="1200" dirty="0"/>
              <a:t>Sunshine &lt; 9 </a:t>
            </a:r>
          </a:p>
        </p:txBody>
      </p:sp>
      <p:sp>
        <p:nvSpPr>
          <p:cNvPr id="14" name="Freeform: Shape 13">
            <a:extLst>
              <a:ext uri="{FF2B5EF4-FFF2-40B4-BE49-F238E27FC236}">
                <a16:creationId xmlns:a16="http://schemas.microsoft.com/office/drawing/2014/main" id="{C8024844-9AE4-44BE-9EA8-076D753A527E}"/>
              </a:ext>
            </a:extLst>
          </p:cNvPr>
          <p:cNvSpPr/>
          <p:nvPr/>
        </p:nvSpPr>
        <p:spPr>
          <a:xfrm>
            <a:off x="4843506" y="3096769"/>
            <a:ext cx="2294528" cy="850434"/>
          </a:xfrm>
          <a:custGeom>
            <a:avLst/>
            <a:gdLst>
              <a:gd name="connsiteX0" fmla="*/ 0 w 2126085"/>
              <a:gd name="connsiteY0" fmla="*/ 0 h 850434"/>
              <a:gd name="connsiteX1" fmla="*/ 1700868 w 2126085"/>
              <a:gd name="connsiteY1" fmla="*/ 0 h 850434"/>
              <a:gd name="connsiteX2" fmla="*/ 2126085 w 2126085"/>
              <a:gd name="connsiteY2" fmla="*/ 425217 h 850434"/>
              <a:gd name="connsiteX3" fmla="*/ 1700868 w 2126085"/>
              <a:gd name="connsiteY3" fmla="*/ 850434 h 850434"/>
              <a:gd name="connsiteX4" fmla="*/ 0 w 2126085"/>
              <a:gd name="connsiteY4" fmla="*/ 850434 h 850434"/>
              <a:gd name="connsiteX5" fmla="*/ 425217 w 2126085"/>
              <a:gd name="connsiteY5" fmla="*/ 425217 h 850434"/>
              <a:gd name="connsiteX6" fmla="*/ 0 w 2126085"/>
              <a:gd name="connsiteY6" fmla="*/ 0 h 85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085" h="850434">
                <a:moveTo>
                  <a:pt x="0" y="0"/>
                </a:moveTo>
                <a:lnTo>
                  <a:pt x="1700868" y="0"/>
                </a:lnTo>
                <a:lnTo>
                  <a:pt x="2126085" y="425217"/>
                </a:lnTo>
                <a:lnTo>
                  <a:pt x="1700868" y="850434"/>
                </a:lnTo>
                <a:lnTo>
                  <a:pt x="0" y="850434"/>
                </a:lnTo>
                <a:lnTo>
                  <a:pt x="425217" y="425217"/>
                </a:lnTo>
                <a:lnTo>
                  <a:pt x="0" y="0"/>
                </a:lnTo>
                <a:close/>
              </a:path>
            </a:pathLst>
          </a:custGeom>
        </p:spPr>
        <p:style>
          <a:lnRef idx="1">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2">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62047" tIns="18415" rIns="425217" bIns="18415" numCol="1" spcCol="1270" anchor="ctr" anchorCtr="0">
            <a:noAutofit/>
          </a:bodyPr>
          <a:lstStyle/>
          <a:p>
            <a:pPr marL="0" lvl="0" indent="0" algn="ctr" defTabSz="1289050">
              <a:lnSpc>
                <a:spcPct val="90000"/>
              </a:lnSpc>
              <a:spcBef>
                <a:spcPct val="0"/>
              </a:spcBef>
              <a:spcAft>
                <a:spcPct val="35000"/>
              </a:spcAft>
              <a:buNone/>
            </a:pPr>
            <a:r>
              <a:rPr lang="en-US" sz="2900" kern="1200" dirty="0"/>
              <a:t>28% Yes </a:t>
            </a:r>
          </a:p>
        </p:txBody>
      </p:sp>
      <p:sp>
        <p:nvSpPr>
          <p:cNvPr id="15" name="Freeform: Shape 14">
            <a:extLst>
              <a:ext uri="{FF2B5EF4-FFF2-40B4-BE49-F238E27FC236}">
                <a16:creationId xmlns:a16="http://schemas.microsoft.com/office/drawing/2014/main" id="{8EEAB35A-95EE-4585-8CD6-B7D3168ED164}"/>
              </a:ext>
            </a:extLst>
          </p:cNvPr>
          <p:cNvSpPr/>
          <p:nvPr/>
        </p:nvSpPr>
        <p:spPr>
          <a:xfrm>
            <a:off x="6816801" y="3096769"/>
            <a:ext cx="2294528" cy="850434"/>
          </a:xfrm>
          <a:custGeom>
            <a:avLst/>
            <a:gdLst>
              <a:gd name="connsiteX0" fmla="*/ 0 w 2126085"/>
              <a:gd name="connsiteY0" fmla="*/ 0 h 850434"/>
              <a:gd name="connsiteX1" fmla="*/ 1700868 w 2126085"/>
              <a:gd name="connsiteY1" fmla="*/ 0 h 850434"/>
              <a:gd name="connsiteX2" fmla="*/ 2126085 w 2126085"/>
              <a:gd name="connsiteY2" fmla="*/ 425217 h 850434"/>
              <a:gd name="connsiteX3" fmla="*/ 1700868 w 2126085"/>
              <a:gd name="connsiteY3" fmla="*/ 850434 h 850434"/>
              <a:gd name="connsiteX4" fmla="*/ 0 w 2126085"/>
              <a:gd name="connsiteY4" fmla="*/ 850434 h 850434"/>
              <a:gd name="connsiteX5" fmla="*/ 425217 w 2126085"/>
              <a:gd name="connsiteY5" fmla="*/ 425217 h 850434"/>
              <a:gd name="connsiteX6" fmla="*/ 0 w 2126085"/>
              <a:gd name="connsiteY6" fmla="*/ 0 h 85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085" h="850434">
                <a:moveTo>
                  <a:pt x="0" y="0"/>
                </a:moveTo>
                <a:lnTo>
                  <a:pt x="1700868" y="0"/>
                </a:lnTo>
                <a:lnTo>
                  <a:pt x="2126085" y="425217"/>
                </a:lnTo>
                <a:lnTo>
                  <a:pt x="1700868" y="850434"/>
                </a:lnTo>
                <a:lnTo>
                  <a:pt x="0" y="850434"/>
                </a:lnTo>
                <a:lnTo>
                  <a:pt x="425217" y="425217"/>
                </a:lnTo>
                <a:lnTo>
                  <a:pt x="0" y="0"/>
                </a:lnTo>
                <a:close/>
              </a:path>
            </a:pathLst>
          </a:custGeom>
        </p:spPr>
        <p:style>
          <a:lnRef idx="1">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2">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62047" tIns="18415" rIns="425217" bIns="18415" numCol="1" spcCol="1270" anchor="ctr" anchorCtr="0">
            <a:noAutofit/>
          </a:bodyPr>
          <a:lstStyle/>
          <a:p>
            <a:pPr marL="0" lvl="0" indent="0" algn="ctr" defTabSz="1289050">
              <a:lnSpc>
                <a:spcPct val="90000"/>
              </a:lnSpc>
              <a:spcBef>
                <a:spcPct val="0"/>
              </a:spcBef>
              <a:spcAft>
                <a:spcPct val="35000"/>
              </a:spcAft>
              <a:buNone/>
            </a:pPr>
            <a:r>
              <a:rPr lang="en-US" sz="2900" kern="1200" dirty="0"/>
              <a:t>72% No </a:t>
            </a:r>
          </a:p>
        </p:txBody>
      </p:sp>
      <p:sp>
        <p:nvSpPr>
          <p:cNvPr id="16" name="Freeform: Shape 15">
            <a:extLst>
              <a:ext uri="{FF2B5EF4-FFF2-40B4-BE49-F238E27FC236}">
                <a16:creationId xmlns:a16="http://schemas.microsoft.com/office/drawing/2014/main" id="{4DD2E697-A804-44C9-9D05-DF3E6200AA36}"/>
              </a:ext>
            </a:extLst>
          </p:cNvPr>
          <p:cNvSpPr/>
          <p:nvPr/>
        </p:nvSpPr>
        <p:spPr>
          <a:xfrm>
            <a:off x="2438397" y="4177742"/>
            <a:ext cx="2764492" cy="1024619"/>
          </a:xfrm>
          <a:custGeom>
            <a:avLst/>
            <a:gdLst>
              <a:gd name="connsiteX0" fmla="*/ 0 w 2561548"/>
              <a:gd name="connsiteY0" fmla="*/ 0 h 1024619"/>
              <a:gd name="connsiteX1" fmla="*/ 2049239 w 2561548"/>
              <a:gd name="connsiteY1" fmla="*/ 0 h 1024619"/>
              <a:gd name="connsiteX2" fmla="*/ 2561548 w 2561548"/>
              <a:gd name="connsiteY2" fmla="*/ 512310 h 1024619"/>
              <a:gd name="connsiteX3" fmla="*/ 2049239 w 2561548"/>
              <a:gd name="connsiteY3" fmla="*/ 1024619 h 1024619"/>
              <a:gd name="connsiteX4" fmla="*/ 0 w 2561548"/>
              <a:gd name="connsiteY4" fmla="*/ 1024619 h 1024619"/>
              <a:gd name="connsiteX5" fmla="*/ 512310 w 2561548"/>
              <a:gd name="connsiteY5" fmla="*/ 512310 h 1024619"/>
              <a:gd name="connsiteX6" fmla="*/ 0 w 2561548"/>
              <a:gd name="connsiteY6" fmla="*/ 0 h 102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1548" h="1024619">
                <a:moveTo>
                  <a:pt x="0" y="0"/>
                </a:moveTo>
                <a:lnTo>
                  <a:pt x="2049239" y="0"/>
                </a:lnTo>
                <a:lnTo>
                  <a:pt x="2561548" y="512310"/>
                </a:lnTo>
                <a:lnTo>
                  <a:pt x="2049239" y="1024619"/>
                </a:lnTo>
                <a:lnTo>
                  <a:pt x="0" y="1024619"/>
                </a:lnTo>
                <a:lnTo>
                  <a:pt x="512310" y="512310"/>
                </a:lnTo>
                <a:lnTo>
                  <a:pt x="0"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552950" tIns="20320" rIns="512309" bIns="20320" numCol="1" spcCol="1270" anchor="ctr" anchorCtr="0">
            <a:noAutofit/>
          </a:bodyPr>
          <a:lstStyle/>
          <a:p>
            <a:pPr marL="0" lvl="0" indent="0" algn="ctr" defTabSz="1422400">
              <a:lnSpc>
                <a:spcPct val="90000"/>
              </a:lnSpc>
              <a:spcBef>
                <a:spcPct val="0"/>
              </a:spcBef>
              <a:spcAft>
                <a:spcPct val="35000"/>
              </a:spcAft>
              <a:buNone/>
            </a:pPr>
            <a:r>
              <a:rPr lang="en-US" sz="3200" kern="1200" dirty="0"/>
              <a:t>Sunshine &gt;= 9 </a:t>
            </a:r>
          </a:p>
        </p:txBody>
      </p:sp>
      <p:sp>
        <p:nvSpPr>
          <p:cNvPr id="17" name="Freeform: Shape 16">
            <a:extLst>
              <a:ext uri="{FF2B5EF4-FFF2-40B4-BE49-F238E27FC236}">
                <a16:creationId xmlns:a16="http://schemas.microsoft.com/office/drawing/2014/main" id="{E4FF8088-D45F-4194-A099-9D8EEEE65F87}"/>
              </a:ext>
            </a:extLst>
          </p:cNvPr>
          <p:cNvSpPr/>
          <p:nvPr/>
        </p:nvSpPr>
        <p:spPr>
          <a:xfrm>
            <a:off x="4843506" y="4264835"/>
            <a:ext cx="2294528" cy="850434"/>
          </a:xfrm>
          <a:custGeom>
            <a:avLst/>
            <a:gdLst>
              <a:gd name="connsiteX0" fmla="*/ 0 w 2126085"/>
              <a:gd name="connsiteY0" fmla="*/ 0 h 850434"/>
              <a:gd name="connsiteX1" fmla="*/ 1700868 w 2126085"/>
              <a:gd name="connsiteY1" fmla="*/ 0 h 850434"/>
              <a:gd name="connsiteX2" fmla="*/ 2126085 w 2126085"/>
              <a:gd name="connsiteY2" fmla="*/ 425217 h 850434"/>
              <a:gd name="connsiteX3" fmla="*/ 1700868 w 2126085"/>
              <a:gd name="connsiteY3" fmla="*/ 850434 h 850434"/>
              <a:gd name="connsiteX4" fmla="*/ 0 w 2126085"/>
              <a:gd name="connsiteY4" fmla="*/ 850434 h 850434"/>
              <a:gd name="connsiteX5" fmla="*/ 425217 w 2126085"/>
              <a:gd name="connsiteY5" fmla="*/ 425217 h 850434"/>
              <a:gd name="connsiteX6" fmla="*/ 0 w 2126085"/>
              <a:gd name="connsiteY6" fmla="*/ 0 h 85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085" h="850434">
                <a:moveTo>
                  <a:pt x="0" y="0"/>
                </a:moveTo>
                <a:lnTo>
                  <a:pt x="1700868" y="0"/>
                </a:lnTo>
                <a:lnTo>
                  <a:pt x="2126085" y="425217"/>
                </a:lnTo>
                <a:lnTo>
                  <a:pt x="1700868" y="850434"/>
                </a:lnTo>
                <a:lnTo>
                  <a:pt x="0" y="850434"/>
                </a:lnTo>
                <a:lnTo>
                  <a:pt x="425217" y="425217"/>
                </a:lnTo>
                <a:lnTo>
                  <a:pt x="0" y="0"/>
                </a:lnTo>
                <a:close/>
              </a:path>
            </a:pathLst>
          </a:custGeom>
        </p:spPr>
        <p:style>
          <a:lnRef idx="1">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2">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62047" tIns="18415" rIns="425217" bIns="18415" numCol="1" spcCol="1270" anchor="ctr" anchorCtr="0">
            <a:noAutofit/>
          </a:bodyPr>
          <a:lstStyle/>
          <a:p>
            <a:pPr marL="0" lvl="0" indent="0" algn="ctr" defTabSz="1289050">
              <a:lnSpc>
                <a:spcPct val="90000"/>
              </a:lnSpc>
              <a:spcBef>
                <a:spcPct val="0"/>
              </a:spcBef>
              <a:spcAft>
                <a:spcPct val="35000"/>
              </a:spcAft>
              <a:buNone/>
            </a:pPr>
            <a:r>
              <a:rPr lang="en-US" sz="2900" kern="1200"/>
              <a:t>5% Yes </a:t>
            </a:r>
          </a:p>
        </p:txBody>
      </p:sp>
      <p:sp>
        <p:nvSpPr>
          <p:cNvPr id="18" name="Freeform: Shape 17">
            <a:extLst>
              <a:ext uri="{FF2B5EF4-FFF2-40B4-BE49-F238E27FC236}">
                <a16:creationId xmlns:a16="http://schemas.microsoft.com/office/drawing/2014/main" id="{5BD3186A-E6D6-47A1-A6F5-80D63082C333}"/>
              </a:ext>
            </a:extLst>
          </p:cNvPr>
          <p:cNvSpPr/>
          <p:nvPr/>
        </p:nvSpPr>
        <p:spPr>
          <a:xfrm>
            <a:off x="6816801" y="4264835"/>
            <a:ext cx="2294528" cy="850434"/>
          </a:xfrm>
          <a:custGeom>
            <a:avLst/>
            <a:gdLst>
              <a:gd name="connsiteX0" fmla="*/ 0 w 2126085"/>
              <a:gd name="connsiteY0" fmla="*/ 0 h 850434"/>
              <a:gd name="connsiteX1" fmla="*/ 1700868 w 2126085"/>
              <a:gd name="connsiteY1" fmla="*/ 0 h 850434"/>
              <a:gd name="connsiteX2" fmla="*/ 2126085 w 2126085"/>
              <a:gd name="connsiteY2" fmla="*/ 425217 h 850434"/>
              <a:gd name="connsiteX3" fmla="*/ 1700868 w 2126085"/>
              <a:gd name="connsiteY3" fmla="*/ 850434 h 850434"/>
              <a:gd name="connsiteX4" fmla="*/ 0 w 2126085"/>
              <a:gd name="connsiteY4" fmla="*/ 850434 h 850434"/>
              <a:gd name="connsiteX5" fmla="*/ 425217 w 2126085"/>
              <a:gd name="connsiteY5" fmla="*/ 425217 h 850434"/>
              <a:gd name="connsiteX6" fmla="*/ 0 w 2126085"/>
              <a:gd name="connsiteY6" fmla="*/ 0 h 85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085" h="850434">
                <a:moveTo>
                  <a:pt x="0" y="0"/>
                </a:moveTo>
                <a:lnTo>
                  <a:pt x="1700868" y="0"/>
                </a:lnTo>
                <a:lnTo>
                  <a:pt x="2126085" y="425217"/>
                </a:lnTo>
                <a:lnTo>
                  <a:pt x="1700868" y="850434"/>
                </a:lnTo>
                <a:lnTo>
                  <a:pt x="0" y="850434"/>
                </a:lnTo>
                <a:lnTo>
                  <a:pt x="425217" y="425217"/>
                </a:lnTo>
                <a:lnTo>
                  <a:pt x="0" y="0"/>
                </a:lnTo>
                <a:close/>
              </a:path>
            </a:pathLst>
          </a:custGeom>
        </p:spPr>
        <p:style>
          <a:lnRef idx="1">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2">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62047" tIns="18415" rIns="425217" bIns="18415" numCol="1" spcCol="1270" anchor="ctr" anchorCtr="0">
            <a:noAutofit/>
          </a:bodyPr>
          <a:lstStyle/>
          <a:p>
            <a:pPr marL="0" lvl="0" indent="0" algn="ctr" defTabSz="1289050">
              <a:lnSpc>
                <a:spcPct val="90000"/>
              </a:lnSpc>
              <a:spcBef>
                <a:spcPct val="0"/>
              </a:spcBef>
              <a:spcAft>
                <a:spcPct val="35000"/>
              </a:spcAft>
              <a:buNone/>
            </a:pPr>
            <a:r>
              <a:rPr lang="en-US" sz="2900" kern="1200"/>
              <a:t>95% No</a:t>
            </a:r>
          </a:p>
        </p:txBody>
      </p:sp>
      <p:sp>
        <p:nvSpPr>
          <p:cNvPr id="19" name="Freeform: Shape 18">
            <a:extLst>
              <a:ext uri="{FF2B5EF4-FFF2-40B4-BE49-F238E27FC236}">
                <a16:creationId xmlns:a16="http://schemas.microsoft.com/office/drawing/2014/main" id="{BDEC252C-1BD4-42F8-B311-BBC826A0ECB7}"/>
              </a:ext>
            </a:extLst>
          </p:cNvPr>
          <p:cNvSpPr/>
          <p:nvPr/>
        </p:nvSpPr>
        <p:spPr>
          <a:xfrm>
            <a:off x="2438397" y="5345808"/>
            <a:ext cx="2764492" cy="1024619"/>
          </a:xfrm>
          <a:custGeom>
            <a:avLst/>
            <a:gdLst>
              <a:gd name="connsiteX0" fmla="*/ 0 w 2561548"/>
              <a:gd name="connsiteY0" fmla="*/ 0 h 1024619"/>
              <a:gd name="connsiteX1" fmla="*/ 2049239 w 2561548"/>
              <a:gd name="connsiteY1" fmla="*/ 0 h 1024619"/>
              <a:gd name="connsiteX2" fmla="*/ 2561548 w 2561548"/>
              <a:gd name="connsiteY2" fmla="*/ 512310 h 1024619"/>
              <a:gd name="connsiteX3" fmla="*/ 2049239 w 2561548"/>
              <a:gd name="connsiteY3" fmla="*/ 1024619 h 1024619"/>
              <a:gd name="connsiteX4" fmla="*/ 0 w 2561548"/>
              <a:gd name="connsiteY4" fmla="*/ 1024619 h 1024619"/>
              <a:gd name="connsiteX5" fmla="*/ 512310 w 2561548"/>
              <a:gd name="connsiteY5" fmla="*/ 512310 h 1024619"/>
              <a:gd name="connsiteX6" fmla="*/ 0 w 2561548"/>
              <a:gd name="connsiteY6" fmla="*/ 0 h 102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1548" h="1024619">
                <a:moveTo>
                  <a:pt x="0" y="0"/>
                </a:moveTo>
                <a:lnTo>
                  <a:pt x="2049239" y="0"/>
                </a:lnTo>
                <a:lnTo>
                  <a:pt x="2561548" y="512310"/>
                </a:lnTo>
                <a:lnTo>
                  <a:pt x="2049239" y="1024619"/>
                </a:lnTo>
                <a:lnTo>
                  <a:pt x="0" y="1024619"/>
                </a:lnTo>
                <a:lnTo>
                  <a:pt x="512310" y="512310"/>
                </a:lnTo>
                <a:lnTo>
                  <a:pt x="0"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552950" tIns="20320" rIns="512309" bIns="20320" numCol="1" spcCol="1270" anchor="ctr" anchorCtr="0">
            <a:noAutofit/>
          </a:bodyPr>
          <a:lstStyle/>
          <a:p>
            <a:pPr marL="0" lvl="0" indent="0" algn="ctr" defTabSz="1422400">
              <a:lnSpc>
                <a:spcPct val="90000"/>
              </a:lnSpc>
              <a:spcBef>
                <a:spcPct val="0"/>
              </a:spcBef>
              <a:spcAft>
                <a:spcPct val="35000"/>
              </a:spcAft>
              <a:buNone/>
            </a:pPr>
            <a:r>
              <a:rPr lang="en-US" sz="3200" kern="1200"/>
              <a:t>Original </a:t>
            </a:r>
          </a:p>
        </p:txBody>
      </p:sp>
      <p:sp>
        <p:nvSpPr>
          <p:cNvPr id="20" name="Freeform: Shape 19">
            <a:extLst>
              <a:ext uri="{FF2B5EF4-FFF2-40B4-BE49-F238E27FC236}">
                <a16:creationId xmlns:a16="http://schemas.microsoft.com/office/drawing/2014/main" id="{AAA75210-B8A4-4943-9CF9-8A8C3BE7CB3A}"/>
              </a:ext>
            </a:extLst>
          </p:cNvPr>
          <p:cNvSpPr/>
          <p:nvPr/>
        </p:nvSpPr>
        <p:spPr>
          <a:xfrm>
            <a:off x="4843506" y="5432901"/>
            <a:ext cx="2294528" cy="850434"/>
          </a:xfrm>
          <a:custGeom>
            <a:avLst/>
            <a:gdLst>
              <a:gd name="connsiteX0" fmla="*/ 0 w 2126085"/>
              <a:gd name="connsiteY0" fmla="*/ 0 h 850434"/>
              <a:gd name="connsiteX1" fmla="*/ 1700868 w 2126085"/>
              <a:gd name="connsiteY1" fmla="*/ 0 h 850434"/>
              <a:gd name="connsiteX2" fmla="*/ 2126085 w 2126085"/>
              <a:gd name="connsiteY2" fmla="*/ 425217 h 850434"/>
              <a:gd name="connsiteX3" fmla="*/ 1700868 w 2126085"/>
              <a:gd name="connsiteY3" fmla="*/ 850434 h 850434"/>
              <a:gd name="connsiteX4" fmla="*/ 0 w 2126085"/>
              <a:gd name="connsiteY4" fmla="*/ 850434 h 850434"/>
              <a:gd name="connsiteX5" fmla="*/ 425217 w 2126085"/>
              <a:gd name="connsiteY5" fmla="*/ 425217 h 850434"/>
              <a:gd name="connsiteX6" fmla="*/ 0 w 2126085"/>
              <a:gd name="connsiteY6" fmla="*/ 0 h 85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085" h="850434">
                <a:moveTo>
                  <a:pt x="0" y="0"/>
                </a:moveTo>
                <a:lnTo>
                  <a:pt x="1700868" y="0"/>
                </a:lnTo>
                <a:lnTo>
                  <a:pt x="2126085" y="425217"/>
                </a:lnTo>
                <a:lnTo>
                  <a:pt x="1700868" y="850434"/>
                </a:lnTo>
                <a:lnTo>
                  <a:pt x="0" y="850434"/>
                </a:lnTo>
                <a:lnTo>
                  <a:pt x="425217" y="425217"/>
                </a:lnTo>
                <a:lnTo>
                  <a:pt x="0" y="0"/>
                </a:lnTo>
                <a:close/>
              </a:path>
            </a:pathLst>
          </a:custGeom>
        </p:spPr>
        <p:style>
          <a:lnRef idx="1">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2">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62047" tIns="18415" rIns="425217" bIns="18415" numCol="1" spcCol="1270" anchor="ctr" anchorCtr="0">
            <a:noAutofit/>
          </a:bodyPr>
          <a:lstStyle/>
          <a:p>
            <a:pPr marL="0" lvl="0" indent="0" algn="ctr" defTabSz="1289050">
              <a:lnSpc>
                <a:spcPct val="90000"/>
              </a:lnSpc>
              <a:spcBef>
                <a:spcPct val="0"/>
              </a:spcBef>
              <a:spcAft>
                <a:spcPct val="35000"/>
              </a:spcAft>
              <a:buNone/>
            </a:pPr>
            <a:r>
              <a:rPr lang="en-US" sz="2900" kern="1200"/>
              <a:t>18% Yes</a:t>
            </a:r>
          </a:p>
        </p:txBody>
      </p:sp>
      <p:sp>
        <p:nvSpPr>
          <p:cNvPr id="21" name="Freeform: Shape 20">
            <a:extLst>
              <a:ext uri="{FF2B5EF4-FFF2-40B4-BE49-F238E27FC236}">
                <a16:creationId xmlns:a16="http://schemas.microsoft.com/office/drawing/2014/main" id="{16B2364F-947C-4CA3-A5D7-46956EA2D787}"/>
              </a:ext>
            </a:extLst>
          </p:cNvPr>
          <p:cNvSpPr/>
          <p:nvPr/>
        </p:nvSpPr>
        <p:spPr>
          <a:xfrm>
            <a:off x="6816801" y="5432901"/>
            <a:ext cx="2294528" cy="850434"/>
          </a:xfrm>
          <a:custGeom>
            <a:avLst/>
            <a:gdLst>
              <a:gd name="connsiteX0" fmla="*/ 0 w 2126085"/>
              <a:gd name="connsiteY0" fmla="*/ 0 h 850434"/>
              <a:gd name="connsiteX1" fmla="*/ 1700868 w 2126085"/>
              <a:gd name="connsiteY1" fmla="*/ 0 h 850434"/>
              <a:gd name="connsiteX2" fmla="*/ 2126085 w 2126085"/>
              <a:gd name="connsiteY2" fmla="*/ 425217 h 850434"/>
              <a:gd name="connsiteX3" fmla="*/ 1700868 w 2126085"/>
              <a:gd name="connsiteY3" fmla="*/ 850434 h 850434"/>
              <a:gd name="connsiteX4" fmla="*/ 0 w 2126085"/>
              <a:gd name="connsiteY4" fmla="*/ 850434 h 850434"/>
              <a:gd name="connsiteX5" fmla="*/ 425217 w 2126085"/>
              <a:gd name="connsiteY5" fmla="*/ 425217 h 850434"/>
              <a:gd name="connsiteX6" fmla="*/ 0 w 2126085"/>
              <a:gd name="connsiteY6" fmla="*/ 0 h 85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085" h="850434">
                <a:moveTo>
                  <a:pt x="0" y="0"/>
                </a:moveTo>
                <a:lnTo>
                  <a:pt x="1700868" y="0"/>
                </a:lnTo>
                <a:lnTo>
                  <a:pt x="2126085" y="425217"/>
                </a:lnTo>
                <a:lnTo>
                  <a:pt x="1700868" y="850434"/>
                </a:lnTo>
                <a:lnTo>
                  <a:pt x="0" y="850434"/>
                </a:lnTo>
                <a:lnTo>
                  <a:pt x="425217" y="425217"/>
                </a:lnTo>
                <a:lnTo>
                  <a:pt x="0" y="0"/>
                </a:lnTo>
                <a:close/>
              </a:path>
            </a:pathLst>
          </a:custGeom>
        </p:spPr>
        <p:style>
          <a:lnRef idx="1">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2">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62047" tIns="18415" rIns="425217" bIns="18415" numCol="1" spcCol="1270" anchor="ctr" anchorCtr="0">
            <a:noAutofit/>
          </a:bodyPr>
          <a:lstStyle/>
          <a:p>
            <a:pPr marL="0" lvl="0" indent="0" algn="ctr" defTabSz="1289050">
              <a:lnSpc>
                <a:spcPct val="90000"/>
              </a:lnSpc>
              <a:spcBef>
                <a:spcPct val="0"/>
              </a:spcBef>
              <a:spcAft>
                <a:spcPct val="35000"/>
              </a:spcAft>
              <a:buNone/>
            </a:pPr>
            <a:r>
              <a:rPr lang="en-US" sz="2900" kern="1200"/>
              <a:t>82% No </a:t>
            </a:r>
          </a:p>
        </p:txBody>
      </p:sp>
      <p:sp>
        <p:nvSpPr>
          <p:cNvPr id="22" name="Slide Number Placeholder 3">
            <a:extLst>
              <a:ext uri="{FF2B5EF4-FFF2-40B4-BE49-F238E27FC236}">
                <a16:creationId xmlns:a16="http://schemas.microsoft.com/office/drawing/2014/main" id="{C8837957-A82D-446E-8969-1EABF252FC50}"/>
              </a:ext>
            </a:extLst>
          </p:cNvPr>
          <p:cNvSpPr>
            <a:spLocks noGrp="1"/>
          </p:cNvSpPr>
          <p:nvPr>
            <p:ph type="sldNum" sz="quarter" idx="12"/>
          </p:nvPr>
        </p:nvSpPr>
        <p:spPr>
          <a:xfrm>
            <a:off x="8610600" y="6356350"/>
            <a:ext cx="2743200" cy="365125"/>
          </a:xfrm>
        </p:spPr>
        <p:txBody>
          <a:bodyPr/>
          <a:lstStyle/>
          <a:p>
            <a:fld id="{834A7576-B30A-4A6C-9A37-B06C1029A70A}" type="slidenum">
              <a:rPr lang="en-US" smtClean="0"/>
              <a:t>12</a:t>
            </a:fld>
            <a:endParaRPr lang="en-US"/>
          </a:p>
        </p:txBody>
      </p:sp>
    </p:spTree>
    <p:extLst>
      <p:ext uri="{BB962C8B-B14F-4D97-AF65-F5344CB8AC3E}">
        <p14:creationId xmlns:p14="http://schemas.microsoft.com/office/powerpoint/2010/main" val="196236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13"/>
                                        </p:tgtEl>
                                        <p:attrNameLst>
                                          <p:attrName>style.opacity</p:attrName>
                                        </p:attrNameLst>
                                      </p:cBhvr>
                                      <p:to>
                                        <p:strVal val="0.25"/>
                                      </p:to>
                                    </p:set>
                                    <p:animEffect filter="image" prLst="opacity: 0.25">
                                      <p:cBhvr rctx="IE">
                                        <p:cTn id="7" dur="indefinite"/>
                                        <p:tgtEl>
                                          <p:spTgt spid="13"/>
                                        </p:tgtEl>
                                      </p:cBhvr>
                                    </p:animEffect>
                                  </p:childTnLst>
                                </p:cTn>
                              </p:par>
                              <p:par>
                                <p:cTn id="8" presetID="9" presetClass="emph" presetSubtype="0" grpId="0" nodeType="withEffect">
                                  <p:stCondLst>
                                    <p:cond delay="0"/>
                                  </p:stCondLst>
                                  <p:childTnLst>
                                    <p:set>
                                      <p:cBhvr>
                                        <p:cTn id="9" dur="indefinite"/>
                                        <p:tgtEl>
                                          <p:spTgt spid="14"/>
                                        </p:tgtEl>
                                        <p:attrNameLst>
                                          <p:attrName>style.opacity</p:attrName>
                                        </p:attrNameLst>
                                      </p:cBhvr>
                                      <p:to>
                                        <p:strVal val="0.25"/>
                                      </p:to>
                                    </p:set>
                                    <p:animEffect filter="image" prLst="opacity: 0.25">
                                      <p:cBhvr rctx="IE">
                                        <p:cTn id="10" dur="indefinite"/>
                                        <p:tgtEl>
                                          <p:spTgt spid="14"/>
                                        </p:tgtEl>
                                      </p:cBhvr>
                                    </p:animEffect>
                                  </p:childTnLst>
                                </p:cTn>
                              </p:par>
                              <p:par>
                                <p:cTn id="11" presetID="9" presetClass="emph" presetSubtype="0" grpId="0" nodeType="withEffect">
                                  <p:stCondLst>
                                    <p:cond delay="0"/>
                                  </p:stCondLst>
                                  <p:childTnLst>
                                    <p:set>
                                      <p:cBhvr>
                                        <p:cTn id="12" dur="indefinite"/>
                                        <p:tgtEl>
                                          <p:spTgt spid="15"/>
                                        </p:tgtEl>
                                        <p:attrNameLst>
                                          <p:attrName>style.opacity</p:attrName>
                                        </p:attrNameLst>
                                      </p:cBhvr>
                                      <p:to>
                                        <p:strVal val="0.25"/>
                                      </p:to>
                                    </p:set>
                                    <p:animEffect filter="image" prLst="opacity: 0.25">
                                      <p:cBhvr rctx="IE">
                                        <p:cTn id="13" dur="indefinite"/>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Dataset</a:t>
            </a:r>
          </a:p>
        </p:txBody>
      </p:sp>
      <p:sp>
        <p:nvSpPr>
          <p:cNvPr id="3" name="Content Placeholder 2"/>
          <p:cNvSpPr>
            <a:spLocks noGrp="1"/>
          </p:cNvSpPr>
          <p:nvPr>
            <p:ph idx="1"/>
          </p:nvPr>
        </p:nvSpPr>
        <p:spPr/>
        <p:txBody>
          <a:bodyPr>
            <a:normAutofit/>
          </a:bodyPr>
          <a:lstStyle/>
          <a:p>
            <a:r>
              <a:rPr lang="en-US" dirty="0"/>
              <a:t>A not so clear story with &lt; 9 Sunshine</a:t>
            </a:r>
          </a:p>
          <a:p>
            <a:pPr lvl="1"/>
            <a:r>
              <a:rPr lang="en-US" dirty="0"/>
              <a:t>There is still an increased likelihood of rain the following day based on historic observations</a:t>
            </a:r>
          </a:p>
        </p:txBody>
      </p:sp>
      <p:sp>
        <p:nvSpPr>
          <p:cNvPr id="13" name="Freeform: Shape 12">
            <a:extLst>
              <a:ext uri="{FF2B5EF4-FFF2-40B4-BE49-F238E27FC236}">
                <a16:creationId xmlns:a16="http://schemas.microsoft.com/office/drawing/2014/main" id="{71D49932-6442-426E-BCFB-743A885DD9EA}"/>
              </a:ext>
            </a:extLst>
          </p:cNvPr>
          <p:cNvSpPr/>
          <p:nvPr/>
        </p:nvSpPr>
        <p:spPr>
          <a:xfrm>
            <a:off x="2438397" y="3009676"/>
            <a:ext cx="2764492" cy="1024619"/>
          </a:xfrm>
          <a:custGeom>
            <a:avLst/>
            <a:gdLst>
              <a:gd name="connsiteX0" fmla="*/ 0 w 2561548"/>
              <a:gd name="connsiteY0" fmla="*/ 0 h 1024619"/>
              <a:gd name="connsiteX1" fmla="*/ 2049239 w 2561548"/>
              <a:gd name="connsiteY1" fmla="*/ 0 h 1024619"/>
              <a:gd name="connsiteX2" fmla="*/ 2561548 w 2561548"/>
              <a:gd name="connsiteY2" fmla="*/ 512310 h 1024619"/>
              <a:gd name="connsiteX3" fmla="*/ 2049239 w 2561548"/>
              <a:gd name="connsiteY3" fmla="*/ 1024619 h 1024619"/>
              <a:gd name="connsiteX4" fmla="*/ 0 w 2561548"/>
              <a:gd name="connsiteY4" fmla="*/ 1024619 h 1024619"/>
              <a:gd name="connsiteX5" fmla="*/ 512310 w 2561548"/>
              <a:gd name="connsiteY5" fmla="*/ 512310 h 1024619"/>
              <a:gd name="connsiteX6" fmla="*/ 0 w 2561548"/>
              <a:gd name="connsiteY6" fmla="*/ 0 h 102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1548" h="1024619">
                <a:moveTo>
                  <a:pt x="0" y="0"/>
                </a:moveTo>
                <a:lnTo>
                  <a:pt x="2049239" y="0"/>
                </a:lnTo>
                <a:lnTo>
                  <a:pt x="2561548" y="512310"/>
                </a:lnTo>
                <a:lnTo>
                  <a:pt x="2049239" y="1024619"/>
                </a:lnTo>
                <a:lnTo>
                  <a:pt x="0" y="1024619"/>
                </a:lnTo>
                <a:lnTo>
                  <a:pt x="512310" y="512310"/>
                </a:lnTo>
                <a:lnTo>
                  <a:pt x="0"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552950" tIns="20320" rIns="512309" bIns="20320" numCol="1" spcCol="1270" anchor="ctr" anchorCtr="0">
            <a:noAutofit/>
          </a:bodyPr>
          <a:lstStyle/>
          <a:p>
            <a:pPr marL="0" lvl="0" indent="0" algn="ctr" defTabSz="1422400">
              <a:lnSpc>
                <a:spcPct val="90000"/>
              </a:lnSpc>
              <a:spcBef>
                <a:spcPct val="0"/>
              </a:spcBef>
              <a:spcAft>
                <a:spcPct val="35000"/>
              </a:spcAft>
              <a:buNone/>
            </a:pPr>
            <a:r>
              <a:rPr lang="en-US" sz="3200" kern="1200" dirty="0"/>
              <a:t>Sunshine &lt; 9 </a:t>
            </a:r>
          </a:p>
        </p:txBody>
      </p:sp>
      <p:sp>
        <p:nvSpPr>
          <p:cNvPr id="14" name="Freeform: Shape 13">
            <a:extLst>
              <a:ext uri="{FF2B5EF4-FFF2-40B4-BE49-F238E27FC236}">
                <a16:creationId xmlns:a16="http://schemas.microsoft.com/office/drawing/2014/main" id="{C8024844-9AE4-44BE-9EA8-076D753A527E}"/>
              </a:ext>
            </a:extLst>
          </p:cNvPr>
          <p:cNvSpPr/>
          <p:nvPr/>
        </p:nvSpPr>
        <p:spPr>
          <a:xfrm>
            <a:off x="4843506" y="3096769"/>
            <a:ext cx="2294528" cy="850434"/>
          </a:xfrm>
          <a:custGeom>
            <a:avLst/>
            <a:gdLst>
              <a:gd name="connsiteX0" fmla="*/ 0 w 2126085"/>
              <a:gd name="connsiteY0" fmla="*/ 0 h 850434"/>
              <a:gd name="connsiteX1" fmla="*/ 1700868 w 2126085"/>
              <a:gd name="connsiteY1" fmla="*/ 0 h 850434"/>
              <a:gd name="connsiteX2" fmla="*/ 2126085 w 2126085"/>
              <a:gd name="connsiteY2" fmla="*/ 425217 h 850434"/>
              <a:gd name="connsiteX3" fmla="*/ 1700868 w 2126085"/>
              <a:gd name="connsiteY3" fmla="*/ 850434 h 850434"/>
              <a:gd name="connsiteX4" fmla="*/ 0 w 2126085"/>
              <a:gd name="connsiteY4" fmla="*/ 850434 h 850434"/>
              <a:gd name="connsiteX5" fmla="*/ 425217 w 2126085"/>
              <a:gd name="connsiteY5" fmla="*/ 425217 h 850434"/>
              <a:gd name="connsiteX6" fmla="*/ 0 w 2126085"/>
              <a:gd name="connsiteY6" fmla="*/ 0 h 85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085" h="850434">
                <a:moveTo>
                  <a:pt x="0" y="0"/>
                </a:moveTo>
                <a:lnTo>
                  <a:pt x="1700868" y="0"/>
                </a:lnTo>
                <a:lnTo>
                  <a:pt x="2126085" y="425217"/>
                </a:lnTo>
                <a:lnTo>
                  <a:pt x="1700868" y="850434"/>
                </a:lnTo>
                <a:lnTo>
                  <a:pt x="0" y="850434"/>
                </a:lnTo>
                <a:lnTo>
                  <a:pt x="425217" y="425217"/>
                </a:lnTo>
                <a:lnTo>
                  <a:pt x="0" y="0"/>
                </a:lnTo>
                <a:close/>
              </a:path>
            </a:pathLst>
          </a:custGeom>
        </p:spPr>
        <p:style>
          <a:lnRef idx="1">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2">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62047" tIns="18415" rIns="425217" bIns="18415" numCol="1" spcCol="1270" anchor="ctr" anchorCtr="0">
            <a:noAutofit/>
          </a:bodyPr>
          <a:lstStyle/>
          <a:p>
            <a:pPr marL="0" lvl="0" indent="0" algn="ctr" defTabSz="1289050">
              <a:lnSpc>
                <a:spcPct val="90000"/>
              </a:lnSpc>
              <a:spcBef>
                <a:spcPct val="0"/>
              </a:spcBef>
              <a:spcAft>
                <a:spcPct val="35000"/>
              </a:spcAft>
              <a:buNone/>
            </a:pPr>
            <a:r>
              <a:rPr lang="en-US" sz="2900" kern="1200" dirty="0"/>
              <a:t>28% Yes </a:t>
            </a:r>
          </a:p>
        </p:txBody>
      </p:sp>
      <p:sp>
        <p:nvSpPr>
          <p:cNvPr id="15" name="Freeform: Shape 14">
            <a:extLst>
              <a:ext uri="{FF2B5EF4-FFF2-40B4-BE49-F238E27FC236}">
                <a16:creationId xmlns:a16="http://schemas.microsoft.com/office/drawing/2014/main" id="{8EEAB35A-95EE-4585-8CD6-B7D3168ED164}"/>
              </a:ext>
            </a:extLst>
          </p:cNvPr>
          <p:cNvSpPr/>
          <p:nvPr/>
        </p:nvSpPr>
        <p:spPr>
          <a:xfrm>
            <a:off x="6816801" y="3096769"/>
            <a:ext cx="2294528" cy="850434"/>
          </a:xfrm>
          <a:custGeom>
            <a:avLst/>
            <a:gdLst>
              <a:gd name="connsiteX0" fmla="*/ 0 w 2126085"/>
              <a:gd name="connsiteY0" fmla="*/ 0 h 850434"/>
              <a:gd name="connsiteX1" fmla="*/ 1700868 w 2126085"/>
              <a:gd name="connsiteY1" fmla="*/ 0 h 850434"/>
              <a:gd name="connsiteX2" fmla="*/ 2126085 w 2126085"/>
              <a:gd name="connsiteY2" fmla="*/ 425217 h 850434"/>
              <a:gd name="connsiteX3" fmla="*/ 1700868 w 2126085"/>
              <a:gd name="connsiteY3" fmla="*/ 850434 h 850434"/>
              <a:gd name="connsiteX4" fmla="*/ 0 w 2126085"/>
              <a:gd name="connsiteY4" fmla="*/ 850434 h 850434"/>
              <a:gd name="connsiteX5" fmla="*/ 425217 w 2126085"/>
              <a:gd name="connsiteY5" fmla="*/ 425217 h 850434"/>
              <a:gd name="connsiteX6" fmla="*/ 0 w 2126085"/>
              <a:gd name="connsiteY6" fmla="*/ 0 h 85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085" h="850434">
                <a:moveTo>
                  <a:pt x="0" y="0"/>
                </a:moveTo>
                <a:lnTo>
                  <a:pt x="1700868" y="0"/>
                </a:lnTo>
                <a:lnTo>
                  <a:pt x="2126085" y="425217"/>
                </a:lnTo>
                <a:lnTo>
                  <a:pt x="1700868" y="850434"/>
                </a:lnTo>
                <a:lnTo>
                  <a:pt x="0" y="850434"/>
                </a:lnTo>
                <a:lnTo>
                  <a:pt x="425217" y="425217"/>
                </a:lnTo>
                <a:lnTo>
                  <a:pt x="0" y="0"/>
                </a:lnTo>
                <a:close/>
              </a:path>
            </a:pathLst>
          </a:custGeom>
        </p:spPr>
        <p:style>
          <a:lnRef idx="1">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2">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62047" tIns="18415" rIns="425217" bIns="18415" numCol="1" spcCol="1270" anchor="ctr" anchorCtr="0">
            <a:noAutofit/>
          </a:bodyPr>
          <a:lstStyle/>
          <a:p>
            <a:pPr marL="0" lvl="0" indent="0" algn="ctr" defTabSz="1289050">
              <a:lnSpc>
                <a:spcPct val="90000"/>
              </a:lnSpc>
              <a:spcBef>
                <a:spcPct val="0"/>
              </a:spcBef>
              <a:spcAft>
                <a:spcPct val="35000"/>
              </a:spcAft>
              <a:buNone/>
            </a:pPr>
            <a:r>
              <a:rPr lang="en-US" sz="2900" kern="1200" dirty="0"/>
              <a:t>72% No </a:t>
            </a:r>
          </a:p>
        </p:txBody>
      </p:sp>
      <p:sp>
        <p:nvSpPr>
          <p:cNvPr id="16" name="Freeform: Shape 15">
            <a:extLst>
              <a:ext uri="{FF2B5EF4-FFF2-40B4-BE49-F238E27FC236}">
                <a16:creationId xmlns:a16="http://schemas.microsoft.com/office/drawing/2014/main" id="{4DD2E697-A804-44C9-9D05-DF3E6200AA36}"/>
              </a:ext>
            </a:extLst>
          </p:cNvPr>
          <p:cNvSpPr/>
          <p:nvPr/>
        </p:nvSpPr>
        <p:spPr>
          <a:xfrm>
            <a:off x="2438397" y="4177742"/>
            <a:ext cx="2764492" cy="1024619"/>
          </a:xfrm>
          <a:custGeom>
            <a:avLst/>
            <a:gdLst>
              <a:gd name="connsiteX0" fmla="*/ 0 w 2561548"/>
              <a:gd name="connsiteY0" fmla="*/ 0 h 1024619"/>
              <a:gd name="connsiteX1" fmla="*/ 2049239 w 2561548"/>
              <a:gd name="connsiteY1" fmla="*/ 0 h 1024619"/>
              <a:gd name="connsiteX2" fmla="*/ 2561548 w 2561548"/>
              <a:gd name="connsiteY2" fmla="*/ 512310 h 1024619"/>
              <a:gd name="connsiteX3" fmla="*/ 2049239 w 2561548"/>
              <a:gd name="connsiteY3" fmla="*/ 1024619 h 1024619"/>
              <a:gd name="connsiteX4" fmla="*/ 0 w 2561548"/>
              <a:gd name="connsiteY4" fmla="*/ 1024619 h 1024619"/>
              <a:gd name="connsiteX5" fmla="*/ 512310 w 2561548"/>
              <a:gd name="connsiteY5" fmla="*/ 512310 h 1024619"/>
              <a:gd name="connsiteX6" fmla="*/ 0 w 2561548"/>
              <a:gd name="connsiteY6" fmla="*/ 0 h 102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1548" h="1024619">
                <a:moveTo>
                  <a:pt x="0" y="0"/>
                </a:moveTo>
                <a:lnTo>
                  <a:pt x="2049239" y="0"/>
                </a:lnTo>
                <a:lnTo>
                  <a:pt x="2561548" y="512310"/>
                </a:lnTo>
                <a:lnTo>
                  <a:pt x="2049239" y="1024619"/>
                </a:lnTo>
                <a:lnTo>
                  <a:pt x="0" y="1024619"/>
                </a:lnTo>
                <a:lnTo>
                  <a:pt x="512310" y="512310"/>
                </a:lnTo>
                <a:lnTo>
                  <a:pt x="0"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552950" tIns="20320" rIns="512309" bIns="20320" numCol="1" spcCol="1270" anchor="ctr" anchorCtr="0">
            <a:noAutofit/>
          </a:bodyPr>
          <a:lstStyle/>
          <a:p>
            <a:pPr marL="0" lvl="0" indent="0" algn="ctr" defTabSz="1422400">
              <a:lnSpc>
                <a:spcPct val="90000"/>
              </a:lnSpc>
              <a:spcBef>
                <a:spcPct val="0"/>
              </a:spcBef>
              <a:spcAft>
                <a:spcPct val="35000"/>
              </a:spcAft>
              <a:buNone/>
            </a:pPr>
            <a:r>
              <a:rPr lang="en-US" sz="3200" kern="1200" dirty="0"/>
              <a:t>Sunshine &gt;= 9 </a:t>
            </a:r>
          </a:p>
        </p:txBody>
      </p:sp>
      <p:sp>
        <p:nvSpPr>
          <p:cNvPr id="17" name="Freeform: Shape 16">
            <a:extLst>
              <a:ext uri="{FF2B5EF4-FFF2-40B4-BE49-F238E27FC236}">
                <a16:creationId xmlns:a16="http://schemas.microsoft.com/office/drawing/2014/main" id="{E4FF8088-D45F-4194-A099-9D8EEEE65F87}"/>
              </a:ext>
            </a:extLst>
          </p:cNvPr>
          <p:cNvSpPr/>
          <p:nvPr/>
        </p:nvSpPr>
        <p:spPr>
          <a:xfrm>
            <a:off x="4843506" y="4264835"/>
            <a:ext cx="2294528" cy="850434"/>
          </a:xfrm>
          <a:custGeom>
            <a:avLst/>
            <a:gdLst>
              <a:gd name="connsiteX0" fmla="*/ 0 w 2126085"/>
              <a:gd name="connsiteY0" fmla="*/ 0 h 850434"/>
              <a:gd name="connsiteX1" fmla="*/ 1700868 w 2126085"/>
              <a:gd name="connsiteY1" fmla="*/ 0 h 850434"/>
              <a:gd name="connsiteX2" fmla="*/ 2126085 w 2126085"/>
              <a:gd name="connsiteY2" fmla="*/ 425217 h 850434"/>
              <a:gd name="connsiteX3" fmla="*/ 1700868 w 2126085"/>
              <a:gd name="connsiteY3" fmla="*/ 850434 h 850434"/>
              <a:gd name="connsiteX4" fmla="*/ 0 w 2126085"/>
              <a:gd name="connsiteY4" fmla="*/ 850434 h 850434"/>
              <a:gd name="connsiteX5" fmla="*/ 425217 w 2126085"/>
              <a:gd name="connsiteY5" fmla="*/ 425217 h 850434"/>
              <a:gd name="connsiteX6" fmla="*/ 0 w 2126085"/>
              <a:gd name="connsiteY6" fmla="*/ 0 h 85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085" h="850434">
                <a:moveTo>
                  <a:pt x="0" y="0"/>
                </a:moveTo>
                <a:lnTo>
                  <a:pt x="1700868" y="0"/>
                </a:lnTo>
                <a:lnTo>
                  <a:pt x="2126085" y="425217"/>
                </a:lnTo>
                <a:lnTo>
                  <a:pt x="1700868" y="850434"/>
                </a:lnTo>
                <a:lnTo>
                  <a:pt x="0" y="850434"/>
                </a:lnTo>
                <a:lnTo>
                  <a:pt x="425217" y="425217"/>
                </a:lnTo>
                <a:lnTo>
                  <a:pt x="0" y="0"/>
                </a:lnTo>
                <a:close/>
              </a:path>
            </a:pathLst>
          </a:custGeom>
        </p:spPr>
        <p:style>
          <a:lnRef idx="1">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2">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62047" tIns="18415" rIns="425217" bIns="18415" numCol="1" spcCol="1270" anchor="ctr" anchorCtr="0">
            <a:noAutofit/>
          </a:bodyPr>
          <a:lstStyle/>
          <a:p>
            <a:pPr marL="0" lvl="0" indent="0" algn="ctr" defTabSz="1289050">
              <a:lnSpc>
                <a:spcPct val="90000"/>
              </a:lnSpc>
              <a:spcBef>
                <a:spcPct val="0"/>
              </a:spcBef>
              <a:spcAft>
                <a:spcPct val="35000"/>
              </a:spcAft>
              <a:buNone/>
            </a:pPr>
            <a:r>
              <a:rPr lang="en-US" sz="2900" kern="1200"/>
              <a:t>5% Yes </a:t>
            </a:r>
          </a:p>
        </p:txBody>
      </p:sp>
      <p:sp>
        <p:nvSpPr>
          <p:cNvPr id="18" name="Freeform: Shape 17">
            <a:extLst>
              <a:ext uri="{FF2B5EF4-FFF2-40B4-BE49-F238E27FC236}">
                <a16:creationId xmlns:a16="http://schemas.microsoft.com/office/drawing/2014/main" id="{5BD3186A-E6D6-47A1-A6F5-80D63082C333}"/>
              </a:ext>
            </a:extLst>
          </p:cNvPr>
          <p:cNvSpPr/>
          <p:nvPr/>
        </p:nvSpPr>
        <p:spPr>
          <a:xfrm>
            <a:off x="6816801" y="4264835"/>
            <a:ext cx="2294528" cy="850434"/>
          </a:xfrm>
          <a:custGeom>
            <a:avLst/>
            <a:gdLst>
              <a:gd name="connsiteX0" fmla="*/ 0 w 2126085"/>
              <a:gd name="connsiteY0" fmla="*/ 0 h 850434"/>
              <a:gd name="connsiteX1" fmla="*/ 1700868 w 2126085"/>
              <a:gd name="connsiteY1" fmla="*/ 0 h 850434"/>
              <a:gd name="connsiteX2" fmla="*/ 2126085 w 2126085"/>
              <a:gd name="connsiteY2" fmla="*/ 425217 h 850434"/>
              <a:gd name="connsiteX3" fmla="*/ 1700868 w 2126085"/>
              <a:gd name="connsiteY3" fmla="*/ 850434 h 850434"/>
              <a:gd name="connsiteX4" fmla="*/ 0 w 2126085"/>
              <a:gd name="connsiteY4" fmla="*/ 850434 h 850434"/>
              <a:gd name="connsiteX5" fmla="*/ 425217 w 2126085"/>
              <a:gd name="connsiteY5" fmla="*/ 425217 h 850434"/>
              <a:gd name="connsiteX6" fmla="*/ 0 w 2126085"/>
              <a:gd name="connsiteY6" fmla="*/ 0 h 85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085" h="850434">
                <a:moveTo>
                  <a:pt x="0" y="0"/>
                </a:moveTo>
                <a:lnTo>
                  <a:pt x="1700868" y="0"/>
                </a:lnTo>
                <a:lnTo>
                  <a:pt x="2126085" y="425217"/>
                </a:lnTo>
                <a:lnTo>
                  <a:pt x="1700868" y="850434"/>
                </a:lnTo>
                <a:lnTo>
                  <a:pt x="0" y="850434"/>
                </a:lnTo>
                <a:lnTo>
                  <a:pt x="425217" y="425217"/>
                </a:lnTo>
                <a:lnTo>
                  <a:pt x="0" y="0"/>
                </a:lnTo>
                <a:close/>
              </a:path>
            </a:pathLst>
          </a:custGeom>
        </p:spPr>
        <p:style>
          <a:lnRef idx="1">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2">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62047" tIns="18415" rIns="425217" bIns="18415" numCol="1" spcCol="1270" anchor="ctr" anchorCtr="0">
            <a:noAutofit/>
          </a:bodyPr>
          <a:lstStyle/>
          <a:p>
            <a:pPr marL="0" lvl="0" indent="0" algn="ctr" defTabSz="1289050">
              <a:lnSpc>
                <a:spcPct val="90000"/>
              </a:lnSpc>
              <a:spcBef>
                <a:spcPct val="0"/>
              </a:spcBef>
              <a:spcAft>
                <a:spcPct val="35000"/>
              </a:spcAft>
              <a:buNone/>
            </a:pPr>
            <a:r>
              <a:rPr lang="en-US" sz="2900" kern="1200"/>
              <a:t>95% No</a:t>
            </a:r>
          </a:p>
        </p:txBody>
      </p:sp>
      <p:sp>
        <p:nvSpPr>
          <p:cNvPr id="19" name="Freeform: Shape 18">
            <a:extLst>
              <a:ext uri="{FF2B5EF4-FFF2-40B4-BE49-F238E27FC236}">
                <a16:creationId xmlns:a16="http://schemas.microsoft.com/office/drawing/2014/main" id="{BDEC252C-1BD4-42F8-B311-BBC826A0ECB7}"/>
              </a:ext>
            </a:extLst>
          </p:cNvPr>
          <p:cNvSpPr/>
          <p:nvPr/>
        </p:nvSpPr>
        <p:spPr>
          <a:xfrm>
            <a:off x="2438397" y="5345808"/>
            <a:ext cx="2764492" cy="1024619"/>
          </a:xfrm>
          <a:custGeom>
            <a:avLst/>
            <a:gdLst>
              <a:gd name="connsiteX0" fmla="*/ 0 w 2561548"/>
              <a:gd name="connsiteY0" fmla="*/ 0 h 1024619"/>
              <a:gd name="connsiteX1" fmla="*/ 2049239 w 2561548"/>
              <a:gd name="connsiteY1" fmla="*/ 0 h 1024619"/>
              <a:gd name="connsiteX2" fmla="*/ 2561548 w 2561548"/>
              <a:gd name="connsiteY2" fmla="*/ 512310 h 1024619"/>
              <a:gd name="connsiteX3" fmla="*/ 2049239 w 2561548"/>
              <a:gd name="connsiteY3" fmla="*/ 1024619 h 1024619"/>
              <a:gd name="connsiteX4" fmla="*/ 0 w 2561548"/>
              <a:gd name="connsiteY4" fmla="*/ 1024619 h 1024619"/>
              <a:gd name="connsiteX5" fmla="*/ 512310 w 2561548"/>
              <a:gd name="connsiteY5" fmla="*/ 512310 h 1024619"/>
              <a:gd name="connsiteX6" fmla="*/ 0 w 2561548"/>
              <a:gd name="connsiteY6" fmla="*/ 0 h 102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1548" h="1024619">
                <a:moveTo>
                  <a:pt x="0" y="0"/>
                </a:moveTo>
                <a:lnTo>
                  <a:pt x="2049239" y="0"/>
                </a:lnTo>
                <a:lnTo>
                  <a:pt x="2561548" y="512310"/>
                </a:lnTo>
                <a:lnTo>
                  <a:pt x="2049239" y="1024619"/>
                </a:lnTo>
                <a:lnTo>
                  <a:pt x="0" y="1024619"/>
                </a:lnTo>
                <a:lnTo>
                  <a:pt x="512310" y="512310"/>
                </a:lnTo>
                <a:lnTo>
                  <a:pt x="0"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552950" tIns="20320" rIns="512309" bIns="20320" numCol="1" spcCol="1270" anchor="ctr" anchorCtr="0">
            <a:noAutofit/>
          </a:bodyPr>
          <a:lstStyle/>
          <a:p>
            <a:pPr marL="0" lvl="0" indent="0" algn="ctr" defTabSz="1422400">
              <a:lnSpc>
                <a:spcPct val="90000"/>
              </a:lnSpc>
              <a:spcBef>
                <a:spcPct val="0"/>
              </a:spcBef>
              <a:spcAft>
                <a:spcPct val="35000"/>
              </a:spcAft>
              <a:buNone/>
            </a:pPr>
            <a:r>
              <a:rPr lang="en-US" sz="3200" kern="1200"/>
              <a:t>Original </a:t>
            </a:r>
          </a:p>
        </p:txBody>
      </p:sp>
      <p:sp>
        <p:nvSpPr>
          <p:cNvPr id="20" name="Freeform: Shape 19">
            <a:extLst>
              <a:ext uri="{FF2B5EF4-FFF2-40B4-BE49-F238E27FC236}">
                <a16:creationId xmlns:a16="http://schemas.microsoft.com/office/drawing/2014/main" id="{AAA75210-B8A4-4943-9CF9-8A8C3BE7CB3A}"/>
              </a:ext>
            </a:extLst>
          </p:cNvPr>
          <p:cNvSpPr/>
          <p:nvPr/>
        </p:nvSpPr>
        <p:spPr>
          <a:xfrm>
            <a:off x="4843506" y="5432901"/>
            <a:ext cx="2294528" cy="850434"/>
          </a:xfrm>
          <a:custGeom>
            <a:avLst/>
            <a:gdLst>
              <a:gd name="connsiteX0" fmla="*/ 0 w 2126085"/>
              <a:gd name="connsiteY0" fmla="*/ 0 h 850434"/>
              <a:gd name="connsiteX1" fmla="*/ 1700868 w 2126085"/>
              <a:gd name="connsiteY1" fmla="*/ 0 h 850434"/>
              <a:gd name="connsiteX2" fmla="*/ 2126085 w 2126085"/>
              <a:gd name="connsiteY2" fmla="*/ 425217 h 850434"/>
              <a:gd name="connsiteX3" fmla="*/ 1700868 w 2126085"/>
              <a:gd name="connsiteY3" fmla="*/ 850434 h 850434"/>
              <a:gd name="connsiteX4" fmla="*/ 0 w 2126085"/>
              <a:gd name="connsiteY4" fmla="*/ 850434 h 850434"/>
              <a:gd name="connsiteX5" fmla="*/ 425217 w 2126085"/>
              <a:gd name="connsiteY5" fmla="*/ 425217 h 850434"/>
              <a:gd name="connsiteX6" fmla="*/ 0 w 2126085"/>
              <a:gd name="connsiteY6" fmla="*/ 0 h 85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085" h="850434">
                <a:moveTo>
                  <a:pt x="0" y="0"/>
                </a:moveTo>
                <a:lnTo>
                  <a:pt x="1700868" y="0"/>
                </a:lnTo>
                <a:lnTo>
                  <a:pt x="2126085" y="425217"/>
                </a:lnTo>
                <a:lnTo>
                  <a:pt x="1700868" y="850434"/>
                </a:lnTo>
                <a:lnTo>
                  <a:pt x="0" y="850434"/>
                </a:lnTo>
                <a:lnTo>
                  <a:pt x="425217" y="425217"/>
                </a:lnTo>
                <a:lnTo>
                  <a:pt x="0" y="0"/>
                </a:lnTo>
                <a:close/>
              </a:path>
            </a:pathLst>
          </a:custGeom>
        </p:spPr>
        <p:style>
          <a:lnRef idx="1">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2">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62047" tIns="18415" rIns="425217" bIns="18415" numCol="1" spcCol="1270" anchor="ctr" anchorCtr="0">
            <a:noAutofit/>
          </a:bodyPr>
          <a:lstStyle/>
          <a:p>
            <a:pPr marL="0" lvl="0" indent="0" algn="ctr" defTabSz="1289050">
              <a:lnSpc>
                <a:spcPct val="90000"/>
              </a:lnSpc>
              <a:spcBef>
                <a:spcPct val="0"/>
              </a:spcBef>
              <a:spcAft>
                <a:spcPct val="35000"/>
              </a:spcAft>
              <a:buNone/>
            </a:pPr>
            <a:r>
              <a:rPr lang="en-US" sz="2900" kern="1200"/>
              <a:t>18% Yes</a:t>
            </a:r>
          </a:p>
        </p:txBody>
      </p:sp>
      <p:sp>
        <p:nvSpPr>
          <p:cNvPr id="21" name="Freeform: Shape 20">
            <a:extLst>
              <a:ext uri="{FF2B5EF4-FFF2-40B4-BE49-F238E27FC236}">
                <a16:creationId xmlns:a16="http://schemas.microsoft.com/office/drawing/2014/main" id="{16B2364F-947C-4CA3-A5D7-46956EA2D787}"/>
              </a:ext>
            </a:extLst>
          </p:cNvPr>
          <p:cNvSpPr/>
          <p:nvPr/>
        </p:nvSpPr>
        <p:spPr>
          <a:xfrm>
            <a:off x="6816801" y="5432901"/>
            <a:ext cx="2294528" cy="850434"/>
          </a:xfrm>
          <a:custGeom>
            <a:avLst/>
            <a:gdLst>
              <a:gd name="connsiteX0" fmla="*/ 0 w 2126085"/>
              <a:gd name="connsiteY0" fmla="*/ 0 h 850434"/>
              <a:gd name="connsiteX1" fmla="*/ 1700868 w 2126085"/>
              <a:gd name="connsiteY1" fmla="*/ 0 h 850434"/>
              <a:gd name="connsiteX2" fmla="*/ 2126085 w 2126085"/>
              <a:gd name="connsiteY2" fmla="*/ 425217 h 850434"/>
              <a:gd name="connsiteX3" fmla="*/ 1700868 w 2126085"/>
              <a:gd name="connsiteY3" fmla="*/ 850434 h 850434"/>
              <a:gd name="connsiteX4" fmla="*/ 0 w 2126085"/>
              <a:gd name="connsiteY4" fmla="*/ 850434 h 850434"/>
              <a:gd name="connsiteX5" fmla="*/ 425217 w 2126085"/>
              <a:gd name="connsiteY5" fmla="*/ 425217 h 850434"/>
              <a:gd name="connsiteX6" fmla="*/ 0 w 2126085"/>
              <a:gd name="connsiteY6" fmla="*/ 0 h 85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085" h="850434">
                <a:moveTo>
                  <a:pt x="0" y="0"/>
                </a:moveTo>
                <a:lnTo>
                  <a:pt x="1700868" y="0"/>
                </a:lnTo>
                <a:lnTo>
                  <a:pt x="2126085" y="425217"/>
                </a:lnTo>
                <a:lnTo>
                  <a:pt x="1700868" y="850434"/>
                </a:lnTo>
                <a:lnTo>
                  <a:pt x="0" y="850434"/>
                </a:lnTo>
                <a:lnTo>
                  <a:pt x="425217" y="425217"/>
                </a:lnTo>
                <a:lnTo>
                  <a:pt x="0" y="0"/>
                </a:lnTo>
                <a:close/>
              </a:path>
            </a:pathLst>
          </a:custGeom>
        </p:spPr>
        <p:style>
          <a:lnRef idx="1">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2">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62047" tIns="18415" rIns="425217" bIns="18415" numCol="1" spcCol="1270" anchor="ctr" anchorCtr="0">
            <a:noAutofit/>
          </a:bodyPr>
          <a:lstStyle/>
          <a:p>
            <a:pPr marL="0" lvl="0" indent="0" algn="ctr" defTabSz="1289050">
              <a:lnSpc>
                <a:spcPct val="90000"/>
              </a:lnSpc>
              <a:spcBef>
                <a:spcPct val="0"/>
              </a:spcBef>
              <a:spcAft>
                <a:spcPct val="35000"/>
              </a:spcAft>
              <a:buNone/>
            </a:pPr>
            <a:r>
              <a:rPr lang="en-US" sz="2900" kern="1200"/>
              <a:t>82% No </a:t>
            </a:r>
          </a:p>
        </p:txBody>
      </p:sp>
      <p:sp>
        <p:nvSpPr>
          <p:cNvPr id="4" name="Slide Number Placeholder 3">
            <a:extLst>
              <a:ext uri="{FF2B5EF4-FFF2-40B4-BE49-F238E27FC236}">
                <a16:creationId xmlns:a16="http://schemas.microsoft.com/office/drawing/2014/main" id="{F58D9A57-975B-4578-9A4D-66AFA3F22763}"/>
              </a:ext>
            </a:extLst>
          </p:cNvPr>
          <p:cNvSpPr>
            <a:spLocks noGrp="1"/>
          </p:cNvSpPr>
          <p:nvPr>
            <p:ph type="sldNum" sz="quarter" idx="12"/>
          </p:nvPr>
        </p:nvSpPr>
        <p:spPr/>
        <p:txBody>
          <a:bodyPr/>
          <a:lstStyle/>
          <a:p>
            <a:fld id="{834A7576-B30A-4A6C-9A37-B06C1029A70A}" type="slidenum">
              <a:rPr lang="en-US" smtClean="0"/>
              <a:t>13</a:t>
            </a:fld>
            <a:endParaRPr lang="en-US"/>
          </a:p>
        </p:txBody>
      </p:sp>
    </p:spTree>
    <p:extLst>
      <p:ext uri="{BB962C8B-B14F-4D97-AF65-F5344CB8AC3E}">
        <p14:creationId xmlns:p14="http://schemas.microsoft.com/office/powerpoint/2010/main" val="324817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16"/>
                                        </p:tgtEl>
                                        <p:attrNameLst>
                                          <p:attrName>style.opacity</p:attrName>
                                        </p:attrNameLst>
                                      </p:cBhvr>
                                      <p:to>
                                        <p:strVal val="0.25"/>
                                      </p:to>
                                    </p:set>
                                    <p:animEffect filter="image" prLst="opacity: 0.25">
                                      <p:cBhvr rctx="IE">
                                        <p:cTn id="7" dur="indefinite"/>
                                        <p:tgtEl>
                                          <p:spTgt spid="16"/>
                                        </p:tgtEl>
                                      </p:cBhvr>
                                    </p:animEffect>
                                  </p:childTnLst>
                                </p:cTn>
                              </p:par>
                              <p:par>
                                <p:cTn id="8" presetID="9" presetClass="emph" presetSubtype="0" grpId="0" nodeType="withEffect">
                                  <p:stCondLst>
                                    <p:cond delay="0"/>
                                  </p:stCondLst>
                                  <p:childTnLst>
                                    <p:set>
                                      <p:cBhvr>
                                        <p:cTn id="9" dur="indefinite"/>
                                        <p:tgtEl>
                                          <p:spTgt spid="17"/>
                                        </p:tgtEl>
                                        <p:attrNameLst>
                                          <p:attrName>style.opacity</p:attrName>
                                        </p:attrNameLst>
                                      </p:cBhvr>
                                      <p:to>
                                        <p:strVal val="0.25"/>
                                      </p:to>
                                    </p:set>
                                    <p:animEffect filter="image" prLst="opacity: 0.25">
                                      <p:cBhvr rctx="IE">
                                        <p:cTn id="10" dur="indefinite"/>
                                        <p:tgtEl>
                                          <p:spTgt spid="17"/>
                                        </p:tgtEl>
                                      </p:cBhvr>
                                    </p:animEffect>
                                  </p:childTnLst>
                                </p:cTn>
                              </p:par>
                              <p:par>
                                <p:cTn id="11" presetID="9" presetClass="emph" presetSubtype="0" grpId="0" nodeType="withEffect">
                                  <p:stCondLst>
                                    <p:cond delay="0"/>
                                  </p:stCondLst>
                                  <p:childTnLst>
                                    <p:set>
                                      <p:cBhvr>
                                        <p:cTn id="12" dur="indefinite"/>
                                        <p:tgtEl>
                                          <p:spTgt spid="18"/>
                                        </p:tgtEl>
                                        <p:attrNameLst>
                                          <p:attrName>style.opacity</p:attrName>
                                        </p:attrNameLst>
                                      </p:cBhvr>
                                      <p:to>
                                        <p:strVal val="0.25"/>
                                      </p:to>
                                    </p:set>
                                    <p:animEffect filter="image" prLst="opacity: 0.25">
                                      <p:cBhvr rctx="IE">
                                        <p:cTn id="13"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897086-7842-4588-90CB-B2EB4F1375BB}"/>
              </a:ext>
            </a:extLst>
          </p:cNvPr>
          <p:cNvSpPr>
            <a:spLocks noGrp="1"/>
          </p:cNvSpPr>
          <p:nvPr>
            <p:ph type="sldNum" sz="quarter" idx="12"/>
          </p:nvPr>
        </p:nvSpPr>
        <p:spPr/>
        <p:txBody>
          <a:bodyPr/>
          <a:lstStyle/>
          <a:p>
            <a:fld id="{834A7576-B30A-4A6C-9A37-B06C1029A70A}" type="slidenum">
              <a:rPr lang="en-US" smtClean="0"/>
              <a:t>14</a:t>
            </a:fld>
            <a:endParaRPr lang="en-US"/>
          </a:p>
        </p:txBody>
      </p:sp>
      <p:sp>
        <p:nvSpPr>
          <p:cNvPr id="33" name="Freeform: Shape 32">
            <a:extLst>
              <a:ext uri="{FF2B5EF4-FFF2-40B4-BE49-F238E27FC236}">
                <a16:creationId xmlns:a16="http://schemas.microsoft.com/office/drawing/2014/main" id="{5BACC052-A6AC-469C-89F3-D78DA449DD5A}"/>
              </a:ext>
            </a:extLst>
          </p:cNvPr>
          <p:cNvSpPr/>
          <p:nvPr/>
        </p:nvSpPr>
        <p:spPr>
          <a:xfrm>
            <a:off x="5276757" y="1477010"/>
            <a:ext cx="1530445" cy="1101083"/>
          </a:xfrm>
          <a:custGeom>
            <a:avLst/>
            <a:gdLst>
              <a:gd name="connsiteX0" fmla="*/ 0 w 1530445"/>
              <a:gd name="connsiteY0" fmla="*/ 110108 h 1101083"/>
              <a:gd name="connsiteX1" fmla="*/ 110108 w 1530445"/>
              <a:gd name="connsiteY1" fmla="*/ 0 h 1101083"/>
              <a:gd name="connsiteX2" fmla="*/ 1420337 w 1530445"/>
              <a:gd name="connsiteY2" fmla="*/ 0 h 1101083"/>
              <a:gd name="connsiteX3" fmla="*/ 1530445 w 1530445"/>
              <a:gd name="connsiteY3" fmla="*/ 110108 h 1101083"/>
              <a:gd name="connsiteX4" fmla="*/ 1530445 w 1530445"/>
              <a:gd name="connsiteY4" fmla="*/ 990975 h 1101083"/>
              <a:gd name="connsiteX5" fmla="*/ 1420337 w 1530445"/>
              <a:gd name="connsiteY5" fmla="*/ 1101083 h 1101083"/>
              <a:gd name="connsiteX6" fmla="*/ 110108 w 1530445"/>
              <a:gd name="connsiteY6" fmla="*/ 1101083 h 1101083"/>
              <a:gd name="connsiteX7" fmla="*/ 0 w 1530445"/>
              <a:gd name="connsiteY7" fmla="*/ 990975 h 1101083"/>
              <a:gd name="connsiteX8" fmla="*/ 0 w 1530445"/>
              <a:gd name="connsiteY8" fmla="*/ 110108 h 11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0445" h="1101083">
                <a:moveTo>
                  <a:pt x="0" y="110108"/>
                </a:moveTo>
                <a:cubicBezTo>
                  <a:pt x="0" y="49297"/>
                  <a:pt x="49297" y="0"/>
                  <a:pt x="110108" y="0"/>
                </a:cubicBezTo>
                <a:lnTo>
                  <a:pt x="1420337" y="0"/>
                </a:lnTo>
                <a:cubicBezTo>
                  <a:pt x="1481148" y="0"/>
                  <a:pt x="1530445" y="49297"/>
                  <a:pt x="1530445" y="110108"/>
                </a:cubicBezTo>
                <a:lnTo>
                  <a:pt x="1530445" y="990975"/>
                </a:lnTo>
                <a:cubicBezTo>
                  <a:pt x="1530445" y="1051786"/>
                  <a:pt x="1481148" y="1101083"/>
                  <a:pt x="1420337" y="1101083"/>
                </a:cubicBezTo>
                <a:lnTo>
                  <a:pt x="110108" y="1101083"/>
                </a:lnTo>
                <a:cubicBezTo>
                  <a:pt x="49297" y="1101083"/>
                  <a:pt x="0" y="1051786"/>
                  <a:pt x="0" y="990975"/>
                </a:cubicBezTo>
                <a:lnTo>
                  <a:pt x="0" y="110108"/>
                </a:lnTo>
                <a:close/>
              </a:path>
            </a:pathLst>
          </a:cu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31310" tIns="131310" rIns="131310" bIns="131310" numCol="1" spcCol="1270" anchor="ctr" anchorCtr="0">
            <a:noAutofit/>
          </a:bodyPr>
          <a:lstStyle/>
          <a:p>
            <a:pPr marL="0" lvl="0" indent="0" algn="ctr" defTabSz="1155700">
              <a:lnSpc>
                <a:spcPct val="100000"/>
              </a:lnSpc>
              <a:spcBef>
                <a:spcPct val="0"/>
              </a:spcBef>
              <a:spcAft>
                <a:spcPts val="0"/>
              </a:spcAft>
              <a:buNone/>
            </a:pPr>
            <a:r>
              <a:rPr lang="en-US" sz="2600" b="1" kern="1200" dirty="0"/>
              <a:t>Weather </a:t>
            </a:r>
          </a:p>
          <a:p>
            <a:pPr marL="0" lvl="0" indent="0" algn="ctr" defTabSz="1155700">
              <a:lnSpc>
                <a:spcPct val="100000"/>
              </a:lnSpc>
              <a:spcBef>
                <a:spcPct val="0"/>
              </a:spcBef>
              <a:spcAft>
                <a:spcPts val="0"/>
              </a:spcAft>
              <a:buNone/>
            </a:pPr>
            <a:r>
              <a:rPr lang="en-US" sz="2600" b="1" kern="1200" dirty="0"/>
              <a:t>Data</a:t>
            </a:r>
          </a:p>
        </p:txBody>
      </p:sp>
      <p:sp>
        <p:nvSpPr>
          <p:cNvPr id="34" name="Freeform: Shape 33">
            <a:extLst>
              <a:ext uri="{FF2B5EF4-FFF2-40B4-BE49-F238E27FC236}">
                <a16:creationId xmlns:a16="http://schemas.microsoft.com/office/drawing/2014/main" id="{64F668C5-C349-4922-88D7-7A12DC685ACB}"/>
              </a:ext>
            </a:extLst>
          </p:cNvPr>
          <p:cNvSpPr/>
          <p:nvPr/>
        </p:nvSpPr>
        <p:spPr>
          <a:xfrm>
            <a:off x="3375379" y="2578093"/>
            <a:ext cx="2666600" cy="706763"/>
          </a:xfrm>
          <a:custGeom>
            <a:avLst/>
            <a:gdLst/>
            <a:ahLst/>
            <a:cxnLst/>
            <a:rect l="0" t="0" r="0" b="0"/>
            <a:pathLst>
              <a:path>
                <a:moveTo>
                  <a:pt x="2666600" y="0"/>
                </a:moveTo>
                <a:lnTo>
                  <a:pt x="2666600" y="353381"/>
                </a:lnTo>
                <a:lnTo>
                  <a:pt x="0" y="353381"/>
                </a:lnTo>
                <a:lnTo>
                  <a:pt x="0" y="706763"/>
                </a:lnTo>
              </a:path>
            </a:pathLst>
          </a:custGeom>
          <a:noFill/>
        </p:spPr>
        <p:style>
          <a:lnRef idx="2">
            <a:schemeClr val="dk2">
              <a:shade val="6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35" name="Freeform: Shape 34">
            <a:extLst>
              <a:ext uri="{FF2B5EF4-FFF2-40B4-BE49-F238E27FC236}">
                <a16:creationId xmlns:a16="http://schemas.microsoft.com/office/drawing/2014/main" id="{0FF27C6E-6EDD-410E-8633-292CFF52AA42}"/>
              </a:ext>
            </a:extLst>
          </p:cNvPr>
          <p:cNvSpPr/>
          <p:nvPr/>
        </p:nvSpPr>
        <p:spPr>
          <a:xfrm>
            <a:off x="2610157" y="3284856"/>
            <a:ext cx="1530445" cy="1101083"/>
          </a:xfrm>
          <a:custGeom>
            <a:avLst/>
            <a:gdLst>
              <a:gd name="connsiteX0" fmla="*/ 0 w 1530445"/>
              <a:gd name="connsiteY0" fmla="*/ 110108 h 1101083"/>
              <a:gd name="connsiteX1" fmla="*/ 110108 w 1530445"/>
              <a:gd name="connsiteY1" fmla="*/ 0 h 1101083"/>
              <a:gd name="connsiteX2" fmla="*/ 1420337 w 1530445"/>
              <a:gd name="connsiteY2" fmla="*/ 0 h 1101083"/>
              <a:gd name="connsiteX3" fmla="*/ 1530445 w 1530445"/>
              <a:gd name="connsiteY3" fmla="*/ 110108 h 1101083"/>
              <a:gd name="connsiteX4" fmla="*/ 1530445 w 1530445"/>
              <a:gd name="connsiteY4" fmla="*/ 990975 h 1101083"/>
              <a:gd name="connsiteX5" fmla="*/ 1420337 w 1530445"/>
              <a:gd name="connsiteY5" fmla="*/ 1101083 h 1101083"/>
              <a:gd name="connsiteX6" fmla="*/ 110108 w 1530445"/>
              <a:gd name="connsiteY6" fmla="*/ 1101083 h 1101083"/>
              <a:gd name="connsiteX7" fmla="*/ 0 w 1530445"/>
              <a:gd name="connsiteY7" fmla="*/ 990975 h 1101083"/>
              <a:gd name="connsiteX8" fmla="*/ 0 w 1530445"/>
              <a:gd name="connsiteY8" fmla="*/ 110108 h 11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0445" h="1101083">
                <a:moveTo>
                  <a:pt x="0" y="110108"/>
                </a:moveTo>
                <a:cubicBezTo>
                  <a:pt x="0" y="49297"/>
                  <a:pt x="49297" y="0"/>
                  <a:pt x="110108" y="0"/>
                </a:cubicBezTo>
                <a:lnTo>
                  <a:pt x="1420337" y="0"/>
                </a:lnTo>
                <a:cubicBezTo>
                  <a:pt x="1481148" y="0"/>
                  <a:pt x="1530445" y="49297"/>
                  <a:pt x="1530445" y="110108"/>
                </a:cubicBezTo>
                <a:lnTo>
                  <a:pt x="1530445" y="990975"/>
                </a:lnTo>
                <a:cubicBezTo>
                  <a:pt x="1530445" y="1051786"/>
                  <a:pt x="1481148" y="1101083"/>
                  <a:pt x="1420337" y="1101083"/>
                </a:cubicBezTo>
                <a:lnTo>
                  <a:pt x="110108" y="1101083"/>
                </a:lnTo>
                <a:cubicBezTo>
                  <a:pt x="49297" y="1101083"/>
                  <a:pt x="0" y="1051786"/>
                  <a:pt x="0" y="990975"/>
                </a:cubicBezTo>
                <a:lnTo>
                  <a:pt x="0" y="110108"/>
                </a:lnTo>
                <a:close/>
              </a:path>
            </a:pathLst>
          </a:cu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31310" tIns="131310" rIns="131310" bIns="131310" numCol="1" spcCol="1270" anchor="ctr" anchorCtr="0">
            <a:noAutofit/>
          </a:bodyPr>
          <a:lstStyle/>
          <a:p>
            <a:pPr marL="0" lvl="0" indent="0" algn="ctr" defTabSz="1155700">
              <a:lnSpc>
                <a:spcPct val="100000"/>
              </a:lnSpc>
              <a:spcBef>
                <a:spcPct val="0"/>
              </a:spcBef>
              <a:spcAft>
                <a:spcPts val="0"/>
              </a:spcAft>
              <a:buNone/>
            </a:pPr>
            <a:r>
              <a:rPr lang="en-US" sz="2600" b="1" kern="1200" dirty="0"/>
              <a:t>Yes: 41%</a:t>
            </a:r>
          </a:p>
          <a:p>
            <a:pPr marL="0" lvl="0" indent="0" algn="ctr" defTabSz="1155700">
              <a:lnSpc>
                <a:spcPct val="100000"/>
              </a:lnSpc>
              <a:spcBef>
                <a:spcPct val="0"/>
              </a:spcBef>
              <a:spcAft>
                <a:spcPts val="0"/>
              </a:spcAft>
              <a:buNone/>
            </a:pPr>
            <a:r>
              <a:rPr lang="en-US" sz="2600" b="1" kern="1200" dirty="0"/>
              <a:t>No: 59%</a:t>
            </a:r>
          </a:p>
        </p:txBody>
      </p:sp>
      <p:sp>
        <p:nvSpPr>
          <p:cNvPr id="36" name="Freeform: Shape 35">
            <a:extLst>
              <a:ext uri="{FF2B5EF4-FFF2-40B4-BE49-F238E27FC236}">
                <a16:creationId xmlns:a16="http://schemas.microsoft.com/office/drawing/2014/main" id="{14B5BE09-69D7-4613-AA02-F3EB5F80101F}"/>
              </a:ext>
            </a:extLst>
          </p:cNvPr>
          <p:cNvSpPr/>
          <p:nvPr/>
        </p:nvSpPr>
        <p:spPr>
          <a:xfrm>
            <a:off x="1795873" y="4385939"/>
            <a:ext cx="1579506" cy="808415"/>
          </a:xfrm>
          <a:custGeom>
            <a:avLst/>
            <a:gdLst/>
            <a:ahLst/>
            <a:cxnLst/>
            <a:rect l="0" t="0" r="0" b="0"/>
            <a:pathLst>
              <a:path>
                <a:moveTo>
                  <a:pt x="1579506" y="0"/>
                </a:moveTo>
                <a:lnTo>
                  <a:pt x="1579506" y="404207"/>
                </a:lnTo>
                <a:lnTo>
                  <a:pt x="0" y="404207"/>
                </a:lnTo>
                <a:lnTo>
                  <a:pt x="0" y="808415"/>
                </a:lnTo>
              </a:path>
            </a:pathLst>
          </a:custGeom>
          <a:noFill/>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37" name="Freeform: Shape 36">
            <a:extLst>
              <a:ext uri="{FF2B5EF4-FFF2-40B4-BE49-F238E27FC236}">
                <a16:creationId xmlns:a16="http://schemas.microsoft.com/office/drawing/2014/main" id="{98934F62-0CC1-4633-807E-D851E8676F64}"/>
              </a:ext>
            </a:extLst>
          </p:cNvPr>
          <p:cNvSpPr/>
          <p:nvPr/>
        </p:nvSpPr>
        <p:spPr>
          <a:xfrm>
            <a:off x="1030651" y="5194355"/>
            <a:ext cx="1530445" cy="1101083"/>
          </a:xfrm>
          <a:custGeom>
            <a:avLst/>
            <a:gdLst>
              <a:gd name="connsiteX0" fmla="*/ 0 w 1530445"/>
              <a:gd name="connsiteY0" fmla="*/ 110108 h 1101083"/>
              <a:gd name="connsiteX1" fmla="*/ 110108 w 1530445"/>
              <a:gd name="connsiteY1" fmla="*/ 0 h 1101083"/>
              <a:gd name="connsiteX2" fmla="*/ 1420337 w 1530445"/>
              <a:gd name="connsiteY2" fmla="*/ 0 h 1101083"/>
              <a:gd name="connsiteX3" fmla="*/ 1530445 w 1530445"/>
              <a:gd name="connsiteY3" fmla="*/ 110108 h 1101083"/>
              <a:gd name="connsiteX4" fmla="*/ 1530445 w 1530445"/>
              <a:gd name="connsiteY4" fmla="*/ 990975 h 1101083"/>
              <a:gd name="connsiteX5" fmla="*/ 1420337 w 1530445"/>
              <a:gd name="connsiteY5" fmla="*/ 1101083 h 1101083"/>
              <a:gd name="connsiteX6" fmla="*/ 110108 w 1530445"/>
              <a:gd name="connsiteY6" fmla="*/ 1101083 h 1101083"/>
              <a:gd name="connsiteX7" fmla="*/ 0 w 1530445"/>
              <a:gd name="connsiteY7" fmla="*/ 990975 h 1101083"/>
              <a:gd name="connsiteX8" fmla="*/ 0 w 1530445"/>
              <a:gd name="connsiteY8" fmla="*/ 110108 h 11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0445" h="1101083">
                <a:moveTo>
                  <a:pt x="0" y="110108"/>
                </a:moveTo>
                <a:cubicBezTo>
                  <a:pt x="0" y="49297"/>
                  <a:pt x="49297" y="0"/>
                  <a:pt x="110108" y="0"/>
                </a:cubicBezTo>
                <a:lnTo>
                  <a:pt x="1420337" y="0"/>
                </a:lnTo>
                <a:cubicBezTo>
                  <a:pt x="1481148" y="0"/>
                  <a:pt x="1530445" y="49297"/>
                  <a:pt x="1530445" y="110108"/>
                </a:cubicBezTo>
                <a:lnTo>
                  <a:pt x="1530445" y="990975"/>
                </a:lnTo>
                <a:cubicBezTo>
                  <a:pt x="1530445" y="1051786"/>
                  <a:pt x="1481148" y="1101083"/>
                  <a:pt x="1420337" y="1101083"/>
                </a:cubicBezTo>
                <a:lnTo>
                  <a:pt x="110108" y="1101083"/>
                </a:lnTo>
                <a:cubicBezTo>
                  <a:pt x="49297" y="1101083"/>
                  <a:pt x="0" y="1051786"/>
                  <a:pt x="0" y="990975"/>
                </a:cubicBezTo>
                <a:lnTo>
                  <a:pt x="0" y="110108"/>
                </a:lnTo>
                <a:close/>
              </a:path>
            </a:pathLst>
          </a:cu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31310" tIns="131310" rIns="131310" bIns="131310" numCol="1" spcCol="1270" anchor="ctr" anchorCtr="0">
            <a:noAutofit/>
          </a:bodyPr>
          <a:lstStyle/>
          <a:p>
            <a:pPr marL="0" lvl="0" indent="0" algn="ctr" defTabSz="1155700">
              <a:lnSpc>
                <a:spcPct val="100000"/>
              </a:lnSpc>
              <a:spcBef>
                <a:spcPct val="0"/>
              </a:spcBef>
              <a:spcAft>
                <a:spcPts val="0"/>
              </a:spcAft>
              <a:buNone/>
            </a:pPr>
            <a:r>
              <a:rPr lang="en-US" sz="2600" kern="1200" dirty="0"/>
              <a:t>Yes: </a:t>
            </a:r>
            <a:r>
              <a:rPr lang="en-US" sz="2600" dirty="0"/>
              <a:t>8</a:t>
            </a:r>
            <a:r>
              <a:rPr lang="en-US" sz="2600" kern="1200" dirty="0"/>
              <a:t>%</a:t>
            </a:r>
          </a:p>
          <a:p>
            <a:pPr marL="0" lvl="0" indent="0" algn="ctr" defTabSz="1155700">
              <a:lnSpc>
                <a:spcPct val="100000"/>
              </a:lnSpc>
              <a:spcBef>
                <a:spcPct val="0"/>
              </a:spcBef>
              <a:spcAft>
                <a:spcPts val="0"/>
              </a:spcAft>
              <a:buNone/>
            </a:pPr>
            <a:r>
              <a:rPr lang="en-US" sz="2600" kern="1200" dirty="0"/>
              <a:t>No: 92%</a:t>
            </a:r>
          </a:p>
        </p:txBody>
      </p:sp>
      <p:sp>
        <p:nvSpPr>
          <p:cNvPr id="38" name="Freeform: Shape 37">
            <a:extLst>
              <a:ext uri="{FF2B5EF4-FFF2-40B4-BE49-F238E27FC236}">
                <a16:creationId xmlns:a16="http://schemas.microsoft.com/office/drawing/2014/main" id="{3747FC77-C410-4EE1-ACBA-1DA5ED3C48B1}"/>
              </a:ext>
            </a:extLst>
          </p:cNvPr>
          <p:cNvSpPr/>
          <p:nvPr/>
        </p:nvSpPr>
        <p:spPr>
          <a:xfrm>
            <a:off x="3375379" y="4385939"/>
            <a:ext cx="1470645" cy="824726"/>
          </a:xfrm>
          <a:custGeom>
            <a:avLst/>
            <a:gdLst/>
            <a:ahLst/>
            <a:cxnLst/>
            <a:rect l="0" t="0" r="0" b="0"/>
            <a:pathLst>
              <a:path>
                <a:moveTo>
                  <a:pt x="0" y="0"/>
                </a:moveTo>
                <a:lnTo>
                  <a:pt x="0" y="412363"/>
                </a:lnTo>
                <a:lnTo>
                  <a:pt x="1470645" y="412363"/>
                </a:lnTo>
                <a:lnTo>
                  <a:pt x="1470645" y="824726"/>
                </a:lnTo>
              </a:path>
            </a:pathLst>
          </a:custGeom>
          <a:noFill/>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39" name="Freeform: Shape 38">
            <a:extLst>
              <a:ext uri="{FF2B5EF4-FFF2-40B4-BE49-F238E27FC236}">
                <a16:creationId xmlns:a16="http://schemas.microsoft.com/office/drawing/2014/main" id="{F4C5446F-C948-4352-B259-825A3A60380A}"/>
              </a:ext>
            </a:extLst>
          </p:cNvPr>
          <p:cNvSpPr/>
          <p:nvPr/>
        </p:nvSpPr>
        <p:spPr>
          <a:xfrm>
            <a:off x="4080802" y="5210665"/>
            <a:ext cx="1530445" cy="1101083"/>
          </a:xfrm>
          <a:custGeom>
            <a:avLst/>
            <a:gdLst>
              <a:gd name="connsiteX0" fmla="*/ 0 w 1530445"/>
              <a:gd name="connsiteY0" fmla="*/ 110108 h 1101083"/>
              <a:gd name="connsiteX1" fmla="*/ 110108 w 1530445"/>
              <a:gd name="connsiteY1" fmla="*/ 0 h 1101083"/>
              <a:gd name="connsiteX2" fmla="*/ 1420337 w 1530445"/>
              <a:gd name="connsiteY2" fmla="*/ 0 h 1101083"/>
              <a:gd name="connsiteX3" fmla="*/ 1530445 w 1530445"/>
              <a:gd name="connsiteY3" fmla="*/ 110108 h 1101083"/>
              <a:gd name="connsiteX4" fmla="*/ 1530445 w 1530445"/>
              <a:gd name="connsiteY4" fmla="*/ 990975 h 1101083"/>
              <a:gd name="connsiteX5" fmla="*/ 1420337 w 1530445"/>
              <a:gd name="connsiteY5" fmla="*/ 1101083 h 1101083"/>
              <a:gd name="connsiteX6" fmla="*/ 110108 w 1530445"/>
              <a:gd name="connsiteY6" fmla="*/ 1101083 h 1101083"/>
              <a:gd name="connsiteX7" fmla="*/ 0 w 1530445"/>
              <a:gd name="connsiteY7" fmla="*/ 990975 h 1101083"/>
              <a:gd name="connsiteX8" fmla="*/ 0 w 1530445"/>
              <a:gd name="connsiteY8" fmla="*/ 110108 h 11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0445" h="1101083">
                <a:moveTo>
                  <a:pt x="0" y="110108"/>
                </a:moveTo>
                <a:cubicBezTo>
                  <a:pt x="0" y="49297"/>
                  <a:pt x="49297" y="0"/>
                  <a:pt x="110108" y="0"/>
                </a:cubicBezTo>
                <a:lnTo>
                  <a:pt x="1420337" y="0"/>
                </a:lnTo>
                <a:cubicBezTo>
                  <a:pt x="1481148" y="0"/>
                  <a:pt x="1530445" y="49297"/>
                  <a:pt x="1530445" y="110108"/>
                </a:cubicBezTo>
                <a:lnTo>
                  <a:pt x="1530445" y="990975"/>
                </a:lnTo>
                <a:cubicBezTo>
                  <a:pt x="1530445" y="1051786"/>
                  <a:pt x="1481148" y="1101083"/>
                  <a:pt x="1420337" y="1101083"/>
                </a:cubicBezTo>
                <a:lnTo>
                  <a:pt x="110108" y="1101083"/>
                </a:lnTo>
                <a:cubicBezTo>
                  <a:pt x="49297" y="1101083"/>
                  <a:pt x="0" y="1051786"/>
                  <a:pt x="0" y="990975"/>
                </a:cubicBezTo>
                <a:lnTo>
                  <a:pt x="0" y="110108"/>
                </a:lnTo>
                <a:close/>
              </a:path>
            </a:pathLst>
          </a:cu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31310" tIns="131310" rIns="131310" bIns="131310" numCol="1" spcCol="1270" anchor="ctr" anchorCtr="0">
            <a:noAutofit/>
          </a:bodyPr>
          <a:lstStyle/>
          <a:p>
            <a:pPr marL="0" lvl="0" indent="0" algn="ctr" defTabSz="1155700">
              <a:lnSpc>
                <a:spcPct val="100000"/>
              </a:lnSpc>
              <a:spcBef>
                <a:spcPct val="0"/>
              </a:spcBef>
              <a:spcAft>
                <a:spcPts val="0"/>
              </a:spcAft>
              <a:buNone/>
            </a:pPr>
            <a:r>
              <a:rPr lang="en-US" sz="2600" kern="1200" dirty="0"/>
              <a:t>Yes: 34%</a:t>
            </a:r>
          </a:p>
          <a:p>
            <a:pPr marL="0" lvl="0" indent="0" algn="ctr" defTabSz="1155700">
              <a:lnSpc>
                <a:spcPct val="100000"/>
              </a:lnSpc>
              <a:spcBef>
                <a:spcPct val="0"/>
              </a:spcBef>
              <a:spcAft>
                <a:spcPts val="0"/>
              </a:spcAft>
              <a:buNone/>
            </a:pPr>
            <a:r>
              <a:rPr lang="en-US" sz="2600" kern="1200" dirty="0"/>
              <a:t>No: 66%</a:t>
            </a:r>
          </a:p>
        </p:txBody>
      </p:sp>
      <p:sp>
        <p:nvSpPr>
          <p:cNvPr id="40" name="Freeform: Shape 39">
            <a:extLst>
              <a:ext uri="{FF2B5EF4-FFF2-40B4-BE49-F238E27FC236}">
                <a16:creationId xmlns:a16="http://schemas.microsoft.com/office/drawing/2014/main" id="{200F7F4C-9A09-4A77-8739-C339461CD469}"/>
              </a:ext>
            </a:extLst>
          </p:cNvPr>
          <p:cNvSpPr/>
          <p:nvPr/>
        </p:nvSpPr>
        <p:spPr>
          <a:xfrm>
            <a:off x="6041979" y="2578093"/>
            <a:ext cx="2870910" cy="718402"/>
          </a:xfrm>
          <a:custGeom>
            <a:avLst/>
            <a:gdLst/>
            <a:ahLst/>
            <a:cxnLst/>
            <a:rect l="0" t="0" r="0" b="0"/>
            <a:pathLst>
              <a:path>
                <a:moveTo>
                  <a:pt x="0" y="0"/>
                </a:moveTo>
                <a:lnTo>
                  <a:pt x="0" y="359201"/>
                </a:lnTo>
                <a:lnTo>
                  <a:pt x="2870910" y="359201"/>
                </a:lnTo>
                <a:lnTo>
                  <a:pt x="2870910" y="718402"/>
                </a:lnTo>
              </a:path>
            </a:pathLst>
          </a:custGeom>
          <a:noFill/>
        </p:spPr>
        <p:style>
          <a:lnRef idx="2">
            <a:schemeClr val="dk2">
              <a:shade val="6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41" name="Freeform: Shape 40">
            <a:extLst>
              <a:ext uri="{FF2B5EF4-FFF2-40B4-BE49-F238E27FC236}">
                <a16:creationId xmlns:a16="http://schemas.microsoft.com/office/drawing/2014/main" id="{A336752F-D9F2-480C-889B-0C1ACD101875}"/>
              </a:ext>
            </a:extLst>
          </p:cNvPr>
          <p:cNvSpPr/>
          <p:nvPr/>
        </p:nvSpPr>
        <p:spPr>
          <a:xfrm>
            <a:off x="8147667" y="3296495"/>
            <a:ext cx="1530445" cy="1101083"/>
          </a:xfrm>
          <a:custGeom>
            <a:avLst/>
            <a:gdLst>
              <a:gd name="connsiteX0" fmla="*/ 0 w 1530445"/>
              <a:gd name="connsiteY0" fmla="*/ 110108 h 1101083"/>
              <a:gd name="connsiteX1" fmla="*/ 110108 w 1530445"/>
              <a:gd name="connsiteY1" fmla="*/ 0 h 1101083"/>
              <a:gd name="connsiteX2" fmla="*/ 1420337 w 1530445"/>
              <a:gd name="connsiteY2" fmla="*/ 0 h 1101083"/>
              <a:gd name="connsiteX3" fmla="*/ 1530445 w 1530445"/>
              <a:gd name="connsiteY3" fmla="*/ 110108 h 1101083"/>
              <a:gd name="connsiteX4" fmla="*/ 1530445 w 1530445"/>
              <a:gd name="connsiteY4" fmla="*/ 990975 h 1101083"/>
              <a:gd name="connsiteX5" fmla="*/ 1420337 w 1530445"/>
              <a:gd name="connsiteY5" fmla="*/ 1101083 h 1101083"/>
              <a:gd name="connsiteX6" fmla="*/ 110108 w 1530445"/>
              <a:gd name="connsiteY6" fmla="*/ 1101083 h 1101083"/>
              <a:gd name="connsiteX7" fmla="*/ 0 w 1530445"/>
              <a:gd name="connsiteY7" fmla="*/ 990975 h 1101083"/>
              <a:gd name="connsiteX8" fmla="*/ 0 w 1530445"/>
              <a:gd name="connsiteY8" fmla="*/ 110108 h 11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0445" h="1101083">
                <a:moveTo>
                  <a:pt x="0" y="110108"/>
                </a:moveTo>
                <a:cubicBezTo>
                  <a:pt x="0" y="49297"/>
                  <a:pt x="49297" y="0"/>
                  <a:pt x="110108" y="0"/>
                </a:cubicBezTo>
                <a:lnTo>
                  <a:pt x="1420337" y="0"/>
                </a:lnTo>
                <a:cubicBezTo>
                  <a:pt x="1481148" y="0"/>
                  <a:pt x="1530445" y="49297"/>
                  <a:pt x="1530445" y="110108"/>
                </a:cubicBezTo>
                <a:lnTo>
                  <a:pt x="1530445" y="990975"/>
                </a:lnTo>
                <a:cubicBezTo>
                  <a:pt x="1530445" y="1051786"/>
                  <a:pt x="1481148" y="1101083"/>
                  <a:pt x="1420337" y="1101083"/>
                </a:cubicBezTo>
                <a:lnTo>
                  <a:pt x="110108" y="1101083"/>
                </a:lnTo>
                <a:cubicBezTo>
                  <a:pt x="49297" y="1101083"/>
                  <a:pt x="0" y="1051786"/>
                  <a:pt x="0" y="990975"/>
                </a:cubicBezTo>
                <a:lnTo>
                  <a:pt x="0" y="110108"/>
                </a:lnTo>
                <a:close/>
              </a:path>
            </a:pathLst>
          </a:cu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31310" tIns="131310" rIns="131310" bIns="131310" numCol="1" spcCol="1270" anchor="ctr" anchorCtr="0">
            <a:noAutofit/>
          </a:bodyPr>
          <a:lstStyle/>
          <a:p>
            <a:pPr marL="0" lvl="0" indent="0" algn="ctr" defTabSz="1155700">
              <a:lnSpc>
                <a:spcPct val="100000"/>
              </a:lnSpc>
              <a:spcBef>
                <a:spcPct val="0"/>
              </a:spcBef>
              <a:spcAft>
                <a:spcPts val="0"/>
              </a:spcAft>
              <a:buNone/>
            </a:pPr>
            <a:r>
              <a:rPr lang="en-US" sz="2600" b="1" kern="1200" dirty="0"/>
              <a:t>Yes: 12%</a:t>
            </a:r>
          </a:p>
          <a:p>
            <a:pPr marL="0" lvl="0" indent="0" algn="ctr" defTabSz="1155700">
              <a:lnSpc>
                <a:spcPct val="100000"/>
              </a:lnSpc>
              <a:spcBef>
                <a:spcPct val="0"/>
              </a:spcBef>
              <a:spcAft>
                <a:spcPts val="0"/>
              </a:spcAft>
              <a:buNone/>
            </a:pPr>
            <a:r>
              <a:rPr lang="en-US" sz="2600" b="1" kern="1200" dirty="0"/>
              <a:t>No: 88%</a:t>
            </a:r>
          </a:p>
        </p:txBody>
      </p:sp>
      <p:sp>
        <p:nvSpPr>
          <p:cNvPr id="42" name="Freeform: Shape 41">
            <a:extLst>
              <a:ext uri="{FF2B5EF4-FFF2-40B4-BE49-F238E27FC236}">
                <a16:creationId xmlns:a16="http://schemas.microsoft.com/office/drawing/2014/main" id="{3004493D-DB09-4456-BF8D-88E0A4E2C174}"/>
              </a:ext>
            </a:extLst>
          </p:cNvPr>
          <p:cNvSpPr/>
          <p:nvPr/>
        </p:nvSpPr>
        <p:spPr>
          <a:xfrm>
            <a:off x="7237934" y="4397578"/>
            <a:ext cx="1674956" cy="813086"/>
          </a:xfrm>
          <a:custGeom>
            <a:avLst/>
            <a:gdLst/>
            <a:ahLst/>
            <a:cxnLst/>
            <a:rect l="0" t="0" r="0" b="0"/>
            <a:pathLst>
              <a:path>
                <a:moveTo>
                  <a:pt x="1674956" y="0"/>
                </a:moveTo>
                <a:lnTo>
                  <a:pt x="1674956" y="406543"/>
                </a:lnTo>
                <a:lnTo>
                  <a:pt x="0" y="406543"/>
                </a:lnTo>
                <a:lnTo>
                  <a:pt x="0" y="813086"/>
                </a:lnTo>
              </a:path>
            </a:pathLst>
          </a:custGeom>
          <a:noFill/>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43" name="Freeform: Shape 42">
            <a:extLst>
              <a:ext uri="{FF2B5EF4-FFF2-40B4-BE49-F238E27FC236}">
                <a16:creationId xmlns:a16="http://schemas.microsoft.com/office/drawing/2014/main" id="{E71D761F-E2FF-4E60-81F2-80676A361781}"/>
              </a:ext>
            </a:extLst>
          </p:cNvPr>
          <p:cNvSpPr/>
          <p:nvPr/>
        </p:nvSpPr>
        <p:spPr>
          <a:xfrm>
            <a:off x="6472711" y="5210665"/>
            <a:ext cx="1530445" cy="1101083"/>
          </a:xfrm>
          <a:custGeom>
            <a:avLst/>
            <a:gdLst>
              <a:gd name="connsiteX0" fmla="*/ 0 w 1530445"/>
              <a:gd name="connsiteY0" fmla="*/ 110108 h 1101083"/>
              <a:gd name="connsiteX1" fmla="*/ 110108 w 1530445"/>
              <a:gd name="connsiteY1" fmla="*/ 0 h 1101083"/>
              <a:gd name="connsiteX2" fmla="*/ 1420337 w 1530445"/>
              <a:gd name="connsiteY2" fmla="*/ 0 h 1101083"/>
              <a:gd name="connsiteX3" fmla="*/ 1530445 w 1530445"/>
              <a:gd name="connsiteY3" fmla="*/ 110108 h 1101083"/>
              <a:gd name="connsiteX4" fmla="*/ 1530445 w 1530445"/>
              <a:gd name="connsiteY4" fmla="*/ 990975 h 1101083"/>
              <a:gd name="connsiteX5" fmla="*/ 1420337 w 1530445"/>
              <a:gd name="connsiteY5" fmla="*/ 1101083 h 1101083"/>
              <a:gd name="connsiteX6" fmla="*/ 110108 w 1530445"/>
              <a:gd name="connsiteY6" fmla="*/ 1101083 h 1101083"/>
              <a:gd name="connsiteX7" fmla="*/ 0 w 1530445"/>
              <a:gd name="connsiteY7" fmla="*/ 990975 h 1101083"/>
              <a:gd name="connsiteX8" fmla="*/ 0 w 1530445"/>
              <a:gd name="connsiteY8" fmla="*/ 110108 h 11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0445" h="1101083">
                <a:moveTo>
                  <a:pt x="0" y="110108"/>
                </a:moveTo>
                <a:cubicBezTo>
                  <a:pt x="0" y="49297"/>
                  <a:pt x="49297" y="0"/>
                  <a:pt x="110108" y="0"/>
                </a:cubicBezTo>
                <a:lnTo>
                  <a:pt x="1420337" y="0"/>
                </a:lnTo>
                <a:cubicBezTo>
                  <a:pt x="1481148" y="0"/>
                  <a:pt x="1530445" y="49297"/>
                  <a:pt x="1530445" y="110108"/>
                </a:cubicBezTo>
                <a:lnTo>
                  <a:pt x="1530445" y="990975"/>
                </a:lnTo>
                <a:cubicBezTo>
                  <a:pt x="1530445" y="1051786"/>
                  <a:pt x="1481148" y="1101083"/>
                  <a:pt x="1420337" y="1101083"/>
                </a:cubicBezTo>
                <a:lnTo>
                  <a:pt x="110108" y="1101083"/>
                </a:lnTo>
                <a:cubicBezTo>
                  <a:pt x="49297" y="1101083"/>
                  <a:pt x="0" y="1051786"/>
                  <a:pt x="0" y="990975"/>
                </a:cubicBezTo>
                <a:lnTo>
                  <a:pt x="0" y="110108"/>
                </a:lnTo>
                <a:close/>
              </a:path>
            </a:pathLst>
          </a:cu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31310" tIns="131310" rIns="131310" bIns="131310" numCol="1" spcCol="1270" anchor="ctr" anchorCtr="0">
            <a:noAutofit/>
          </a:bodyPr>
          <a:lstStyle/>
          <a:p>
            <a:pPr marL="0" lvl="0" indent="0" algn="ctr" defTabSz="1155700">
              <a:lnSpc>
                <a:spcPct val="100000"/>
              </a:lnSpc>
              <a:spcBef>
                <a:spcPct val="0"/>
              </a:spcBef>
              <a:spcAft>
                <a:spcPts val="0"/>
              </a:spcAft>
              <a:buNone/>
            </a:pPr>
            <a:r>
              <a:rPr lang="en-US" sz="2600" kern="1200" dirty="0"/>
              <a:t>Yes: 47%</a:t>
            </a:r>
          </a:p>
          <a:p>
            <a:pPr marL="0" lvl="0" indent="0" algn="ctr" defTabSz="1155700">
              <a:lnSpc>
                <a:spcPct val="100000"/>
              </a:lnSpc>
              <a:spcBef>
                <a:spcPct val="0"/>
              </a:spcBef>
              <a:spcAft>
                <a:spcPts val="0"/>
              </a:spcAft>
              <a:buNone/>
            </a:pPr>
            <a:r>
              <a:rPr lang="en-US" sz="2600" kern="1200" dirty="0"/>
              <a:t>No: 53%</a:t>
            </a:r>
          </a:p>
        </p:txBody>
      </p:sp>
      <p:sp>
        <p:nvSpPr>
          <p:cNvPr id="44" name="Freeform: Shape 43">
            <a:extLst>
              <a:ext uri="{FF2B5EF4-FFF2-40B4-BE49-F238E27FC236}">
                <a16:creationId xmlns:a16="http://schemas.microsoft.com/office/drawing/2014/main" id="{7754C532-7F55-479C-BBFC-4CD4D3BBEB22}"/>
              </a:ext>
            </a:extLst>
          </p:cNvPr>
          <p:cNvSpPr/>
          <p:nvPr/>
        </p:nvSpPr>
        <p:spPr>
          <a:xfrm>
            <a:off x="8912890" y="4397578"/>
            <a:ext cx="1384987" cy="793292"/>
          </a:xfrm>
          <a:custGeom>
            <a:avLst/>
            <a:gdLst/>
            <a:ahLst/>
            <a:cxnLst/>
            <a:rect l="0" t="0" r="0" b="0"/>
            <a:pathLst>
              <a:path>
                <a:moveTo>
                  <a:pt x="0" y="0"/>
                </a:moveTo>
                <a:lnTo>
                  <a:pt x="0" y="396646"/>
                </a:lnTo>
                <a:lnTo>
                  <a:pt x="1384987" y="396646"/>
                </a:lnTo>
                <a:lnTo>
                  <a:pt x="1384987" y="793292"/>
                </a:lnTo>
              </a:path>
            </a:pathLst>
          </a:custGeom>
          <a:noFill/>
        </p:spPr>
        <p:style>
          <a:lnRef idx="2">
            <a:schemeClr val="dk2">
              <a:shade val="8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45" name="Freeform: Shape 44">
            <a:extLst>
              <a:ext uri="{FF2B5EF4-FFF2-40B4-BE49-F238E27FC236}">
                <a16:creationId xmlns:a16="http://schemas.microsoft.com/office/drawing/2014/main" id="{D4BC87A8-F642-4CDC-A9AF-5969F59E0D04}"/>
              </a:ext>
            </a:extLst>
          </p:cNvPr>
          <p:cNvSpPr/>
          <p:nvPr/>
        </p:nvSpPr>
        <p:spPr>
          <a:xfrm>
            <a:off x="9532655" y="5190871"/>
            <a:ext cx="1530445" cy="1101083"/>
          </a:xfrm>
          <a:custGeom>
            <a:avLst/>
            <a:gdLst>
              <a:gd name="connsiteX0" fmla="*/ 0 w 1530445"/>
              <a:gd name="connsiteY0" fmla="*/ 110108 h 1101083"/>
              <a:gd name="connsiteX1" fmla="*/ 110108 w 1530445"/>
              <a:gd name="connsiteY1" fmla="*/ 0 h 1101083"/>
              <a:gd name="connsiteX2" fmla="*/ 1420337 w 1530445"/>
              <a:gd name="connsiteY2" fmla="*/ 0 h 1101083"/>
              <a:gd name="connsiteX3" fmla="*/ 1530445 w 1530445"/>
              <a:gd name="connsiteY3" fmla="*/ 110108 h 1101083"/>
              <a:gd name="connsiteX4" fmla="*/ 1530445 w 1530445"/>
              <a:gd name="connsiteY4" fmla="*/ 990975 h 1101083"/>
              <a:gd name="connsiteX5" fmla="*/ 1420337 w 1530445"/>
              <a:gd name="connsiteY5" fmla="*/ 1101083 h 1101083"/>
              <a:gd name="connsiteX6" fmla="*/ 110108 w 1530445"/>
              <a:gd name="connsiteY6" fmla="*/ 1101083 h 1101083"/>
              <a:gd name="connsiteX7" fmla="*/ 0 w 1530445"/>
              <a:gd name="connsiteY7" fmla="*/ 990975 h 1101083"/>
              <a:gd name="connsiteX8" fmla="*/ 0 w 1530445"/>
              <a:gd name="connsiteY8" fmla="*/ 110108 h 11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0445" h="1101083">
                <a:moveTo>
                  <a:pt x="0" y="110108"/>
                </a:moveTo>
                <a:cubicBezTo>
                  <a:pt x="0" y="49297"/>
                  <a:pt x="49297" y="0"/>
                  <a:pt x="110108" y="0"/>
                </a:cubicBezTo>
                <a:lnTo>
                  <a:pt x="1420337" y="0"/>
                </a:lnTo>
                <a:cubicBezTo>
                  <a:pt x="1481148" y="0"/>
                  <a:pt x="1530445" y="49297"/>
                  <a:pt x="1530445" y="110108"/>
                </a:cubicBezTo>
                <a:lnTo>
                  <a:pt x="1530445" y="990975"/>
                </a:lnTo>
                <a:cubicBezTo>
                  <a:pt x="1530445" y="1051786"/>
                  <a:pt x="1481148" y="1101083"/>
                  <a:pt x="1420337" y="1101083"/>
                </a:cubicBezTo>
                <a:lnTo>
                  <a:pt x="110108" y="1101083"/>
                </a:lnTo>
                <a:cubicBezTo>
                  <a:pt x="49297" y="1101083"/>
                  <a:pt x="0" y="1051786"/>
                  <a:pt x="0" y="990975"/>
                </a:cubicBezTo>
                <a:lnTo>
                  <a:pt x="0" y="110108"/>
                </a:lnTo>
                <a:close/>
              </a:path>
            </a:pathLst>
          </a:cu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31310" tIns="131310" rIns="131310" bIns="131310" numCol="1" spcCol="1270" anchor="ctr" anchorCtr="0">
            <a:noAutofit/>
          </a:bodyPr>
          <a:lstStyle/>
          <a:p>
            <a:pPr marL="0" lvl="0" indent="0" algn="ctr" defTabSz="1155700">
              <a:lnSpc>
                <a:spcPct val="100000"/>
              </a:lnSpc>
              <a:spcBef>
                <a:spcPct val="0"/>
              </a:spcBef>
              <a:spcAft>
                <a:spcPts val="0"/>
              </a:spcAft>
              <a:buNone/>
            </a:pPr>
            <a:r>
              <a:rPr lang="en-US" sz="2600" kern="1200" dirty="0"/>
              <a:t>Yes:</a:t>
            </a:r>
            <a:r>
              <a:rPr lang="en-US" sz="2600" kern="1200" baseline="0" dirty="0"/>
              <a:t> 10%</a:t>
            </a:r>
          </a:p>
          <a:p>
            <a:pPr marL="0" lvl="0" indent="0" algn="ctr" defTabSz="1155700">
              <a:lnSpc>
                <a:spcPct val="100000"/>
              </a:lnSpc>
              <a:spcBef>
                <a:spcPct val="0"/>
              </a:spcBef>
              <a:spcAft>
                <a:spcPts val="0"/>
              </a:spcAft>
              <a:buNone/>
            </a:pPr>
            <a:r>
              <a:rPr lang="en-US" sz="2600" kern="1200" baseline="0" dirty="0"/>
              <a:t>No: 90%</a:t>
            </a:r>
            <a:endParaRPr lang="en-US" sz="2600" kern="1200" dirty="0"/>
          </a:p>
        </p:txBody>
      </p:sp>
      <p:sp>
        <p:nvSpPr>
          <p:cNvPr id="25" name="TextBox 24">
            <a:extLst>
              <a:ext uri="{FF2B5EF4-FFF2-40B4-BE49-F238E27FC236}">
                <a16:creationId xmlns:a16="http://schemas.microsoft.com/office/drawing/2014/main" id="{DA581F49-3ADB-47F2-B13C-E2613010CD46}"/>
              </a:ext>
            </a:extLst>
          </p:cNvPr>
          <p:cNvSpPr txBox="1"/>
          <p:nvPr/>
        </p:nvSpPr>
        <p:spPr>
          <a:xfrm>
            <a:off x="3723910" y="2557949"/>
            <a:ext cx="1404256" cy="369723"/>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b="1" dirty="0"/>
              <a:t>Sunshine &lt; 5 </a:t>
            </a:r>
          </a:p>
        </p:txBody>
      </p:sp>
      <p:sp>
        <p:nvSpPr>
          <p:cNvPr id="26" name="TextBox 25">
            <a:extLst>
              <a:ext uri="{FF2B5EF4-FFF2-40B4-BE49-F238E27FC236}">
                <a16:creationId xmlns:a16="http://schemas.microsoft.com/office/drawing/2014/main" id="{D634BC57-DD13-4B0C-912D-D72D72A4BEF4}"/>
              </a:ext>
            </a:extLst>
          </p:cNvPr>
          <p:cNvSpPr txBox="1"/>
          <p:nvPr/>
        </p:nvSpPr>
        <p:spPr>
          <a:xfrm>
            <a:off x="7014322" y="2557949"/>
            <a:ext cx="1551211" cy="369332"/>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b="1" dirty="0"/>
              <a:t>Sunshine &gt;= 5 </a:t>
            </a:r>
          </a:p>
        </p:txBody>
      </p:sp>
      <p:sp>
        <p:nvSpPr>
          <p:cNvPr id="27" name="TextBox 26">
            <a:extLst>
              <a:ext uri="{FF2B5EF4-FFF2-40B4-BE49-F238E27FC236}">
                <a16:creationId xmlns:a16="http://schemas.microsoft.com/office/drawing/2014/main" id="{0D48FAF1-E74A-46B4-BA1F-0190A8B41209}"/>
              </a:ext>
            </a:extLst>
          </p:cNvPr>
          <p:cNvSpPr txBox="1"/>
          <p:nvPr/>
        </p:nvSpPr>
        <p:spPr>
          <a:xfrm>
            <a:off x="999059" y="4537560"/>
            <a:ext cx="1611086" cy="369332"/>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b="1" dirty="0"/>
              <a:t>Cloud3pm &lt; 6</a:t>
            </a:r>
          </a:p>
        </p:txBody>
      </p:sp>
      <p:sp>
        <p:nvSpPr>
          <p:cNvPr id="28" name="TextBox 27">
            <a:extLst>
              <a:ext uri="{FF2B5EF4-FFF2-40B4-BE49-F238E27FC236}">
                <a16:creationId xmlns:a16="http://schemas.microsoft.com/office/drawing/2014/main" id="{38544A3C-AA10-4C96-9FD7-531B9F1E881F}"/>
              </a:ext>
            </a:extLst>
          </p:cNvPr>
          <p:cNvSpPr txBox="1"/>
          <p:nvPr/>
        </p:nvSpPr>
        <p:spPr>
          <a:xfrm>
            <a:off x="4041820" y="4542080"/>
            <a:ext cx="1665515" cy="369332"/>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b="1" dirty="0"/>
              <a:t>Cloud3pm &gt;= 6</a:t>
            </a:r>
          </a:p>
        </p:txBody>
      </p:sp>
      <p:sp>
        <p:nvSpPr>
          <p:cNvPr id="29" name="TextBox 28">
            <a:extLst>
              <a:ext uri="{FF2B5EF4-FFF2-40B4-BE49-F238E27FC236}">
                <a16:creationId xmlns:a16="http://schemas.microsoft.com/office/drawing/2014/main" id="{9DA29587-3B54-47AF-A353-3B6A53437E90}"/>
              </a:ext>
            </a:extLst>
          </p:cNvPr>
          <p:cNvSpPr txBox="1"/>
          <p:nvPr/>
        </p:nvSpPr>
        <p:spPr>
          <a:xfrm>
            <a:off x="6129066" y="4542080"/>
            <a:ext cx="2164034" cy="369332"/>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b="1" dirty="0"/>
              <a:t>Pressure3pm &lt; 1012</a:t>
            </a:r>
          </a:p>
        </p:txBody>
      </p:sp>
      <p:sp>
        <p:nvSpPr>
          <p:cNvPr id="31" name="TextBox 30">
            <a:extLst>
              <a:ext uri="{FF2B5EF4-FFF2-40B4-BE49-F238E27FC236}">
                <a16:creationId xmlns:a16="http://schemas.microsoft.com/office/drawing/2014/main" id="{B169E3E7-B57D-4B15-A1BF-41CBFA2C19D8}"/>
              </a:ext>
            </a:extLst>
          </p:cNvPr>
          <p:cNvSpPr txBox="1"/>
          <p:nvPr/>
        </p:nvSpPr>
        <p:spPr>
          <a:xfrm>
            <a:off x="9532665" y="4553920"/>
            <a:ext cx="2240235" cy="369332"/>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b="1" dirty="0"/>
              <a:t>Pressure3pm &gt;= 1012</a:t>
            </a:r>
          </a:p>
        </p:txBody>
      </p:sp>
      <p:sp>
        <p:nvSpPr>
          <p:cNvPr id="46" name="TextBox 45">
            <a:extLst>
              <a:ext uri="{FF2B5EF4-FFF2-40B4-BE49-F238E27FC236}">
                <a16:creationId xmlns:a16="http://schemas.microsoft.com/office/drawing/2014/main" id="{FA033A0C-A2C0-4186-8B3B-71C847BEA6E2}"/>
              </a:ext>
            </a:extLst>
          </p:cNvPr>
          <p:cNvSpPr txBox="1"/>
          <p:nvPr/>
        </p:nvSpPr>
        <p:spPr>
          <a:xfrm>
            <a:off x="5263307" y="2949417"/>
            <a:ext cx="1665515" cy="646331"/>
          </a:xfrm>
          <a:prstGeom prst="rect">
            <a:avLst/>
          </a:prstGeom>
          <a:solidFill>
            <a:srgbClr val="1EEA28"/>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b="1" dirty="0"/>
              <a:t>Sunshine </a:t>
            </a:r>
          </a:p>
          <a:p>
            <a:pPr algn="ctr"/>
            <a:r>
              <a:rPr lang="en-US" b="1" dirty="0"/>
              <a:t>Split of 5</a:t>
            </a:r>
          </a:p>
        </p:txBody>
      </p:sp>
      <p:sp>
        <p:nvSpPr>
          <p:cNvPr id="47" name="TextBox 46">
            <a:extLst>
              <a:ext uri="{FF2B5EF4-FFF2-40B4-BE49-F238E27FC236}">
                <a16:creationId xmlns:a16="http://schemas.microsoft.com/office/drawing/2014/main" id="{8F24250E-0C35-4509-B1ED-F7A960CA482C}"/>
              </a:ext>
            </a:extLst>
          </p:cNvPr>
          <p:cNvSpPr txBox="1"/>
          <p:nvPr/>
        </p:nvSpPr>
        <p:spPr>
          <a:xfrm>
            <a:off x="2542609" y="4362026"/>
            <a:ext cx="1665515" cy="646331"/>
          </a:xfrm>
          <a:prstGeom prst="rect">
            <a:avLst/>
          </a:prstGeom>
          <a:solidFill>
            <a:srgbClr val="1EEA28"/>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b="1" dirty="0"/>
              <a:t>Cloud3pm </a:t>
            </a:r>
          </a:p>
          <a:p>
            <a:pPr algn="ctr"/>
            <a:r>
              <a:rPr lang="en-US" b="1" dirty="0"/>
              <a:t>Split of 6</a:t>
            </a:r>
          </a:p>
        </p:txBody>
      </p:sp>
      <p:sp>
        <p:nvSpPr>
          <p:cNvPr id="48" name="TextBox 47">
            <a:extLst>
              <a:ext uri="{FF2B5EF4-FFF2-40B4-BE49-F238E27FC236}">
                <a16:creationId xmlns:a16="http://schemas.microsoft.com/office/drawing/2014/main" id="{AC506890-86F8-4EA3-BCFC-7A91390ABC8D}"/>
              </a:ext>
            </a:extLst>
          </p:cNvPr>
          <p:cNvSpPr txBox="1"/>
          <p:nvPr/>
        </p:nvSpPr>
        <p:spPr>
          <a:xfrm>
            <a:off x="7926715" y="4410730"/>
            <a:ext cx="2022655" cy="646331"/>
          </a:xfrm>
          <a:prstGeom prst="rect">
            <a:avLst/>
          </a:prstGeom>
          <a:solidFill>
            <a:srgbClr val="1EEA28"/>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b="1" dirty="0"/>
              <a:t>Pressure3pm </a:t>
            </a:r>
          </a:p>
          <a:p>
            <a:pPr algn="ctr"/>
            <a:r>
              <a:rPr lang="en-US" b="1" dirty="0"/>
              <a:t>Split of 1012</a:t>
            </a:r>
          </a:p>
        </p:txBody>
      </p:sp>
      <p:sp>
        <p:nvSpPr>
          <p:cNvPr id="49" name="Title 1">
            <a:extLst>
              <a:ext uri="{FF2B5EF4-FFF2-40B4-BE49-F238E27FC236}">
                <a16:creationId xmlns:a16="http://schemas.microsoft.com/office/drawing/2014/main" id="{BB30CD0E-A16B-45D3-8997-54C190BD5B2A}"/>
              </a:ext>
            </a:extLst>
          </p:cNvPr>
          <p:cNvSpPr>
            <a:spLocks noGrp="1"/>
          </p:cNvSpPr>
          <p:nvPr>
            <p:ph type="title"/>
          </p:nvPr>
        </p:nvSpPr>
        <p:spPr>
          <a:xfrm>
            <a:off x="838200" y="365125"/>
            <a:ext cx="10515600" cy="1325563"/>
          </a:xfrm>
        </p:spPr>
        <p:txBody>
          <a:bodyPr/>
          <a:lstStyle/>
          <a:p>
            <a:r>
              <a:rPr lang="en-US" dirty="0"/>
              <a:t>Partitioning the Dataset</a:t>
            </a:r>
          </a:p>
        </p:txBody>
      </p:sp>
    </p:spTree>
    <p:extLst>
      <p:ext uri="{BB962C8B-B14F-4D97-AF65-F5344CB8AC3E}">
        <p14:creationId xmlns:p14="http://schemas.microsoft.com/office/powerpoint/2010/main" val="245152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edge">
                                      <p:cBhvr>
                                        <p:cTn id="12" dur="2000"/>
                                        <p:tgtEl>
                                          <p:spTgt spid="34"/>
                                        </p:tgtEl>
                                      </p:cBhvr>
                                    </p:animEffect>
                                  </p:childTnLst>
                                </p:cTn>
                              </p:par>
                              <p:par>
                                <p:cTn id="13" presetID="20"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edge">
                                      <p:cBhvr>
                                        <p:cTn id="15" dur="2000"/>
                                        <p:tgtEl>
                                          <p:spTgt spid="40"/>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xit" presetSubtype="0" fill="hold" grpId="0" nodeType="withEffect">
                                  <p:stCondLst>
                                    <p:cond delay="0"/>
                                  </p:stCondLst>
                                  <p:childTnLst>
                                    <p:animEffect transition="out" filter="fade">
                                      <p:cBhvr>
                                        <p:cTn id="24" dur="500"/>
                                        <p:tgtEl>
                                          <p:spTgt spid="46"/>
                                        </p:tgtEl>
                                      </p:cBhvr>
                                    </p:animEffect>
                                    <p:set>
                                      <p:cBhvr>
                                        <p:cTn id="25" dur="1" fill="hold">
                                          <p:stCondLst>
                                            <p:cond delay="499"/>
                                          </p:stCondLst>
                                        </p:cTn>
                                        <p:tgtEl>
                                          <p:spTgt spid="4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childTnLst>
                          </p:cTn>
                        </p:par>
                      </p:childTnLst>
                    </p:cTn>
                  </p:par>
                  <p:par>
                    <p:cTn id="39" fill="hold">
                      <p:stCondLst>
                        <p:cond delay="indefinite"/>
                      </p:stCondLst>
                      <p:childTnLst>
                        <p:par>
                          <p:cTn id="40" fill="hold">
                            <p:stCondLst>
                              <p:cond delay="0"/>
                            </p:stCondLst>
                            <p:childTnLst>
                              <p:par>
                                <p:cTn id="41" presetID="20"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edge">
                                      <p:cBhvr>
                                        <p:cTn id="43" dur="2000"/>
                                        <p:tgtEl>
                                          <p:spTgt spid="36"/>
                                        </p:tgtEl>
                                      </p:cBhvr>
                                    </p:animEffect>
                                  </p:childTnLst>
                                </p:cTn>
                              </p:par>
                              <p:par>
                                <p:cTn id="44" presetID="20" presetClass="entr" presetSubtype="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wedge">
                                      <p:cBhvr>
                                        <p:cTn id="46" dur="2000"/>
                                        <p:tgtEl>
                                          <p:spTgt spid="38"/>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par>
                                <p:cTn id="54" presetID="10" presetClass="exit" presetSubtype="0" fill="hold" grpId="1" nodeType="withEffect">
                                  <p:stCondLst>
                                    <p:cond delay="0"/>
                                  </p:stCondLst>
                                  <p:childTnLst>
                                    <p:animEffect transition="out" filter="fade">
                                      <p:cBhvr>
                                        <p:cTn id="55" dur="500"/>
                                        <p:tgtEl>
                                          <p:spTgt spid="47"/>
                                        </p:tgtEl>
                                      </p:cBhvr>
                                    </p:animEffect>
                                    <p:set>
                                      <p:cBhvr>
                                        <p:cTn id="56" dur="1" fill="hold">
                                          <p:stCondLst>
                                            <p:cond delay="499"/>
                                          </p:stCondLst>
                                        </p:cTn>
                                        <p:tgtEl>
                                          <p:spTgt spid="4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fade">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20" presetClass="entr" presetSubtype="0"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edge">
                                      <p:cBhvr>
                                        <p:cTn id="74" dur="2000"/>
                                        <p:tgtEl>
                                          <p:spTgt spid="42"/>
                                        </p:tgtEl>
                                      </p:cBhvr>
                                    </p:animEffect>
                                  </p:childTnLst>
                                </p:cTn>
                              </p:par>
                              <p:par>
                                <p:cTn id="75" presetID="20" presetClass="entr" presetSubtype="0" fill="hold"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wedge">
                                      <p:cBhvr>
                                        <p:cTn id="77" dur="2000"/>
                                        <p:tgtEl>
                                          <p:spTgt spid="4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par>
                                <p:cTn id="84" presetID="10" presetClass="exit" presetSubtype="0" fill="hold" grpId="1" nodeType="withEffect">
                                  <p:stCondLst>
                                    <p:cond delay="0"/>
                                  </p:stCondLst>
                                  <p:childTnLst>
                                    <p:animEffect transition="out" filter="fade">
                                      <p:cBhvr>
                                        <p:cTn id="85" dur="500"/>
                                        <p:tgtEl>
                                          <p:spTgt spid="48"/>
                                        </p:tgtEl>
                                      </p:cBhvr>
                                    </p:animEffect>
                                    <p:set>
                                      <p:cBhvr>
                                        <p:cTn id="86" dur="1" fill="hold">
                                          <p:stCondLst>
                                            <p:cond delay="499"/>
                                          </p:stCondLst>
                                        </p:cTn>
                                        <p:tgtEl>
                                          <p:spTgt spid="4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fade">
                                      <p:cBhvr>
                                        <p:cTn id="91" dur="500"/>
                                        <p:tgtEl>
                                          <p:spTgt spid="4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fade">
                                      <p:cBhvr>
                                        <p:cTn id="9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39" grpId="0" animBg="1"/>
      <p:bldP spid="41" grpId="0" animBg="1"/>
      <p:bldP spid="43" grpId="0" animBg="1"/>
      <p:bldP spid="45" grpId="0" animBg="1"/>
      <p:bldP spid="25" grpId="0" animBg="1"/>
      <p:bldP spid="26" grpId="0" animBg="1"/>
      <p:bldP spid="27" grpId="0" animBg="1"/>
      <p:bldP spid="28" grpId="0" animBg="1"/>
      <p:bldP spid="29" grpId="0" animBg="1"/>
      <p:bldP spid="31" grpId="0" animBg="1"/>
      <p:bldP spid="46" grpId="0" animBg="1"/>
      <p:bldP spid="46" grpId="1" animBg="1"/>
      <p:bldP spid="47" grpId="0" animBg="1"/>
      <p:bldP spid="47" grpId="1" animBg="1"/>
      <p:bldP spid="48" grpId="0" animBg="1"/>
      <p:bldP spid="4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9E3BD-88A9-4B95-8544-24DB29C8C7CE}"/>
              </a:ext>
            </a:extLst>
          </p:cNvPr>
          <p:cNvSpPr>
            <a:spLocks noGrp="1"/>
          </p:cNvSpPr>
          <p:nvPr>
            <p:ph type="title"/>
          </p:nvPr>
        </p:nvSpPr>
        <p:spPr/>
        <p:txBody>
          <a:bodyPr/>
          <a:lstStyle/>
          <a:p>
            <a:r>
              <a:rPr lang="en-US" dirty="0"/>
              <a:t>Partitioning the Dataset</a:t>
            </a:r>
          </a:p>
        </p:txBody>
      </p:sp>
      <p:sp>
        <p:nvSpPr>
          <p:cNvPr id="3" name="Content Placeholder 2">
            <a:extLst>
              <a:ext uri="{FF2B5EF4-FFF2-40B4-BE49-F238E27FC236}">
                <a16:creationId xmlns:a16="http://schemas.microsoft.com/office/drawing/2014/main" id="{1FA37B62-3F31-4088-9597-031C739773AC}"/>
              </a:ext>
            </a:extLst>
          </p:cNvPr>
          <p:cNvSpPr>
            <a:spLocks noGrp="1"/>
          </p:cNvSpPr>
          <p:nvPr>
            <p:ph idx="1"/>
          </p:nvPr>
        </p:nvSpPr>
        <p:spPr/>
        <p:txBody>
          <a:bodyPr/>
          <a:lstStyle/>
          <a:p>
            <a:r>
              <a:rPr lang="en-US" dirty="0"/>
              <a:t>Which of these datasets is the best split </a:t>
            </a:r>
          </a:p>
          <a:p>
            <a:r>
              <a:rPr lang="en-US" dirty="0"/>
              <a:t>Clearly, we need a </a:t>
            </a:r>
            <a:r>
              <a:rPr lang="en-US" i="1" dirty="0"/>
              <a:t>measure</a:t>
            </a:r>
            <a:r>
              <a:rPr lang="en-US" dirty="0"/>
              <a:t> of "goodness“</a:t>
            </a:r>
          </a:p>
          <a:p>
            <a:pPr lvl="1"/>
            <a:r>
              <a:rPr lang="en-US" dirty="0"/>
              <a:t> We come back to this question shortly, but for now, we assume we choose one of them.</a:t>
            </a:r>
          </a:p>
          <a:p>
            <a:r>
              <a:rPr lang="en-US" dirty="0"/>
              <a:t>The end result is having two new smaller datasets</a:t>
            </a:r>
          </a:p>
          <a:p>
            <a:r>
              <a:rPr lang="en-US" dirty="0"/>
              <a:t>Say we chose the split based on Sunshine at 9…</a:t>
            </a:r>
          </a:p>
          <a:p>
            <a:endParaRPr lang="en-US" dirty="0"/>
          </a:p>
        </p:txBody>
      </p:sp>
      <p:sp>
        <p:nvSpPr>
          <p:cNvPr id="4" name="Slide Number Placeholder 3">
            <a:extLst>
              <a:ext uri="{FF2B5EF4-FFF2-40B4-BE49-F238E27FC236}">
                <a16:creationId xmlns:a16="http://schemas.microsoft.com/office/drawing/2014/main" id="{B32FA12C-B983-4D4F-BDB7-2F2C4FBD590D}"/>
              </a:ext>
            </a:extLst>
          </p:cNvPr>
          <p:cNvSpPr>
            <a:spLocks noGrp="1"/>
          </p:cNvSpPr>
          <p:nvPr>
            <p:ph type="sldNum" sz="quarter" idx="12"/>
          </p:nvPr>
        </p:nvSpPr>
        <p:spPr/>
        <p:txBody>
          <a:bodyPr/>
          <a:lstStyle/>
          <a:p>
            <a:fld id="{834A7576-B30A-4A6C-9A37-B06C1029A70A}" type="slidenum">
              <a:rPr lang="en-US" smtClean="0"/>
              <a:t>15</a:t>
            </a:fld>
            <a:endParaRPr lang="en-US"/>
          </a:p>
        </p:txBody>
      </p:sp>
    </p:spTree>
    <p:extLst>
      <p:ext uri="{BB962C8B-B14F-4D97-AF65-F5344CB8AC3E}">
        <p14:creationId xmlns:p14="http://schemas.microsoft.com/office/powerpoint/2010/main" val="915182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0FF6-E954-482E-88DC-42DE08E769FB}"/>
              </a:ext>
            </a:extLst>
          </p:cNvPr>
          <p:cNvSpPr>
            <a:spLocks noGrp="1"/>
          </p:cNvSpPr>
          <p:nvPr>
            <p:ph type="title"/>
          </p:nvPr>
        </p:nvSpPr>
        <p:spPr/>
        <p:txBody>
          <a:bodyPr/>
          <a:lstStyle/>
          <a:p>
            <a:r>
              <a:rPr lang="en-US" dirty="0"/>
              <a:t>Recursive Partitioning </a:t>
            </a:r>
          </a:p>
        </p:txBody>
      </p:sp>
      <p:sp>
        <p:nvSpPr>
          <p:cNvPr id="3" name="Content Placeholder 2">
            <a:extLst>
              <a:ext uri="{FF2B5EF4-FFF2-40B4-BE49-F238E27FC236}">
                <a16:creationId xmlns:a16="http://schemas.microsoft.com/office/drawing/2014/main" id="{01AB1011-3645-491E-B345-E9C629677100}"/>
              </a:ext>
            </a:extLst>
          </p:cNvPr>
          <p:cNvSpPr>
            <a:spLocks noGrp="1"/>
          </p:cNvSpPr>
          <p:nvPr>
            <p:ph idx="1"/>
          </p:nvPr>
        </p:nvSpPr>
        <p:spPr/>
        <p:txBody>
          <a:bodyPr/>
          <a:lstStyle/>
          <a:p>
            <a:r>
              <a:rPr lang="en-US" dirty="0"/>
              <a:t>The process is repeated again separately for the two new datasets</a:t>
            </a:r>
          </a:p>
          <a:p>
            <a:pPr lvl="1"/>
            <a:r>
              <a:rPr lang="en-US" dirty="0"/>
              <a:t>Review all possible variables and split into two smaller datasets as well</a:t>
            </a:r>
          </a:p>
          <a:p>
            <a:endParaRPr lang="en-US" dirty="0"/>
          </a:p>
        </p:txBody>
      </p:sp>
      <p:pic>
        <p:nvPicPr>
          <p:cNvPr id="4" name="Picture 3">
            <a:extLst>
              <a:ext uri="{FF2B5EF4-FFF2-40B4-BE49-F238E27FC236}">
                <a16:creationId xmlns:a16="http://schemas.microsoft.com/office/drawing/2014/main" id="{D50EC91A-F0AA-447B-B55B-143A40FA2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233" y="2868324"/>
            <a:ext cx="6156288" cy="2923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a:extLst>
              <a:ext uri="{FF2B5EF4-FFF2-40B4-BE49-F238E27FC236}">
                <a16:creationId xmlns:a16="http://schemas.microsoft.com/office/drawing/2014/main" id="{13F26D60-8196-4FAE-95F8-D023A609A1E5}"/>
              </a:ext>
            </a:extLst>
          </p:cNvPr>
          <p:cNvSpPr>
            <a:spLocks noGrp="1"/>
          </p:cNvSpPr>
          <p:nvPr>
            <p:ph type="sldNum" sz="quarter" idx="12"/>
          </p:nvPr>
        </p:nvSpPr>
        <p:spPr/>
        <p:txBody>
          <a:bodyPr/>
          <a:lstStyle/>
          <a:p>
            <a:fld id="{834A7576-B30A-4A6C-9A37-B06C1029A70A}" type="slidenum">
              <a:rPr lang="en-US" smtClean="0"/>
              <a:t>16</a:t>
            </a:fld>
            <a:endParaRPr lang="en-US"/>
          </a:p>
        </p:txBody>
      </p:sp>
    </p:spTree>
    <p:extLst>
      <p:ext uri="{BB962C8B-B14F-4D97-AF65-F5344CB8AC3E}">
        <p14:creationId xmlns:p14="http://schemas.microsoft.com/office/powerpoint/2010/main" val="3158963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A69EC-96C4-4EB5-A747-8793A9A89362}"/>
              </a:ext>
            </a:extLst>
          </p:cNvPr>
          <p:cNvSpPr>
            <a:spLocks noGrp="1"/>
          </p:cNvSpPr>
          <p:nvPr>
            <p:ph type="title"/>
          </p:nvPr>
        </p:nvSpPr>
        <p:spPr/>
        <p:txBody>
          <a:bodyPr/>
          <a:lstStyle/>
          <a:p>
            <a:r>
              <a:rPr lang="en-US" dirty="0"/>
              <a:t>Recursive Partitioning</a:t>
            </a:r>
          </a:p>
        </p:txBody>
      </p:sp>
      <p:sp>
        <p:nvSpPr>
          <p:cNvPr id="3" name="Content Placeholder 2">
            <a:extLst>
              <a:ext uri="{FF2B5EF4-FFF2-40B4-BE49-F238E27FC236}">
                <a16:creationId xmlns:a16="http://schemas.microsoft.com/office/drawing/2014/main" id="{6F3E19D6-F365-44C5-9629-EE23B9260B0A}"/>
              </a:ext>
            </a:extLst>
          </p:cNvPr>
          <p:cNvSpPr>
            <a:spLocks noGrp="1"/>
          </p:cNvSpPr>
          <p:nvPr>
            <p:ph idx="1"/>
          </p:nvPr>
        </p:nvSpPr>
        <p:spPr>
          <a:xfrm>
            <a:off x="5167744" y="1825625"/>
            <a:ext cx="6186055" cy="4351338"/>
          </a:xfrm>
        </p:spPr>
        <p:txBody>
          <a:bodyPr/>
          <a:lstStyle/>
          <a:p>
            <a:r>
              <a:rPr lang="en-US" dirty="0"/>
              <a:t>The process continues  as you choose the “best” variable and split per stage</a:t>
            </a:r>
          </a:p>
          <a:p>
            <a:r>
              <a:rPr lang="en-US" dirty="0"/>
              <a:t>If we are allowed to go until </a:t>
            </a:r>
            <a:r>
              <a:rPr lang="en-US"/>
              <a:t>the end, </a:t>
            </a:r>
            <a:r>
              <a:rPr lang="en-US" dirty="0"/>
              <a:t>t</a:t>
            </a:r>
            <a:r>
              <a:rPr lang="en-US"/>
              <a:t>he </a:t>
            </a:r>
            <a:r>
              <a:rPr lang="en-US" dirty="0"/>
              <a:t>process stops when:</a:t>
            </a:r>
          </a:p>
          <a:p>
            <a:pPr lvl="1"/>
            <a:r>
              <a:rPr lang="en-US" dirty="0"/>
              <a:t>All samples for a given node belong to the same class</a:t>
            </a:r>
          </a:p>
          <a:p>
            <a:pPr lvl="1"/>
            <a:r>
              <a:rPr lang="en-US" dirty="0"/>
              <a:t>Partitioning the dataset no longer improves the proportions/outcome</a:t>
            </a:r>
          </a:p>
        </p:txBody>
      </p:sp>
      <p:pic>
        <p:nvPicPr>
          <p:cNvPr id="4" name="Picture 2">
            <a:extLst>
              <a:ext uri="{FF2B5EF4-FFF2-40B4-BE49-F238E27FC236}">
                <a16:creationId xmlns:a16="http://schemas.microsoft.com/office/drawing/2014/main" id="{48465A07-52B1-4088-BD45-F4246A8B97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163" y="2302777"/>
            <a:ext cx="4828996" cy="3031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a:extLst>
              <a:ext uri="{FF2B5EF4-FFF2-40B4-BE49-F238E27FC236}">
                <a16:creationId xmlns:a16="http://schemas.microsoft.com/office/drawing/2014/main" id="{E770F935-CA14-4BAD-A369-0B371C89879A}"/>
              </a:ext>
            </a:extLst>
          </p:cNvPr>
          <p:cNvSpPr>
            <a:spLocks noGrp="1"/>
          </p:cNvSpPr>
          <p:nvPr>
            <p:ph type="sldNum" sz="quarter" idx="12"/>
          </p:nvPr>
        </p:nvSpPr>
        <p:spPr/>
        <p:txBody>
          <a:bodyPr/>
          <a:lstStyle/>
          <a:p>
            <a:fld id="{834A7576-B30A-4A6C-9A37-B06C1029A70A}" type="slidenum">
              <a:rPr lang="en-US" smtClean="0"/>
              <a:t>17</a:t>
            </a:fld>
            <a:endParaRPr lang="en-US"/>
          </a:p>
        </p:txBody>
      </p:sp>
    </p:spTree>
    <p:extLst>
      <p:ext uri="{BB962C8B-B14F-4D97-AF65-F5344CB8AC3E}">
        <p14:creationId xmlns:p14="http://schemas.microsoft.com/office/powerpoint/2010/main" val="3841781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Partitioning</a:t>
            </a:r>
          </a:p>
        </p:txBody>
      </p:sp>
      <p:sp>
        <p:nvSpPr>
          <p:cNvPr id="3" name="Content Placeholder 2"/>
          <p:cNvSpPr>
            <a:spLocks noGrp="1"/>
          </p:cNvSpPr>
          <p:nvPr>
            <p:ph idx="1"/>
          </p:nvPr>
        </p:nvSpPr>
        <p:spPr/>
        <p:txBody>
          <a:bodyPr>
            <a:normAutofit/>
          </a:bodyPr>
          <a:lstStyle/>
          <a:p>
            <a:r>
              <a:rPr lang="en-US" dirty="0"/>
              <a:t>This process is called divide-and-conquer or recursive partitioning. </a:t>
            </a:r>
          </a:p>
          <a:p>
            <a:pPr lvl="1"/>
            <a:r>
              <a:rPr lang="en-US" dirty="0"/>
              <a:t>At each step:</a:t>
            </a:r>
          </a:p>
          <a:p>
            <a:pPr lvl="2"/>
            <a:r>
              <a:rPr lang="en-US" u="sng" dirty="0"/>
              <a:t>divide</a:t>
            </a:r>
            <a:r>
              <a:rPr lang="en-US" dirty="0"/>
              <a:t> the dataset into two smaller datasets </a:t>
            </a:r>
          </a:p>
          <a:p>
            <a:pPr lvl="2"/>
            <a:r>
              <a:rPr lang="en-US" u="sng" dirty="0"/>
              <a:t>conquer </a:t>
            </a:r>
            <a:r>
              <a:rPr lang="en-US" dirty="0"/>
              <a:t>the "disorder" by finding a way to divide each into more "orderly" datasets.</a:t>
            </a:r>
          </a:p>
          <a:p>
            <a:pPr lvl="1"/>
            <a:r>
              <a:rPr lang="en-US" dirty="0"/>
              <a:t>Each step is done independently, to each of the smaller datasets repeatedly </a:t>
            </a:r>
          </a:p>
          <a:p>
            <a:pPr lvl="2"/>
            <a:r>
              <a:rPr lang="en-US" dirty="0"/>
              <a:t>thus it is </a:t>
            </a:r>
            <a:r>
              <a:rPr lang="en-US" u="sng" dirty="0"/>
              <a:t>recursive partitioning</a:t>
            </a:r>
            <a:endParaRPr lang="en-US" dirty="0"/>
          </a:p>
        </p:txBody>
      </p:sp>
      <p:sp>
        <p:nvSpPr>
          <p:cNvPr id="4" name="Slide Number Placeholder 3">
            <a:extLst>
              <a:ext uri="{FF2B5EF4-FFF2-40B4-BE49-F238E27FC236}">
                <a16:creationId xmlns:a16="http://schemas.microsoft.com/office/drawing/2014/main" id="{6444A262-2C0F-4B3B-8143-B4C8ECDC1E3E}"/>
              </a:ext>
            </a:extLst>
          </p:cNvPr>
          <p:cNvSpPr>
            <a:spLocks noGrp="1"/>
          </p:cNvSpPr>
          <p:nvPr>
            <p:ph type="sldNum" sz="quarter" idx="12"/>
          </p:nvPr>
        </p:nvSpPr>
        <p:spPr/>
        <p:txBody>
          <a:bodyPr/>
          <a:lstStyle/>
          <a:p>
            <a:fld id="{834A7576-B30A-4A6C-9A37-B06C1029A70A}" type="slidenum">
              <a:rPr lang="en-US" smtClean="0"/>
              <a:t>18</a:t>
            </a:fld>
            <a:endParaRPr lang="en-US"/>
          </a:p>
        </p:txBody>
      </p:sp>
    </p:spTree>
    <p:extLst>
      <p:ext uri="{BB962C8B-B14F-4D97-AF65-F5344CB8AC3E}">
        <p14:creationId xmlns:p14="http://schemas.microsoft.com/office/powerpoint/2010/main" val="813257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72DB7A-E525-4493-9AEF-D527BAAAB20A}"/>
              </a:ext>
            </a:extLst>
          </p:cNvPr>
          <p:cNvSpPr>
            <a:spLocks noGrp="1"/>
          </p:cNvSpPr>
          <p:nvPr>
            <p:ph type="title"/>
          </p:nvPr>
        </p:nvSpPr>
        <p:spPr>
          <a:xfrm>
            <a:off x="838200" y="365125"/>
            <a:ext cx="10515600" cy="1325563"/>
          </a:xfrm>
        </p:spPr>
        <p:txBody>
          <a:bodyPr/>
          <a:lstStyle/>
          <a:p>
            <a:r>
              <a:rPr lang="en-US" dirty="0"/>
              <a:t>A Greedy Recursive Partitioning Algorithm</a:t>
            </a:r>
          </a:p>
        </p:txBody>
      </p:sp>
      <p:sp>
        <p:nvSpPr>
          <p:cNvPr id="4" name="Content Placeholder 3">
            <a:extLst>
              <a:ext uri="{FF2B5EF4-FFF2-40B4-BE49-F238E27FC236}">
                <a16:creationId xmlns:a16="http://schemas.microsoft.com/office/drawing/2014/main" id="{FB24AAF2-D508-4D2A-BBDE-FA53202824FF}"/>
              </a:ext>
            </a:extLst>
          </p:cNvPr>
          <p:cNvSpPr>
            <a:spLocks noGrp="1"/>
          </p:cNvSpPr>
          <p:nvPr>
            <p:ph idx="1"/>
          </p:nvPr>
        </p:nvSpPr>
        <p:spPr>
          <a:xfrm>
            <a:off x="838200" y="1825625"/>
            <a:ext cx="10014020" cy="4351338"/>
          </a:xfrm>
        </p:spPr>
        <p:txBody>
          <a:bodyPr>
            <a:normAutofit/>
          </a:bodyPr>
          <a:lstStyle/>
          <a:p>
            <a:r>
              <a:rPr lang="en-US" dirty="0"/>
              <a:t>At each stage of the process, we make a decision as to the best variable and split to partition the data, and once we make that decision, we stay with it for the rest of the tree. </a:t>
            </a:r>
          </a:p>
          <a:p>
            <a:r>
              <a:rPr lang="en-US" dirty="0"/>
              <a:t>We want to split the region that minimizes RSS</a:t>
            </a:r>
          </a:p>
          <a:p>
            <a:pPr lvl="1"/>
            <a:r>
              <a:rPr lang="en-US" dirty="0"/>
              <a:t>Though our solution may be sub-optimal</a:t>
            </a:r>
          </a:p>
          <a:p>
            <a:r>
              <a:rPr lang="en-US" dirty="0"/>
              <a:t>Reduces the computational complexity of search heuristics </a:t>
            </a:r>
          </a:p>
          <a:p>
            <a:r>
              <a:rPr lang="en-US" dirty="0"/>
              <a:t>Efficiency comes at the expense of optimality – we sacrifice our opportunity to find the best decision tree</a:t>
            </a:r>
          </a:p>
          <a:p>
            <a:endParaRPr lang="en-US" dirty="0"/>
          </a:p>
        </p:txBody>
      </p:sp>
      <p:sp>
        <p:nvSpPr>
          <p:cNvPr id="2" name="Slide Number Placeholder 1">
            <a:extLst>
              <a:ext uri="{FF2B5EF4-FFF2-40B4-BE49-F238E27FC236}">
                <a16:creationId xmlns:a16="http://schemas.microsoft.com/office/drawing/2014/main" id="{500F45C6-48AD-477F-A1F1-BC86678A9031}"/>
              </a:ext>
            </a:extLst>
          </p:cNvPr>
          <p:cNvSpPr>
            <a:spLocks noGrp="1"/>
          </p:cNvSpPr>
          <p:nvPr>
            <p:ph type="sldNum" sz="quarter" idx="12"/>
          </p:nvPr>
        </p:nvSpPr>
        <p:spPr/>
        <p:txBody>
          <a:bodyPr/>
          <a:lstStyle/>
          <a:p>
            <a:fld id="{834A7576-B30A-4A6C-9A37-B06C1029A70A}" type="slidenum">
              <a:rPr lang="en-US" smtClean="0"/>
              <a:t>19</a:t>
            </a:fld>
            <a:endParaRPr lang="en-US"/>
          </a:p>
        </p:txBody>
      </p:sp>
    </p:spTree>
    <p:extLst>
      <p:ext uri="{BB962C8B-B14F-4D97-AF65-F5344CB8AC3E}">
        <p14:creationId xmlns:p14="http://schemas.microsoft.com/office/powerpoint/2010/main" val="32112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FCFB-EA02-4B4D-8AA2-CC368139D410}"/>
              </a:ext>
            </a:extLst>
          </p:cNvPr>
          <p:cNvSpPr>
            <a:spLocks noGrp="1"/>
          </p:cNvSpPr>
          <p:nvPr>
            <p:ph type="title"/>
          </p:nvPr>
        </p:nvSpPr>
        <p:spPr/>
        <p:txBody>
          <a:bodyPr/>
          <a:lstStyle/>
          <a:p>
            <a:r>
              <a:rPr lang="en-US" dirty="0"/>
              <a:t>Agenda</a:t>
            </a:r>
          </a:p>
        </p:txBody>
      </p:sp>
      <p:pic>
        <p:nvPicPr>
          <p:cNvPr id="1026" name="Picture 2" descr="Image result for tree branch no background">
            <a:extLst>
              <a:ext uri="{FF2B5EF4-FFF2-40B4-BE49-F238E27FC236}">
                <a16:creationId xmlns:a16="http://schemas.microsoft.com/office/drawing/2014/main" id="{742DAE62-7692-48E2-99B0-2E6AF79106D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rot="9732619">
            <a:off x="-243409" y="2619536"/>
            <a:ext cx="11634951" cy="401999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842E75E6-B638-49BF-882A-5BD55303F585}"/>
              </a:ext>
            </a:extLst>
          </p:cNvPr>
          <p:cNvGrpSpPr/>
          <p:nvPr/>
        </p:nvGrpSpPr>
        <p:grpSpPr>
          <a:xfrm>
            <a:off x="1188019" y="2382982"/>
            <a:ext cx="1628351" cy="2439942"/>
            <a:chOff x="1188019" y="2382982"/>
            <a:chExt cx="1628351" cy="2439942"/>
          </a:xfrm>
        </p:grpSpPr>
        <p:pic>
          <p:nvPicPr>
            <p:cNvPr id="1028" name="Picture 4" descr="Related image">
              <a:extLst>
                <a:ext uri="{FF2B5EF4-FFF2-40B4-BE49-F238E27FC236}">
                  <a16:creationId xmlns:a16="http://schemas.microsoft.com/office/drawing/2014/main" id="{7962781F-CB1B-49B0-93BD-4FB5065721CB}"/>
                </a:ext>
              </a:extLst>
            </p:cNvPr>
            <p:cNvPicPr>
              <a:picLocks noChangeAspect="1" noChangeArrowheads="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188019" y="2382982"/>
              <a:ext cx="1628351" cy="24399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04D543F-F35D-4D2C-944F-863920A4EA7F}"/>
                </a:ext>
              </a:extLst>
            </p:cNvPr>
            <p:cNvSpPr/>
            <p:nvPr/>
          </p:nvSpPr>
          <p:spPr>
            <a:xfrm>
              <a:off x="1269791" y="3100536"/>
              <a:ext cx="1503105" cy="923330"/>
            </a:xfrm>
            <a:prstGeom prst="rect">
              <a:avLst/>
            </a:prstGeom>
          </p:spPr>
          <p:txBody>
            <a:bodyPr wrap="square">
              <a:spAutoFit/>
            </a:bodyPr>
            <a:lstStyle/>
            <a:p>
              <a:pPr lvl="0" algn="ctr"/>
              <a:r>
                <a:rPr lang="en-US" b="1" dirty="0">
                  <a:solidFill>
                    <a:schemeClr val="bg1"/>
                  </a:solidFill>
                  <a:effectLst>
                    <a:outerShdw blurRad="50800" dist="38100" dir="2700000" algn="tl" rotWithShape="0">
                      <a:prstClr val="black">
                        <a:alpha val="40000"/>
                      </a:prstClr>
                    </a:outerShdw>
                  </a:effectLst>
                </a:rPr>
                <a:t>Intro to Decision Tree Basics</a:t>
              </a:r>
            </a:p>
          </p:txBody>
        </p:sp>
      </p:grpSp>
      <p:grpSp>
        <p:nvGrpSpPr>
          <p:cNvPr id="13" name="Group 12">
            <a:extLst>
              <a:ext uri="{FF2B5EF4-FFF2-40B4-BE49-F238E27FC236}">
                <a16:creationId xmlns:a16="http://schemas.microsoft.com/office/drawing/2014/main" id="{42D9E81B-92B6-4168-9E88-1844767E80C2}"/>
              </a:ext>
            </a:extLst>
          </p:cNvPr>
          <p:cNvGrpSpPr/>
          <p:nvPr/>
        </p:nvGrpSpPr>
        <p:grpSpPr>
          <a:xfrm>
            <a:off x="3614198" y="2342230"/>
            <a:ext cx="1628351" cy="2439942"/>
            <a:chOff x="3614198" y="2342230"/>
            <a:chExt cx="1628351" cy="2439942"/>
          </a:xfrm>
        </p:grpSpPr>
        <p:pic>
          <p:nvPicPr>
            <p:cNvPr id="6" name="Picture 4" descr="Related image">
              <a:extLst>
                <a:ext uri="{FF2B5EF4-FFF2-40B4-BE49-F238E27FC236}">
                  <a16:creationId xmlns:a16="http://schemas.microsoft.com/office/drawing/2014/main" id="{65D6516E-82AF-4D46-8C64-AC85F53939EC}"/>
                </a:ext>
              </a:extLst>
            </p:cNvPr>
            <p:cNvPicPr>
              <a:picLocks noChangeAspect="1" noChangeArrowheads="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2634827">
              <a:off x="3614198" y="2342230"/>
              <a:ext cx="1628351" cy="24399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0033DA2-4680-4664-80C4-AFC9E9F98046}"/>
                </a:ext>
              </a:extLst>
            </p:cNvPr>
            <p:cNvSpPr/>
            <p:nvPr/>
          </p:nvSpPr>
          <p:spPr>
            <a:xfrm>
              <a:off x="3651797" y="2988631"/>
              <a:ext cx="1587875" cy="923330"/>
            </a:xfrm>
            <a:prstGeom prst="rect">
              <a:avLst/>
            </a:prstGeom>
          </p:spPr>
          <p:txBody>
            <a:bodyPr wrap="square">
              <a:spAutoFit/>
            </a:bodyPr>
            <a:lstStyle/>
            <a:p>
              <a:pPr algn="ctr"/>
              <a:r>
                <a:rPr lang="en-US" b="1" dirty="0">
                  <a:solidFill>
                    <a:schemeClr val="bg1"/>
                  </a:solidFill>
                  <a:effectLst>
                    <a:outerShdw blurRad="50800" dist="38100" dir="2700000" algn="tl" rotWithShape="0">
                      <a:prstClr val="black">
                        <a:alpha val="40000"/>
                      </a:prstClr>
                    </a:outerShdw>
                  </a:effectLst>
                </a:rPr>
                <a:t>Greedy Recursive Partitioning</a:t>
              </a:r>
            </a:p>
          </p:txBody>
        </p:sp>
      </p:grpSp>
      <p:pic>
        <p:nvPicPr>
          <p:cNvPr id="1032" name="Picture 8" descr="Related image">
            <a:extLst>
              <a:ext uri="{FF2B5EF4-FFF2-40B4-BE49-F238E27FC236}">
                <a16:creationId xmlns:a16="http://schemas.microsoft.com/office/drawing/2014/main" id="{52FCA72C-944B-4D8B-8910-6DD586F108B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39055" y="2579898"/>
            <a:ext cx="4080164" cy="4080164"/>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203D77B1-2042-414E-90F2-CA28D3622B61}"/>
              </a:ext>
            </a:extLst>
          </p:cNvPr>
          <p:cNvGrpSpPr/>
          <p:nvPr/>
        </p:nvGrpSpPr>
        <p:grpSpPr>
          <a:xfrm>
            <a:off x="5784831" y="2044594"/>
            <a:ext cx="1628351" cy="2439942"/>
            <a:chOff x="5784831" y="2044594"/>
            <a:chExt cx="1628351" cy="2439942"/>
          </a:xfrm>
        </p:grpSpPr>
        <p:pic>
          <p:nvPicPr>
            <p:cNvPr id="7" name="Picture 4" descr="Related image">
              <a:extLst>
                <a:ext uri="{FF2B5EF4-FFF2-40B4-BE49-F238E27FC236}">
                  <a16:creationId xmlns:a16="http://schemas.microsoft.com/office/drawing/2014/main" id="{76177D96-1B84-41CF-8B1A-7778982FA9BE}"/>
                </a:ext>
              </a:extLst>
            </p:cNvPr>
            <p:cNvPicPr>
              <a:picLocks noChangeAspect="1" noChangeArrowheads="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20864858">
              <a:off x="5784831" y="2044594"/>
              <a:ext cx="1628351" cy="24399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0755197-8327-4F03-AC5B-DEE1AFEC2234}"/>
                </a:ext>
              </a:extLst>
            </p:cNvPr>
            <p:cNvSpPr/>
            <p:nvPr/>
          </p:nvSpPr>
          <p:spPr>
            <a:xfrm>
              <a:off x="5963805" y="2653713"/>
              <a:ext cx="1302228" cy="1323439"/>
            </a:xfrm>
            <a:prstGeom prst="rect">
              <a:avLst/>
            </a:prstGeom>
          </p:spPr>
          <p:txBody>
            <a:bodyPr wrap="square">
              <a:spAutoFit/>
            </a:bodyPr>
            <a:lstStyle/>
            <a:p>
              <a:pPr lvl="0" algn="ctr"/>
              <a:r>
                <a:rPr lang="en-US" sz="1600" b="1" dirty="0">
                  <a:solidFill>
                    <a:schemeClr val="bg1"/>
                  </a:solidFill>
                  <a:effectLst>
                    <a:outerShdw blurRad="50800" dist="38100" dir="2700000" algn="tl" rotWithShape="0">
                      <a:prstClr val="black">
                        <a:alpha val="40000"/>
                      </a:prstClr>
                    </a:outerShdw>
                  </a:effectLst>
                </a:rPr>
                <a:t>Interpreting Measures Used for Regression Trees</a:t>
              </a:r>
            </a:p>
          </p:txBody>
        </p:sp>
      </p:grpSp>
      <p:grpSp>
        <p:nvGrpSpPr>
          <p:cNvPr id="18" name="Group 17">
            <a:extLst>
              <a:ext uri="{FF2B5EF4-FFF2-40B4-BE49-F238E27FC236}">
                <a16:creationId xmlns:a16="http://schemas.microsoft.com/office/drawing/2014/main" id="{59AA29ED-5D87-483E-8188-334438ED8A59}"/>
              </a:ext>
            </a:extLst>
          </p:cNvPr>
          <p:cNvGrpSpPr/>
          <p:nvPr/>
        </p:nvGrpSpPr>
        <p:grpSpPr>
          <a:xfrm>
            <a:off x="8301462" y="2342230"/>
            <a:ext cx="1628351" cy="2439942"/>
            <a:chOff x="8018985" y="2230325"/>
            <a:chExt cx="1628351" cy="2439942"/>
          </a:xfrm>
        </p:grpSpPr>
        <p:pic>
          <p:nvPicPr>
            <p:cNvPr id="9" name="Picture 4" descr="Related image">
              <a:extLst>
                <a:ext uri="{FF2B5EF4-FFF2-40B4-BE49-F238E27FC236}">
                  <a16:creationId xmlns:a16="http://schemas.microsoft.com/office/drawing/2014/main" id="{46088EBB-2DB4-4A35-937B-04B892E0BCD9}"/>
                </a:ext>
              </a:extLst>
            </p:cNvPr>
            <p:cNvPicPr>
              <a:picLocks noChangeAspect="1" noChangeArrowheads="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2634827">
              <a:off x="8018985" y="2230325"/>
              <a:ext cx="1628351" cy="243994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4C9EDAB1-9E1B-4842-8DC7-C33D707F8B10}"/>
                </a:ext>
              </a:extLst>
            </p:cNvPr>
            <p:cNvSpPr/>
            <p:nvPr/>
          </p:nvSpPr>
          <p:spPr>
            <a:xfrm>
              <a:off x="8101426" y="2911687"/>
              <a:ext cx="1452206" cy="1077218"/>
            </a:xfrm>
            <a:prstGeom prst="rect">
              <a:avLst/>
            </a:prstGeom>
          </p:spPr>
          <p:txBody>
            <a:bodyPr wrap="square">
              <a:spAutoFit/>
            </a:bodyPr>
            <a:lstStyle/>
            <a:p>
              <a:pPr lvl="0" algn="ctr"/>
              <a:r>
                <a:rPr lang="en-US" sz="1600" b="1" dirty="0">
                  <a:solidFill>
                    <a:schemeClr val="bg1"/>
                  </a:solidFill>
                  <a:effectLst>
                    <a:outerShdw blurRad="50800" dist="38100" dir="2700000" algn="tl" rotWithShape="0">
                      <a:prstClr val="black">
                        <a:alpha val="40000"/>
                      </a:prstClr>
                    </a:outerShdw>
                  </a:effectLst>
                </a:rPr>
                <a:t>Growing </a:t>
              </a:r>
            </a:p>
            <a:p>
              <a:pPr lvl="0" algn="ctr"/>
              <a:r>
                <a:rPr lang="en-US" sz="1600" b="1" dirty="0">
                  <a:solidFill>
                    <a:schemeClr val="bg1"/>
                  </a:solidFill>
                  <a:effectLst>
                    <a:outerShdw blurRad="50800" dist="38100" dir="2700000" algn="tl" rotWithShape="0">
                      <a:prstClr val="black">
                        <a:alpha val="40000"/>
                      </a:prstClr>
                    </a:outerShdw>
                  </a:effectLst>
                </a:rPr>
                <a:t>(and pruning) decision trees in R</a:t>
              </a:r>
            </a:p>
          </p:txBody>
        </p:sp>
      </p:grpSp>
      <p:grpSp>
        <p:nvGrpSpPr>
          <p:cNvPr id="20" name="Group 19">
            <a:extLst>
              <a:ext uri="{FF2B5EF4-FFF2-40B4-BE49-F238E27FC236}">
                <a16:creationId xmlns:a16="http://schemas.microsoft.com/office/drawing/2014/main" id="{F1228884-0873-4C98-BBA3-C6ED1D5C9153}"/>
              </a:ext>
            </a:extLst>
          </p:cNvPr>
          <p:cNvGrpSpPr/>
          <p:nvPr/>
        </p:nvGrpSpPr>
        <p:grpSpPr>
          <a:xfrm>
            <a:off x="10369953" y="4082616"/>
            <a:ext cx="1628351" cy="2439942"/>
            <a:chOff x="10369953" y="4082616"/>
            <a:chExt cx="1628351" cy="2439942"/>
          </a:xfrm>
        </p:grpSpPr>
        <p:pic>
          <p:nvPicPr>
            <p:cNvPr id="8" name="Picture 4" descr="Related image">
              <a:extLst>
                <a:ext uri="{FF2B5EF4-FFF2-40B4-BE49-F238E27FC236}">
                  <a16:creationId xmlns:a16="http://schemas.microsoft.com/office/drawing/2014/main" id="{ED39C457-D78C-4C8C-A87A-89FBAB8D05CE}"/>
                </a:ext>
              </a:extLst>
            </p:cNvPr>
            <p:cNvPicPr>
              <a:picLocks noChangeAspect="1" noChangeArrowheads="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10227880">
              <a:off x="10369953" y="4082616"/>
              <a:ext cx="1628351" cy="243994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1C5F2E9B-3828-4B20-97A7-FBE898168158}"/>
                </a:ext>
              </a:extLst>
            </p:cNvPr>
            <p:cNvSpPr/>
            <p:nvPr/>
          </p:nvSpPr>
          <p:spPr>
            <a:xfrm>
              <a:off x="10654576" y="4887088"/>
              <a:ext cx="1230642" cy="830997"/>
            </a:xfrm>
            <a:prstGeom prst="rect">
              <a:avLst/>
            </a:prstGeom>
          </p:spPr>
          <p:txBody>
            <a:bodyPr wrap="square">
              <a:spAutoFit/>
            </a:bodyPr>
            <a:lstStyle/>
            <a:p>
              <a:pPr algn="ctr"/>
              <a:r>
                <a:rPr lang="en-US" sz="1600" b="1" dirty="0">
                  <a:solidFill>
                    <a:schemeClr val="bg1"/>
                  </a:solidFill>
                  <a:effectLst>
                    <a:outerShdw blurRad="50800" dist="38100" dir="2700000" algn="tl" rotWithShape="0">
                      <a:prstClr val="black">
                        <a:alpha val="40000"/>
                      </a:prstClr>
                    </a:outerShdw>
                  </a:effectLst>
                </a:rPr>
                <a:t>Lab: Boston Home Values</a:t>
              </a:r>
            </a:p>
          </p:txBody>
        </p:sp>
      </p:grpSp>
      <p:sp>
        <p:nvSpPr>
          <p:cNvPr id="3" name="Slide Number Placeholder 2">
            <a:extLst>
              <a:ext uri="{FF2B5EF4-FFF2-40B4-BE49-F238E27FC236}">
                <a16:creationId xmlns:a16="http://schemas.microsoft.com/office/drawing/2014/main" id="{7E78776A-8A2A-41E7-A8A4-DC1ED3E9996C}"/>
              </a:ext>
            </a:extLst>
          </p:cNvPr>
          <p:cNvSpPr>
            <a:spLocks noGrp="1"/>
          </p:cNvSpPr>
          <p:nvPr>
            <p:ph type="sldNum" sz="quarter" idx="12"/>
          </p:nvPr>
        </p:nvSpPr>
        <p:spPr/>
        <p:txBody>
          <a:bodyPr/>
          <a:lstStyle/>
          <a:p>
            <a:fld id="{834A7576-B30A-4A6C-9A37-B06C1029A70A}" type="slidenum">
              <a:rPr lang="en-US" smtClean="0"/>
              <a:t>2</a:t>
            </a:fld>
            <a:endParaRPr lang="en-US"/>
          </a:p>
        </p:txBody>
      </p:sp>
    </p:spTree>
    <p:extLst>
      <p:ext uri="{BB962C8B-B14F-4D97-AF65-F5344CB8AC3E}">
        <p14:creationId xmlns:p14="http://schemas.microsoft.com/office/powerpoint/2010/main" val="353400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1.66667E-6 -0.06528 L 0.06315 0.02963 C 0.07617 0.05116 0.09583 0.06389 0.11666 0.06389 C 0.1401 0.06389 0.15911 0.05116 0.17226 0.02963 L 0.23502 -0.06528 " pathEditMode="relative" rAng="0" ptsTypes="AAAAA">
                                      <p:cBhvr>
                                        <p:cTn id="6" dur="1000" fill="hold"/>
                                        <p:tgtEl>
                                          <p:spTgt spid="1032"/>
                                        </p:tgtEl>
                                        <p:attrNameLst>
                                          <p:attrName>ppt_x</p:attrName>
                                          <p:attrName>ppt_y</p:attrName>
                                        </p:attrNameLst>
                                      </p:cBhvr>
                                      <p:rCtr x="11758" y="6458"/>
                                    </p:animMotion>
                                  </p:childTnLst>
                                </p:cTn>
                              </p:par>
                            </p:childTnLst>
                          </p:cTn>
                        </p:par>
                        <p:par>
                          <p:cTn id="7" fill="hold">
                            <p:stCondLst>
                              <p:cond delay="1000"/>
                            </p:stCondLst>
                            <p:childTnLst>
                              <p:par>
                                <p:cTn id="8" presetID="45" presetClass="exit" presetSubtype="0" fill="hold" nodeType="afterEffect">
                                  <p:stCondLst>
                                    <p:cond delay="0"/>
                                  </p:stCondLst>
                                  <p:childTnLst>
                                    <p:animEffect transition="out" filter="fade">
                                      <p:cBhvr>
                                        <p:cTn id="9" dur="1000"/>
                                        <p:tgtEl>
                                          <p:spTgt spid="10"/>
                                        </p:tgtEl>
                                      </p:cBhvr>
                                    </p:animEffect>
                                    <p:anim calcmode="lin" valueType="num">
                                      <p:cBhvr>
                                        <p:cTn id="10" dur="1000"/>
                                        <p:tgtEl>
                                          <p:spTgt spid="1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 dur="1000"/>
                                        <p:tgtEl>
                                          <p:spTgt spid="10"/>
                                        </p:tgtEl>
                                        <p:attrNameLst>
                                          <p:attrName>ppt_h</p:attrName>
                                        </p:attrNameLst>
                                      </p:cBhvr>
                                      <p:tavLst>
                                        <p:tav tm="0">
                                          <p:val>
                                            <p:strVal val="ppt_h"/>
                                          </p:val>
                                        </p:tav>
                                        <p:tav tm="100000">
                                          <p:val>
                                            <p:strVal val="ppt_h"/>
                                          </p:val>
                                        </p:tav>
                                      </p:tavLst>
                                    </p:anim>
                                    <p:set>
                                      <p:cBhvr>
                                        <p:cTn id="12" dur="1" fill="hold">
                                          <p:stCondLst>
                                            <p:cond delay="999"/>
                                          </p:stCondLst>
                                        </p:cTn>
                                        <p:tgtEl>
                                          <p:spTgt spid="10"/>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1000"/>
                                        <p:tgtEl>
                                          <p:spTgt spid="10"/>
                                        </p:tgtEl>
                                        <p:attrNameLst>
                                          <p:attrName>ppt_x</p:attrName>
                                        </p:attrNameLst>
                                      </p:cBhvr>
                                      <p:tavLst>
                                        <p:tav tm="0">
                                          <p:val>
                                            <p:strVal val="ppt_x"/>
                                          </p:val>
                                        </p:tav>
                                        <p:tav tm="100000">
                                          <p:val>
                                            <p:strVal val="ppt_x"/>
                                          </p:val>
                                        </p:tav>
                                      </p:tavLst>
                                    </p:anim>
                                    <p:anim calcmode="lin" valueType="num">
                                      <p:cBhvr additive="base">
                                        <p:cTn id="15" dur="1000"/>
                                        <p:tgtEl>
                                          <p:spTgt spid="10"/>
                                        </p:tgtEl>
                                        <p:attrNameLst>
                                          <p:attrName>ppt_y</p:attrName>
                                        </p:attrNameLst>
                                      </p:cBhvr>
                                      <p:tavLst>
                                        <p:tav tm="0">
                                          <p:val>
                                            <p:strVal val="ppt_y"/>
                                          </p:val>
                                        </p:tav>
                                        <p:tav tm="100000">
                                          <p:val>
                                            <p:strVal val="1+ppt_h/2"/>
                                          </p:val>
                                        </p:tav>
                                      </p:tavLst>
                                    </p:anim>
                                    <p:set>
                                      <p:cBhvr>
                                        <p:cTn id="16" dur="1" fill="hold">
                                          <p:stCondLst>
                                            <p:cond delay="999"/>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7" presetClass="path" presetSubtype="0" accel="50000" decel="50000" fill="hold" nodeType="clickEffect">
                                  <p:stCondLst>
                                    <p:cond delay="0"/>
                                  </p:stCondLst>
                                  <p:childTnLst>
                                    <p:animMotion origin="layout" path="M 0.23502 -0.06528 L 0.27292 0.07755 C 0.28073 0.10995 0.29258 0.12801 0.30508 0.12801 C 0.31914 0.12801 0.3306 0.10995 0.33828 0.07755 L 0.37643 -0.06528 " pathEditMode="relative" rAng="0" ptsTypes="AAAAA">
                                      <p:cBhvr>
                                        <p:cTn id="20" dur="1000" fill="hold"/>
                                        <p:tgtEl>
                                          <p:spTgt spid="1032"/>
                                        </p:tgtEl>
                                        <p:attrNameLst>
                                          <p:attrName>ppt_x</p:attrName>
                                          <p:attrName>ppt_y</p:attrName>
                                        </p:attrNameLst>
                                      </p:cBhvr>
                                      <p:rCtr x="7070" y="9653"/>
                                    </p:animMotion>
                                  </p:childTnLst>
                                </p:cTn>
                              </p:par>
                            </p:childTnLst>
                          </p:cTn>
                        </p:par>
                        <p:par>
                          <p:cTn id="21" fill="hold">
                            <p:stCondLst>
                              <p:cond delay="1000"/>
                            </p:stCondLst>
                            <p:childTnLst>
                              <p:par>
                                <p:cTn id="22" presetID="2" presetClass="exit" presetSubtype="4" fill="hold" nodeType="afterEffect">
                                  <p:stCondLst>
                                    <p:cond delay="0"/>
                                  </p:stCondLst>
                                  <p:childTnLst>
                                    <p:anim calcmode="lin" valueType="num">
                                      <p:cBhvr additive="base">
                                        <p:cTn id="23" dur="1000"/>
                                        <p:tgtEl>
                                          <p:spTgt spid="13"/>
                                        </p:tgtEl>
                                        <p:attrNameLst>
                                          <p:attrName>ppt_x</p:attrName>
                                        </p:attrNameLst>
                                      </p:cBhvr>
                                      <p:tavLst>
                                        <p:tav tm="0">
                                          <p:val>
                                            <p:strVal val="ppt_x"/>
                                          </p:val>
                                        </p:tav>
                                        <p:tav tm="100000">
                                          <p:val>
                                            <p:strVal val="ppt_x"/>
                                          </p:val>
                                        </p:tav>
                                      </p:tavLst>
                                    </p:anim>
                                    <p:anim calcmode="lin" valueType="num">
                                      <p:cBhvr additive="base">
                                        <p:cTn id="24" dur="1000"/>
                                        <p:tgtEl>
                                          <p:spTgt spid="13"/>
                                        </p:tgtEl>
                                        <p:attrNameLst>
                                          <p:attrName>ppt_y</p:attrName>
                                        </p:attrNameLst>
                                      </p:cBhvr>
                                      <p:tavLst>
                                        <p:tav tm="0">
                                          <p:val>
                                            <p:strVal val="ppt_y"/>
                                          </p:val>
                                        </p:tav>
                                        <p:tav tm="100000">
                                          <p:val>
                                            <p:strVal val="1+ppt_h/2"/>
                                          </p:val>
                                        </p:tav>
                                      </p:tavLst>
                                    </p:anim>
                                    <p:set>
                                      <p:cBhvr>
                                        <p:cTn id="25" dur="1" fill="hold">
                                          <p:stCondLst>
                                            <p:cond delay="999"/>
                                          </p:stCondLst>
                                        </p:cTn>
                                        <p:tgtEl>
                                          <p:spTgt spid="13"/>
                                        </p:tgtEl>
                                        <p:attrNameLst>
                                          <p:attrName>style.visibility</p:attrName>
                                        </p:attrNameLst>
                                      </p:cBhvr>
                                      <p:to>
                                        <p:strVal val="hidden"/>
                                      </p:to>
                                    </p:set>
                                  </p:childTnLst>
                                </p:cTn>
                              </p:par>
                              <p:par>
                                <p:cTn id="26" presetID="45" presetClass="exit" presetSubtype="0" fill="hold" nodeType="withEffect">
                                  <p:stCondLst>
                                    <p:cond delay="0"/>
                                  </p:stCondLst>
                                  <p:childTnLst>
                                    <p:animEffect transition="out" filter="fade">
                                      <p:cBhvr>
                                        <p:cTn id="27" dur="1000"/>
                                        <p:tgtEl>
                                          <p:spTgt spid="13"/>
                                        </p:tgtEl>
                                      </p:cBhvr>
                                    </p:animEffect>
                                    <p:anim calcmode="lin" valueType="num">
                                      <p:cBhvr>
                                        <p:cTn id="28" dur="1000"/>
                                        <p:tgtEl>
                                          <p:spTgt spid="1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9" dur="1000"/>
                                        <p:tgtEl>
                                          <p:spTgt spid="13"/>
                                        </p:tgtEl>
                                        <p:attrNameLst>
                                          <p:attrName>ppt_h</p:attrName>
                                        </p:attrNameLst>
                                      </p:cBhvr>
                                      <p:tavLst>
                                        <p:tav tm="0">
                                          <p:val>
                                            <p:strVal val="ppt_h"/>
                                          </p:val>
                                        </p:tav>
                                        <p:tav tm="100000">
                                          <p:val>
                                            <p:strVal val="ppt_h"/>
                                          </p:val>
                                        </p:tav>
                                      </p:tavLst>
                                    </p:anim>
                                    <p:set>
                                      <p:cBhvr>
                                        <p:cTn id="30" dur="1" fill="hold">
                                          <p:stCondLst>
                                            <p:cond delay="999"/>
                                          </p:stCondLst>
                                        </p:cTn>
                                        <p:tgtEl>
                                          <p:spTgt spid="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6" presetClass="path" presetSubtype="0" accel="50000" decel="50000" fill="hold" nodeType="clickEffect">
                                  <p:stCondLst>
                                    <p:cond delay="0"/>
                                  </p:stCondLst>
                                  <p:childTnLst>
                                    <p:animMotion origin="layout" path="M 0.37643 -0.06528 L 0.61927 -0.12361 " pathEditMode="relative" rAng="0" ptsTypes="AA">
                                      <p:cBhvr>
                                        <p:cTn id="34" dur="1000" fill="hold"/>
                                        <p:tgtEl>
                                          <p:spTgt spid="1032"/>
                                        </p:tgtEl>
                                        <p:attrNameLst>
                                          <p:attrName>ppt_x</p:attrName>
                                          <p:attrName>ppt_y</p:attrName>
                                        </p:attrNameLst>
                                      </p:cBhvr>
                                      <p:rCtr x="12174" y="-2616"/>
                                    </p:animMotion>
                                  </p:childTnLst>
                                </p:cTn>
                              </p:par>
                            </p:childTnLst>
                          </p:cTn>
                        </p:par>
                        <p:par>
                          <p:cTn id="35" fill="hold">
                            <p:stCondLst>
                              <p:cond delay="1000"/>
                            </p:stCondLst>
                            <p:childTnLst>
                              <p:par>
                                <p:cTn id="36" presetID="2" presetClass="exit" presetSubtype="4" fill="hold" nodeType="afterEffect">
                                  <p:stCondLst>
                                    <p:cond delay="0"/>
                                  </p:stCondLst>
                                  <p:childTnLst>
                                    <p:anim calcmode="lin" valueType="num">
                                      <p:cBhvr additive="base">
                                        <p:cTn id="37" dur="1000"/>
                                        <p:tgtEl>
                                          <p:spTgt spid="17"/>
                                        </p:tgtEl>
                                        <p:attrNameLst>
                                          <p:attrName>ppt_x</p:attrName>
                                        </p:attrNameLst>
                                      </p:cBhvr>
                                      <p:tavLst>
                                        <p:tav tm="0">
                                          <p:val>
                                            <p:strVal val="ppt_x"/>
                                          </p:val>
                                        </p:tav>
                                        <p:tav tm="100000">
                                          <p:val>
                                            <p:strVal val="ppt_x"/>
                                          </p:val>
                                        </p:tav>
                                      </p:tavLst>
                                    </p:anim>
                                    <p:anim calcmode="lin" valueType="num">
                                      <p:cBhvr additive="base">
                                        <p:cTn id="38" dur="1000"/>
                                        <p:tgtEl>
                                          <p:spTgt spid="17"/>
                                        </p:tgtEl>
                                        <p:attrNameLst>
                                          <p:attrName>ppt_y</p:attrName>
                                        </p:attrNameLst>
                                      </p:cBhvr>
                                      <p:tavLst>
                                        <p:tav tm="0">
                                          <p:val>
                                            <p:strVal val="ppt_y"/>
                                          </p:val>
                                        </p:tav>
                                        <p:tav tm="100000">
                                          <p:val>
                                            <p:strVal val="1+ppt_h/2"/>
                                          </p:val>
                                        </p:tav>
                                      </p:tavLst>
                                    </p:anim>
                                    <p:set>
                                      <p:cBhvr>
                                        <p:cTn id="39" dur="1" fill="hold">
                                          <p:stCondLst>
                                            <p:cond delay="999"/>
                                          </p:stCondLst>
                                        </p:cTn>
                                        <p:tgtEl>
                                          <p:spTgt spid="17"/>
                                        </p:tgtEl>
                                        <p:attrNameLst>
                                          <p:attrName>style.visibility</p:attrName>
                                        </p:attrNameLst>
                                      </p:cBhvr>
                                      <p:to>
                                        <p:strVal val="hidden"/>
                                      </p:to>
                                    </p:set>
                                  </p:childTnLst>
                                </p:cTn>
                              </p:par>
                              <p:par>
                                <p:cTn id="40" presetID="45" presetClass="exit" presetSubtype="0" fill="hold" nodeType="withEffect">
                                  <p:stCondLst>
                                    <p:cond delay="0"/>
                                  </p:stCondLst>
                                  <p:childTnLst>
                                    <p:animEffect transition="out" filter="fade">
                                      <p:cBhvr>
                                        <p:cTn id="41" dur="1000"/>
                                        <p:tgtEl>
                                          <p:spTgt spid="17"/>
                                        </p:tgtEl>
                                      </p:cBhvr>
                                    </p:animEffect>
                                    <p:anim calcmode="lin" valueType="num">
                                      <p:cBhvr>
                                        <p:cTn id="42" dur="100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3" dur="1000"/>
                                        <p:tgtEl>
                                          <p:spTgt spid="17"/>
                                        </p:tgtEl>
                                        <p:attrNameLst>
                                          <p:attrName>ppt_h</p:attrName>
                                        </p:attrNameLst>
                                      </p:cBhvr>
                                      <p:tavLst>
                                        <p:tav tm="0">
                                          <p:val>
                                            <p:strVal val="ppt_h"/>
                                          </p:val>
                                        </p:tav>
                                        <p:tav tm="100000">
                                          <p:val>
                                            <p:strVal val="ppt_h"/>
                                          </p:val>
                                        </p:tav>
                                      </p:tavLst>
                                    </p:anim>
                                    <p:set>
                                      <p:cBhvr>
                                        <p:cTn id="44" dur="1" fill="hold">
                                          <p:stCondLst>
                                            <p:cond delay="999"/>
                                          </p:stCondLst>
                                        </p:cTn>
                                        <p:tgtEl>
                                          <p:spTgt spid="1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nodeType="clickEffect">
                                  <p:stCondLst>
                                    <p:cond delay="0"/>
                                  </p:stCondLst>
                                  <p:childTnLst>
                                    <p:animMotion origin="layout" path="M 0.61927 -0.12361 L 0.61927 -0.12361 C 0.62357 -0.12291 0.62461 -0.12314 0.62799 -0.12152 C 0.6293 -0.12106 0.6306 -0.12037 0.63177 -0.11967 C 0.63242 -0.11944 0.63307 -0.11875 0.63372 -0.11875 C 0.63542 -0.11851 0.63711 -0.11828 0.63893 -0.11782 C 0.64088 -0.11736 0.64245 -0.11666 0.64453 -0.11597 C 0.64818 -0.1162 0.65169 -0.11643 0.65534 -0.11689 C 0.65664 -0.11689 0.65781 -0.11782 0.65911 -0.11782 C 0.66797 -0.11828 0.67682 -0.11851 0.68581 -0.11875 C 0.68789 -0.11898 0.68997 -0.11944 0.69219 -0.11967 C 0.69349 -0.1199 0.69466 -0.12037 0.69596 -0.1206 C 0.69765 -0.12106 0.69935 -0.12129 0.70117 -0.12152 C 0.7112 -0.12685 0.70325 -0.12314 0.72903 -0.12152 C 0.73138 -0.12152 0.73372 -0.12106 0.73607 -0.1206 C 0.73724 -0.11551 0.73581 -0.11967 0.73854 -0.11481 C 0.73906 -0.11389 0.73932 -0.11296 0.73984 -0.11203 C 0.74114 -0.10972 0.74388 -0.10601 0.74557 -0.10509 C 0.74622 -0.10486 0.74674 -0.10439 0.74739 -0.10439 C 0.74792 -0.10439 0.74661 -0.10486 0.74622 -0.10509 L 0.74948 -0.10208 " pathEditMode="relative" rAng="0" ptsTypes="AAAAAAAAAAAAAAAAAAAAA">
                                      <p:cBhvr>
                                        <p:cTn id="48" dur="1000" fill="hold"/>
                                        <p:tgtEl>
                                          <p:spTgt spid="1032"/>
                                        </p:tgtEl>
                                        <p:attrNameLst>
                                          <p:attrName>ppt_x</p:attrName>
                                          <p:attrName>ppt_y</p:attrName>
                                        </p:attrNameLst>
                                      </p:cBhvr>
                                      <p:rCtr x="6510" y="1042"/>
                                    </p:animMotion>
                                  </p:childTnLst>
                                </p:cTn>
                              </p:par>
                            </p:childTnLst>
                          </p:cTn>
                        </p:par>
                        <p:par>
                          <p:cTn id="49" fill="hold">
                            <p:stCondLst>
                              <p:cond delay="1000"/>
                            </p:stCondLst>
                            <p:childTnLst>
                              <p:par>
                                <p:cTn id="50" presetID="45" presetClass="exit" presetSubtype="0" fill="hold" nodeType="afterEffect">
                                  <p:stCondLst>
                                    <p:cond delay="0"/>
                                  </p:stCondLst>
                                  <p:childTnLst>
                                    <p:animEffect transition="out" filter="fade">
                                      <p:cBhvr>
                                        <p:cTn id="51" dur="1000"/>
                                        <p:tgtEl>
                                          <p:spTgt spid="18"/>
                                        </p:tgtEl>
                                      </p:cBhvr>
                                    </p:animEffect>
                                    <p:anim calcmode="lin" valueType="num">
                                      <p:cBhvr>
                                        <p:cTn id="52" dur="1000"/>
                                        <p:tgtEl>
                                          <p:spTgt spid="1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53" dur="1000"/>
                                        <p:tgtEl>
                                          <p:spTgt spid="18"/>
                                        </p:tgtEl>
                                        <p:attrNameLst>
                                          <p:attrName>ppt_h</p:attrName>
                                        </p:attrNameLst>
                                      </p:cBhvr>
                                      <p:tavLst>
                                        <p:tav tm="0">
                                          <p:val>
                                            <p:strVal val="ppt_h"/>
                                          </p:val>
                                        </p:tav>
                                        <p:tav tm="100000">
                                          <p:val>
                                            <p:strVal val="ppt_h"/>
                                          </p:val>
                                        </p:tav>
                                      </p:tavLst>
                                    </p:anim>
                                    <p:set>
                                      <p:cBhvr>
                                        <p:cTn id="54" dur="1" fill="hold">
                                          <p:stCondLst>
                                            <p:cond delay="999"/>
                                          </p:stCondLst>
                                        </p:cTn>
                                        <p:tgtEl>
                                          <p:spTgt spid="18"/>
                                        </p:tgtEl>
                                        <p:attrNameLst>
                                          <p:attrName>style.visibility</p:attrName>
                                        </p:attrNameLst>
                                      </p:cBhvr>
                                      <p:to>
                                        <p:strVal val="hidden"/>
                                      </p:to>
                                    </p:set>
                                  </p:childTnLst>
                                </p:cTn>
                              </p:par>
                              <p:par>
                                <p:cTn id="55" presetID="2" presetClass="exit" presetSubtype="4" fill="hold" nodeType="withEffect">
                                  <p:stCondLst>
                                    <p:cond delay="0"/>
                                  </p:stCondLst>
                                  <p:childTnLst>
                                    <p:anim calcmode="lin" valueType="num">
                                      <p:cBhvr additive="base">
                                        <p:cTn id="56" dur="1000"/>
                                        <p:tgtEl>
                                          <p:spTgt spid="18"/>
                                        </p:tgtEl>
                                        <p:attrNameLst>
                                          <p:attrName>ppt_x</p:attrName>
                                        </p:attrNameLst>
                                      </p:cBhvr>
                                      <p:tavLst>
                                        <p:tav tm="0">
                                          <p:val>
                                            <p:strVal val="ppt_x"/>
                                          </p:val>
                                        </p:tav>
                                        <p:tav tm="100000">
                                          <p:val>
                                            <p:strVal val="ppt_x"/>
                                          </p:val>
                                        </p:tav>
                                      </p:tavLst>
                                    </p:anim>
                                    <p:anim calcmode="lin" valueType="num">
                                      <p:cBhvr additive="base">
                                        <p:cTn id="57" dur="1000"/>
                                        <p:tgtEl>
                                          <p:spTgt spid="18"/>
                                        </p:tgtEl>
                                        <p:attrNameLst>
                                          <p:attrName>ppt_y</p:attrName>
                                        </p:attrNameLst>
                                      </p:cBhvr>
                                      <p:tavLst>
                                        <p:tav tm="0">
                                          <p:val>
                                            <p:strVal val="ppt_y"/>
                                          </p:val>
                                        </p:tav>
                                        <p:tav tm="100000">
                                          <p:val>
                                            <p:strVal val="1+ppt_h/2"/>
                                          </p:val>
                                        </p:tav>
                                      </p:tavLst>
                                    </p:anim>
                                    <p:set>
                                      <p:cBhvr>
                                        <p:cTn id="58" dur="1" fill="hold">
                                          <p:stCondLst>
                                            <p:cond delay="999"/>
                                          </p:stCondLst>
                                        </p:cTn>
                                        <p:tgtEl>
                                          <p:spTgt spid="1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0.74948 -0.10208 L 0.95286 -0.07569 " pathEditMode="relative" rAng="0" ptsTypes="AA">
                                      <p:cBhvr>
                                        <p:cTn id="62" dur="1000" fill="hold"/>
                                        <p:tgtEl>
                                          <p:spTgt spid="1032"/>
                                        </p:tgtEl>
                                        <p:attrNameLst>
                                          <p:attrName>ppt_x</p:attrName>
                                          <p:attrName>ppt_y</p:attrName>
                                        </p:attrNameLst>
                                      </p:cBhvr>
                                      <p:rCtr x="10169" y="1319"/>
                                    </p:animMotion>
                                  </p:childTnLst>
                                </p:cTn>
                              </p:par>
                            </p:childTnLst>
                          </p:cTn>
                        </p:par>
                        <p:par>
                          <p:cTn id="63" fill="hold">
                            <p:stCondLst>
                              <p:cond delay="1000"/>
                            </p:stCondLst>
                            <p:childTnLst>
                              <p:par>
                                <p:cTn id="64" presetID="2" presetClass="exit" presetSubtype="4" fill="hold" nodeType="afterEffect">
                                  <p:stCondLst>
                                    <p:cond delay="0"/>
                                  </p:stCondLst>
                                  <p:childTnLst>
                                    <p:anim calcmode="lin" valueType="num">
                                      <p:cBhvr additive="base">
                                        <p:cTn id="65" dur="1000"/>
                                        <p:tgtEl>
                                          <p:spTgt spid="20"/>
                                        </p:tgtEl>
                                        <p:attrNameLst>
                                          <p:attrName>ppt_x</p:attrName>
                                        </p:attrNameLst>
                                      </p:cBhvr>
                                      <p:tavLst>
                                        <p:tav tm="0">
                                          <p:val>
                                            <p:strVal val="ppt_x"/>
                                          </p:val>
                                        </p:tav>
                                        <p:tav tm="100000">
                                          <p:val>
                                            <p:strVal val="ppt_x"/>
                                          </p:val>
                                        </p:tav>
                                      </p:tavLst>
                                    </p:anim>
                                    <p:anim calcmode="lin" valueType="num">
                                      <p:cBhvr additive="base">
                                        <p:cTn id="66" dur="1000"/>
                                        <p:tgtEl>
                                          <p:spTgt spid="20"/>
                                        </p:tgtEl>
                                        <p:attrNameLst>
                                          <p:attrName>ppt_y</p:attrName>
                                        </p:attrNameLst>
                                      </p:cBhvr>
                                      <p:tavLst>
                                        <p:tav tm="0">
                                          <p:val>
                                            <p:strVal val="ppt_y"/>
                                          </p:val>
                                        </p:tav>
                                        <p:tav tm="100000">
                                          <p:val>
                                            <p:strVal val="1+ppt_h/2"/>
                                          </p:val>
                                        </p:tav>
                                      </p:tavLst>
                                    </p:anim>
                                    <p:set>
                                      <p:cBhvr>
                                        <p:cTn id="67" dur="1" fill="hold">
                                          <p:stCondLst>
                                            <p:cond delay="999"/>
                                          </p:stCondLst>
                                        </p:cTn>
                                        <p:tgtEl>
                                          <p:spTgt spid="20"/>
                                        </p:tgtEl>
                                        <p:attrNameLst>
                                          <p:attrName>style.visibility</p:attrName>
                                        </p:attrNameLst>
                                      </p:cBhvr>
                                      <p:to>
                                        <p:strVal val="hidden"/>
                                      </p:to>
                                    </p:set>
                                  </p:childTnLst>
                                </p:cTn>
                              </p:par>
                              <p:par>
                                <p:cTn id="68" presetID="45" presetClass="exit" presetSubtype="0" fill="hold" nodeType="withEffect">
                                  <p:stCondLst>
                                    <p:cond delay="0"/>
                                  </p:stCondLst>
                                  <p:childTnLst>
                                    <p:animEffect transition="out" filter="fade">
                                      <p:cBhvr>
                                        <p:cTn id="69" dur="1000"/>
                                        <p:tgtEl>
                                          <p:spTgt spid="20"/>
                                        </p:tgtEl>
                                      </p:cBhvr>
                                    </p:animEffect>
                                    <p:anim calcmode="lin" valueType="num">
                                      <p:cBhvr>
                                        <p:cTn id="70" dur="100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71" dur="1000"/>
                                        <p:tgtEl>
                                          <p:spTgt spid="20"/>
                                        </p:tgtEl>
                                        <p:attrNameLst>
                                          <p:attrName>ppt_h</p:attrName>
                                        </p:attrNameLst>
                                      </p:cBhvr>
                                      <p:tavLst>
                                        <p:tav tm="0">
                                          <p:val>
                                            <p:strVal val="ppt_h"/>
                                          </p:val>
                                        </p:tav>
                                        <p:tav tm="100000">
                                          <p:val>
                                            <p:strVal val="ppt_h"/>
                                          </p:val>
                                        </p:tav>
                                      </p:tavLst>
                                    </p:anim>
                                    <p:set>
                                      <p:cBhvr>
                                        <p:cTn id="72" dur="1" fill="hold">
                                          <p:stCondLst>
                                            <p:cond delay="9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72DB7A-E525-4493-9AEF-D527BAAAB20A}"/>
              </a:ext>
            </a:extLst>
          </p:cNvPr>
          <p:cNvSpPr>
            <a:spLocks noGrp="1"/>
          </p:cNvSpPr>
          <p:nvPr>
            <p:ph type="title"/>
          </p:nvPr>
        </p:nvSpPr>
        <p:spPr>
          <a:xfrm>
            <a:off x="838200" y="365125"/>
            <a:ext cx="10515600" cy="1325563"/>
          </a:xfrm>
        </p:spPr>
        <p:txBody>
          <a:bodyPr/>
          <a:lstStyle/>
          <a:p>
            <a:r>
              <a:rPr lang="en-US" dirty="0"/>
              <a:t>A Greedy Recursive Partitioning Algorithm</a:t>
            </a:r>
          </a:p>
        </p:txBody>
      </p:sp>
      <p:sp>
        <p:nvSpPr>
          <p:cNvPr id="2" name="Slide Number Placeholder 1">
            <a:extLst>
              <a:ext uri="{FF2B5EF4-FFF2-40B4-BE49-F238E27FC236}">
                <a16:creationId xmlns:a16="http://schemas.microsoft.com/office/drawing/2014/main" id="{500F45C6-48AD-477F-A1F1-BC86678A9031}"/>
              </a:ext>
            </a:extLst>
          </p:cNvPr>
          <p:cNvSpPr>
            <a:spLocks noGrp="1"/>
          </p:cNvSpPr>
          <p:nvPr>
            <p:ph type="sldNum" sz="quarter" idx="12"/>
          </p:nvPr>
        </p:nvSpPr>
        <p:spPr/>
        <p:txBody>
          <a:bodyPr/>
          <a:lstStyle/>
          <a:p>
            <a:fld id="{834A7576-B30A-4A6C-9A37-B06C1029A70A}" type="slidenum">
              <a:rPr lang="en-US" smtClean="0"/>
              <a:t>20</a:t>
            </a:fld>
            <a:endParaRPr lang="en-US"/>
          </a:p>
        </p:txBody>
      </p:sp>
      <p:pic>
        <p:nvPicPr>
          <p:cNvPr id="8" name="Picture 7">
            <a:extLst>
              <a:ext uri="{FF2B5EF4-FFF2-40B4-BE49-F238E27FC236}">
                <a16:creationId xmlns:a16="http://schemas.microsoft.com/office/drawing/2014/main" id="{F7A3F5F1-E864-4957-96AC-4C5902B8F64E}"/>
              </a:ext>
            </a:extLst>
          </p:cNvPr>
          <p:cNvPicPr>
            <a:picLocks noChangeAspect="1"/>
          </p:cNvPicPr>
          <p:nvPr/>
        </p:nvPicPr>
        <p:blipFill>
          <a:blip r:embed="rId3"/>
          <a:stretch>
            <a:fillRect/>
          </a:stretch>
        </p:blipFill>
        <p:spPr>
          <a:xfrm>
            <a:off x="5954574" y="1790602"/>
            <a:ext cx="4174294" cy="4480560"/>
          </a:xfrm>
          <a:prstGeom prst="rect">
            <a:avLst/>
          </a:prstGeom>
        </p:spPr>
      </p:pic>
      <p:pic>
        <p:nvPicPr>
          <p:cNvPr id="9" name="Picture 8">
            <a:extLst>
              <a:ext uri="{FF2B5EF4-FFF2-40B4-BE49-F238E27FC236}">
                <a16:creationId xmlns:a16="http://schemas.microsoft.com/office/drawing/2014/main" id="{5D13D18F-1D73-4962-AB60-426B352DE589}"/>
              </a:ext>
            </a:extLst>
          </p:cNvPr>
          <p:cNvPicPr>
            <a:picLocks noChangeAspect="1"/>
          </p:cNvPicPr>
          <p:nvPr/>
        </p:nvPicPr>
        <p:blipFill>
          <a:blip r:embed="rId4"/>
          <a:stretch>
            <a:fillRect/>
          </a:stretch>
        </p:blipFill>
        <p:spPr>
          <a:xfrm>
            <a:off x="756731" y="1790601"/>
            <a:ext cx="4469213" cy="4480560"/>
          </a:xfrm>
          <a:prstGeom prst="rect">
            <a:avLst/>
          </a:prstGeom>
        </p:spPr>
      </p:pic>
      <p:sp>
        <p:nvSpPr>
          <p:cNvPr id="3" name="TextBox 2">
            <a:extLst>
              <a:ext uri="{FF2B5EF4-FFF2-40B4-BE49-F238E27FC236}">
                <a16:creationId xmlns:a16="http://schemas.microsoft.com/office/drawing/2014/main" id="{8B9895C9-9304-452E-9C1F-00A08E3B14E5}"/>
              </a:ext>
            </a:extLst>
          </p:cNvPr>
          <p:cNvSpPr txBox="1"/>
          <p:nvPr/>
        </p:nvSpPr>
        <p:spPr>
          <a:xfrm>
            <a:off x="1450428" y="1502979"/>
            <a:ext cx="4046482" cy="369332"/>
          </a:xfrm>
          <a:prstGeom prst="rect">
            <a:avLst/>
          </a:prstGeom>
          <a:noFill/>
        </p:spPr>
        <p:txBody>
          <a:bodyPr wrap="square" rtlCol="0">
            <a:spAutoFit/>
          </a:bodyPr>
          <a:lstStyle/>
          <a:p>
            <a:r>
              <a:rPr lang="en-US" dirty="0"/>
              <a:t>Recursive Binary Splitting </a:t>
            </a:r>
          </a:p>
        </p:txBody>
      </p:sp>
      <p:sp>
        <p:nvSpPr>
          <p:cNvPr id="7" name="TextBox 6">
            <a:extLst>
              <a:ext uri="{FF2B5EF4-FFF2-40B4-BE49-F238E27FC236}">
                <a16:creationId xmlns:a16="http://schemas.microsoft.com/office/drawing/2014/main" id="{8409CA2B-6323-44BA-AABF-47A29A3D4FFF}"/>
              </a:ext>
            </a:extLst>
          </p:cNvPr>
          <p:cNvSpPr txBox="1"/>
          <p:nvPr/>
        </p:nvSpPr>
        <p:spPr>
          <a:xfrm>
            <a:off x="6635638" y="1508234"/>
            <a:ext cx="4389713" cy="369332"/>
          </a:xfrm>
          <a:prstGeom prst="rect">
            <a:avLst/>
          </a:prstGeom>
          <a:noFill/>
        </p:spPr>
        <p:txBody>
          <a:bodyPr wrap="square" rtlCol="0">
            <a:spAutoFit/>
          </a:bodyPr>
          <a:lstStyle/>
          <a:p>
            <a:r>
              <a:rPr lang="en-US" dirty="0"/>
              <a:t>Partition of two-dimensional feature space</a:t>
            </a:r>
          </a:p>
        </p:txBody>
      </p:sp>
    </p:spTree>
    <p:extLst>
      <p:ext uri="{BB962C8B-B14F-4D97-AF65-F5344CB8AC3E}">
        <p14:creationId xmlns:p14="http://schemas.microsoft.com/office/powerpoint/2010/main" val="1474871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436ACE5-3518-4D9B-9737-51CDF2FBF6CA}"/>
              </a:ext>
            </a:extLst>
          </p:cNvPr>
          <p:cNvSpPr/>
          <p:nvPr/>
        </p:nvSpPr>
        <p:spPr>
          <a:xfrm>
            <a:off x="2885964" y="1887919"/>
            <a:ext cx="1929871" cy="3474720"/>
          </a:xfrm>
          <a:prstGeom prst="rect">
            <a:avLst/>
          </a:pr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FD591B8-D047-43C0-94BA-2E2C4AC44B6D}"/>
              </a:ext>
            </a:extLst>
          </p:cNvPr>
          <p:cNvSpPr/>
          <p:nvPr/>
        </p:nvSpPr>
        <p:spPr>
          <a:xfrm>
            <a:off x="1540056" y="1868296"/>
            <a:ext cx="3291840" cy="3474720"/>
          </a:xfrm>
          <a:prstGeom prst="rect">
            <a:avLst/>
          </a:pr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D2063B7-62A9-423E-A8B3-7E18370C0BAE}"/>
              </a:ext>
            </a:extLst>
          </p:cNvPr>
          <p:cNvSpPr/>
          <p:nvPr/>
        </p:nvSpPr>
        <p:spPr>
          <a:xfrm>
            <a:off x="3506982" y="1887425"/>
            <a:ext cx="1307592" cy="3460375"/>
          </a:xfrm>
          <a:prstGeom prst="rect">
            <a:avLst/>
          </a:prstGeom>
          <a:solidFill>
            <a:srgbClr val="FF939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F69F494-3436-44D9-B411-B9FF54AE08C5}"/>
              </a:ext>
            </a:extLst>
          </p:cNvPr>
          <p:cNvSpPr/>
          <p:nvPr/>
        </p:nvSpPr>
        <p:spPr>
          <a:xfrm>
            <a:off x="3505343" y="1886751"/>
            <a:ext cx="1307592" cy="1051560"/>
          </a:xfrm>
          <a:prstGeom prst="rect">
            <a:avLst/>
          </a:prstGeom>
          <a:solidFill>
            <a:srgbClr val="CE99F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14E0440-E33E-472E-8221-DFAEC38F578E}"/>
              </a:ext>
            </a:extLst>
          </p:cNvPr>
          <p:cNvSpPr/>
          <p:nvPr/>
        </p:nvSpPr>
        <p:spPr>
          <a:xfrm>
            <a:off x="3509748" y="2935322"/>
            <a:ext cx="1307592" cy="2423160"/>
          </a:xfrm>
          <a:prstGeom prst="rect">
            <a:avLst/>
          </a:prstGeom>
          <a:solidFill>
            <a:srgbClr val="FF939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77F2594-3AA4-4A04-9D50-96562B987EA9}"/>
              </a:ext>
            </a:extLst>
          </p:cNvPr>
          <p:cNvSpPr/>
          <p:nvPr/>
        </p:nvSpPr>
        <p:spPr>
          <a:xfrm>
            <a:off x="2885599" y="1893377"/>
            <a:ext cx="605651" cy="3460375"/>
          </a:xfrm>
          <a:prstGeom prst="rect">
            <a:avLst/>
          </a:pr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6CC2310-2682-4242-83B4-707DBDD54605}"/>
              </a:ext>
            </a:extLst>
          </p:cNvPr>
          <p:cNvSpPr/>
          <p:nvPr/>
        </p:nvSpPr>
        <p:spPr>
          <a:xfrm>
            <a:off x="1561384" y="1888583"/>
            <a:ext cx="1307592" cy="3451567"/>
          </a:xfrm>
          <a:prstGeom prst="rect">
            <a:avLst/>
          </a:prstGeom>
          <a:solidFill>
            <a:srgbClr val="FF939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E163B77-23EA-4A9D-8C38-9AFF85E90F58}"/>
              </a:ext>
            </a:extLst>
          </p:cNvPr>
          <p:cNvSpPr/>
          <p:nvPr/>
        </p:nvSpPr>
        <p:spPr>
          <a:xfrm>
            <a:off x="1559468" y="1880624"/>
            <a:ext cx="1307592" cy="2083941"/>
          </a:xfrm>
          <a:prstGeom prst="rect">
            <a:avLst/>
          </a:prstGeom>
          <a:solidFill>
            <a:srgbClr val="53CD79">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58461A03-912C-43B9-9751-3876AF2F2F7F}"/>
              </a:ext>
            </a:extLst>
          </p:cNvPr>
          <p:cNvSpPr txBox="1"/>
          <p:nvPr/>
        </p:nvSpPr>
        <p:spPr>
          <a:xfrm>
            <a:off x="1969989" y="2754023"/>
            <a:ext cx="436880"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R</a:t>
            </a:r>
            <a:r>
              <a:rPr lang="en-US" i="1" baseline="-25000" dirty="0">
                <a:latin typeface="Times New Roman" panose="02020603050405020304" pitchFamily="18" charset="0"/>
                <a:cs typeface="Times New Roman" panose="02020603050405020304" pitchFamily="18" charset="0"/>
              </a:rPr>
              <a:t>2</a:t>
            </a:r>
            <a:endParaRPr lang="en-US" i="1"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DF2B5685-ADFC-41BF-B87B-20EE876E0D46}"/>
              </a:ext>
            </a:extLst>
          </p:cNvPr>
          <p:cNvSpPr/>
          <p:nvPr/>
        </p:nvSpPr>
        <p:spPr>
          <a:xfrm>
            <a:off x="1555063" y="3994694"/>
            <a:ext cx="1307592" cy="1362456"/>
          </a:xfrm>
          <a:prstGeom prst="rect">
            <a:avLst/>
          </a:prstGeom>
          <a:solidFill>
            <a:schemeClr val="accent4">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F72DB7A-E525-4493-9AEF-D527BAAAB20A}"/>
              </a:ext>
            </a:extLst>
          </p:cNvPr>
          <p:cNvSpPr>
            <a:spLocks noGrp="1"/>
          </p:cNvSpPr>
          <p:nvPr>
            <p:ph type="title"/>
          </p:nvPr>
        </p:nvSpPr>
        <p:spPr>
          <a:xfrm>
            <a:off x="838200" y="365125"/>
            <a:ext cx="10515600" cy="1325563"/>
          </a:xfrm>
        </p:spPr>
        <p:txBody>
          <a:bodyPr/>
          <a:lstStyle/>
          <a:p>
            <a:r>
              <a:rPr lang="en-US" dirty="0"/>
              <a:t>A Greedy Recursive Partitioning Algorithm</a:t>
            </a:r>
          </a:p>
        </p:txBody>
      </p:sp>
      <p:sp>
        <p:nvSpPr>
          <p:cNvPr id="2" name="Slide Number Placeholder 1">
            <a:extLst>
              <a:ext uri="{FF2B5EF4-FFF2-40B4-BE49-F238E27FC236}">
                <a16:creationId xmlns:a16="http://schemas.microsoft.com/office/drawing/2014/main" id="{500F45C6-48AD-477F-A1F1-BC86678A9031}"/>
              </a:ext>
            </a:extLst>
          </p:cNvPr>
          <p:cNvSpPr>
            <a:spLocks noGrp="1"/>
          </p:cNvSpPr>
          <p:nvPr>
            <p:ph type="sldNum" sz="quarter" idx="12"/>
          </p:nvPr>
        </p:nvSpPr>
        <p:spPr/>
        <p:txBody>
          <a:bodyPr/>
          <a:lstStyle/>
          <a:p>
            <a:fld id="{834A7576-B30A-4A6C-9A37-B06C1029A70A}" type="slidenum">
              <a:rPr lang="en-US" smtClean="0"/>
              <a:t>21</a:t>
            </a:fld>
            <a:endParaRPr lang="en-US"/>
          </a:p>
        </p:txBody>
      </p:sp>
      <p:sp>
        <p:nvSpPr>
          <p:cNvPr id="3" name="TextBox 2">
            <a:extLst>
              <a:ext uri="{FF2B5EF4-FFF2-40B4-BE49-F238E27FC236}">
                <a16:creationId xmlns:a16="http://schemas.microsoft.com/office/drawing/2014/main" id="{8B9895C9-9304-452E-9C1F-00A08E3B14E5}"/>
              </a:ext>
            </a:extLst>
          </p:cNvPr>
          <p:cNvSpPr txBox="1"/>
          <p:nvPr/>
        </p:nvSpPr>
        <p:spPr>
          <a:xfrm>
            <a:off x="1450428" y="1502979"/>
            <a:ext cx="4046482" cy="369332"/>
          </a:xfrm>
          <a:prstGeom prst="rect">
            <a:avLst/>
          </a:prstGeom>
          <a:noFill/>
        </p:spPr>
        <p:txBody>
          <a:bodyPr wrap="square" rtlCol="0">
            <a:spAutoFit/>
          </a:bodyPr>
          <a:lstStyle/>
          <a:p>
            <a:r>
              <a:rPr lang="en-US" dirty="0"/>
              <a:t>Recursive Binary Splitting </a:t>
            </a:r>
          </a:p>
        </p:txBody>
      </p:sp>
      <p:pic>
        <p:nvPicPr>
          <p:cNvPr id="10" name="Picture 2">
            <a:extLst>
              <a:ext uri="{FF2B5EF4-FFF2-40B4-BE49-F238E27FC236}">
                <a16:creationId xmlns:a16="http://schemas.microsoft.com/office/drawing/2014/main" id="{4CA658FD-B134-40C4-8B9B-03600964FA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000" r="53164"/>
          <a:stretch/>
        </p:blipFill>
        <p:spPr bwMode="auto">
          <a:xfrm>
            <a:off x="6584856" y="1813914"/>
            <a:ext cx="4255280" cy="4023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a:extLst>
              <a:ext uri="{FF2B5EF4-FFF2-40B4-BE49-F238E27FC236}">
                <a16:creationId xmlns:a16="http://schemas.microsoft.com/office/drawing/2014/main" id="{A35C32E0-1330-4D26-AA73-A5B3105F258E}"/>
              </a:ext>
            </a:extLst>
          </p:cNvPr>
          <p:cNvSpPr txBox="1"/>
          <p:nvPr/>
        </p:nvSpPr>
        <p:spPr>
          <a:xfrm>
            <a:off x="2996149" y="5806794"/>
            <a:ext cx="436880"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X</a:t>
            </a:r>
            <a:r>
              <a:rPr lang="en-US" i="1" baseline="-25000" dirty="0">
                <a:latin typeface="Times New Roman" panose="02020603050405020304" pitchFamily="18" charset="0"/>
                <a:cs typeface="Times New Roman" panose="02020603050405020304" pitchFamily="18" charset="0"/>
              </a:rPr>
              <a:t>1</a:t>
            </a:r>
            <a:endParaRPr lang="en-US" i="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417F4E8-486D-48D3-90AD-95BF0D61B8C5}"/>
              </a:ext>
            </a:extLst>
          </p:cNvPr>
          <p:cNvSpPr txBox="1"/>
          <p:nvPr/>
        </p:nvSpPr>
        <p:spPr>
          <a:xfrm rot="16200000">
            <a:off x="725200" y="3363315"/>
            <a:ext cx="436880"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X</a:t>
            </a:r>
            <a:r>
              <a:rPr lang="en-US" i="1" baseline="-25000" dirty="0">
                <a:latin typeface="Times New Roman" panose="02020603050405020304" pitchFamily="18" charset="0"/>
                <a:cs typeface="Times New Roman" panose="02020603050405020304" pitchFamily="18" charset="0"/>
              </a:rPr>
              <a:t>2</a:t>
            </a:r>
            <a:endParaRPr lang="en-US" i="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D9ABF8A-D315-4E94-8741-0B481F1251C6}"/>
              </a:ext>
            </a:extLst>
          </p:cNvPr>
          <p:cNvSpPr txBox="1"/>
          <p:nvPr/>
        </p:nvSpPr>
        <p:spPr>
          <a:xfrm>
            <a:off x="2671029" y="5349647"/>
            <a:ext cx="436880"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t</a:t>
            </a:r>
            <a:r>
              <a:rPr lang="en-US" i="1" baseline="-25000" dirty="0">
                <a:latin typeface="Times New Roman" panose="02020603050405020304" pitchFamily="18" charset="0"/>
                <a:cs typeface="Times New Roman" panose="02020603050405020304" pitchFamily="18" charset="0"/>
              </a:rPr>
              <a:t>1</a:t>
            </a:r>
            <a:endParaRPr lang="en-US" i="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51FDCA4-2136-4695-9859-3025D71780C8}"/>
              </a:ext>
            </a:extLst>
          </p:cNvPr>
          <p:cNvSpPr txBox="1"/>
          <p:nvPr/>
        </p:nvSpPr>
        <p:spPr>
          <a:xfrm>
            <a:off x="1137920" y="3807642"/>
            <a:ext cx="436880"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t</a:t>
            </a:r>
            <a:r>
              <a:rPr lang="en-US" i="1" baseline="-25000" dirty="0">
                <a:latin typeface="Times New Roman" panose="02020603050405020304" pitchFamily="18" charset="0"/>
                <a:cs typeface="Times New Roman" panose="02020603050405020304" pitchFamily="18" charset="0"/>
              </a:rPr>
              <a:t>2</a:t>
            </a:r>
            <a:endParaRPr lang="en-US" i="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74344B1-B185-4BDF-AD3C-EFB03F395747}"/>
              </a:ext>
            </a:extLst>
          </p:cNvPr>
          <p:cNvSpPr txBox="1"/>
          <p:nvPr/>
        </p:nvSpPr>
        <p:spPr>
          <a:xfrm>
            <a:off x="3306554" y="5349647"/>
            <a:ext cx="436880"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t</a:t>
            </a:r>
            <a:r>
              <a:rPr lang="en-US" i="1" baseline="-25000" dirty="0">
                <a:latin typeface="Times New Roman" panose="02020603050405020304" pitchFamily="18" charset="0"/>
                <a:cs typeface="Times New Roman" panose="02020603050405020304" pitchFamily="18" charset="0"/>
              </a:rPr>
              <a:t>3</a:t>
            </a:r>
            <a:endParaRPr lang="en-US" i="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DC6DF20-4964-43B6-8A3A-ADF347FEB122}"/>
              </a:ext>
            </a:extLst>
          </p:cNvPr>
          <p:cNvSpPr txBox="1"/>
          <p:nvPr/>
        </p:nvSpPr>
        <p:spPr>
          <a:xfrm>
            <a:off x="4815840" y="2743863"/>
            <a:ext cx="436880"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t</a:t>
            </a:r>
            <a:r>
              <a:rPr lang="en-US" i="1" baseline="-25000" dirty="0">
                <a:latin typeface="Times New Roman" panose="02020603050405020304" pitchFamily="18" charset="0"/>
                <a:cs typeface="Times New Roman" panose="02020603050405020304" pitchFamily="18" charset="0"/>
              </a:rPr>
              <a:t>4</a:t>
            </a:r>
            <a:endParaRPr lang="en-US" i="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C317E95-070E-45B7-B89B-D943E45C04B4}"/>
              </a:ext>
            </a:extLst>
          </p:cNvPr>
          <p:cNvSpPr txBox="1"/>
          <p:nvPr/>
        </p:nvSpPr>
        <p:spPr>
          <a:xfrm>
            <a:off x="1959829" y="4496207"/>
            <a:ext cx="436880"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R</a:t>
            </a:r>
            <a:r>
              <a:rPr lang="en-US" i="1" baseline="-25000" dirty="0">
                <a:latin typeface="Times New Roman" panose="02020603050405020304" pitchFamily="18" charset="0"/>
                <a:cs typeface="Times New Roman" panose="02020603050405020304" pitchFamily="18" charset="0"/>
              </a:rPr>
              <a:t>1</a:t>
            </a:r>
            <a:endParaRPr lang="en-US" i="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B9E9848B-4661-4E82-93D0-35501DDD7D9F}"/>
              </a:ext>
            </a:extLst>
          </p:cNvPr>
          <p:cNvSpPr txBox="1"/>
          <p:nvPr/>
        </p:nvSpPr>
        <p:spPr>
          <a:xfrm>
            <a:off x="2965669" y="3470047"/>
            <a:ext cx="436880"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R</a:t>
            </a:r>
            <a:r>
              <a:rPr lang="en-US" i="1" baseline="-25000" dirty="0">
                <a:latin typeface="Times New Roman" panose="02020603050405020304" pitchFamily="18" charset="0"/>
                <a:cs typeface="Times New Roman" panose="02020603050405020304" pitchFamily="18" charset="0"/>
              </a:rPr>
              <a:t>3</a:t>
            </a:r>
            <a:endParaRPr lang="en-US" i="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FBEF5291-8829-456F-A113-C03D94E6A95A}"/>
              </a:ext>
            </a:extLst>
          </p:cNvPr>
          <p:cNvSpPr txBox="1"/>
          <p:nvPr/>
        </p:nvSpPr>
        <p:spPr>
          <a:xfrm>
            <a:off x="3941029" y="3785166"/>
            <a:ext cx="436880"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R</a:t>
            </a:r>
            <a:r>
              <a:rPr lang="en-US" i="1" baseline="-25000" dirty="0">
                <a:latin typeface="Times New Roman" panose="02020603050405020304" pitchFamily="18" charset="0"/>
                <a:cs typeface="Times New Roman" panose="02020603050405020304" pitchFamily="18" charset="0"/>
              </a:rPr>
              <a:t>4</a:t>
            </a:r>
            <a:endParaRPr lang="en-US" i="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DBDEE90C-4BFC-4C1B-808F-52C36A8C471E}"/>
              </a:ext>
            </a:extLst>
          </p:cNvPr>
          <p:cNvSpPr txBox="1"/>
          <p:nvPr/>
        </p:nvSpPr>
        <p:spPr>
          <a:xfrm>
            <a:off x="3941492" y="2402567"/>
            <a:ext cx="436880"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R</a:t>
            </a:r>
            <a:r>
              <a:rPr lang="en-US" i="1" baseline="-25000" dirty="0">
                <a:latin typeface="Times New Roman" panose="02020603050405020304" pitchFamily="18" charset="0"/>
                <a:cs typeface="Times New Roman" panose="02020603050405020304" pitchFamily="18" charset="0"/>
              </a:rPr>
              <a:t>5</a:t>
            </a:r>
            <a:endParaRPr lang="en-US" i="1" dirty="0">
              <a:latin typeface="Times New Roman" panose="02020603050405020304" pitchFamily="18" charset="0"/>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D5479D52-F3FF-40EF-9428-A6076AD669B5}"/>
              </a:ext>
            </a:extLst>
          </p:cNvPr>
          <p:cNvCxnSpPr/>
          <p:nvPr/>
        </p:nvCxnSpPr>
        <p:spPr>
          <a:xfrm>
            <a:off x="2875280" y="1874927"/>
            <a:ext cx="0" cy="34747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2EE6178-7900-4595-ADD6-E43C24D94C46}"/>
              </a:ext>
            </a:extLst>
          </p:cNvPr>
          <p:cNvSpPr/>
          <p:nvPr/>
        </p:nvSpPr>
        <p:spPr>
          <a:xfrm>
            <a:off x="7955280" y="2133600"/>
            <a:ext cx="782320" cy="309607"/>
          </a:xfrm>
          <a:prstGeom prst="rect">
            <a:avLst/>
          </a:pr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6D2568-50ED-4D0D-8A7F-879CE0FF8C2E}"/>
              </a:ext>
            </a:extLst>
          </p:cNvPr>
          <p:cNvSpPr/>
          <p:nvPr/>
        </p:nvSpPr>
        <p:spPr>
          <a:xfrm>
            <a:off x="8737600" y="3129960"/>
            <a:ext cx="660400" cy="309607"/>
          </a:xfrm>
          <a:prstGeom prst="rect">
            <a:avLst/>
          </a:pr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3BF39E1-493C-4968-AC73-A48E98486C88}"/>
              </a:ext>
            </a:extLst>
          </p:cNvPr>
          <p:cNvSpPr/>
          <p:nvPr/>
        </p:nvSpPr>
        <p:spPr>
          <a:xfrm>
            <a:off x="7100659" y="3132101"/>
            <a:ext cx="660400" cy="309607"/>
          </a:xfrm>
          <a:prstGeom prst="rect">
            <a:avLst/>
          </a:prstGeom>
          <a:solidFill>
            <a:srgbClr val="FF939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73F163B-09E4-4576-A429-346586ABB2CC}"/>
              </a:ext>
            </a:extLst>
          </p:cNvPr>
          <p:cNvSpPr/>
          <p:nvPr/>
        </p:nvSpPr>
        <p:spPr>
          <a:xfrm>
            <a:off x="7146379" y="4491534"/>
            <a:ext cx="457200" cy="309607"/>
          </a:xfrm>
          <a:prstGeom prst="rect">
            <a:avLst/>
          </a:prstGeom>
          <a:solidFill>
            <a:schemeClr val="accent4">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CA91FEC-96DF-43C0-9E72-C336D15AE76F}"/>
              </a:ext>
            </a:extLst>
          </p:cNvPr>
          <p:cNvSpPr/>
          <p:nvPr/>
        </p:nvSpPr>
        <p:spPr>
          <a:xfrm>
            <a:off x="7862659" y="4491534"/>
            <a:ext cx="457200" cy="309607"/>
          </a:xfrm>
          <a:prstGeom prst="rect">
            <a:avLst/>
          </a:prstGeom>
          <a:solidFill>
            <a:srgbClr val="53CD7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9FAC81AB-587C-438F-943A-5D55DEA1BBCB}"/>
              </a:ext>
            </a:extLst>
          </p:cNvPr>
          <p:cNvCxnSpPr/>
          <p:nvPr/>
        </p:nvCxnSpPr>
        <p:spPr>
          <a:xfrm>
            <a:off x="3501511" y="1869383"/>
            <a:ext cx="0" cy="34747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D1F665B-A326-4420-8E8A-B48009D1164B}"/>
              </a:ext>
            </a:extLst>
          </p:cNvPr>
          <p:cNvCxnSpPr>
            <a:cxnSpLocks/>
          </p:cNvCxnSpPr>
          <p:nvPr/>
        </p:nvCxnSpPr>
        <p:spPr>
          <a:xfrm rot="5400000">
            <a:off x="2204076" y="3306447"/>
            <a:ext cx="0" cy="1335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1CAB5BB2-798E-4738-B1F6-8A477B028F87}"/>
              </a:ext>
            </a:extLst>
          </p:cNvPr>
          <p:cNvSpPr/>
          <p:nvPr/>
        </p:nvSpPr>
        <p:spPr>
          <a:xfrm>
            <a:off x="9239802" y="4137872"/>
            <a:ext cx="660400" cy="309607"/>
          </a:xfrm>
          <a:prstGeom prst="rect">
            <a:avLst/>
          </a:prstGeom>
          <a:solidFill>
            <a:srgbClr val="FF939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751CF96-56BC-4A43-992C-CBBB9D6372BD}"/>
              </a:ext>
            </a:extLst>
          </p:cNvPr>
          <p:cNvSpPr/>
          <p:nvPr/>
        </p:nvSpPr>
        <p:spPr>
          <a:xfrm>
            <a:off x="8602287" y="4491930"/>
            <a:ext cx="457200" cy="309607"/>
          </a:xfrm>
          <a:prstGeom prst="rect">
            <a:avLst/>
          </a:pr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939FC9-14CD-4B3E-A980-31D22009F570}"/>
              </a:ext>
            </a:extLst>
          </p:cNvPr>
          <p:cNvSpPr/>
          <p:nvPr/>
        </p:nvSpPr>
        <p:spPr>
          <a:xfrm>
            <a:off x="9292371" y="5493572"/>
            <a:ext cx="457200" cy="309607"/>
          </a:xfrm>
          <a:prstGeom prst="rect">
            <a:avLst/>
          </a:prstGeom>
          <a:solidFill>
            <a:srgbClr val="FF939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C0F773-86CA-4170-A5EE-526695471506}"/>
              </a:ext>
            </a:extLst>
          </p:cNvPr>
          <p:cNvSpPr/>
          <p:nvPr/>
        </p:nvSpPr>
        <p:spPr>
          <a:xfrm>
            <a:off x="10007139" y="5493572"/>
            <a:ext cx="457200" cy="309607"/>
          </a:xfrm>
          <a:prstGeom prst="rect">
            <a:avLst/>
          </a:prstGeom>
          <a:solidFill>
            <a:srgbClr val="CE99F9">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210C02F-28B2-4E8F-BFD8-6954EB264E97}"/>
              </a:ext>
            </a:extLst>
          </p:cNvPr>
          <p:cNvSpPr/>
          <p:nvPr/>
        </p:nvSpPr>
        <p:spPr>
          <a:xfrm>
            <a:off x="1544320" y="1872312"/>
            <a:ext cx="3271520" cy="34827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FC5B1A07-6938-4A08-B040-040D11DC22FD}"/>
              </a:ext>
            </a:extLst>
          </p:cNvPr>
          <p:cNvCxnSpPr>
            <a:cxnSpLocks/>
          </p:cNvCxnSpPr>
          <p:nvPr/>
        </p:nvCxnSpPr>
        <p:spPr>
          <a:xfrm rot="5400000">
            <a:off x="4166113" y="2275628"/>
            <a:ext cx="0" cy="13075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38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27"/>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28"/>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25"/>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6"/>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37"/>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38"/>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4" grpId="0" animBg="1"/>
      <p:bldP spid="24" grpId="1" animBg="1"/>
      <p:bldP spid="38" grpId="0" animBg="1"/>
      <p:bldP spid="38" grpId="1" animBg="1"/>
      <p:bldP spid="44" grpId="0" animBg="1"/>
      <p:bldP spid="42" grpId="0" animBg="1"/>
      <p:bldP spid="39" grpId="0" animBg="1"/>
      <p:bldP spid="27" grpId="0" animBg="1"/>
      <p:bldP spid="27" grpId="1" animBg="1"/>
      <p:bldP spid="32" grpId="0" animBg="1"/>
      <p:bldP spid="17" grpId="0"/>
      <p:bldP spid="30" grpId="0" animBg="1"/>
      <p:bldP spid="11" grpId="0"/>
      <p:bldP spid="12" grpId="0"/>
      <p:bldP spid="13" grpId="0"/>
      <p:bldP spid="14" grpId="0"/>
      <p:bldP spid="15" grpId="0"/>
      <p:bldP spid="16" grpId="0"/>
      <p:bldP spid="18" grpId="0"/>
      <p:bldP spid="19" grpId="0"/>
      <p:bldP spid="20" grpId="0"/>
      <p:bldP spid="23" grpId="0" animBg="1"/>
      <p:bldP spid="23" grpId="1" animBg="1"/>
      <p:bldP spid="25" grpId="0" animBg="1"/>
      <p:bldP spid="25" grpId="1" animBg="1"/>
      <p:bldP spid="28" grpId="0" animBg="1"/>
      <p:bldP spid="28" grpId="1" animBg="1"/>
      <p:bldP spid="29" grpId="0" animBg="1"/>
      <p:bldP spid="31" grpId="0" animBg="1"/>
      <p:bldP spid="37" grpId="0" animBg="1"/>
      <p:bldP spid="37" grpId="1" animBg="1"/>
      <p:bldP spid="41" grpId="0" animBg="1"/>
      <p:bldP spid="43" grpId="0" animBg="1"/>
      <p:bldP spid="4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of Goodness - Regression Trees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780352"/>
                <a:ext cx="10515600" cy="4351338"/>
              </a:xfrm>
            </p:spPr>
            <p:txBody>
              <a:bodyPr>
                <a:normAutofit fontScale="92500" lnSpcReduction="20000"/>
              </a:bodyPr>
              <a:lstStyle/>
              <a:p>
                <a:r>
                  <a:rPr lang="en-US" b="1" dirty="0"/>
                  <a:t>Sum of Squared Residuals (RSE)</a:t>
                </a:r>
              </a:p>
              <a:p>
                <a:r>
                  <a:rPr lang="en-US" dirty="0"/>
                  <a:t>For any predictor </a:t>
                </a:r>
                <a:r>
                  <a:rPr lang="en-US" i="1" dirty="0"/>
                  <a:t>j </a:t>
                </a:r>
                <a:r>
                  <a:rPr lang="en-US" dirty="0"/>
                  <a:t>and split </a:t>
                </a:r>
                <a:r>
                  <a:rPr lang="en-US" i="1" dirty="0"/>
                  <a:t>s</a:t>
                </a:r>
                <a:r>
                  <a:rPr lang="en-US" dirty="0"/>
                  <a:t>, we define the pair of half-planes</a:t>
                </a:r>
              </a:p>
              <a:p>
                <a:pPr marL="0" indent="0">
                  <a:buNone/>
                </a:pPr>
                <a:br>
                  <a:rPr lang="en-US" dirty="0"/>
                </a:br>
                <a:br>
                  <a:rPr lang="en-US" dirty="0"/>
                </a:br>
                <a:r>
                  <a:rPr lang="en-US" dirty="0"/>
                  <a:t>   and we seek the values of </a:t>
                </a:r>
                <a:r>
                  <a:rPr lang="en-US" i="1" dirty="0"/>
                  <a:t>j </a:t>
                </a:r>
                <a:r>
                  <a:rPr lang="en-US" dirty="0"/>
                  <a:t>and </a:t>
                </a:r>
                <a:r>
                  <a:rPr lang="en-US" i="1" dirty="0"/>
                  <a:t>s </a:t>
                </a:r>
                <a:r>
                  <a:rPr lang="en-US" dirty="0"/>
                  <a:t>that minimize the equation</a:t>
                </a:r>
                <a:br>
                  <a:rPr lang="en-US" dirty="0"/>
                </a:br>
                <a:br>
                  <a:rPr lang="en-US" dirty="0"/>
                </a:br>
                <a:endParaRPr lang="en-US" dirty="0"/>
              </a:p>
              <a:p>
                <a:pPr marL="0" indent="0">
                  <a:buNone/>
                </a:pPr>
                <a:r>
                  <a:rPr lang="en-US" dirty="0"/>
                  <a:t>   where</a:t>
                </a:r>
                <a:br>
                  <a:rPr lang="en-US" dirty="0"/>
                </a:br>
                <a:r>
                  <a:rPr lang="en-US" dirty="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𝑦</m:t>
                            </m:r>
                          </m:e>
                        </m:acc>
                      </m:e>
                      <m:sub>
                        <m:sSub>
                          <m:sSubPr>
                            <m:ctrlPr>
                              <a:rPr lang="en-US" i="1">
                                <a:latin typeface="Cambria Math" panose="02040503050406030204" pitchFamily="18" charset="0"/>
                              </a:rPr>
                            </m:ctrlPr>
                          </m:sSubPr>
                          <m:e>
                            <m:r>
                              <a:rPr lang="en-US" i="1">
                                <a:latin typeface="Cambria Math"/>
                              </a:rPr>
                              <m:t>𝑅</m:t>
                            </m:r>
                          </m:e>
                          <m:sub>
                            <m:r>
                              <a:rPr lang="en-US" i="1">
                                <a:latin typeface="Cambria Math"/>
                              </a:rPr>
                              <m:t>1</m:t>
                            </m:r>
                          </m:sub>
                        </m:sSub>
                      </m:sub>
                    </m:sSub>
                  </m:oMath>
                </a14:m>
                <a:r>
                  <a:rPr lang="en-US" dirty="0"/>
                  <a:t> is the mean response for the training observations in </a:t>
                </a:r>
                <a:r>
                  <a:rPr lang="en-US" i="1" dirty="0"/>
                  <a:t>R</a:t>
                </a:r>
                <a:r>
                  <a:rPr lang="en-US" baseline="-25000" dirty="0"/>
                  <a:t>1</a:t>
                </a:r>
                <a:r>
                  <a:rPr lang="en-US" dirty="0"/>
                  <a:t>(</a:t>
                </a:r>
                <a:r>
                  <a:rPr lang="en-US" i="1" dirty="0"/>
                  <a:t>j, s</a:t>
                </a:r>
                <a:r>
                  <a:rPr lang="en-US" dirty="0"/>
                  <a:t>)</a:t>
                </a:r>
                <a:br>
                  <a:rPr lang="en-US" dirty="0"/>
                </a:br>
                <a:r>
                  <a:rPr lang="en-US" dirty="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𝑦</m:t>
                            </m:r>
                          </m:e>
                        </m:acc>
                      </m:e>
                      <m:sub>
                        <m:sSub>
                          <m:sSubPr>
                            <m:ctrlPr>
                              <a:rPr lang="en-US" i="1">
                                <a:latin typeface="Cambria Math" panose="02040503050406030204" pitchFamily="18" charset="0"/>
                              </a:rPr>
                            </m:ctrlPr>
                          </m:sSubPr>
                          <m:e>
                            <m:r>
                              <a:rPr lang="en-US" i="1">
                                <a:latin typeface="Cambria Math"/>
                              </a:rPr>
                              <m:t>𝑅</m:t>
                            </m:r>
                          </m:e>
                          <m:sub>
                            <m:r>
                              <a:rPr lang="en-US" i="1">
                                <a:latin typeface="Cambria Math"/>
                              </a:rPr>
                              <m:t>2</m:t>
                            </m:r>
                          </m:sub>
                        </m:sSub>
                      </m:sub>
                    </m:sSub>
                  </m:oMath>
                </a14:m>
                <a:r>
                  <a:rPr lang="en-US" dirty="0"/>
                  <a:t> is the mean response for the training observations in </a:t>
                </a:r>
                <a:r>
                  <a:rPr lang="en-US" i="1" dirty="0"/>
                  <a:t>R</a:t>
                </a:r>
                <a:r>
                  <a:rPr lang="en-US" baseline="-25000" dirty="0"/>
                  <a:t>2</a:t>
                </a:r>
                <a:r>
                  <a:rPr lang="en-US" dirty="0"/>
                  <a:t>(</a:t>
                </a:r>
                <a:r>
                  <a:rPr lang="en-US" i="1" dirty="0"/>
                  <a:t>j, s</a:t>
                </a:r>
                <a:r>
                  <a:rPr lang="en-US" dirty="0"/>
                  <a:t>)</a:t>
                </a:r>
              </a:p>
              <a:p>
                <a:pPr marL="0" indent="0">
                  <a:buNone/>
                </a:pPr>
                <a:endParaRPr lang="en-US" dirty="0"/>
              </a:p>
              <a:p>
                <a:pPr marL="0" indent="0">
                  <a:buNone/>
                </a:pPr>
                <a:r>
                  <a:rPr lang="en-US" dirty="0"/>
                  <a:t>See </a:t>
                </a:r>
                <a:r>
                  <a:rPr lang="en-US" dirty="0">
                    <a:solidFill>
                      <a:srgbClr val="FF0000"/>
                    </a:solidFill>
                  </a:rPr>
                  <a:t>RegressionSplitExample.xlsx </a:t>
                </a:r>
                <a:r>
                  <a:rPr lang="en-US" dirty="0"/>
                  <a:t>for a numerical example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780352"/>
                <a:ext cx="10515600" cy="4351338"/>
              </a:xfrm>
              <a:blipFill>
                <a:blip r:embed="rId3"/>
                <a:stretch>
                  <a:fillRect l="-1043" t="-3501"/>
                </a:stretch>
              </a:blipFill>
            </p:spPr>
            <p:txBody>
              <a:bodyPr/>
              <a:lstStyle/>
              <a:p>
                <a:r>
                  <a:rPr lang="en-US">
                    <a:noFill/>
                  </a:rPr>
                  <a:t> </a:t>
                </a:r>
              </a:p>
            </p:txBody>
          </p:sp>
        </mc:Fallback>
      </mc:AlternateContent>
      <p:pic>
        <p:nvPicPr>
          <p:cNvPr id="4" name="Picture 2">
            <a:extLst>
              <a:ext uri="{FF2B5EF4-FFF2-40B4-BE49-F238E27FC236}">
                <a16:creationId xmlns:a16="http://schemas.microsoft.com/office/drawing/2014/main" id="{82D2341F-73BA-4EFC-819C-D53C254AAB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0925" y="2582447"/>
            <a:ext cx="501015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a:extLst>
              <a:ext uri="{FF2B5EF4-FFF2-40B4-BE49-F238E27FC236}">
                <a16:creationId xmlns:a16="http://schemas.microsoft.com/office/drawing/2014/main" id="{F5385B79-BBB2-4A0D-9300-8C5AD4DC4B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625" y="3590261"/>
            <a:ext cx="44767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5">
            <a:extLst>
              <a:ext uri="{FF2B5EF4-FFF2-40B4-BE49-F238E27FC236}">
                <a16:creationId xmlns:a16="http://schemas.microsoft.com/office/drawing/2014/main" id="{6696EE25-FE13-446D-A74A-51E7EB9B204A}"/>
              </a:ext>
            </a:extLst>
          </p:cNvPr>
          <p:cNvSpPr>
            <a:spLocks noGrp="1"/>
          </p:cNvSpPr>
          <p:nvPr>
            <p:ph type="sldNum" sz="quarter" idx="12"/>
          </p:nvPr>
        </p:nvSpPr>
        <p:spPr/>
        <p:txBody>
          <a:bodyPr/>
          <a:lstStyle/>
          <a:p>
            <a:fld id="{834A7576-B30A-4A6C-9A37-B06C1029A70A}" type="slidenum">
              <a:rPr lang="en-US" smtClean="0"/>
              <a:t>22</a:t>
            </a:fld>
            <a:endParaRPr lang="en-US"/>
          </a:p>
        </p:txBody>
      </p:sp>
    </p:spTree>
    <p:extLst>
      <p:ext uri="{BB962C8B-B14F-4D97-AF65-F5344CB8AC3E}">
        <p14:creationId xmlns:p14="http://schemas.microsoft.com/office/powerpoint/2010/main" val="3591534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1E7B3-171B-4D24-A3E1-6CE9A7C5E0BF}"/>
              </a:ext>
            </a:extLst>
          </p:cNvPr>
          <p:cNvSpPr>
            <a:spLocks noGrp="1"/>
          </p:cNvSpPr>
          <p:nvPr>
            <p:ph type="title"/>
          </p:nvPr>
        </p:nvSpPr>
        <p:spPr/>
        <p:txBody>
          <a:bodyPr/>
          <a:lstStyle/>
          <a:p>
            <a:r>
              <a:rPr lang="en-US" dirty="0"/>
              <a:t>What measure are we trying to minimize?</a:t>
            </a:r>
          </a:p>
        </p:txBody>
      </p:sp>
      <p:sp>
        <p:nvSpPr>
          <p:cNvPr id="3" name="Content Placeholder 2">
            <a:extLst>
              <a:ext uri="{FF2B5EF4-FFF2-40B4-BE49-F238E27FC236}">
                <a16:creationId xmlns:a16="http://schemas.microsoft.com/office/drawing/2014/main" id="{D64DB17D-A20C-40A0-92E9-0724EB9C921D}"/>
              </a:ext>
            </a:extLst>
          </p:cNvPr>
          <p:cNvSpPr>
            <a:spLocks noGrp="1"/>
          </p:cNvSpPr>
          <p:nvPr>
            <p:ph idx="1"/>
          </p:nvPr>
        </p:nvSpPr>
        <p:spPr/>
        <p:txBody>
          <a:bodyPr/>
          <a:lstStyle/>
          <a:p>
            <a:pPr marL="514350" indent="-514350">
              <a:lnSpc>
                <a:spcPct val="150000"/>
              </a:lnSpc>
              <a:buFont typeface="+mj-lt"/>
              <a:buAutoNum type="alphaLcParenR"/>
            </a:pPr>
            <a:r>
              <a:rPr lang="en-US" dirty="0"/>
              <a:t>Adjusted R-squared</a:t>
            </a:r>
          </a:p>
          <a:p>
            <a:pPr marL="514350" indent="-514350">
              <a:lnSpc>
                <a:spcPct val="150000"/>
              </a:lnSpc>
              <a:buFont typeface="+mj-lt"/>
              <a:buAutoNum type="alphaLcParenR"/>
            </a:pPr>
            <a:r>
              <a:rPr lang="en-US" dirty="0"/>
              <a:t>Residual Sum of Squares</a:t>
            </a:r>
          </a:p>
          <a:p>
            <a:pPr marL="514350" indent="-514350">
              <a:lnSpc>
                <a:spcPct val="150000"/>
              </a:lnSpc>
              <a:buFont typeface="+mj-lt"/>
              <a:buAutoNum type="alphaLcParenR"/>
            </a:pPr>
            <a:r>
              <a:rPr lang="en-US" dirty="0"/>
              <a:t>Mean Squared Error</a:t>
            </a:r>
          </a:p>
          <a:p>
            <a:pPr marL="514350" indent="-514350">
              <a:lnSpc>
                <a:spcPct val="150000"/>
              </a:lnSpc>
              <a:buFont typeface="+mj-lt"/>
              <a:buAutoNum type="alphaLcParenR"/>
            </a:pPr>
            <a:r>
              <a:rPr lang="en-US" dirty="0"/>
              <a:t>BIC</a:t>
            </a:r>
          </a:p>
          <a:p>
            <a:pPr marL="0" indent="0">
              <a:lnSpc>
                <a:spcPct val="150000"/>
              </a:lnSpc>
              <a:buNone/>
            </a:pPr>
            <a:endParaRPr lang="en-US" dirty="0"/>
          </a:p>
        </p:txBody>
      </p:sp>
      <p:sp>
        <p:nvSpPr>
          <p:cNvPr id="4" name="Slide Number Placeholder 3">
            <a:extLst>
              <a:ext uri="{FF2B5EF4-FFF2-40B4-BE49-F238E27FC236}">
                <a16:creationId xmlns:a16="http://schemas.microsoft.com/office/drawing/2014/main" id="{261B8A53-9C6C-46EC-93CF-E4282DDA47DC}"/>
              </a:ext>
            </a:extLst>
          </p:cNvPr>
          <p:cNvSpPr>
            <a:spLocks noGrp="1"/>
          </p:cNvSpPr>
          <p:nvPr>
            <p:ph type="sldNum" sz="quarter" idx="12"/>
          </p:nvPr>
        </p:nvSpPr>
        <p:spPr/>
        <p:txBody>
          <a:bodyPr/>
          <a:lstStyle/>
          <a:p>
            <a:fld id="{834A7576-B30A-4A6C-9A37-B06C1029A70A}" type="slidenum">
              <a:rPr lang="en-US" smtClean="0"/>
              <a:t>23</a:t>
            </a:fld>
            <a:endParaRPr lang="en-US"/>
          </a:p>
        </p:txBody>
      </p:sp>
      <p:sp>
        <p:nvSpPr>
          <p:cNvPr id="5" name="Rectangle 4">
            <a:extLst>
              <a:ext uri="{FF2B5EF4-FFF2-40B4-BE49-F238E27FC236}">
                <a16:creationId xmlns:a16="http://schemas.microsoft.com/office/drawing/2014/main" id="{3EC78FBC-748B-4E39-A1E3-A0ABD0B8F2D4}"/>
              </a:ext>
            </a:extLst>
          </p:cNvPr>
          <p:cNvSpPr/>
          <p:nvPr/>
        </p:nvSpPr>
        <p:spPr>
          <a:xfrm>
            <a:off x="838200" y="2701637"/>
            <a:ext cx="4412673" cy="637310"/>
          </a:xfrm>
          <a:prstGeom prst="rect">
            <a:avLst/>
          </a:prstGeom>
          <a:solidFill>
            <a:srgbClr val="53CD7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865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EC6F-3F56-455B-B8D1-A2876481631D}"/>
              </a:ext>
            </a:extLst>
          </p:cNvPr>
          <p:cNvSpPr>
            <a:spLocks noGrp="1"/>
          </p:cNvSpPr>
          <p:nvPr>
            <p:ph type="title"/>
          </p:nvPr>
        </p:nvSpPr>
        <p:spPr/>
        <p:txBody>
          <a:bodyPr/>
          <a:lstStyle/>
          <a:p>
            <a:r>
              <a:rPr lang="en-US" dirty="0"/>
              <a:t>Recursive partitioning is a _____ approach?</a:t>
            </a:r>
          </a:p>
        </p:txBody>
      </p:sp>
      <p:sp>
        <p:nvSpPr>
          <p:cNvPr id="3" name="Content Placeholder 2">
            <a:extLst>
              <a:ext uri="{FF2B5EF4-FFF2-40B4-BE49-F238E27FC236}">
                <a16:creationId xmlns:a16="http://schemas.microsoft.com/office/drawing/2014/main" id="{11255257-AEED-4540-98CB-432EF87C612F}"/>
              </a:ext>
            </a:extLst>
          </p:cNvPr>
          <p:cNvSpPr>
            <a:spLocks noGrp="1"/>
          </p:cNvSpPr>
          <p:nvPr>
            <p:ph idx="1"/>
          </p:nvPr>
        </p:nvSpPr>
        <p:spPr/>
        <p:txBody>
          <a:bodyPr/>
          <a:lstStyle/>
          <a:p>
            <a:pPr marL="514350" indent="-514350">
              <a:lnSpc>
                <a:spcPct val="150000"/>
              </a:lnSpc>
              <a:buFont typeface="+mj-lt"/>
              <a:buAutoNum type="alphaLcParenR"/>
            </a:pPr>
            <a:r>
              <a:rPr lang="en-US" dirty="0"/>
              <a:t>Top-Down Greedy</a:t>
            </a:r>
          </a:p>
          <a:p>
            <a:pPr marL="514350" indent="-514350">
              <a:lnSpc>
                <a:spcPct val="150000"/>
              </a:lnSpc>
              <a:buFont typeface="+mj-lt"/>
              <a:buAutoNum type="alphaLcParenR"/>
            </a:pPr>
            <a:r>
              <a:rPr lang="en-US" dirty="0"/>
              <a:t>Fantastic</a:t>
            </a:r>
          </a:p>
          <a:p>
            <a:pPr marL="514350" indent="-514350">
              <a:lnSpc>
                <a:spcPct val="150000"/>
              </a:lnSpc>
              <a:buFont typeface="+mj-lt"/>
              <a:buAutoNum type="alphaLcParenR"/>
            </a:pPr>
            <a:r>
              <a:rPr lang="en-US" dirty="0"/>
              <a:t>Slow</a:t>
            </a:r>
          </a:p>
          <a:p>
            <a:pPr marL="514350" indent="-514350">
              <a:lnSpc>
                <a:spcPct val="150000"/>
              </a:lnSpc>
              <a:buFont typeface="+mj-lt"/>
              <a:buAutoNum type="alphaLcParenR"/>
            </a:pPr>
            <a:r>
              <a:rPr lang="en-US" dirty="0"/>
              <a:t>Top-Up Greedy</a:t>
            </a:r>
          </a:p>
          <a:p>
            <a:pPr marL="514350" indent="-514350">
              <a:lnSpc>
                <a:spcPct val="150000"/>
              </a:lnSpc>
              <a:buFont typeface="+mj-lt"/>
              <a:buAutoNum type="alphaLcParenR"/>
            </a:pPr>
            <a:endParaRPr lang="en-US" dirty="0"/>
          </a:p>
          <a:p>
            <a:endParaRPr lang="en-US" dirty="0"/>
          </a:p>
        </p:txBody>
      </p:sp>
      <p:sp>
        <p:nvSpPr>
          <p:cNvPr id="4" name="Slide Number Placeholder 3">
            <a:extLst>
              <a:ext uri="{FF2B5EF4-FFF2-40B4-BE49-F238E27FC236}">
                <a16:creationId xmlns:a16="http://schemas.microsoft.com/office/drawing/2014/main" id="{4E6DCCFD-D455-48FA-B1A2-97A9B65F6355}"/>
              </a:ext>
            </a:extLst>
          </p:cNvPr>
          <p:cNvSpPr>
            <a:spLocks noGrp="1"/>
          </p:cNvSpPr>
          <p:nvPr>
            <p:ph type="sldNum" sz="quarter" idx="12"/>
          </p:nvPr>
        </p:nvSpPr>
        <p:spPr/>
        <p:txBody>
          <a:bodyPr/>
          <a:lstStyle/>
          <a:p>
            <a:fld id="{834A7576-B30A-4A6C-9A37-B06C1029A70A}" type="slidenum">
              <a:rPr lang="en-US" smtClean="0"/>
              <a:t>24</a:t>
            </a:fld>
            <a:endParaRPr lang="en-US"/>
          </a:p>
        </p:txBody>
      </p:sp>
      <p:sp>
        <p:nvSpPr>
          <p:cNvPr id="5" name="Rectangle 4">
            <a:extLst>
              <a:ext uri="{FF2B5EF4-FFF2-40B4-BE49-F238E27FC236}">
                <a16:creationId xmlns:a16="http://schemas.microsoft.com/office/drawing/2014/main" id="{B4F94075-93A9-45C7-9EE1-94D29ABAD2A0}"/>
              </a:ext>
            </a:extLst>
          </p:cNvPr>
          <p:cNvSpPr/>
          <p:nvPr/>
        </p:nvSpPr>
        <p:spPr>
          <a:xfrm>
            <a:off x="838201" y="1925783"/>
            <a:ext cx="3484418" cy="637310"/>
          </a:xfrm>
          <a:prstGeom prst="rect">
            <a:avLst/>
          </a:prstGeom>
          <a:solidFill>
            <a:srgbClr val="53CD7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229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FA76F-3D9A-49F0-B295-EB59A3552522}"/>
              </a:ext>
            </a:extLst>
          </p:cNvPr>
          <p:cNvSpPr>
            <a:spLocks noGrp="1"/>
          </p:cNvSpPr>
          <p:nvPr>
            <p:ph type="title"/>
          </p:nvPr>
        </p:nvSpPr>
        <p:spPr/>
        <p:txBody>
          <a:bodyPr/>
          <a:lstStyle/>
          <a:p>
            <a:r>
              <a:rPr lang="en-US" dirty="0"/>
              <a:t>It is computationally _____ to consider every possible partition of the feature space.</a:t>
            </a:r>
          </a:p>
        </p:txBody>
      </p:sp>
      <p:sp>
        <p:nvSpPr>
          <p:cNvPr id="3" name="Content Placeholder 2">
            <a:extLst>
              <a:ext uri="{FF2B5EF4-FFF2-40B4-BE49-F238E27FC236}">
                <a16:creationId xmlns:a16="http://schemas.microsoft.com/office/drawing/2014/main" id="{C9782F0B-67BA-4B8C-9993-1F882A3EFBEB}"/>
              </a:ext>
            </a:extLst>
          </p:cNvPr>
          <p:cNvSpPr>
            <a:spLocks noGrp="1"/>
          </p:cNvSpPr>
          <p:nvPr>
            <p:ph idx="1"/>
          </p:nvPr>
        </p:nvSpPr>
        <p:spPr/>
        <p:txBody>
          <a:bodyPr/>
          <a:lstStyle/>
          <a:p>
            <a:pPr marL="514350" indent="-514350">
              <a:lnSpc>
                <a:spcPct val="150000"/>
              </a:lnSpc>
              <a:buFont typeface="+mj-lt"/>
              <a:buAutoNum type="alphaLcParenR"/>
            </a:pPr>
            <a:r>
              <a:rPr lang="en-US" dirty="0"/>
              <a:t>Feasible</a:t>
            </a:r>
          </a:p>
          <a:p>
            <a:pPr marL="514350" indent="-514350">
              <a:lnSpc>
                <a:spcPct val="150000"/>
              </a:lnSpc>
              <a:buFont typeface="+mj-lt"/>
              <a:buAutoNum type="alphaLcParenR"/>
            </a:pPr>
            <a:r>
              <a:rPr lang="en-US" dirty="0"/>
              <a:t>Recommended</a:t>
            </a:r>
          </a:p>
          <a:p>
            <a:pPr marL="514350" indent="-514350">
              <a:lnSpc>
                <a:spcPct val="150000"/>
              </a:lnSpc>
              <a:buFont typeface="+mj-lt"/>
              <a:buAutoNum type="alphaLcParenR"/>
            </a:pPr>
            <a:r>
              <a:rPr lang="en-US" dirty="0"/>
              <a:t>Infeasible</a:t>
            </a:r>
          </a:p>
          <a:p>
            <a:pPr marL="514350" indent="-514350">
              <a:lnSpc>
                <a:spcPct val="150000"/>
              </a:lnSpc>
              <a:buFont typeface="+mj-lt"/>
              <a:buAutoNum type="alphaLcParenR"/>
            </a:pPr>
            <a:r>
              <a:rPr lang="en-US" dirty="0"/>
              <a:t>Worth while</a:t>
            </a:r>
          </a:p>
          <a:p>
            <a:pPr marL="0" indent="0">
              <a:buNone/>
            </a:pPr>
            <a:endParaRPr lang="en-US" dirty="0"/>
          </a:p>
        </p:txBody>
      </p:sp>
      <p:sp>
        <p:nvSpPr>
          <p:cNvPr id="4" name="Slide Number Placeholder 3">
            <a:extLst>
              <a:ext uri="{FF2B5EF4-FFF2-40B4-BE49-F238E27FC236}">
                <a16:creationId xmlns:a16="http://schemas.microsoft.com/office/drawing/2014/main" id="{2FE348DC-1EE3-47D7-AE19-9043608FAE31}"/>
              </a:ext>
            </a:extLst>
          </p:cNvPr>
          <p:cNvSpPr>
            <a:spLocks noGrp="1"/>
          </p:cNvSpPr>
          <p:nvPr>
            <p:ph type="sldNum" sz="quarter" idx="12"/>
          </p:nvPr>
        </p:nvSpPr>
        <p:spPr/>
        <p:txBody>
          <a:bodyPr/>
          <a:lstStyle/>
          <a:p>
            <a:fld id="{834A7576-B30A-4A6C-9A37-B06C1029A70A}" type="slidenum">
              <a:rPr lang="en-US" smtClean="0"/>
              <a:t>25</a:t>
            </a:fld>
            <a:endParaRPr lang="en-US"/>
          </a:p>
        </p:txBody>
      </p:sp>
      <p:sp>
        <p:nvSpPr>
          <p:cNvPr id="5" name="Rectangle 4">
            <a:extLst>
              <a:ext uri="{FF2B5EF4-FFF2-40B4-BE49-F238E27FC236}">
                <a16:creationId xmlns:a16="http://schemas.microsoft.com/office/drawing/2014/main" id="{D74B4C16-DF92-4BC6-A7F7-7927D5E7903F}"/>
              </a:ext>
            </a:extLst>
          </p:cNvPr>
          <p:cNvSpPr/>
          <p:nvPr/>
        </p:nvSpPr>
        <p:spPr>
          <a:xfrm>
            <a:off x="838201" y="3477495"/>
            <a:ext cx="3484418" cy="637310"/>
          </a:xfrm>
          <a:prstGeom prst="rect">
            <a:avLst/>
          </a:prstGeom>
          <a:solidFill>
            <a:srgbClr val="53CD7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41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 Parameters </a:t>
            </a:r>
          </a:p>
        </p:txBody>
      </p:sp>
      <p:sp>
        <p:nvSpPr>
          <p:cNvPr id="6" name="Content Placeholder 5">
            <a:extLst>
              <a:ext uri="{FF2B5EF4-FFF2-40B4-BE49-F238E27FC236}">
                <a16:creationId xmlns:a16="http://schemas.microsoft.com/office/drawing/2014/main" id="{882ED4FF-0BB3-4CAB-A73F-1EEB7296673F}"/>
              </a:ext>
            </a:extLst>
          </p:cNvPr>
          <p:cNvSpPr>
            <a:spLocks noGrp="1"/>
          </p:cNvSpPr>
          <p:nvPr>
            <p:ph idx="1"/>
          </p:nvPr>
        </p:nvSpPr>
        <p:spPr/>
        <p:txBody>
          <a:bodyPr>
            <a:normAutofit fontScale="92500" lnSpcReduction="10000"/>
          </a:bodyPr>
          <a:lstStyle/>
          <a:p>
            <a:r>
              <a:rPr lang="en-US" dirty="0"/>
              <a:t>The </a:t>
            </a:r>
            <a:r>
              <a:rPr lang="en-US" dirty="0" err="1">
                <a:latin typeface="Calibri" panose="020F0502020204030204" pitchFamily="34" charset="0"/>
              </a:rPr>
              <a:t>rpart</a:t>
            </a:r>
            <a:r>
              <a:rPr lang="en-US" dirty="0">
                <a:latin typeface="Calibri" panose="020F0502020204030204" pitchFamily="34" charset="0"/>
              </a:rPr>
              <a:t>() </a:t>
            </a:r>
            <a:r>
              <a:rPr lang="en-US" dirty="0"/>
              <a:t>function has two arguments for tuning the algorithm, each being a structure containing other options. </a:t>
            </a:r>
          </a:p>
          <a:p>
            <a:pPr lvl="1"/>
            <a:r>
              <a:rPr lang="en-US" dirty="0">
                <a:latin typeface="Calibri" panose="020F0502020204030204" pitchFamily="34" charset="0"/>
              </a:rPr>
              <a:t>control=</a:t>
            </a:r>
            <a:r>
              <a:rPr lang="en-US" dirty="0"/>
              <a:t> and </a:t>
            </a:r>
            <a:r>
              <a:rPr lang="en-US" dirty="0" err="1">
                <a:latin typeface="Calibri" panose="020F0502020204030204" pitchFamily="34" charset="0"/>
              </a:rPr>
              <a:t>parms</a:t>
            </a:r>
            <a:r>
              <a:rPr lang="en-US" dirty="0">
                <a:latin typeface="Calibri" panose="020F0502020204030204" pitchFamily="34" charset="0"/>
              </a:rPr>
              <a:t>=</a:t>
            </a:r>
          </a:p>
          <a:p>
            <a:pPr marL="457200" lvl="1" indent="0">
              <a:buNone/>
            </a:pPr>
            <a:endParaRPr lang="en-US" dirty="0"/>
          </a:p>
          <a:p>
            <a:r>
              <a:rPr lang="en-US" b="1" dirty="0"/>
              <a:t>method = </a:t>
            </a:r>
            <a:r>
              <a:rPr lang="en-US" sz="3000" b="1" kern="0" dirty="0"/>
              <a:t>argument </a:t>
            </a:r>
          </a:p>
          <a:p>
            <a:pPr lvl="1"/>
            <a:r>
              <a:rPr lang="en-US" sz="2600" kern="0" dirty="0"/>
              <a:t>indicates the type of model to be built and is dependent on the target variable. </a:t>
            </a:r>
          </a:p>
          <a:p>
            <a:pPr lvl="1"/>
            <a:r>
              <a:rPr lang="en-US" sz="2600" b="1" kern="0" dirty="0"/>
              <a:t>method = “class”</a:t>
            </a:r>
          </a:p>
          <a:p>
            <a:pPr lvl="2"/>
            <a:r>
              <a:rPr lang="en-US" sz="2200" kern="0" dirty="0"/>
              <a:t>Used for categorical targets when we build classification models</a:t>
            </a:r>
          </a:p>
          <a:p>
            <a:pPr lvl="1"/>
            <a:r>
              <a:rPr lang="en-US" sz="2600" b="1" kern="0" dirty="0"/>
              <a:t>method = “</a:t>
            </a:r>
            <a:r>
              <a:rPr lang="en-US" sz="2600" b="1" kern="0" dirty="0" err="1"/>
              <a:t>anova</a:t>
            </a:r>
            <a:r>
              <a:rPr lang="en-US" sz="2600" b="1" kern="0" dirty="0"/>
              <a:t>”</a:t>
            </a:r>
          </a:p>
          <a:p>
            <a:pPr lvl="2"/>
            <a:r>
              <a:rPr lang="en-US" sz="2200" kern="0" dirty="0"/>
              <a:t>Used for numeric target variables when we build regression models</a:t>
            </a:r>
          </a:p>
          <a:p>
            <a:pPr lvl="2"/>
            <a:r>
              <a:rPr lang="en-US" sz="2200" kern="0" dirty="0"/>
              <a:t>"</a:t>
            </a:r>
            <a:r>
              <a:rPr lang="en-US" sz="2200" kern="0" dirty="0" err="1"/>
              <a:t>ANalysis</a:t>
            </a:r>
            <a:r>
              <a:rPr lang="en-US" sz="2200" kern="0" dirty="0"/>
              <a:t> Of </a:t>
            </a:r>
            <a:r>
              <a:rPr lang="en-US" sz="2200" kern="0" dirty="0" err="1"/>
              <a:t>VAriance</a:t>
            </a:r>
            <a:r>
              <a:rPr lang="en-US" sz="2200" kern="0" dirty="0"/>
              <a:t>"</a:t>
            </a:r>
          </a:p>
          <a:p>
            <a:endParaRPr lang="en-US" dirty="0"/>
          </a:p>
        </p:txBody>
      </p:sp>
      <p:sp>
        <p:nvSpPr>
          <p:cNvPr id="3" name="Slide Number Placeholder 2">
            <a:extLst>
              <a:ext uri="{FF2B5EF4-FFF2-40B4-BE49-F238E27FC236}">
                <a16:creationId xmlns:a16="http://schemas.microsoft.com/office/drawing/2014/main" id="{07D5799D-73FA-4CCB-8B89-B99388220287}"/>
              </a:ext>
            </a:extLst>
          </p:cNvPr>
          <p:cNvSpPr>
            <a:spLocks noGrp="1"/>
          </p:cNvSpPr>
          <p:nvPr>
            <p:ph type="sldNum" sz="quarter" idx="12"/>
          </p:nvPr>
        </p:nvSpPr>
        <p:spPr/>
        <p:txBody>
          <a:bodyPr/>
          <a:lstStyle/>
          <a:p>
            <a:fld id="{834A7576-B30A-4A6C-9A37-B06C1029A70A}" type="slidenum">
              <a:rPr lang="en-US" smtClean="0"/>
              <a:t>26</a:t>
            </a:fld>
            <a:endParaRPr lang="en-US"/>
          </a:p>
        </p:txBody>
      </p:sp>
    </p:spTree>
    <p:extLst>
      <p:ext uri="{BB962C8B-B14F-4D97-AF65-F5344CB8AC3E}">
        <p14:creationId xmlns:p14="http://schemas.microsoft.com/office/powerpoint/2010/main" val="226145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 Parameters</a:t>
            </a:r>
          </a:p>
        </p:txBody>
      </p:sp>
      <p:sp>
        <p:nvSpPr>
          <p:cNvPr id="6" name="Content Placeholder 5">
            <a:extLst>
              <a:ext uri="{FF2B5EF4-FFF2-40B4-BE49-F238E27FC236}">
                <a16:creationId xmlns:a16="http://schemas.microsoft.com/office/drawing/2014/main" id="{882ED4FF-0BB3-4CAB-A73F-1EEB7296673F}"/>
              </a:ext>
            </a:extLst>
          </p:cNvPr>
          <p:cNvSpPr>
            <a:spLocks noGrp="1"/>
          </p:cNvSpPr>
          <p:nvPr>
            <p:ph idx="1"/>
          </p:nvPr>
        </p:nvSpPr>
        <p:spPr/>
        <p:txBody>
          <a:bodyPr>
            <a:normAutofit/>
          </a:bodyPr>
          <a:lstStyle/>
          <a:p>
            <a:r>
              <a:rPr lang="en-US" sz="3000" b="1" dirty="0" err="1">
                <a:latin typeface="Calibri" panose="020F0502020204030204" pitchFamily="34" charset="0"/>
              </a:rPr>
              <a:t>minsplit</a:t>
            </a:r>
            <a:r>
              <a:rPr lang="en-US" sz="3000" b="1" dirty="0"/>
              <a:t>= argument </a:t>
            </a:r>
          </a:p>
          <a:p>
            <a:pPr lvl="1"/>
            <a:r>
              <a:rPr lang="en-US" dirty="0"/>
              <a:t>Specifies the minimum number of observations in a node</a:t>
            </a:r>
          </a:p>
          <a:p>
            <a:pPr lvl="1"/>
            <a:r>
              <a:rPr lang="en-US" dirty="0"/>
              <a:t>The default value of </a:t>
            </a:r>
            <a:r>
              <a:rPr lang="en-US" dirty="0" err="1">
                <a:latin typeface="Calibri" panose="020F0502020204030204" pitchFamily="34" charset="0"/>
              </a:rPr>
              <a:t>minsplit</a:t>
            </a:r>
            <a:r>
              <a:rPr lang="en-US" dirty="0">
                <a:latin typeface="Calibri" panose="020F0502020204030204" pitchFamily="34" charset="0"/>
              </a:rPr>
              <a:t>=</a:t>
            </a:r>
            <a:r>
              <a:rPr lang="en-US" dirty="0"/>
              <a:t> is 20.</a:t>
            </a:r>
          </a:p>
          <a:p>
            <a:pPr lvl="1"/>
            <a:r>
              <a:rPr lang="en-US" dirty="0"/>
              <a:t>Changing the value of </a:t>
            </a:r>
            <a:r>
              <a:rPr lang="en-US" dirty="0" err="1">
                <a:latin typeface="Calibri" panose="020F0502020204030204" pitchFamily="34" charset="0"/>
              </a:rPr>
              <a:t>minsplit</a:t>
            </a:r>
            <a:r>
              <a:rPr lang="en-US" dirty="0">
                <a:latin typeface="Calibri" panose="020F0502020204030204" pitchFamily="34" charset="0"/>
              </a:rPr>
              <a:t>=</a:t>
            </a:r>
            <a:r>
              <a:rPr lang="en-US" dirty="0"/>
              <a:t> allows us to eliminate some computation</a:t>
            </a:r>
          </a:p>
          <a:p>
            <a:pPr lvl="1"/>
            <a:r>
              <a:rPr lang="en-US" dirty="0"/>
              <a:t>Nodes with a small number of observations will generally play less of a role in our models, and are often pruned away.</a:t>
            </a:r>
          </a:p>
        </p:txBody>
      </p:sp>
      <p:sp>
        <p:nvSpPr>
          <p:cNvPr id="3" name="Slide Number Placeholder 2">
            <a:extLst>
              <a:ext uri="{FF2B5EF4-FFF2-40B4-BE49-F238E27FC236}">
                <a16:creationId xmlns:a16="http://schemas.microsoft.com/office/drawing/2014/main" id="{1D9471F0-D529-4D86-B9B8-32E803733224}"/>
              </a:ext>
            </a:extLst>
          </p:cNvPr>
          <p:cNvSpPr>
            <a:spLocks noGrp="1"/>
          </p:cNvSpPr>
          <p:nvPr>
            <p:ph type="sldNum" sz="quarter" idx="12"/>
          </p:nvPr>
        </p:nvSpPr>
        <p:spPr/>
        <p:txBody>
          <a:bodyPr/>
          <a:lstStyle/>
          <a:p>
            <a:fld id="{834A7576-B30A-4A6C-9A37-B06C1029A70A}" type="slidenum">
              <a:rPr lang="en-US" smtClean="0"/>
              <a:t>27</a:t>
            </a:fld>
            <a:endParaRPr lang="en-US"/>
          </a:p>
        </p:txBody>
      </p:sp>
    </p:spTree>
    <p:extLst>
      <p:ext uri="{BB962C8B-B14F-4D97-AF65-F5344CB8AC3E}">
        <p14:creationId xmlns:p14="http://schemas.microsoft.com/office/powerpoint/2010/main" val="4203542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 Parameters </a:t>
            </a:r>
          </a:p>
        </p:txBody>
      </p:sp>
      <p:sp>
        <p:nvSpPr>
          <p:cNvPr id="6" name="Content Placeholder 5">
            <a:extLst>
              <a:ext uri="{FF2B5EF4-FFF2-40B4-BE49-F238E27FC236}">
                <a16:creationId xmlns:a16="http://schemas.microsoft.com/office/drawing/2014/main" id="{882ED4FF-0BB3-4CAB-A73F-1EEB7296673F}"/>
              </a:ext>
            </a:extLst>
          </p:cNvPr>
          <p:cNvSpPr>
            <a:spLocks noGrp="1"/>
          </p:cNvSpPr>
          <p:nvPr>
            <p:ph idx="1"/>
          </p:nvPr>
        </p:nvSpPr>
        <p:spPr/>
        <p:txBody>
          <a:bodyPr>
            <a:normAutofit fontScale="85000" lnSpcReduction="10000"/>
          </a:bodyPr>
          <a:lstStyle/>
          <a:p>
            <a:r>
              <a:rPr lang="en-US" b="1" dirty="0" err="1">
                <a:latin typeface="Calibri" panose="020F0502020204030204" pitchFamily="34" charset="0"/>
              </a:rPr>
              <a:t>minbucket</a:t>
            </a:r>
            <a:r>
              <a:rPr lang="en-US" b="1" dirty="0">
                <a:latin typeface="Calibri" panose="020F0502020204030204" pitchFamily="34" charset="0"/>
              </a:rPr>
              <a:t>=</a:t>
            </a:r>
            <a:r>
              <a:rPr lang="en-US" b="1" dirty="0"/>
              <a:t> argument</a:t>
            </a:r>
            <a:r>
              <a:rPr lang="en-US" dirty="0"/>
              <a:t> </a:t>
            </a:r>
          </a:p>
          <a:p>
            <a:pPr lvl="1"/>
            <a:r>
              <a:rPr lang="en-US" dirty="0"/>
              <a:t>Can construct Leaf nodes with fewer observations than </a:t>
            </a:r>
            <a:r>
              <a:rPr lang="en-US" dirty="0" err="1"/>
              <a:t>minsplit</a:t>
            </a:r>
            <a:r>
              <a:rPr lang="en-US" dirty="0"/>
              <a:t> = </a:t>
            </a:r>
          </a:p>
          <a:p>
            <a:pPr lvl="1"/>
            <a:r>
              <a:rPr lang="en-US" dirty="0"/>
              <a:t>Sets the minimum number of observations in any leaf node</a:t>
            </a:r>
          </a:p>
          <a:p>
            <a:pPr lvl="1"/>
            <a:r>
              <a:rPr lang="en-US" dirty="0"/>
              <a:t>Default value for </a:t>
            </a:r>
            <a:r>
              <a:rPr lang="en-US" dirty="0" err="1">
                <a:latin typeface="Calibri" panose="020F0502020204030204" pitchFamily="34" charset="0"/>
              </a:rPr>
              <a:t>minbucket</a:t>
            </a:r>
            <a:r>
              <a:rPr lang="en-US" dirty="0">
                <a:latin typeface="Calibri" panose="020F0502020204030204" pitchFamily="34" charset="0"/>
              </a:rPr>
              <a:t> </a:t>
            </a:r>
            <a:r>
              <a:rPr lang="en-US" dirty="0"/>
              <a:t>is 7</a:t>
            </a:r>
          </a:p>
          <a:p>
            <a:pPr lvl="1"/>
            <a:r>
              <a:rPr lang="en-US" dirty="0"/>
              <a:t>The smaller the </a:t>
            </a:r>
            <a:r>
              <a:rPr lang="en-US" dirty="0" err="1">
                <a:latin typeface="Calibri" panose="020F0502020204030204" pitchFamily="34" charset="0"/>
              </a:rPr>
              <a:t>minsplit</a:t>
            </a:r>
            <a:r>
              <a:rPr lang="en-US" dirty="0"/>
              <a:t> value, the larger the decision tree</a:t>
            </a:r>
          </a:p>
          <a:p>
            <a:pPr marL="457200" lvl="1" indent="0">
              <a:buNone/>
            </a:pPr>
            <a:endParaRPr lang="en-US" dirty="0"/>
          </a:p>
          <a:p>
            <a:r>
              <a:rPr lang="en-US" b="1" dirty="0" err="1">
                <a:latin typeface="Calibri" panose="020F0502020204030204" pitchFamily="34" charset="0"/>
              </a:rPr>
              <a:t>maxdepth</a:t>
            </a:r>
            <a:r>
              <a:rPr lang="en-US" b="1" dirty="0">
                <a:latin typeface="Calibri" panose="020F0502020204030204" pitchFamily="34" charset="0"/>
              </a:rPr>
              <a:t> = argument</a:t>
            </a:r>
            <a:r>
              <a:rPr lang="en-US" b="1" dirty="0"/>
              <a:t> </a:t>
            </a:r>
          </a:p>
          <a:p>
            <a:pPr lvl="1"/>
            <a:r>
              <a:rPr lang="en-US" dirty="0"/>
              <a:t>Sets the maximum depth of any node of the final tree, with the root node counted as depth 0 </a:t>
            </a:r>
          </a:p>
          <a:p>
            <a:pPr marL="457200" lvl="1" indent="0">
              <a:buNone/>
            </a:pPr>
            <a:endParaRPr lang="en-US" dirty="0"/>
          </a:p>
          <a:p>
            <a:r>
              <a:rPr lang="en-US" b="1" dirty="0" err="1">
                <a:latin typeface="Calibri" panose="020F0502020204030204" pitchFamily="34" charset="0"/>
              </a:rPr>
              <a:t>maxcompete</a:t>
            </a:r>
            <a:r>
              <a:rPr lang="en-US" b="1" dirty="0">
                <a:latin typeface="Calibri" panose="020F0502020204030204" pitchFamily="34" charset="0"/>
              </a:rPr>
              <a:t> = argument</a:t>
            </a:r>
            <a:r>
              <a:rPr lang="en-US" dirty="0"/>
              <a:t> </a:t>
            </a:r>
          </a:p>
          <a:p>
            <a:pPr lvl="1"/>
            <a:r>
              <a:rPr lang="en-US" dirty="0"/>
              <a:t>Limits the number of competing alternative (but rejected) splits retained in the output. </a:t>
            </a:r>
          </a:p>
          <a:p>
            <a:pPr lvl="1"/>
            <a:r>
              <a:rPr lang="en-US" dirty="0"/>
              <a:t>Useful to know not just which split was chosen, but which variable came in second, third, etc. </a:t>
            </a:r>
          </a:p>
        </p:txBody>
      </p:sp>
      <p:sp>
        <p:nvSpPr>
          <p:cNvPr id="3" name="Slide Number Placeholder 2">
            <a:extLst>
              <a:ext uri="{FF2B5EF4-FFF2-40B4-BE49-F238E27FC236}">
                <a16:creationId xmlns:a16="http://schemas.microsoft.com/office/drawing/2014/main" id="{48C0B1DC-FA68-4C3A-A6FE-38B9C5E118D2}"/>
              </a:ext>
            </a:extLst>
          </p:cNvPr>
          <p:cNvSpPr>
            <a:spLocks noGrp="1"/>
          </p:cNvSpPr>
          <p:nvPr>
            <p:ph type="sldNum" sz="quarter" idx="12"/>
          </p:nvPr>
        </p:nvSpPr>
        <p:spPr/>
        <p:txBody>
          <a:bodyPr/>
          <a:lstStyle/>
          <a:p>
            <a:fld id="{834A7576-B30A-4A6C-9A37-B06C1029A70A}" type="slidenum">
              <a:rPr lang="en-US" smtClean="0"/>
              <a:t>28</a:t>
            </a:fld>
            <a:endParaRPr lang="en-US"/>
          </a:p>
        </p:txBody>
      </p:sp>
    </p:spTree>
    <p:extLst>
      <p:ext uri="{BB962C8B-B14F-4D97-AF65-F5344CB8AC3E}">
        <p14:creationId xmlns:p14="http://schemas.microsoft.com/office/powerpoint/2010/main" val="495311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Minsplit </a:t>
            </a:r>
          </a:p>
        </p:txBody>
      </p:sp>
      <p:sp>
        <p:nvSpPr>
          <p:cNvPr id="3" name="Slide Number Placeholder 2">
            <a:extLst>
              <a:ext uri="{FF2B5EF4-FFF2-40B4-BE49-F238E27FC236}">
                <a16:creationId xmlns:a16="http://schemas.microsoft.com/office/drawing/2014/main" id="{48C0B1DC-FA68-4C3A-A6FE-38B9C5E118D2}"/>
              </a:ext>
            </a:extLst>
          </p:cNvPr>
          <p:cNvSpPr>
            <a:spLocks noGrp="1"/>
          </p:cNvSpPr>
          <p:nvPr>
            <p:ph type="sldNum" sz="quarter" idx="12"/>
          </p:nvPr>
        </p:nvSpPr>
        <p:spPr/>
        <p:txBody>
          <a:bodyPr/>
          <a:lstStyle/>
          <a:p>
            <a:fld id="{834A7576-B30A-4A6C-9A37-B06C1029A70A}" type="slidenum">
              <a:rPr lang="en-US" smtClean="0"/>
              <a:t>29</a:t>
            </a:fld>
            <a:endParaRPr lang="en-US"/>
          </a:p>
        </p:txBody>
      </p:sp>
      <p:sp>
        <p:nvSpPr>
          <p:cNvPr id="7" name="Rectangle 6">
            <a:extLst>
              <a:ext uri="{FF2B5EF4-FFF2-40B4-BE49-F238E27FC236}">
                <a16:creationId xmlns:a16="http://schemas.microsoft.com/office/drawing/2014/main" id="{FD0E0B10-542B-4624-8951-E92EB76E3849}"/>
              </a:ext>
            </a:extLst>
          </p:cNvPr>
          <p:cNvSpPr/>
          <p:nvPr/>
        </p:nvSpPr>
        <p:spPr>
          <a:xfrm>
            <a:off x="5318760" y="1608083"/>
            <a:ext cx="1554480" cy="819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BA3A8B9-9650-4A8A-9ABB-87FCC2ADD546}"/>
              </a:ext>
            </a:extLst>
          </p:cNvPr>
          <p:cNvGrpSpPr/>
          <p:nvPr/>
        </p:nvGrpSpPr>
        <p:grpSpPr>
          <a:xfrm>
            <a:off x="3347550" y="2422640"/>
            <a:ext cx="5491650" cy="919650"/>
            <a:chOff x="3347550" y="2422640"/>
            <a:chExt cx="5491650" cy="919650"/>
          </a:xfrm>
        </p:grpSpPr>
        <p:cxnSp>
          <p:nvCxnSpPr>
            <p:cNvPr id="13" name="Connector: Elbow 12">
              <a:extLst>
                <a:ext uri="{FF2B5EF4-FFF2-40B4-BE49-F238E27FC236}">
                  <a16:creationId xmlns:a16="http://schemas.microsoft.com/office/drawing/2014/main" id="{2DFFA845-F3FC-4CD7-9979-794B138BEAE7}"/>
                </a:ext>
              </a:extLst>
            </p:cNvPr>
            <p:cNvCxnSpPr>
              <a:cxnSpLocks/>
            </p:cNvCxnSpPr>
            <p:nvPr/>
          </p:nvCxnSpPr>
          <p:spPr>
            <a:xfrm rot="16200000" flipH="1">
              <a:off x="7010400" y="1513490"/>
              <a:ext cx="914400" cy="27432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891C271-3041-4313-851A-DBA737C9F1D2}"/>
                </a:ext>
              </a:extLst>
            </p:cNvPr>
            <p:cNvCxnSpPr>
              <a:cxnSpLocks/>
            </p:cNvCxnSpPr>
            <p:nvPr/>
          </p:nvCxnSpPr>
          <p:spPr>
            <a:xfrm rot="5400000">
              <a:off x="4261950" y="1508240"/>
              <a:ext cx="914400" cy="2743200"/>
            </a:xfrm>
            <a:prstGeom prst="bentConnector3">
              <a:avLst/>
            </a:prstGeom>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6C38D2EA-34E3-4E4F-B17F-6DF4F38B4FED}"/>
              </a:ext>
            </a:extLst>
          </p:cNvPr>
          <p:cNvSpPr/>
          <p:nvPr/>
        </p:nvSpPr>
        <p:spPr>
          <a:xfrm>
            <a:off x="2570320" y="3337040"/>
            <a:ext cx="1554480" cy="819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53414A4-F8A1-4641-A0A3-680C0C852992}"/>
              </a:ext>
            </a:extLst>
          </p:cNvPr>
          <p:cNvSpPr/>
          <p:nvPr/>
        </p:nvSpPr>
        <p:spPr>
          <a:xfrm>
            <a:off x="8067200" y="3337040"/>
            <a:ext cx="1554480" cy="819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620B6DFC-AB7C-4B84-99DF-DCF557C71BDA}"/>
              </a:ext>
            </a:extLst>
          </p:cNvPr>
          <p:cNvGrpSpPr/>
          <p:nvPr/>
        </p:nvGrpSpPr>
        <p:grpSpPr>
          <a:xfrm>
            <a:off x="7513320" y="4140925"/>
            <a:ext cx="2651760" cy="822960"/>
            <a:chOff x="3347550" y="2422640"/>
            <a:chExt cx="5491650" cy="919650"/>
          </a:xfrm>
        </p:grpSpPr>
        <p:cxnSp>
          <p:nvCxnSpPr>
            <p:cNvPr id="19" name="Connector: Elbow 18">
              <a:extLst>
                <a:ext uri="{FF2B5EF4-FFF2-40B4-BE49-F238E27FC236}">
                  <a16:creationId xmlns:a16="http://schemas.microsoft.com/office/drawing/2014/main" id="{372A1E03-EEF8-4C38-8929-DA17BB32914A}"/>
                </a:ext>
              </a:extLst>
            </p:cNvPr>
            <p:cNvCxnSpPr>
              <a:cxnSpLocks/>
            </p:cNvCxnSpPr>
            <p:nvPr/>
          </p:nvCxnSpPr>
          <p:spPr>
            <a:xfrm rot="16200000" flipH="1">
              <a:off x="7010400" y="1513490"/>
              <a:ext cx="914400" cy="2743200"/>
            </a:xfrm>
            <a:prstGeom prst="bentConnector3">
              <a:avLst/>
            </a:prstGeom>
          </p:spPr>
          <p:style>
            <a:lnRef idx="1">
              <a:schemeClr val="accent3"/>
            </a:lnRef>
            <a:fillRef idx="0">
              <a:schemeClr val="accent3"/>
            </a:fillRef>
            <a:effectRef idx="0">
              <a:schemeClr val="accent3"/>
            </a:effectRef>
            <a:fontRef idx="minor">
              <a:schemeClr val="tx1"/>
            </a:fontRef>
          </p:style>
        </p:cxnSp>
        <p:cxnSp>
          <p:nvCxnSpPr>
            <p:cNvPr id="20" name="Connector: Elbow 19">
              <a:extLst>
                <a:ext uri="{FF2B5EF4-FFF2-40B4-BE49-F238E27FC236}">
                  <a16:creationId xmlns:a16="http://schemas.microsoft.com/office/drawing/2014/main" id="{80A46584-F6D1-431E-AFEF-96B70B878148}"/>
                </a:ext>
              </a:extLst>
            </p:cNvPr>
            <p:cNvCxnSpPr>
              <a:cxnSpLocks/>
            </p:cNvCxnSpPr>
            <p:nvPr/>
          </p:nvCxnSpPr>
          <p:spPr>
            <a:xfrm rot="5400000">
              <a:off x="4261950" y="1508240"/>
              <a:ext cx="914400" cy="2743200"/>
            </a:xfrm>
            <a:prstGeom prst="bentConnector3">
              <a:avLst/>
            </a:prstGeom>
          </p:spPr>
          <p:style>
            <a:lnRef idx="1">
              <a:schemeClr val="accent3"/>
            </a:lnRef>
            <a:fillRef idx="0">
              <a:schemeClr val="accent3"/>
            </a:fillRef>
            <a:effectRef idx="0">
              <a:schemeClr val="accent3"/>
            </a:effectRef>
            <a:fontRef idx="minor">
              <a:schemeClr val="tx1"/>
            </a:fontRef>
          </p:style>
        </p:cxnSp>
      </p:grpSp>
      <p:sp>
        <p:nvSpPr>
          <p:cNvPr id="22" name="Rectangle 21">
            <a:extLst>
              <a:ext uri="{FF2B5EF4-FFF2-40B4-BE49-F238E27FC236}">
                <a16:creationId xmlns:a16="http://schemas.microsoft.com/office/drawing/2014/main" id="{718DCD6D-83E1-457E-893D-F2C2DA039E23}"/>
              </a:ext>
            </a:extLst>
          </p:cNvPr>
          <p:cNvSpPr/>
          <p:nvPr/>
        </p:nvSpPr>
        <p:spPr>
          <a:xfrm>
            <a:off x="6733544" y="4938015"/>
            <a:ext cx="1554480" cy="8198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6D8656A-D750-40A6-B3E2-E179638C70E4}"/>
              </a:ext>
            </a:extLst>
          </p:cNvPr>
          <p:cNvSpPr/>
          <p:nvPr/>
        </p:nvSpPr>
        <p:spPr>
          <a:xfrm>
            <a:off x="9390376" y="4938014"/>
            <a:ext cx="1554480" cy="8198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9D05AB0-5CF5-437D-A52E-6C5CEAB11996}"/>
              </a:ext>
            </a:extLst>
          </p:cNvPr>
          <p:cNvSpPr txBox="1"/>
          <p:nvPr/>
        </p:nvSpPr>
        <p:spPr>
          <a:xfrm>
            <a:off x="8812678" y="2027607"/>
            <a:ext cx="2132178" cy="523220"/>
          </a:xfrm>
          <a:prstGeom prst="rect">
            <a:avLst/>
          </a:prstGeom>
          <a:noFill/>
        </p:spPr>
        <p:txBody>
          <a:bodyPr wrap="square" rtlCol="0">
            <a:spAutoFit/>
          </a:bodyPr>
          <a:lstStyle/>
          <a:p>
            <a:r>
              <a:rPr lang="en-US" sz="2800" dirty="0" err="1"/>
              <a:t>minsplit</a:t>
            </a:r>
            <a:r>
              <a:rPr lang="en-US" sz="2800" dirty="0"/>
              <a:t> = 14 </a:t>
            </a:r>
          </a:p>
        </p:txBody>
      </p:sp>
      <p:sp>
        <p:nvSpPr>
          <p:cNvPr id="25" name="TextBox 24">
            <a:extLst>
              <a:ext uri="{FF2B5EF4-FFF2-40B4-BE49-F238E27FC236}">
                <a16:creationId xmlns:a16="http://schemas.microsoft.com/office/drawing/2014/main" id="{DA300183-53F5-48B8-88AB-9A85643ABAC3}"/>
              </a:ext>
            </a:extLst>
          </p:cNvPr>
          <p:cNvSpPr txBox="1"/>
          <p:nvPr/>
        </p:nvSpPr>
        <p:spPr>
          <a:xfrm>
            <a:off x="8069570" y="3426873"/>
            <a:ext cx="1557016" cy="646331"/>
          </a:xfrm>
          <a:prstGeom prst="rect">
            <a:avLst/>
          </a:prstGeom>
          <a:noFill/>
        </p:spPr>
        <p:txBody>
          <a:bodyPr wrap="square" rtlCol="0">
            <a:spAutoFit/>
          </a:bodyPr>
          <a:lstStyle/>
          <a:p>
            <a:pPr algn="ctr"/>
            <a:r>
              <a:rPr lang="en-US" b="1" dirty="0">
                <a:solidFill>
                  <a:schemeClr val="bg1"/>
                </a:solidFill>
              </a:rPr>
              <a:t>12 Observations</a:t>
            </a:r>
            <a:endParaRPr lang="en-US" sz="1200" b="1" dirty="0">
              <a:solidFill>
                <a:schemeClr val="bg1"/>
              </a:solidFill>
            </a:endParaRPr>
          </a:p>
        </p:txBody>
      </p:sp>
      <p:sp>
        <p:nvSpPr>
          <p:cNvPr id="26" name="Multiplication Sign 25">
            <a:extLst>
              <a:ext uri="{FF2B5EF4-FFF2-40B4-BE49-F238E27FC236}">
                <a16:creationId xmlns:a16="http://schemas.microsoft.com/office/drawing/2014/main" id="{21F3E838-5EBE-4A8F-BF3D-2DA98E816914}"/>
              </a:ext>
            </a:extLst>
          </p:cNvPr>
          <p:cNvSpPr/>
          <p:nvPr/>
        </p:nvSpPr>
        <p:spPr>
          <a:xfrm>
            <a:off x="4827605" y="4013660"/>
            <a:ext cx="8046720" cy="2651760"/>
          </a:xfrm>
          <a:prstGeom prst="mathMultiply">
            <a:avLst>
              <a:gd name="adj1" fmla="val 373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20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most widely deployed machine-learning based data mining model builder.</a:t>
            </a:r>
          </a:p>
          <a:p>
            <a:r>
              <a:rPr lang="en-US" dirty="0"/>
              <a:t>Pros of model:</a:t>
            </a:r>
          </a:p>
          <a:p>
            <a:pPr lvl="1"/>
            <a:r>
              <a:rPr lang="en-US" dirty="0"/>
              <a:t>Easy to view</a:t>
            </a:r>
          </a:p>
          <a:p>
            <a:pPr lvl="1"/>
            <a:r>
              <a:rPr lang="en-US" dirty="0"/>
              <a:t>Understand</a:t>
            </a:r>
          </a:p>
          <a:p>
            <a:pPr lvl="1"/>
            <a:r>
              <a:rPr lang="en-US" dirty="0"/>
              <a:t>Interpret</a:t>
            </a:r>
          </a:p>
          <a:p>
            <a:r>
              <a:rPr lang="en-US" dirty="0"/>
              <a:t>Cons of Model:</a:t>
            </a:r>
          </a:p>
          <a:p>
            <a:pPr lvl="1"/>
            <a:r>
              <a:rPr lang="en-US" dirty="0"/>
              <a:t>performance</a:t>
            </a:r>
          </a:p>
          <a:p>
            <a:r>
              <a:rPr lang="en-US" dirty="0"/>
              <a:t>Considered supervised learning method</a:t>
            </a:r>
          </a:p>
          <a:p>
            <a:endParaRPr lang="en-US" dirty="0"/>
          </a:p>
        </p:txBody>
      </p:sp>
      <p:sp>
        <p:nvSpPr>
          <p:cNvPr id="5" name="Title 4">
            <a:extLst>
              <a:ext uri="{FF2B5EF4-FFF2-40B4-BE49-F238E27FC236}">
                <a16:creationId xmlns:a16="http://schemas.microsoft.com/office/drawing/2014/main" id="{50B85A9A-0842-48A7-9BDC-3B58ED38AF4F}"/>
              </a:ext>
            </a:extLst>
          </p:cNvPr>
          <p:cNvSpPr>
            <a:spLocks noGrp="1"/>
          </p:cNvSpPr>
          <p:nvPr>
            <p:ph type="title"/>
          </p:nvPr>
        </p:nvSpPr>
        <p:spPr/>
        <p:txBody>
          <a:bodyPr/>
          <a:lstStyle/>
          <a:p>
            <a:r>
              <a:rPr lang="en-US" dirty="0"/>
              <a:t>Classification And Regression Trees</a:t>
            </a:r>
          </a:p>
        </p:txBody>
      </p:sp>
      <p:sp>
        <p:nvSpPr>
          <p:cNvPr id="2" name="Slide Number Placeholder 1">
            <a:extLst>
              <a:ext uri="{FF2B5EF4-FFF2-40B4-BE49-F238E27FC236}">
                <a16:creationId xmlns:a16="http://schemas.microsoft.com/office/drawing/2014/main" id="{DCBA4B81-FEA7-48EC-A281-BB239E79ACE7}"/>
              </a:ext>
            </a:extLst>
          </p:cNvPr>
          <p:cNvSpPr>
            <a:spLocks noGrp="1"/>
          </p:cNvSpPr>
          <p:nvPr>
            <p:ph type="sldNum" sz="quarter" idx="12"/>
          </p:nvPr>
        </p:nvSpPr>
        <p:spPr/>
        <p:txBody>
          <a:bodyPr/>
          <a:lstStyle/>
          <a:p>
            <a:fld id="{834A7576-B30A-4A6C-9A37-B06C1029A70A}" type="slidenum">
              <a:rPr lang="en-US" smtClean="0"/>
              <a:t>3</a:t>
            </a:fld>
            <a:endParaRPr lang="en-US"/>
          </a:p>
        </p:txBody>
      </p:sp>
    </p:spTree>
    <p:extLst>
      <p:ext uri="{BB962C8B-B14F-4D97-AF65-F5344CB8AC3E}">
        <p14:creationId xmlns:p14="http://schemas.microsoft.com/office/powerpoint/2010/main" val="362654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Minbucket</a:t>
            </a:r>
            <a:r>
              <a:rPr lang="en-US" dirty="0"/>
              <a:t> </a:t>
            </a:r>
          </a:p>
        </p:txBody>
      </p:sp>
      <p:sp>
        <p:nvSpPr>
          <p:cNvPr id="3" name="Slide Number Placeholder 2">
            <a:extLst>
              <a:ext uri="{FF2B5EF4-FFF2-40B4-BE49-F238E27FC236}">
                <a16:creationId xmlns:a16="http://schemas.microsoft.com/office/drawing/2014/main" id="{48C0B1DC-FA68-4C3A-A6FE-38B9C5E118D2}"/>
              </a:ext>
            </a:extLst>
          </p:cNvPr>
          <p:cNvSpPr>
            <a:spLocks noGrp="1"/>
          </p:cNvSpPr>
          <p:nvPr>
            <p:ph type="sldNum" sz="quarter" idx="12"/>
          </p:nvPr>
        </p:nvSpPr>
        <p:spPr/>
        <p:txBody>
          <a:bodyPr/>
          <a:lstStyle/>
          <a:p>
            <a:fld id="{834A7576-B30A-4A6C-9A37-B06C1029A70A}" type="slidenum">
              <a:rPr lang="en-US" smtClean="0"/>
              <a:t>30</a:t>
            </a:fld>
            <a:endParaRPr lang="en-US"/>
          </a:p>
        </p:txBody>
      </p:sp>
      <p:sp>
        <p:nvSpPr>
          <p:cNvPr id="7" name="Rectangle 6">
            <a:extLst>
              <a:ext uri="{FF2B5EF4-FFF2-40B4-BE49-F238E27FC236}">
                <a16:creationId xmlns:a16="http://schemas.microsoft.com/office/drawing/2014/main" id="{FD0E0B10-542B-4624-8951-E92EB76E3849}"/>
              </a:ext>
            </a:extLst>
          </p:cNvPr>
          <p:cNvSpPr/>
          <p:nvPr/>
        </p:nvSpPr>
        <p:spPr>
          <a:xfrm>
            <a:off x="5318760" y="1608083"/>
            <a:ext cx="1554480" cy="819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BA3A8B9-9650-4A8A-9ABB-87FCC2ADD546}"/>
              </a:ext>
            </a:extLst>
          </p:cNvPr>
          <p:cNvGrpSpPr/>
          <p:nvPr/>
        </p:nvGrpSpPr>
        <p:grpSpPr>
          <a:xfrm>
            <a:off x="3347550" y="2422640"/>
            <a:ext cx="5491650" cy="919650"/>
            <a:chOff x="3347550" y="2422640"/>
            <a:chExt cx="5491650" cy="919650"/>
          </a:xfrm>
        </p:grpSpPr>
        <p:cxnSp>
          <p:nvCxnSpPr>
            <p:cNvPr id="13" name="Connector: Elbow 12">
              <a:extLst>
                <a:ext uri="{FF2B5EF4-FFF2-40B4-BE49-F238E27FC236}">
                  <a16:creationId xmlns:a16="http://schemas.microsoft.com/office/drawing/2014/main" id="{2DFFA845-F3FC-4CD7-9979-794B138BEAE7}"/>
                </a:ext>
              </a:extLst>
            </p:cNvPr>
            <p:cNvCxnSpPr>
              <a:cxnSpLocks/>
            </p:cNvCxnSpPr>
            <p:nvPr/>
          </p:nvCxnSpPr>
          <p:spPr>
            <a:xfrm rot="16200000" flipH="1">
              <a:off x="7010400" y="1513490"/>
              <a:ext cx="914400" cy="27432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891C271-3041-4313-851A-DBA737C9F1D2}"/>
                </a:ext>
              </a:extLst>
            </p:cNvPr>
            <p:cNvCxnSpPr>
              <a:cxnSpLocks/>
            </p:cNvCxnSpPr>
            <p:nvPr/>
          </p:nvCxnSpPr>
          <p:spPr>
            <a:xfrm rot="5400000">
              <a:off x="4261950" y="1508240"/>
              <a:ext cx="914400" cy="2743200"/>
            </a:xfrm>
            <a:prstGeom prst="bentConnector3">
              <a:avLst/>
            </a:prstGeom>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6C38D2EA-34E3-4E4F-B17F-6DF4F38B4FED}"/>
              </a:ext>
            </a:extLst>
          </p:cNvPr>
          <p:cNvSpPr/>
          <p:nvPr/>
        </p:nvSpPr>
        <p:spPr>
          <a:xfrm>
            <a:off x="2570320" y="3337040"/>
            <a:ext cx="1554480" cy="819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53414A4-F8A1-4641-A0A3-680C0C852992}"/>
              </a:ext>
            </a:extLst>
          </p:cNvPr>
          <p:cNvSpPr/>
          <p:nvPr/>
        </p:nvSpPr>
        <p:spPr>
          <a:xfrm>
            <a:off x="8067200" y="3337040"/>
            <a:ext cx="1554480" cy="819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620B6DFC-AB7C-4B84-99DF-DCF557C71BDA}"/>
              </a:ext>
            </a:extLst>
          </p:cNvPr>
          <p:cNvGrpSpPr/>
          <p:nvPr/>
        </p:nvGrpSpPr>
        <p:grpSpPr>
          <a:xfrm>
            <a:off x="7513320" y="4140925"/>
            <a:ext cx="2651760" cy="822960"/>
            <a:chOff x="3347550" y="2422640"/>
            <a:chExt cx="5491650" cy="919650"/>
          </a:xfrm>
        </p:grpSpPr>
        <p:cxnSp>
          <p:nvCxnSpPr>
            <p:cNvPr id="19" name="Connector: Elbow 18">
              <a:extLst>
                <a:ext uri="{FF2B5EF4-FFF2-40B4-BE49-F238E27FC236}">
                  <a16:creationId xmlns:a16="http://schemas.microsoft.com/office/drawing/2014/main" id="{372A1E03-EEF8-4C38-8929-DA17BB32914A}"/>
                </a:ext>
              </a:extLst>
            </p:cNvPr>
            <p:cNvCxnSpPr>
              <a:cxnSpLocks/>
            </p:cNvCxnSpPr>
            <p:nvPr/>
          </p:nvCxnSpPr>
          <p:spPr>
            <a:xfrm rot="16200000" flipH="1">
              <a:off x="7010400" y="1513490"/>
              <a:ext cx="914400" cy="2743200"/>
            </a:xfrm>
            <a:prstGeom prst="bentConnector3">
              <a:avLst/>
            </a:prstGeom>
          </p:spPr>
          <p:style>
            <a:lnRef idx="1">
              <a:schemeClr val="accent3"/>
            </a:lnRef>
            <a:fillRef idx="0">
              <a:schemeClr val="accent3"/>
            </a:fillRef>
            <a:effectRef idx="0">
              <a:schemeClr val="accent3"/>
            </a:effectRef>
            <a:fontRef idx="minor">
              <a:schemeClr val="tx1"/>
            </a:fontRef>
          </p:style>
        </p:cxnSp>
        <p:cxnSp>
          <p:nvCxnSpPr>
            <p:cNvPr id="20" name="Connector: Elbow 19">
              <a:extLst>
                <a:ext uri="{FF2B5EF4-FFF2-40B4-BE49-F238E27FC236}">
                  <a16:creationId xmlns:a16="http://schemas.microsoft.com/office/drawing/2014/main" id="{80A46584-F6D1-431E-AFEF-96B70B878148}"/>
                </a:ext>
              </a:extLst>
            </p:cNvPr>
            <p:cNvCxnSpPr>
              <a:cxnSpLocks/>
            </p:cNvCxnSpPr>
            <p:nvPr/>
          </p:nvCxnSpPr>
          <p:spPr>
            <a:xfrm rot="5400000">
              <a:off x="4261950" y="1508240"/>
              <a:ext cx="914400" cy="2743200"/>
            </a:xfrm>
            <a:prstGeom prst="bentConnector3">
              <a:avLst/>
            </a:prstGeom>
          </p:spPr>
          <p:style>
            <a:lnRef idx="1">
              <a:schemeClr val="accent3"/>
            </a:lnRef>
            <a:fillRef idx="0">
              <a:schemeClr val="accent3"/>
            </a:fillRef>
            <a:effectRef idx="0">
              <a:schemeClr val="accent3"/>
            </a:effectRef>
            <a:fontRef idx="minor">
              <a:schemeClr val="tx1"/>
            </a:fontRef>
          </p:style>
        </p:cxnSp>
      </p:grpSp>
      <p:sp>
        <p:nvSpPr>
          <p:cNvPr id="22" name="Rectangle 21">
            <a:extLst>
              <a:ext uri="{FF2B5EF4-FFF2-40B4-BE49-F238E27FC236}">
                <a16:creationId xmlns:a16="http://schemas.microsoft.com/office/drawing/2014/main" id="{718DCD6D-83E1-457E-893D-F2C2DA039E23}"/>
              </a:ext>
            </a:extLst>
          </p:cNvPr>
          <p:cNvSpPr/>
          <p:nvPr/>
        </p:nvSpPr>
        <p:spPr>
          <a:xfrm>
            <a:off x="6733544" y="4938015"/>
            <a:ext cx="1554480" cy="8198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6D8656A-D750-40A6-B3E2-E179638C70E4}"/>
              </a:ext>
            </a:extLst>
          </p:cNvPr>
          <p:cNvSpPr/>
          <p:nvPr/>
        </p:nvSpPr>
        <p:spPr>
          <a:xfrm>
            <a:off x="9390376" y="4938014"/>
            <a:ext cx="1554480" cy="8198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9D05AB0-5CF5-437D-A52E-6C5CEAB11996}"/>
              </a:ext>
            </a:extLst>
          </p:cNvPr>
          <p:cNvSpPr txBox="1"/>
          <p:nvPr/>
        </p:nvSpPr>
        <p:spPr>
          <a:xfrm>
            <a:off x="8812678" y="2027607"/>
            <a:ext cx="2132178" cy="523220"/>
          </a:xfrm>
          <a:prstGeom prst="rect">
            <a:avLst/>
          </a:prstGeom>
          <a:noFill/>
        </p:spPr>
        <p:txBody>
          <a:bodyPr wrap="square" rtlCol="0">
            <a:spAutoFit/>
          </a:bodyPr>
          <a:lstStyle/>
          <a:p>
            <a:r>
              <a:rPr lang="en-US" sz="2800" dirty="0" err="1"/>
              <a:t>minsplit</a:t>
            </a:r>
            <a:r>
              <a:rPr lang="en-US" sz="2800" dirty="0"/>
              <a:t> = 14 </a:t>
            </a:r>
          </a:p>
        </p:txBody>
      </p:sp>
      <p:sp>
        <p:nvSpPr>
          <p:cNvPr id="21" name="TextBox 20">
            <a:extLst>
              <a:ext uri="{FF2B5EF4-FFF2-40B4-BE49-F238E27FC236}">
                <a16:creationId xmlns:a16="http://schemas.microsoft.com/office/drawing/2014/main" id="{CC0589B1-9673-4FA7-8552-D6194F6F3CB6}"/>
              </a:ext>
            </a:extLst>
          </p:cNvPr>
          <p:cNvSpPr txBox="1"/>
          <p:nvPr/>
        </p:nvSpPr>
        <p:spPr>
          <a:xfrm>
            <a:off x="3347550" y="4938821"/>
            <a:ext cx="2471510" cy="523220"/>
          </a:xfrm>
          <a:prstGeom prst="rect">
            <a:avLst/>
          </a:prstGeom>
          <a:noFill/>
        </p:spPr>
        <p:txBody>
          <a:bodyPr wrap="square" rtlCol="0">
            <a:spAutoFit/>
          </a:bodyPr>
          <a:lstStyle/>
          <a:p>
            <a:r>
              <a:rPr lang="en-US" sz="2800" dirty="0" err="1"/>
              <a:t>minbucket</a:t>
            </a:r>
            <a:r>
              <a:rPr lang="en-US" sz="2800" dirty="0"/>
              <a:t> = 7 </a:t>
            </a:r>
          </a:p>
        </p:txBody>
      </p:sp>
      <p:sp>
        <p:nvSpPr>
          <p:cNvPr id="31" name="TextBox 30">
            <a:extLst>
              <a:ext uri="{FF2B5EF4-FFF2-40B4-BE49-F238E27FC236}">
                <a16:creationId xmlns:a16="http://schemas.microsoft.com/office/drawing/2014/main" id="{A58A3524-D431-41F6-9EAA-307FB2E13DB3}"/>
              </a:ext>
            </a:extLst>
          </p:cNvPr>
          <p:cNvSpPr txBox="1"/>
          <p:nvPr/>
        </p:nvSpPr>
        <p:spPr>
          <a:xfrm>
            <a:off x="8085630" y="3407163"/>
            <a:ext cx="1557016" cy="646331"/>
          </a:xfrm>
          <a:prstGeom prst="rect">
            <a:avLst/>
          </a:prstGeom>
          <a:noFill/>
        </p:spPr>
        <p:txBody>
          <a:bodyPr wrap="square" rtlCol="0">
            <a:spAutoFit/>
          </a:bodyPr>
          <a:lstStyle/>
          <a:p>
            <a:pPr algn="ctr"/>
            <a:r>
              <a:rPr lang="en-US" b="1" dirty="0">
                <a:solidFill>
                  <a:schemeClr val="bg1"/>
                </a:solidFill>
              </a:rPr>
              <a:t>14 Observations</a:t>
            </a:r>
            <a:endParaRPr lang="en-US" sz="1200" b="1" dirty="0">
              <a:solidFill>
                <a:schemeClr val="bg1"/>
              </a:solidFill>
            </a:endParaRPr>
          </a:p>
        </p:txBody>
      </p:sp>
      <p:sp>
        <p:nvSpPr>
          <p:cNvPr id="32" name="TextBox 31">
            <a:extLst>
              <a:ext uri="{FF2B5EF4-FFF2-40B4-BE49-F238E27FC236}">
                <a16:creationId xmlns:a16="http://schemas.microsoft.com/office/drawing/2014/main" id="{D9BB9E76-8129-4787-8081-9C62BB6EE79D}"/>
              </a:ext>
            </a:extLst>
          </p:cNvPr>
          <p:cNvSpPr txBox="1"/>
          <p:nvPr/>
        </p:nvSpPr>
        <p:spPr>
          <a:xfrm>
            <a:off x="6733544" y="5018931"/>
            <a:ext cx="1557016" cy="646331"/>
          </a:xfrm>
          <a:prstGeom prst="rect">
            <a:avLst/>
          </a:prstGeom>
          <a:noFill/>
        </p:spPr>
        <p:txBody>
          <a:bodyPr wrap="square" rtlCol="0">
            <a:spAutoFit/>
          </a:bodyPr>
          <a:lstStyle/>
          <a:p>
            <a:pPr algn="ctr"/>
            <a:r>
              <a:rPr lang="en-US" b="1" dirty="0">
                <a:solidFill>
                  <a:schemeClr val="bg1"/>
                </a:solidFill>
              </a:rPr>
              <a:t>5 Observations</a:t>
            </a:r>
            <a:endParaRPr lang="en-US" sz="1200" b="1" dirty="0">
              <a:solidFill>
                <a:schemeClr val="bg1"/>
              </a:solidFill>
            </a:endParaRPr>
          </a:p>
        </p:txBody>
      </p:sp>
      <p:sp>
        <p:nvSpPr>
          <p:cNvPr id="33" name="TextBox 32">
            <a:extLst>
              <a:ext uri="{FF2B5EF4-FFF2-40B4-BE49-F238E27FC236}">
                <a16:creationId xmlns:a16="http://schemas.microsoft.com/office/drawing/2014/main" id="{05C81A87-4B98-49AB-B635-98B20D3AEED3}"/>
              </a:ext>
            </a:extLst>
          </p:cNvPr>
          <p:cNvSpPr txBox="1"/>
          <p:nvPr/>
        </p:nvSpPr>
        <p:spPr>
          <a:xfrm>
            <a:off x="9415455" y="5018931"/>
            <a:ext cx="1557016" cy="646331"/>
          </a:xfrm>
          <a:prstGeom prst="rect">
            <a:avLst/>
          </a:prstGeom>
          <a:noFill/>
        </p:spPr>
        <p:txBody>
          <a:bodyPr wrap="square" rtlCol="0">
            <a:spAutoFit/>
          </a:bodyPr>
          <a:lstStyle/>
          <a:p>
            <a:pPr algn="ctr"/>
            <a:r>
              <a:rPr lang="en-US" b="1" dirty="0">
                <a:solidFill>
                  <a:schemeClr val="bg1"/>
                </a:solidFill>
              </a:rPr>
              <a:t>9 Observations</a:t>
            </a:r>
            <a:endParaRPr lang="en-US" sz="1200" b="1" dirty="0">
              <a:solidFill>
                <a:schemeClr val="bg1"/>
              </a:solidFill>
            </a:endParaRPr>
          </a:p>
        </p:txBody>
      </p:sp>
      <p:sp>
        <p:nvSpPr>
          <p:cNvPr id="30" name="Multiplication Sign 29">
            <a:extLst>
              <a:ext uri="{FF2B5EF4-FFF2-40B4-BE49-F238E27FC236}">
                <a16:creationId xmlns:a16="http://schemas.microsoft.com/office/drawing/2014/main" id="{7EFD37C2-F383-437F-9765-CC3584F01184}"/>
              </a:ext>
            </a:extLst>
          </p:cNvPr>
          <p:cNvSpPr/>
          <p:nvPr/>
        </p:nvSpPr>
        <p:spPr>
          <a:xfrm>
            <a:off x="4827605" y="4013660"/>
            <a:ext cx="8046720" cy="2651760"/>
          </a:xfrm>
          <a:prstGeom prst="mathMultiply">
            <a:avLst>
              <a:gd name="adj1" fmla="val 373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95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Complexity Parameter (CP)</a:t>
            </a:r>
          </a:p>
        </p:txBody>
      </p:sp>
      <p:sp>
        <p:nvSpPr>
          <p:cNvPr id="6" name="Content Placeholder 5">
            <a:extLst>
              <a:ext uri="{FF2B5EF4-FFF2-40B4-BE49-F238E27FC236}">
                <a16:creationId xmlns:a16="http://schemas.microsoft.com/office/drawing/2014/main" id="{DD278CF2-32D0-4EAB-B30B-9A91F12F1983}"/>
              </a:ext>
            </a:extLst>
          </p:cNvPr>
          <p:cNvSpPr>
            <a:spLocks noGrp="1"/>
          </p:cNvSpPr>
          <p:nvPr>
            <p:ph idx="1"/>
          </p:nvPr>
        </p:nvSpPr>
        <p:spPr/>
        <p:txBody>
          <a:bodyPr>
            <a:normAutofit/>
          </a:bodyPr>
          <a:lstStyle/>
          <a:p>
            <a:r>
              <a:rPr lang="en-US" dirty="0"/>
              <a:t>The </a:t>
            </a:r>
            <a:r>
              <a:rPr lang="en-US" b="1" dirty="0"/>
              <a:t>complexity parameter </a:t>
            </a:r>
            <a:r>
              <a:rPr lang="en-US" dirty="0"/>
              <a:t>controls the process of pruning a decision tree</a:t>
            </a:r>
          </a:p>
          <a:p>
            <a:pPr>
              <a:tabLst>
                <a:tab pos="4572000" algn="l"/>
              </a:tabLst>
            </a:pPr>
            <a:r>
              <a:rPr lang="en-US" b="1" dirty="0"/>
              <a:t>cp = argument</a:t>
            </a:r>
          </a:p>
          <a:p>
            <a:pPr lvl="1">
              <a:tabLst>
                <a:tab pos="4572000" algn="l"/>
              </a:tabLst>
            </a:pPr>
            <a:r>
              <a:rPr lang="en-US" dirty="0"/>
              <a:t>Governs the minimum "benefit" that must be gained at each split of the decision tree in order to make a split worthwhile</a:t>
            </a:r>
          </a:p>
          <a:p>
            <a:pPr lvl="1">
              <a:tabLst>
                <a:tab pos="4572000" algn="l"/>
              </a:tabLst>
            </a:pPr>
            <a:r>
              <a:rPr lang="en-US" dirty="0"/>
              <a:t>Saves on computing time by eliminating splits that add little value to the model.</a:t>
            </a:r>
          </a:p>
          <a:p>
            <a:pPr lvl="1">
              <a:tabLst>
                <a:tab pos="4572000" algn="l"/>
              </a:tabLst>
            </a:pPr>
            <a:r>
              <a:rPr lang="en-US" dirty="0"/>
              <a:t>The </a:t>
            </a:r>
            <a:r>
              <a:rPr lang="en-US" b="1" dirty="0"/>
              <a:t>default</a:t>
            </a:r>
            <a:r>
              <a:rPr lang="en-US" dirty="0"/>
              <a:t> is </a:t>
            </a:r>
            <a:r>
              <a:rPr lang="en-US" b="1" dirty="0">
                <a:latin typeface="Calibri" panose="020F0502020204030204" pitchFamily="34" charset="0"/>
              </a:rPr>
              <a:t>cp=0.01</a:t>
            </a:r>
            <a:r>
              <a:rPr lang="en-US" dirty="0"/>
              <a:t>. </a:t>
            </a:r>
          </a:p>
          <a:p>
            <a:pPr lvl="1">
              <a:tabLst>
                <a:tab pos="4572000" algn="l"/>
              </a:tabLst>
            </a:pPr>
            <a:endParaRPr lang="en-US" dirty="0"/>
          </a:p>
          <a:p>
            <a:pPr lvl="1">
              <a:tabLst>
                <a:tab pos="4572000" algn="l"/>
              </a:tabLst>
            </a:pPr>
            <a:endParaRPr lang="en-US" b="1" dirty="0"/>
          </a:p>
          <a:p>
            <a:endParaRPr lang="en-US" dirty="0"/>
          </a:p>
        </p:txBody>
      </p:sp>
      <p:sp>
        <p:nvSpPr>
          <p:cNvPr id="3" name="Slide Number Placeholder 2">
            <a:extLst>
              <a:ext uri="{FF2B5EF4-FFF2-40B4-BE49-F238E27FC236}">
                <a16:creationId xmlns:a16="http://schemas.microsoft.com/office/drawing/2014/main" id="{43C2C28C-B7F7-4F5C-A37F-E10B572098F3}"/>
              </a:ext>
            </a:extLst>
          </p:cNvPr>
          <p:cNvSpPr>
            <a:spLocks noGrp="1"/>
          </p:cNvSpPr>
          <p:nvPr>
            <p:ph type="sldNum" sz="quarter" idx="12"/>
          </p:nvPr>
        </p:nvSpPr>
        <p:spPr/>
        <p:txBody>
          <a:bodyPr/>
          <a:lstStyle/>
          <a:p>
            <a:fld id="{834A7576-B30A-4A6C-9A37-B06C1029A70A}" type="slidenum">
              <a:rPr lang="en-US" smtClean="0"/>
              <a:t>31</a:t>
            </a:fld>
            <a:endParaRPr lang="en-US"/>
          </a:p>
        </p:txBody>
      </p:sp>
    </p:spTree>
    <p:extLst>
      <p:ext uri="{BB962C8B-B14F-4D97-AF65-F5344CB8AC3E}">
        <p14:creationId xmlns:p14="http://schemas.microsoft.com/office/powerpoint/2010/main" val="510475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Complexity Parameter (CP)</a:t>
            </a:r>
          </a:p>
        </p:txBody>
      </p:sp>
      <p:sp>
        <p:nvSpPr>
          <p:cNvPr id="6" name="Content Placeholder 5">
            <a:extLst>
              <a:ext uri="{FF2B5EF4-FFF2-40B4-BE49-F238E27FC236}">
                <a16:creationId xmlns:a16="http://schemas.microsoft.com/office/drawing/2014/main" id="{F8DF857F-5AB8-44C1-8EE0-4DB53C79CE90}"/>
              </a:ext>
            </a:extLst>
          </p:cNvPr>
          <p:cNvSpPr>
            <a:spLocks noGrp="1"/>
          </p:cNvSpPr>
          <p:nvPr>
            <p:ph idx="1"/>
          </p:nvPr>
        </p:nvSpPr>
        <p:spPr/>
        <p:txBody>
          <a:bodyPr>
            <a:normAutofit/>
          </a:bodyPr>
          <a:lstStyle/>
          <a:p>
            <a:r>
              <a:rPr lang="en-US" b="1" dirty="0"/>
              <a:t>To build a maximal tree, use:</a:t>
            </a:r>
          </a:p>
          <a:p>
            <a:pPr lvl="1"/>
            <a:r>
              <a:rPr lang="en-US" b="1" dirty="0"/>
              <a:t> </a:t>
            </a:r>
            <a:r>
              <a:rPr lang="en-US" b="1" dirty="0">
                <a:latin typeface="Calibri" panose="020F0502020204030204" pitchFamily="34" charset="0"/>
              </a:rPr>
              <a:t>cp=?</a:t>
            </a:r>
            <a:r>
              <a:rPr lang="en-US" b="1" dirty="0"/>
              <a:t>, </a:t>
            </a:r>
            <a:r>
              <a:rPr lang="en-US" b="1" dirty="0" err="1">
                <a:latin typeface="Calibri" panose="020F0502020204030204" pitchFamily="34" charset="0"/>
              </a:rPr>
              <a:t>minbucket</a:t>
            </a:r>
            <a:r>
              <a:rPr lang="en-US" b="1" dirty="0">
                <a:latin typeface="Calibri" panose="020F0502020204030204" pitchFamily="34" charset="0"/>
              </a:rPr>
              <a:t>=?</a:t>
            </a:r>
            <a:r>
              <a:rPr lang="en-US" b="1" dirty="0"/>
              <a:t>, and </a:t>
            </a:r>
            <a:r>
              <a:rPr lang="en-US" b="1" dirty="0" err="1">
                <a:latin typeface="Calibri" panose="020F0502020204030204" pitchFamily="34" charset="0"/>
              </a:rPr>
              <a:t>minsplit</a:t>
            </a:r>
            <a:r>
              <a:rPr lang="en-US" b="1" dirty="0">
                <a:latin typeface="Calibri" panose="020F0502020204030204" pitchFamily="34" charset="0"/>
              </a:rPr>
              <a:t>=?</a:t>
            </a:r>
          </a:p>
          <a:p>
            <a:pPr lvl="1"/>
            <a:r>
              <a:rPr lang="en-US" dirty="0"/>
              <a:t>Useful if we want to look at the values for CP for various tree sizes. </a:t>
            </a:r>
          </a:p>
          <a:p>
            <a:pPr lvl="1"/>
            <a:r>
              <a:rPr lang="en-US" dirty="0"/>
              <a:t>We look for the number of splits where the </a:t>
            </a:r>
            <a:r>
              <a:rPr lang="en-US" dirty="0">
                <a:latin typeface="Calibri" panose="020F0502020204030204" pitchFamily="34" charset="0"/>
              </a:rPr>
              <a:t>x-error</a:t>
            </a:r>
            <a:r>
              <a:rPr lang="en-US" dirty="0"/>
              <a:t> (cross-validation error relative to the root node error) is minimum (or sometimes the sum of </a:t>
            </a:r>
            <a:r>
              <a:rPr lang="en-US" dirty="0" err="1">
                <a:latin typeface="Calibri" panose="020F0502020204030204" pitchFamily="34" charset="0"/>
              </a:rPr>
              <a:t>xerror</a:t>
            </a:r>
            <a:r>
              <a:rPr lang="en-US" dirty="0">
                <a:latin typeface="Calibri" panose="020F0502020204030204" pitchFamily="34" charset="0"/>
              </a:rPr>
              <a:t> </a:t>
            </a:r>
            <a:r>
              <a:rPr lang="en-US" dirty="0"/>
              <a:t>and </a:t>
            </a:r>
            <a:r>
              <a:rPr lang="en-US" dirty="0" err="1">
                <a:latin typeface="Calibri" panose="020F0502020204030204" pitchFamily="34" charset="0"/>
              </a:rPr>
              <a:t>xstd</a:t>
            </a:r>
            <a:r>
              <a:rPr lang="en-US" dirty="0"/>
              <a:t> (the standard deviation of </a:t>
            </a:r>
            <a:r>
              <a:rPr lang="en-US" dirty="0" err="1">
                <a:latin typeface="Calibri" panose="020F0502020204030204" pitchFamily="34" charset="0"/>
              </a:rPr>
              <a:t>xerror</a:t>
            </a:r>
            <a:r>
              <a:rPr lang="en-US" dirty="0">
                <a:latin typeface="Calibri" panose="020F0502020204030204" pitchFamily="34" charset="0"/>
              </a:rPr>
              <a:t>)). </a:t>
            </a:r>
            <a:r>
              <a:rPr lang="en-US" dirty="0"/>
              <a:t>This is usually early in the list.</a:t>
            </a:r>
          </a:p>
        </p:txBody>
      </p:sp>
      <p:sp>
        <p:nvSpPr>
          <p:cNvPr id="3" name="Slide Number Placeholder 2">
            <a:extLst>
              <a:ext uri="{FF2B5EF4-FFF2-40B4-BE49-F238E27FC236}">
                <a16:creationId xmlns:a16="http://schemas.microsoft.com/office/drawing/2014/main" id="{467CCBDC-11CC-4D1B-A8BE-57ADB070C8B2}"/>
              </a:ext>
            </a:extLst>
          </p:cNvPr>
          <p:cNvSpPr>
            <a:spLocks noGrp="1"/>
          </p:cNvSpPr>
          <p:nvPr>
            <p:ph type="sldNum" sz="quarter" idx="12"/>
          </p:nvPr>
        </p:nvSpPr>
        <p:spPr/>
        <p:txBody>
          <a:bodyPr/>
          <a:lstStyle/>
          <a:p>
            <a:fld id="{834A7576-B30A-4A6C-9A37-B06C1029A70A}" type="slidenum">
              <a:rPr lang="en-US" smtClean="0"/>
              <a:t>32</a:t>
            </a:fld>
            <a:endParaRPr lang="en-US"/>
          </a:p>
        </p:txBody>
      </p:sp>
    </p:spTree>
    <p:extLst>
      <p:ext uri="{BB962C8B-B14F-4D97-AF65-F5344CB8AC3E}">
        <p14:creationId xmlns:p14="http://schemas.microsoft.com/office/powerpoint/2010/main" val="662851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Complexity Parameter (CP)</a:t>
            </a:r>
          </a:p>
        </p:txBody>
      </p:sp>
      <p:sp>
        <p:nvSpPr>
          <p:cNvPr id="6" name="Content Placeholder 5">
            <a:extLst>
              <a:ext uri="{FF2B5EF4-FFF2-40B4-BE49-F238E27FC236}">
                <a16:creationId xmlns:a16="http://schemas.microsoft.com/office/drawing/2014/main" id="{F8DF857F-5AB8-44C1-8EE0-4DB53C79CE90}"/>
              </a:ext>
            </a:extLst>
          </p:cNvPr>
          <p:cNvSpPr>
            <a:spLocks noGrp="1"/>
          </p:cNvSpPr>
          <p:nvPr>
            <p:ph idx="1"/>
          </p:nvPr>
        </p:nvSpPr>
        <p:spPr/>
        <p:txBody>
          <a:bodyPr>
            <a:normAutofit/>
          </a:bodyPr>
          <a:lstStyle/>
          <a:p>
            <a:r>
              <a:rPr lang="en-US" b="1" dirty="0"/>
              <a:t>To build a maximal tree, use:</a:t>
            </a:r>
          </a:p>
          <a:p>
            <a:pPr lvl="1"/>
            <a:r>
              <a:rPr lang="en-US" b="1" dirty="0"/>
              <a:t> </a:t>
            </a:r>
            <a:r>
              <a:rPr lang="en-US" b="1" dirty="0">
                <a:latin typeface="Calibri" panose="020F0502020204030204" pitchFamily="34" charset="0"/>
              </a:rPr>
              <a:t>cp=0</a:t>
            </a:r>
            <a:r>
              <a:rPr lang="en-US" b="1" dirty="0"/>
              <a:t>, </a:t>
            </a:r>
            <a:r>
              <a:rPr lang="en-US" b="1" dirty="0" err="1">
                <a:latin typeface="Calibri" panose="020F0502020204030204" pitchFamily="34" charset="0"/>
              </a:rPr>
              <a:t>minbucket</a:t>
            </a:r>
            <a:r>
              <a:rPr lang="en-US" b="1" dirty="0">
                <a:latin typeface="Calibri" panose="020F0502020204030204" pitchFamily="34" charset="0"/>
              </a:rPr>
              <a:t>=1</a:t>
            </a:r>
            <a:r>
              <a:rPr lang="en-US" b="1" dirty="0"/>
              <a:t>, and </a:t>
            </a:r>
            <a:r>
              <a:rPr lang="en-US" b="1" dirty="0" err="1">
                <a:latin typeface="Calibri" panose="020F0502020204030204" pitchFamily="34" charset="0"/>
              </a:rPr>
              <a:t>minsplit</a:t>
            </a:r>
            <a:r>
              <a:rPr lang="en-US" b="1" dirty="0">
                <a:latin typeface="Calibri" panose="020F0502020204030204" pitchFamily="34" charset="0"/>
              </a:rPr>
              <a:t>=2</a:t>
            </a:r>
          </a:p>
          <a:p>
            <a:pPr lvl="1"/>
            <a:r>
              <a:rPr lang="en-US" dirty="0"/>
              <a:t>Useful if we want to look at the values for CP for various tree sizes. </a:t>
            </a:r>
          </a:p>
          <a:p>
            <a:pPr lvl="1"/>
            <a:r>
              <a:rPr lang="en-US" dirty="0"/>
              <a:t>We look for the number of splits where the </a:t>
            </a:r>
            <a:r>
              <a:rPr lang="en-US" dirty="0">
                <a:latin typeface="Calibri" panose="020F0502020204030204" pitchFamily="34" charset="0"/>
              </a:rPr>
              <a:t>x-error</a:t>
            </a:r>
            <a:r>
              <a:rPr lang="en-US" dirty="0"/>
              <a:t> (cross-validation error relative to the root node error) is minimum (or sometimes the sum of </a:t>
            </a:r>
            <a:r>
              <a:rPr lang="en-US" dirty="0" err="1">
                <a:latin typeface="Calibri" panose="020F0502020204030204" pitchFamily="34" charset="0"/>
              </a:rPr>
              <a:t>xerror</a:t>
            </a:r>
            <a:r>
              <a:rPr lang="en-US" dirty="0">
                <a:latin typeface="Calibri" panose="020F0502020204030204" pitchFamily="34" charset="0"/>
              </a:rPr>
              <a:t> </a:t>
            </a:r>
            <a:r>
              <a:rPr lang="en-US" dirty="0"/>
              <a:t>and </a:t>
            </a:r>
            <a:r>
              <a:rPr lang="en-US" dirty="0" err="1">
                <a:latin typeface="Calibri" panose="020F0502020204030204" pitchFamily="34" charset="0"/>
              </a:rPr>
              <a:t>xstd</a:t>
            </a:r>
            <a:r>
              <a:rPr lang="en-US" dirty="0"/>
              <a:t> (the standard deviation of </a:t>
            </a:r>
            <a:r>
              <a:rPr lang="en-US" dirty="0" err="1">
                <a:latin typeface="Calibri" panose="020F0502020204030204" pitchFamily="34" charset="0"/>
              </a:rPr>
              <a:t>xerror</a:t>
            </a:r>
            <a:r>
              <a:rPr lang="en-US" dirty="0">
                <a:latin typeface="Calibri" panose="020F0502020204030204" pitchFamily="34" charset="0"/>
              </a:rPr>
              <a:t>)). </a:t>
            </a:r>
            <a:r>
              <a:rPr lang="en-US" dirty="0"/>
              <a:t>This is usually early in the list.</a:t>
            </a:r>
          </a:p>
        </p:txBody>
      </p:sp>
      <p:sp>
        <p:nvSpPr>
          <p:cNvPr id="3" name="Slide Number Placeholder 2">
            <a:extLst>
              <a:ext uri="{FF2B5EF4-FFF2-40B4-BE49-F238E27FC236}">
                <a16:creationId xmlns:a16="http://schemas.microsoft.com/office/drawing/2014/main" id="{467CCBDC-11CC-4D1B-A8BE-57ADB070C8B2}"/>
              </a:ext>
            </a:extLst>
          </p:cNvPr>
          <p:cNvSpPr>
            <a:spLocks noGrp="1"/>
          </p:cNvSpPr>
          <p:nvPr>
            <p:ph type="sldNum" sz="quarter" idx="12"/>
          </p:nvPr>
        </p:nvSpPr>
        <p:spPr/>
        <p:txBody>
          <a:bodyPr/>
          <a:lstStyle/>
          <a:p>
            <a:fld id="{834A7576-B30A-4A6C-9A37-B06C1029A70A}" type="slidenum">
              <a:rPr lang="en-US" smtClean="0"/>
              <a:t>33</a:t>
            </a:fld>
            <a:endParaRPr lang="en-US"/>
          </a:p>
        </p:txBody>
      </p:sp>
    </p:spTree>
    <p:extLst>
      <p:ext uri="{BB962C8B-B14F-4D97-AF65-F5344CB8AC3E}">
        <p14:creationId xmlns:p14="http://schemas.microsoft.com/office/powerpoint/2010/main" val="2705630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F899DB9-B27C-4A8F-8B3F-E35B159C9A0E}"/>
              </a:ext>
            </a:extLst>
          </p:cNvPr>
          <p:cNvSpPr>
            <a:spLocks noGrp="1"/>
          </p:cNvSpPr>
          <p:nvPr>
            <p:ph idx="1"/>
          </p:nvPr>
        </p:nvSpPr>
        <p:spPr>
          <a:xfrm>
            <a:off x="838200" y="1825625"/>
            <a:ext cx="10515600" cy="4250321"/>
          </a:xfrm>
        </p:spPr>
        <p:txBody>
          <a:bodyPr>
            <a:normAutofit/>
          </a:bodyPr>
          <a:lstStyle/>
          <a:p>
            <a:r>
              <a:rPr lang="en-US" dirty="0" err="1">
                <a:latin typeface="Calibri" panose="020F0502020204030204" pitchFamily="34" charset="0"/>
              </a:rPr>
              <a:t>printcp</a:t>
            </a:r>
            <a:r>
              <a:rPr lang="en-US" dirty="0">
                <a:latin typeface="Calibri" panose="020F0502020204030204" pitchFamily="34" charset="0"/>
              </a:rPr>
              <a:t>()</a:t>
            </a:r>
          </a:p>
          <a:p>
            <a:r>
              <a:rPr lang="en-US" dirty="0">
                <a:latin typeface="Calibri" panose="020F0502020204030204" pitchFamily="34" charset="0"/>
              </a:rPr>
              <a:t>print(</a:t>
            </a:r>
            <a:r>
              <a:rPr lang="en-US" i="1" dirty="0" err="1">
                <a:latin typeface="Calibri" panose="020F0502020204030204" pitchFamily="34" charset="0"/>
              </a:rPr>
              <a:t>model</a:t>
            </a:r>
            <a:r>
              <a:rPr lang="en-US" dirty="0" err="1">
                <a:latin typeface="Calibri" panose="020F0502020204030204" pitchFamily="34" charset="0"/>
              </a:rPr>
              <a:t>$cp</a:t>
            </a:r>
            <a:r>
              <a:rPr lang="en-US" dirty="0">
                <a:latin typeface="Calibri" panose="020F0502020204030204" pitchFamily="34" charset="0"/>
              </a:rPr>
              <a:t>) </a:t>
            </a:r>
          </a:p>
          <a:p>
            <a:r>
              <a:rPr lang="en-US" dirty="0"/>
              <a:t>The </a:t>
            </a:r>
            <a:r>
              <a:rPr lang="en-US" b="1" dirty="0" err="1">
                <a:latin typeface="Calibri" panose="020F0502020204030204" pitchFamily="34" charset="0"/>
              </a:rPr>
              <a:t>plotcp</a:t>
            </a:r>
            <a:r>
              <a:rPr lang="en-US" b="1" dirty="0">
                <a:latin typeface="Calibri" panose="020F0502020204030204" pitchFamily="34" charset="0"/>
              </a:rPr>
              <a:t>() </a:t>
            </a:r>
            <a:r>
              <a:rPr lang="en-US" dirty="0"/>
              <a:t>command is useful in visualizing the progression of the CP values. </a:t>
            </a:r>
          </a:p>
          <a:p>
            <a:pPr lvl="1"/>
            <a:r>
              <a:rPr lang="en-US" dirty="0"/>
              <a:t>In the following example, we build a full decision tree with both </a:t>
            </a:r>
          </a:p>
          <a:p>
            <a:pPr lvl="2"/>
            <a:r>
              <a:rPr lang="en-US" dirty="0">
                <a:latin typeface="Calibri" panose="020F0502020204030204" pitchFamily="34" charset="0"/>
              </a:rPr>
              <a:t>cp=0, </a:t>
            </a:r>
            <a:r>
              <a:rPr lang="en-US" dirty="0" err="1">
                <a:latin typeface="Calibri" panose="020F0502020204030204" pitchFamily="34" charset="0"/>
              </a:rPr>
              <a:t>minbucket</a:t>
            </a:r>
            <a:r>
              <a:rPr lang="en-US" dirty="0">
                <a:latin typeface="Calibri" panose="020F0502020204030204" pitchFamily="34" charset="0"/>
              </a:rPr>
              <a:t>=1 and </a:t>
            </a:r>
            <a:r>
              <a:rPr lang="en-US" dirty="0" err="1">
                <a:latin typeface="Calibri" panose="020F0502020204030204" pitchFamily="34" charset="0"/>
              </a:rPr>
              <a:t>minsplit</a:t>
            </a:r>
            <a:r>
              <a:rPr lang="en-US" dirty="0">
                <a:latin typeface="Calibri" panose="020F0502020204030204" pitchFamily="34" charset="0"/>
              </a:rPr>
              <a:t>=2</a:t>
            </a:r>
            <a:r>
              <a:rPr lang="en-US" dirty="0"/>
              <a:t>. </a:t>
            </a:r>
          </a:p>
          <a:p>
            <a:pPr lvl="1"/>
            <a:r>
              <a:rPr lang="en-US" dirty="0"/>
              <a:t>We also show the CP table and the corresponding plot.</a:t>
            </a:r>
          </a:p>
          <a:p>
            <a:pPr marL="0" indent="0">
              <a:buNone/>
            </a:pPr>
            <a:endParaRPr lang="en-US" dirty="0"/>
          </a:p>
        </p:txBody>
      </p:sp>
      <p:sp>
        <p:nvSpPr>
          <p:cNvPr id="2" name="Title 1"/>
          <p:cNvSpPr>
            <a:spLocks noGrp="1"/>
          </p:cNvSpPr>
          <p:nvPr>
            <p:ph type="title"/>
          </p:nvPr>
        </p:nvSpPr>
        <p:spPr/>
        <p:txBody>
          <a:bodyPr/>
          <a:lstStyle/>
          <a:p>
            <a:r>
              <a:rPr lang="en-US" dirty="0"/>
              <a:t>The Complexity Parameter (CP)</a:t>
            </a:r>
          </a:p>
        </p:txBody>
      </p:sp>
      <p:sp>
        <p:nvSpPr>
          <p:cNvPr id="3" name="Slide Number Placeholder 2">
            <a:extLst>
              <a:ext uri="{FF2B5EF4-FFF2-40B4-BE49-F238E27FC236}">
                <a16:creationId xmlns:a16="http://schemas.microsoft.com/office/drawing/2014/main" id="{AC6D7333-F381-422B-BCA6-ED0FB89B1CD9}"/>
              </a:ext>
            </a:extLst>
          </p:cNvPr>
          <p:cNvSpPr>
            <a:spLocks noGrp="1"/>
          </p:cNvSpPr>
          <p:nvPr>
            <p:ph type="sldNum" sz="quarter" idx="12"/>
          </p:nvPr>
        </p:nvSpPr>
        <p:spPr/>
        <p:txBody>
          <a:bodyPr/>
          <a:lstStyle/>
          <a:p>
            <a:fld id="{834A7576-B30A-4A6C-9A37-B06C1029A70A}" type="slidenum">
              <a:rPr lang="en-US" smtClean="0"/>
              <a:t>34</a:t>
            </a:fld>
            <a:endParaRPr lang="en-US"/>
          </a:p>
        </p:txBody>
      </p:sp>
    </p:spTree>
    <p:extLst>
      <p:ext uri="{BB962C8B-B14F-4D97-AF65-F5344CB8AC3E}">
        <p14:creationId xmlns:p14="http://schemas.microsoft.com/office/powerpoint/2010/main" val="1102103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Complexity Parameter (CP)</a:t>
            </a:r>
          </a:p>
        </p:txBody>
      </p:sp>
      <p:sp>
        <p:nvSpPr>
          <p:cNvPr id="6" name="Content Placeholder 5">
            <a:extLst>
              <a:ext uri="{FF2B5EF4-FFF2-40B4-BE49-F238E27FC236}">
                <a16:creationId xmlns:a16="http://schemas.microsoft.com/office/drawing/2014/main" id="{883DE349-F7F5-4C09-B12A-A9E48AD063E6}"/>
              </a:ext>
            </a:extLst>
          </p:cNvPr>
          <p:cNvSpPr>
            <a:spLocks noGrp="1"/>
          </p:cNvSpPr>
          <p:nvPr>
            <p:ph idx="1"/>
          </p:nvPr>
        </p:nvSpPr>
        <p:spPr>
          <a:xfrm>
            <a:off x="838200" y="1825625"/>
            <a:ext cx="5983705" cy="4351338"/>
          </a:xfrm>
        </p:spPr>
        <p:txBody>
          <a:bodyPr/>
          <a:lstStyle/>
          <a:p>
            <a:r>
              <a:rPr lang="en-US" dirty="0"/>
              <a:t>As we build a more flexible model (the x-axis), the c.v. error rate (the y-axis) initially decreases, then begins to increase</a:t>
            </a:r>
          </a:p>
          <a:p>
            <a:r>
              <a:rPr lang="en-US" dirty="0"/>
              <a:t>We will want to choose a model where it has assumed its minimum c.v. error rate </a:t>
            </a:r>
          </a:p>
          <a:p>
            <a:pPr lvl="1"/>
            <a:r>
              <a:rPr lang="en-US" dirty="0"/>
              <a:t>Dashed line is one standard deviation; choose the closest point under the line </a:t>
            </a:r>
          </a:p>
          <a:p>
            <a:endParaRPr lang="en-US" dirty="0"/>
          </a:p>
        </p:txBody>
      </p:sp>
      <p:pic>
        <p:nvPicPr>
          <p:cNvPr id="8" name="Picture 2">
            <a:extLst>
              <a:ext uri="{FF2B5EF4-FFF2-40B4-BE49-F238E27FC236}">
                <a16:creationId xmlns:a16="http://schemas.microsoft.com/office/drawing/2014/main" id="{3663B29F-97F4-48A8-903B-C23630D0A7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7665" y="1498176"/>
            <a:ext cx="4709222" cy="4895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a:extLst>
              <a:ext uri="{FF2B5EF4-FFF2-40B4-BE49-F238E27FC236}">
                <a16:creationId xmlns:a16="http://schemas.microsoft.com/office/drawing/2014/main" id="{E3F446F6-CD42-402A-AB5C-F2259D12B0FE}"/>
              </a:ext>
            </a:extLst>
          </p:cNvPr>
          <p:cNvSpPr>
            <a:spLocks noGrp="1"/>
          </p:cNvSpPr>
          <p:nvPr>
            <p:ph type="sldNum" sz="quarter" idx="12"/>
          </p:nvPr>
        </p:nvSpPr>
        <p:spPr/>
        <p:txBody>
          <a:bodyPr/>
          <a:lstStyle/>
          <a:p>
            <a:fld id="{834A7576-B30A-4A6C-9A37-B06C1029A70A}" type="slidenum">
              <a:rPr lang="en-US" smtClean="0"/>
              <a:t>35</a:t>
            </a:fld>
            <a:endParaRPr lang="en-US"/>
          </a:p>
        </p:txBody>
      </p:sp>
    </p:spTree>
    <p:extLst>
      <p:ext uri="{BB962C8B-B14F-4D97-AF65-F5344CB8AC3E}">
        <p14:creationId xmlns:p14="http://schemas.microsoft.com/office/powerpoint/2010/main" val="1738674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CP to Prune a Tree</a:t>
            </a:r>
          </a:p>
        </p:txBody>
      </p:sp>
      <p:sp>
        <p:nvSpPr>
          <p:cNvPr id="3" name="Content Placeholder 2"/>
          <p:cNvSpPr>
            <a:spLocks noGrp="1"/>
          </p:cNvSpPr>
          <p:nvPr>
            <p:ph idx="1"/>
          </p:nvPr>
        </p:nvSpPr>
        <p:spPr/>
        <p:txBody>
          <a:bodyPr>
            <a:normAutofit/>
          </a:bodyPr>
          <a:lstStyle/>
          <a:p>
            <a:r>
              <a:rPr lang="en-US" dirty="0"/>
              <a:t>Cost Complexity Pruning (</a:t>
            </a:r>
            <a:r>
              <a:rPr lang="en-US" i="1" dirty="0"/>
              <a:t>weakest link pruning</a:t>
            </a:r>
            <a:r>
              <a:rPr lang="en-US" dirty="0"/>
              <a:t>)</a:t>
            </a:r>
          </a:p>
          <a:p>
            <a:pPr lvl="1">
              <a:tabLst>
                <a:tab pos="4572000" algn="l"/>
              </a:tabLst>
            </a:pPr>
            <a:r>
              <a:rPr lang="en-US" dirty="0"/>
              <a:t>Rather than considering every possible subtree, we consider a sequence of trees </a:t>
            </a:r>
          </a:p>
          <a:p>
            <a:pPr lvl="1">
              <a:tabLst>
                <a:tab pos="4572000" algn="l"/>
              </a:tabLst>
            </a:pPr>
            <a:r>
              <a:rPr lang="en-US" dirty="0"/>
              <a:t>As a script, we could automate the selection of the min </a:t>
            </a:r>
            <a:r>
              <a:rPr lang="en-US" dirty="0" err="1">
                <a:latin typeface="Calibri" panose="020F0502020204030204" pitchFamily="34" charset="0"/>
              </a:rPr>
              <a:t>xerror</a:t>
            </a:r>
            <a:r>
              <a:rPr lang="en-US" dirty="0"/>
              <a:t> and associated CP, then perform the pruning of the tree as follows:</a:t>
            </a:r>
          </a:p>
        </p:txBody>
      </p:sp>
      <p:sp>
        <p:nvSpPr>
          <p:cNvPr id="7" name="Content Placeholder 2"/>
          <p:cNvSpPr txBox="1">
            <a:spLocks/>
          </p:cNvSpPr>
          <p:nvPr/>
        </p:nvSpPr>
        <p:spPr bwMode="auto">
          <a:xfrm>
            <a:off x="1732225" y="3842423"/>
            <a:ext cx="8727550" cy="2158191"/>
          </a:xfrm>
          <a:prstGeom prst="rect">
            <a:avLst/>
          </a:prstGeom>
          <a:noFill/>
          <a:ln w="9525">
            <a:noFill/>
            <a:miter lim="800000"/>
            <a:headEnd/>
            <a:tailEnd/>
          </a:ln>
        </p:spPr>
        <p:txBody>
          <a:bodyPr vert="horz" wrap="square" lIns="92075" tIns="46038" rIns="92075" bIns="46038" numCol="1" anchor="t" anchorCtr="0" compatLnSpc="1">
            <a:prstTxWarp prst="textNoShape">
              <a:avLst/>
            </a:prstTxWarp>
            <a:normAutofit fontScale="85000" lnSpcReduction="20000"/>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228600" indent="-228600">
              <a:buClr>
                <a:srgbClr val="FF0000"/>
              </a:buClr>
              <a:buFont typeface="Calibri" panose="020F0502020204030204" pitchFamily="34" charset="0"/>
              <a:buChar char="&gt;"/>
              <a:tabLst>
                <a:tab pos="114300" algn="l"/>
                <a:tab pos="5943600" algn="l"/>
              </a:tabLst>
            </a:pPr>
            <a:r>
              <a:rPr lang="en-US" sz="1600" kern="0" dirty="0">
                <a:latin typeface="Calibri" panose="020F0502020204030204" pitchFamily="34" charset="0"/>
              </a:rPr>
              <a:t>###Pruning the maximal tree to minimize </a:t>
            </a:r>
            <a:r>
              <a:rPr lang="en-US" sz="1600" kern="0" dirty="0" err="1">
                <a:latin typeface="Calibri" panose="020F0502020204030204" pitchFamily="34" charset="0"/>
              </a:rPr>
              <a:t>xerror</a:t>
            </a:r>
            <a:endParaRPr lang="en-US" sz="1600" kern="0" dirty="0">
              <a:latin typeface="Calibri" panose="020F0502020204030204" pitchFamily="34" charset="0"/>
            </a:endParaRPr>
          </a:p>
          <a:p>
            <a:pPr marL="228600" indent="-228600">
              <a:buClr>
                <a:srgbClr val="FF0000"/>
              </a:buClr>
              <a:buFont typeface="Calibri" panose="020F0502020204030204" pitchFamily="34" charset="0"/>
              <a:buChar char="&gt;"/>
              <a:tabLst>
                <a:tab pos="114300" algn="l"/>
                <a:tab pos="5943600" algn="l"/>
              </a:tabLst>
            </a:pPr>
            <a:r>
              <a:rPr lang="en-US" sz="1600" kern="0" dirty="0" err="1">
                <a:latin typeface="Calibri" panose="020F0502020204030204" pitchFamily="34" charset="0"/>
              </a:rPr>
              <a:t>mymodel$cptable</a:t>
            </a:r>
            <a:endParaRPr lang="en-US" sz="1600" kern="0" dirty="0">
              <a:latin typeface="Calibri" panose="020F0502020204030204" pitchFamily="34" charset="0"/>
            </a:endParaRPr>
          </a:p>
          <a:p>
            <a:pPr marL="228600" indent="-228600">
              <a:buClr>
                <a:srgbClr val="FF0000"/>
              </a:buClr>
              <a:buFont typeface="Calibri" panose="020F0502020204030204" pitchFamily="34" charset="0"/>
              <a:buChar char="&gt;"/>
              <a:tabLst>
                <a:tab pos="114300" algn="l"/>
                <a:tab pos="5943600" algn="l"/>
              </a:tabLst>
            </a:pPr>
            <a:r>
              <a:rPr lang="en-US" sz="1600" kern="0" dirty="0" err="1">
                <a:latin typeface="Calibri" panose="020F0502020204030204" pitchFamily="34" charset="0"/>
              </a:rPr>
              <a:t>xerr</a:t>
            </a:r>
            <a:r>
              <a:rPr lang="en-US" sz="1600" kern="0" dirty="0">
                <a:latin typeface="Calibri" panose="020F0502020204030204" pitchFamily="34" charset="0"/>
              </a:rPr>
              <a:t>&lt;-</a:t>
            </a:r>
            <a:r>
              <a:rPr lang="en-US" sz="1600" kern="0" dirty="0" err="1">
                <a:latin typeface="Calibri" panose="020F0502020204030204" pitchFamily="34" charset="0"/>
              </a:rPr>
              <a:t>mymodel$cptable</a:t>
            </a:r>
            <a:r>
              <a:rPr lang="en-US" sz="1600" kern="0" dirty="0">
                <a:latin typeface="Calibri" panose="020F0502020204030204" pitchFamily="34" charset="0"/>
              </a:rPr>
              <a:t>[,"</a:t>
            </a:r>
            <a:r>
              <a:rPr lang="en-US" sz="1600" kern="0" dirty="0" err="1">
                <a:latin typeface="Calibri" panose="020F0502020204030204" pitchFamily="34" charset="0"/>
              </a:rPr>
              <a:t>xerror</a:t>
            </a:r>
            <a:r>
              <a:rPr lang="en-US" sz="1600" kern="0" dirty="0">
                <a:latin typeface="Calibri" panose="020F0502020204030204" pitchFamily="34" charset="0"/>
              </a:rPr>
              <a:t>"]</a:t>
            </a:r>
          </a:p>
          <a:p>
            <a:pPr marL="228600" indent="-228600">
              <a:buClr>
                <a:srgbClr val="FF0000"/>
              </a:buClr>
              <a:buFont typeface="Calibri" panose="020F0502020204030204" pitchFamily="34" charset="0"/>
              <a:buChar char="&gt;"/>
              <a:tabLst>
                <a:tab pos="114300" algn="l"/>
                <a:tab pos="5943600" algn="l"/>
              </a:tabLst>
            </a:pPr>
            <a:r>
              <a:rPr lang="en-US" sz="1600" kern="0" dirty="0" err="1">
                <a:latin typeface="Calibri" panose="020F0502020204030204" pitchFamily="34" charset="0"/>
              </a:rPr>
              <a:t>minxerr</a:t>
            </a:r>
            <a:r>
              <a:rPr lang="en-US" sz="1600" kern="0" dirty="0">
                <a:latin typeface="Calibri" panose="020F0502020204030204" pitchFamily="34" charset="0"/>
              </a:rPr>
              <a:t>&lt;-</a:t>
            </a:r>
            <a:r>
              <a:rPr lang="en-US" sz="1600" kern="0" dirty="0" err="1">
                <a:latin typeface="Calibri" panose="020F0502020204030204" pitchFamily="34" charset="0"/>
              </a:rPr>
              <a:t>which.min</a:t>
            </a:r>
            <a:r>
              <a:rPr lang="en-US" sz="1600" kern="0" dirty="0">
                <a:latin typeface="Calibri" panose="020F0502020204030204" pitchFamily="34" charset="0"/>
              </a:rPr>
              <a:t>(</a:t>
            </a:r>
            <a:r>
              <a:rPr lang="en-US" sz="1600" kern="0" dirty="0" err="1">
                <a:latin typeface="Calibri" panose="020F0502020204030204" pitchFamily="34" charset="0"/>
              </a:rPr>
              <a:t>xerr</a:t>
            </a:r>
            <a:r>
              <a:rPr lang="en-US" sz="1600" kern="0" dirty="0">
                <a:latin typeface="Calibri" panose="020F0502020204030204" pitchFamily="34" charset="0"/>
              </a:rPr>
              <a:t>)</a:t>
            </a:r>
          </a:p>
          <a:p>
            <a:pPr marL="228600" indent="-228600">
              <a:buClr>
                <a:srgbClr val="FF0000"/>
              </a:buClr>
              <a:buFont typeface="Calibri" panose="020F0502020204030204" pitchFamily="34" charset="0"/>
              <a:buChar char="&gt;"/>
              <a:tabLst>
                <a:tab pos="114300" algn="l"/>
                <a:tab pos="5943600" algn="l"/>
              </a:tabLst>
            </a:pPr>
            <a:r>
              <a:rPr lang="en-US" sz="1600" kern="0" dirty="0" err="1">
                <a:latin typeface="Calibri" panose="020F0502020204030204" pitchFamily="34" charset="0"/>
              </a:rPr>
              <a:t>mincp</a:t>
            </a:r>
            <a:r>
              <a:rPr lang="en-US" sz="1600" kern="0" dirty="0">
                <a:latin typeface="Calibri" panose="020F0502020204030204" pitchFamily="34" charset="0"/>
              </a:rPr>
              <a:t>&lt;-</a:t>
            </a:r>
            <a:r>
              <a:rPr lang="en-US" sz="1600" kern="0" dirty="0" err="1">
                <a:latin typeface="Calibri" panose="020F0502020204030204" pitchFamily="34" charset="0"/>
              </a:rPr>
              <a:t>mymodel$cptable</a:t>
            </a:r>
            <a:r>
              <a:rPr lang="en-US" sz="1600" kern="0" dirty="0">
                <a:latin typeface="Calibri" panose="020F0502020204030204" pitchFamily="34" charset="0"/>
              </a:rPr>
              <a:t>[</a:t>
            </a:r>
            <a:r>
              <a:rPr lang="en-US" sz="1600" kern="0" dirty="0" err="1">
                <a:latin typeface="Calibri" panose="020F0502020204030204" pitchFamily="34" charset="0"/>
              </a:rPr>
              <a:t>minxerr</a:t>
            </a:r>
            <a:r>
              <a:rPr lang="en-US" sz="1600" kern="0" dirty="0">
                <a:latin typeface="Calibri" panose="020F0502020204030204" pitchFamily="34" charset="0"/>
              </a:rPr>
              <a:t>,"CP"]</a:t>
            </a:r>
          </a:p>
          <a:p>
            <a:pPr marL="228600" indent="-228600">
              <a:buClr>
                <a:srgbClr val="FF0000"/>
              </a:buClr>
              <a:buFont typeface="Calibri" panose="020F0502020204030204" pitchFamily="34" charset="0"/>
              <a:buChar char="&gt;"/>
              <a:tabLst>
                <a:tab pos="114300" algn="l"/>
                <a:tab pos="5943600" algn="l"/>
              </a:tabLst>
            </a:pPr>
            <a:r>
              <a:rPr lang="en-US" sz="1600" kern="0" dirty="0" err="1">
                <a:latin typeface="Calibri" panose="020F0502020204030204" pitchFamily="34" charset="0"/>
              </a:rPr>
              <a:t>mymodel.prune</a:t>
            </a:r>
            <a:r>
              <a:rPr lang="en-US" sz="1600" kern="0" dirty="0">
                <a:latin typeface="Calibri" panose="020F0502020204030204" pitchFamily="34" charset="0"/>
              </a:rPr>
              <a:t>&lt;-prune(</a:t>
            </a:r>
            <a:r>
              <a:rPr lang="en-US" sz="1600" kern="0" dirty="0" err="1">
                <a:latin typeface="Calibri" panose="020F0502020204030204" pitchFamily="34" charset="0"/>
              </a:rPr>
              <a:t>rmymodel,cp</a:t>
            </a:r>
            <a:r>
              <a:rPr lang="en-US" sz="1600" kern="0" dirty="0">
                <a:latin typeface="Calibri" panose="020F0502020204030204" pitchFamily="34" charset="0"/>
              </a:rPr>
              <a:t>=</a:t>
            </a:r>
            <a:r>
              <a:rPr lang="en-US" sz="1600" kern="0" dirty="0" err="1">
                <a:latin typeface="Calibri" panose="020F0502020204030204" pitchFamily="34" charset="0"/>
              </a:rPr>
              <a:t>mincp</a:t>
            </a:r>
            <a:r>
              <a:rPr lang="en-US" sz="1600" kern="0" dirty="0">
                <a:latin typeface="Calibri" panose="020F0502020204030204" pitchFamily="34" charset="0"/>
              </a:rPr>
              <a:t>)</a:t>
            </a:r>
          </a:p>
          <a:p>
            <a:pPr marL="228600" indent="-228600">
              <a:buClr>
                <a:srgbClr val="FF0000"/>
              </a:buClr>
              <a:buFont typeface="Calibri" panose="020F0502020204030204" pitchFamily="34" charset="0"/>
              <a:buChar char="&gt;"/>
              <a:tabLst>
                <a:tab pos="114300" algn="l"/>
                <a:tab pos="5943600" algn="l"/>
              </a:tabLst>
            </a:pPr>
            <a:r>
              <a:rPr lang="en-US" sz="1600" kern="0" dirty="0" err="1">
                <a:latin typeface="Calibri" panose="020F0502020204030204" pitchFamily="34" charset="0"/>
              </a:rPr>
              <a:t>mymodel.prune$cptable</a:t>
            </a:r>
            <a:endParaRPr lang="en-US" sz="1600" kern="0" dirty="0">
              <a:latin typeface="Calibri" panose="020F0502020204030204" pitchFamily="34" charset="0"/>
            </a:endParaRPr>
          </a:p>
          <a:p>
            <a:pPr marL="228600" indent="-228600">
              <a:buClr>
                <a:srgbClr val="FF0000"/>
              </a:buClr>
              <a:buFont typeface="Calibri" panose="020F0502020204030204" pitchFamily="34" charset="0"/>
              <a:buChar char="&gt;"/>
              <a:tabLst>
                <a:tab pos="114300" algn="l"/>
                <a:tab pos="5943600" algn="l"/>
              </a:tabLst>
            </a:pPr>
            <a:r>
              <a:rPr lang="en-US" sz="1600" kern="0" dirty="0" err="1">
                <a:latin typeface="Calibri" panose="020F0502020204030204" pitchFamily="34" charset="0"/>
              </a:rPr>
              <a:t>fancyRpartPlot</a:t>
            </a:r>
            <a:r>
              <a:rPr lang="en-US" sz="1600" kern="0" dirty="0">
                <a:latin typeface="Calibri" panose="020F0502020204030204" pitchFamily="34" charset="0"/>
              </a:rPr>
              <a:t>(</a:t>
            </a:r>
            <a:r>
              <a:rPr lang="en-US" sz="1600" kern="0" dirty="0" err="1">
                <a:latin typeface="Calibri" panose="020F0502020204030204" pitchFamily="34" charset="0"/>
              </a:rPr>
              <a:t>mymodel.prune</a:t>
            </a:r>
            <a:r>
              <a:rPr lang="en-US" sz="1600" kern="0" dirty="0">
                <a:latin typeface="Calibri" panose="020F0502020204030204" pitchFamily="34" charset="0"/>
              </a:rPr>
              <a:t>, main="Pruned Decision Tree weather.csv $ </a:t>
            </a:r>
            <a:r>
              <a:rPr lang="en-US" sz="1600" kern="0" dirty="0" err="1">
                <a:latin typeface="Calibri" panose="020F0502020204030204" pitchFamily="34" charset="0"/>
              </a:rPr>
              <a:t>RainTomorrow</a:t>
            </a:r>
            <a:r>
              <a:rPr lang="en-US" sz="1600" kern="0" dirty="0">
                <a:latin typeface="Calibri" panose="020F0502020204030204" pitchFamily="34" charset="0"/>
              </a:rPr>
              <a:t>")</a:t>
            </a:r>
          </a:p>
          <a:p>
            <a:pPr marL="228600" indent="-228600">
              <a:buClr>
                <a:srgbClr val="FF0000"/>
              </a:buClr>
              <a:buFont typeface="Calibri" panose="020F0502020204030204" pitchFamily="34" charset="0"/>
              <a:buChar char="&gt;"/>
              <a:tabLst>
                <a:tab pos="114300" algn="l"/>
                <a:tab pos="5943600" algn="l"/>
              </a:tabLst>
            </a:pPr>
            <a:r>
              <a:rPr lang="en-US" sz="1600" kern="0" dirty="0" err="1">
                <a:latin typeface="Calibri" panose="020F0502020204030204" pitchFamily="34" charset="0"/>
              </a:rPr>
              <a:t>asRules</a:t>
            </a:r>
            <a:r>
              <a:rPr lang="en-US" sz="1600" kern="0" dirty="0">
                <a:latin typeface="Calibri" panose="020F0502020204030204" pitchFamily="34" charset="0"/>
              </a:rPr>
              <a:t>(</a:t>
            </a:r>
            <a:r>
              <a:rPr lang="en-US" sz="1600" kern="0" dirty="0" err="1">
                <a:latin typeface="Calibri" panose="020F0502020204030204" pitchFamily="34" charset="0"/>
              </a:rPr>
              <a:t>mymodel.prune</a:t>
            </a:r>
            <a:r>
              <a:rPr lang="en-US" sz="1600" kern="0" dirty="0">
                <a:latin typeface="Calibri" panose="020F0502020204030204" pitchFamily="34" charset="0"/>
              </a:rPr>
              <a:t>)</a:t>
            </a:r>
          </a:p>
          <a:p>
            <a:pPr marL="0" indent="0">
              <a:buClr>
                <a:srgbClr val="FF0000"/>
              </a:buClr>
              <a:buNone/>
              <a:tabLst>
                <a:tab pos="114300" algn="l"/>
                <a:tab pos="5943600" algn="l"/>
              </a:tabLst>
            </a:pPr>
            <a:endParaRPr lang="en-US" sz="1600" kern="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C6CB3FC2-958E-426A-B192-7104E9436690}"/>
              </a:ext>
            </a:extLst>
          </p:cNvPr>
          <p:cNvSpPr>
            <a:spLocks noGrp="1"/>
          </p:cNvSpPr>
          <p:nvPr>
            <p:ph type="sldNum" sz="quarter" idx="12"/>
          </p:nvPr>
        </p:nvSpPr>
        <p:spPr/>
        <p:txBody>
          <a:bodyPr/>
          <a:lstStyle/>
          <a:p>
            <a:fld id="{834A7576-B30A-4A6C-9A37-B06C1029A70A}" type="slidenum">
              <a:rPr lang="en-US" smtClean="0"/>
              <a:t>36</a:t>
            </a:fld>
            <a:endParaRPr lang="en-US"/>
          </a:p>
        </p:txBody>
      </p:sp>
    </p:spTree>
    <p:extLst>
      <p:ext uri="{BB962C8B-B14F-4D97-AF65-F5344CB8AC3E}">
        <p14:creationId xmlns:p14="http://schemas.microsoft.com/office/powerpoint/2010/main" val="1262014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DDBC8C1-A0C0-4925-BF9F-3B55F3424D41}"/>
              </a:ext>
            </a:extLst>
          </p:cNvPr>
          <p:cNvSpPr>
            <a:spLocks noGrp="1"/>
          </p:cNvSpPr>
          <p:nvPr>
            <p:ph type="title"/>
          </p:nvPr>
        </p:nvSpPr>
        <p:spPr/>
        <p:txBody>
          <a:bodyPr/>
          <a:lstStyle/>
          <a:p>
            <a:r>
              <a:rPr lang="en-US" dirty="0"/>
              <a:t>Making Predictions with the Model</a:t>
            </a:r>
          </a:p>
        </p:txBody>
      </p:sp>
      <p:sp>
        <p:nvSpPr>
          <p:cNvPr id="2" name="Slide Number Placeholder 1">
            <a:extLst>
              <a:ext uri="{FF2B5EF4-FFF2-40B4-BE49-F238E27FC236}">
                <a16:creationId xmlns:a16="http://schemas.microsoft.com/office/drawing/2014/main" id="{8B2B24FB-8C2B-42DF-AE88-5524796817C4}"/>
              </a:ext>
            </a:extLst>
          </p:cNvPr>
          <p:cNvSpPr>
            <a:spLocks noGrp="1"/>
          </p:cNvSpPr>
          <p:nvPr>
            <p:ph type="sldNum" sz="quarter" idx="12"/>
          </p:nvPr>
        </p:nvSpPr>
        <p:spPr/>
        <p:txBody>
          <a:bodyPr/>
          <a:lstStyle/>
          <a:p>
            <a:fld id="{834A7576-B30A-4A6C-9A37-B06C1029A70A}" type="slidenum">
              <a:rPr lang="en-US" smtClean="0"/>
              <a:t>37</a:t>
            </a:fld>
            <a:endParaRPr lang="en-US"/>
          </a:p>
        </p:txBody>
      </p:sp>
      <p:sp>
        <p:nvSpPr>
          <p:cNvPr id="7" name="Content Placeholder 6">
            <a:extLst>
              <a:ext uri="{FF2B5EF4-FFF2-40B4-BE49-F238E27FC236}">
                <a16:creationId xmlns:a16="http://schemas.microsoft.com/office/drawing/2014/main" id="{5BB2AC99-1C5A-4E40-888C-CF73607BA9D7}"/>
              </a:ext>
            </a:extLst>
          </p:cNvPr>
          <p:cNvSpPr>
            <a:spLocks noGrp="1"/>
          </p:cNvSpPr>
          <p:nvPr>
            <p:ph idx="1"/>
          </p:nvPr>
        </p:nvSpPr>
        <p:spPr>
          <a:xfrm>
            <a:off x="838200" y="1825625"/>
            <a:ext cx="10515600" cy="2840968"/>
          </a:xfrm>
        </p:spPr>
        <p:txBody>
          <a:bodyPr/>
          <a:lstStyle/>
          <a:p>
            <a:r>
              <a:rPr lang="en-US" dirty="0"/>
              <a:t>We can now use the model to predict the outcome for new observations (prediction is often called "</a:t>
            </a:r>
            <a:r>
              <a:rPr lang="en-US" u="sng" dirty="0"/>
              <a:t>scoring”</a:t>
            </a:r>
            <a:r>
              <a:rPr lang="en-US" dirty="0"/>
              <a:t>)</a:t>
            </a:r>
          </a:p>
          <a:p>
            <a:r>
              <a:rPr lang="en-US" dirty="0"/>
              <a:t>As with earlier models, we use the predict() function to make predictions</a:t>
            </a:r>
          </a:p>
        </p:txBody>
      </p:sp>
    </p:spTree>
    <p:extLst>
      <p:ext uri="{BB962C8B-B14F-4D97-AF65-F5344CB8AC3E}">
        <p14:creationId xmlns:p14="http://schemas.microsoft.com/office/powerpoint/2010/main" val="407135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AB7E-74BA-4289-A0D2-5C97C6610529}"/>
              </a:ext>
            </a:extLst>
          </p:cNvPr>
          <p:cNvSpPr>
            <a:spLocks noGrp="1"/>
          </p:cNvSpPr>
          <p:nvPr>
            <p:ph type="title"/>
          </p:nvPr>
        </p:nvSpPr>
        <p:spPr/>
        <p:txBody>
          <a:bodyPr/>
          <a:lstStyle/>
          <a:p>
            <a:r>
              <a:rPr lang="en-US" dirty="0"/>
              <a:t>Example Code in R</a:t>
            </a:r>
          </a:p>
        </p:txBody>
      </p:sp>
      <p:sp>
        <p:nvSpPr>
          <p:cNvPr id="3" name="Text Placeholder 2">
            <a:extLst>
              <a:ext uri="{FF2B5EF4-FFF2-40B4-BE49-F238E27FC236}">
                <a16:creationId xmlns:a16="http://schemas.microsoft.com/office/drawing/2014/main" id="{401193E6-E52D-4F7B-BBC9-C1B3E2CE79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B292F6-7B38-4A37-B340-AC5821164BF1}"/>
              </a:ext>
            </a:extLst>
          </p:cNvPr>
          <p:cNvSpPr>
            <a:spLocks noGrp="1"/>
          </p:cNvSpPr>
          <p:nvPr>
            <p:ph type="sldNum" sz="quarter" idx="12"/>
          </p:nvPr>
        </p:nvSpPr>
        <p:spPr/>
        <p:txBody>
          <a:bodyPr/>
          <a:lstStyle/>
          <a:p>
            <a:fld id="{834A7576-B30A-4A6C-9A37-B06C1029A70A}" type="slidenum">
              <a:rPr lang="en-US" smtClean="0"/>
              <a:t>38</a:t>
            </a:fld>
            <a:endParaRPr lang="en-US"/>
          </a:p>
        </p:txBody>
      </p:sp>
    </p:spTree>
    <p:extLst>
      <p:ext uri="{BB962C8B-B14F-4D97-AF65-F5344CB8AC3E}">
        <p14:creationId xmlns:p14="http://schemas.microsoft.com/office/powerpoint/2010/main" val="855297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11BB-E3A3-4064-92A5-38BE93C3C8CF}"/>
              </a:ext>
            </a:extLst>
          </p:cNvPr>
          <p:cNvSpPr>
            <a:spLocks noGrp="1"/>
          </p:cNvSpPr>
          <p:nvPr>
            <p:ph type="title"/>
          </p:nvPr>
        </p:nvSpPr>
        <p:spPr/>
        <p:txBody>
          <a:bodyPr/>
          <a:lstStyle/>
          <a:p>
            <a:r>
              <a:rPr lang="en-US" dirty="0"/>
              <a:t>Maximal Spanning Tree</a:t>
            </a:r>
          </a:p>
        </p:txBody>
      </p:sp>
      <p:sp>
        <p:nvSpPr>
          <p:cNvPr id="4" name="Slide Number Placeholder 3">
            <a:extLst>
              <a:ext uri="{FF2B5EF4-FFF2-40B4-BE49-F238E27FC236}">
                <a16:creationId xmlns:a16="http://schemas.microsoft.com/office/drawing/2014/main" id="{7390DDFC-DA25-4F73-AF45-0603A1FD3CB6}"/>
              </a:ext>
            </a:extLst>
          </p:cNvPr>
          <p:cNvSpPr>
            <a:spLocks noGrp="1"/>
          </p:cNvSpPr>
          <p:nvPr>
            <p:ph type="sldNum" sz="quarter" idx="12"/>
          </p:nvPr>
        </p:nvSpPr>
        <p:spPr/>
        <p:txBody>
          <a:bodyPr/>
          <a:lstStyle/>
          <a:p>
            <a:fld id="{834A7576-B30A-4A6C-9A37-B06C1029A70A}" type="slidenum">
              <a:rPr lang="en-US" smtClean="0"/>
              <a:t>39</a:t>
            </a:fld>
            <a:endParaRPr lang="en-US"/>
          </a:p>
        </p:txBody>
      </p:sp>
      <p:pic>
        <p:nvPicPr>
          <p:cNvPr id="1026" name="Picture 2" descr="https://lh5.googleusercontent.com/sJrDFDlueaK2VVCfa-_k_3qgKgitsNUt2uAhB3ENxukYPTMBOfrQ32tjIODhRXaThy3RnhjpAMnXZvrZ5QdSduOwcWs-AQdvmeRZ9tFtT_L32ZQi1z8QH0bsQ7WUFOdcWbuaXkrW">
            <a:extLst>
              <a:ext uri="{FF2B5EF4-FFF2-40B4-BE49-F238E27FC236}">
                <a16:creationId xmlns:a16="http://schemas.microsoft.com/office/drawing/2014/main" id="{7B2299CE-7660-483F-819F-B4D6769EF7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3384" y="1323720"/>
            <a:ext cx="9032789" cy="5169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80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897086-7842-4588-90CB-B2EB4F1375BB}"/>
              </a:ext>
            </a:extLst>
          </p:cNvPr>
          <p:cNvSpPr>
            <a:spLocks noGrp="1"/>
          </p:cNvSpPr>
          <p:nvPr>
            <p:ph type="sldNum" sz="quarter" idx="12"/>
          </p:nvPr>
        </p:nvSpPr>
        <p:spPr/>
        <p:txBody>
          <a:bodyPr/>
          <a:lstStyle/>
          <a:p>
            <a:fld id="{834A7576-B30A-4A6C-9A37-B06C1029A70A}" type="slidenum">
              <a:rPr lang="en-US" smtClean="0"/>
              <a:t>4</a:t>
            </a:fld>
            <a:endParaRPr lang="en-US"/>
          </a:p>
        </p:txBody>
      </p:sp>
      <p:sp>
        <p:nvSpPr>
          <p:cNvPr id="33" name="Freeform: Shape 32">
            <a:extLst>
              <a:ext uri="{FF2B5EF4-FFF2-40B4-BE49-F238E27FC236}">
                <a16:creationId xmlns:a16="http://schemas.microsoft.com/office/drawing/2014/main" id="{5BACC052-A6AC-469C-89F3-D78DA449DD5A}"/>
              </a:ext>
            </a:extLst>
          </p:cNvPr>
          <p:cNvSpPr/>
          <p:nvPr/>
        </p:nvSpPr>
        <p:spPr>
          <a:xfrm>
            <a:off x="5276757" y="2391410"/>
            <a:ext cx="1530445" cy="1101083"/>
          </a:xfrm>
          <a:custGeom>
            <a:avLst/>
            <a:gdLst>
              <a:gd name="connsiteX0" fmla="*/ 0 w 1530445"/>
              <a:gd name="connsiteY0" fmla="*/ 110108 h 1101083"/>
              <a:gd name="connsiteX1" fmla="*/ 110108 w 1530445"/>
              <a:gd name="connsiteY1" fmla="*/ 0 h 1101083"/>
              <a:gd name="connsiteX2" fmla="*/ 1420337 w 1530445"/>
              <a:gd name="connsiteY2" fmla="*/ 0 h 1101083"/>
              <a:gd name="connsiteX3" fmla="*/ 1530445 w 1530445"/>
              <a:gd name="connsiteY3" fmla="*/ 110108 h 1101083"/>
              <a:gd name="connsiteX4" fmla="*/ 1530445 w 1530445"/>
              <a:gd name="connsiteY4" fmla="*/ 990975 h 1101083"/>
              <a:gd name="connsiteX5" fmla="*/ 1420337 w 1530445"/>
              <a:gd name="connsiteY5" fmla="*/ 1101083 h 1101083"/>
              <a:gd name="connsiteX6" fmla="*/ 110108 w 1530445"/>
              <a:gd name="connsiteY6" fmla="*/ 1101083 h 1101083"/>
              <a:gd name="connsiteX7" fmla="*/ 0 w 1530445"/>
              <a:gd name="connsiteY7" fmla="*/ 990975 h 1101083"/>
              <a:gd name="connsiteX8" fmla="*/ 0 w 1530445"/>
              <a:gd name="connsiteY8" fmla="*/ 110108 h 11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0445" h="1101083">
                <a:moveTo>
                  <a:pt x="0" y="110108"/>
                </a:moveTo>
                <a:cubicBezTo>
                  <a:pt x="0" y="49297"/>
                  <a:pt x="49297" y="0"/>
                  <a:pt x="110108" y="0"/>
                </a:cubicBezTo>
                <a:lnTo>
                  <a:pt x="1420337" y="0"/>
                </a:lnTo>
                <a:cubicBezTo>
                  <a:pt x="1481148" y="0"/>
                  <a:pt x="1530445" y="49297"/>
                  <a:pt x="1530445" y="110108"/>
                </a:cubicBezTo>
                <a:lnTo>
                  <a:pt x="1530445" y="990975"/>
                </a:lnTo>
                <a:cubicBezTo>
                  <a:pt x="1530445" y="1051786"/>
                  <a:pt x="1481148" y="1101083"/>
                  <a:pt x="1420337" y="1101083"/>
                </a:cubicBezTo>
                <a:lnTo>
                  <a:pt x="110108" y="1101083"/>
                </a:lnTo>
                <a:cubicBezTo>
                  <a:pt x="49297" y="1101083"/>
                  <a:pt x="0" y="1051786"/>
                  <a:pt x="0" y="990975"/>
                </a:cubicBezTo>
                <a:lnTo>
                  <a:pt x="0" y="110108"/>
                </a:lnTo>
                <a:close/>
              </a:path>
            </a:pathLst>
          </a:cu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31310" tIns="131310" rIns="131310" bIns="131310" numCol="1" spcCol="1270" anchor="ctr" anchorCtr="0">
            <a:noAutofit/>
          </a:bodyPr>
          <a:lstStyle/>
          <a:p>
            <a:pPr marL="0" lvl="0" indent="0" algn="ctr" defTabSz="1155700">
              <a:lnSpc>
                <a:spcPct val="100000"/>
              </a:lnSpc>
              <a:spcBef>
                <a:spcPct val="0"/>
              </a:spcBef>
              <a:spcAft>
                <a:spcPts val="0"/>
              </a:spcAft>
              <a:buNone/>
            </a:pPr>
            <a:r>
              <a:rPr lang="en-US" sz="2600" b="1" kern="1200" dirty="0"/>
              <a:t>Root</a:t>
            </a:r>
          </a:p>
        </p:txBody>
      </p:sp>
      <p:sp>
        <p:nvSpPr>
          <p:cNvPr id="34" name="Freeform: Shape 33">
            <a:extLst>
              <a:ext uri="{FF2B5EF4-FFF2-40B4-BE49-F238E27FC236}">
                <a16:creationId xmlns:a16="http://schemas.microsoft.com/office/drawing/2014/main" id="{64F668C5-C349-4922-88D7-7A12DC685ACB}"/>
              </a:ext>
            </a:extLst>
          </p:cNvPr>
          <p:cNvSpPr/>
          <p:nvPr/>
        </p:nvSpPr>
        <p:spPr>
          <a:xfrm>
            <a:off x="3375379" y="3492493"/>
            <a:ext cx="2666600" cy="706763"/>
          </a:xfrm>
          <a:custGeom>
            <a:avLst/>
            <a:gdLst/>
            <a:ahLst/>
            <a:cxnLst/>
            <a:rect l="0" t="0" r="0" b="0"/>
            <a:pathLst>
              <a:path>
                <a:moveTo>
                  <a:pt x="2666600" y="0"/>
                </a:moveTo>
                <a:lnTo>
                  <a:pt x="2666600" y="353381"/>
                </a:lnTo>
                <a:lnTo>
                  <a:pt x="0" y="353381"/>
                </a:lnTo>
                <a:lnTo>
                  <a:pt x="0" y="706763"/>
                </a:lnTo>
              </a:path>
            </a:pathLst>
          </a:custGeom>
          <a:noFill/>
        </p:spPr>
        <p:style>
          <a:lnRef idx="2">
            <a:schemeClr val="dk2">
              <a:shade val="6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35" name="Freeform: Shape 34">
            <a:extLst>
              <a:ext uri="{FF2B5EF4-FFF2-40B4-BE49-F238E27FC236}">
                <a16:creationId xmlns:a16="http://schemas.microsoft.com/office/drawing/2014/main" id="{0FF27C6E-6EDD-410E-8633-292CFF52AA42}"/>
              </a:ext>
            </a:extLst>
          </p:cNvPr>
          <p:cNvSpPr/>
          <p:nvPr/>
        </p:nvSpPr>
        <p:spPr>
          <a:xfrm>
            <a:off x="2610157" y="4199256"/>
            <a:ext cx="1530445" cy="1101083"/>
          </a:xfrm>
          <a:custGeom>
            <a:avLst/>
            <a:gdLst>
              <a:gd name="connsiteX0" fmla="*/ 0 w 1530445"/>
              <a:gd name="connsiteY0" fmla="*/ 110108 h 1101083"/>
              <a:gd name="connsiteX1" fmla="*/ 110108 w 1530445"/>
              <a:gd name="connsiteY1" fmla="*/ 0 h 1101083"/>
              <a:gd name="connsiteX2" fmla="*/ 1420337 w 1530445"/>
              <a:gd name="connsiteY2" fmla="*/ 0 h 1101083"/>
              <a:gd name="connsiteX3" fmla="*/ 1530445 w 1530445"/>
              <a:gd name="connsiteY3" fmla="*/ 110108 h 1101083"/>
              <a:gd name="connsiteX4" fmla="*/ 1530445 w 1530445"/>
              <a:gd name="connsiteY4" fmla="*/ 990975 h 1101083"/>
              <a:gd name="connsiteX5" fmla="*/ 1420337 w 1530445"/>
              <a:gd name="connsiteY5" fmla="*/ 1101083 h 1101083"/>
              <a:gd name="connsiteX6" fmla="*/ 110108 w 1530445"/>
              <a:gd name="connsiteY6" fmla="*/ 1101083 h 1101083"/>
              <a:gd name="connsiteX7" fmla="*/ 0 w 1530445"/>
              <a:gd name="connsiteY7" fmla="*/ 990975 h 1101083"/>
              <a:gd name="connsiteX8" fmla="*/ 0 w 1530445"/>
              <a:gd name="connsiteY8" fmla="*/ 110108 h 11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0445" h="1101083">
                <a:moveTo>
                  <a:pt x="0" y="110108"/>
                </a:moveTo>
                <a:cubicBezTo>
                  <a:pt x="0" y="49297"/>
                  <a:pt x="49297" y="0"/>
                  <a:pt x="110108" y="0"/>
                </a:cubicBezTo>
                <a:lnTo>
                  <a:pt x="1420337" y="0"/>
                </a:lnTo>
                <a:cubicBezTo>
                  <a:pt x="1481148" y="0"/>
                  <a:pt x="1530445" y="49297"/>
                  <a:pt x="1530445" y="110108"/>
                </a:cubicBezTo>
                <a:lnTo>
                  <a:pt x="1530445" y="990975"/>
                </a:lnTo>
                <a:cubicBezTo>
                  <a:pt x="1530445" y="1051786"/>
                  <a:pt x="1481148" y="1101083"/>
                  <a:pt x="1420337" y="1101083"/>
                </a:cubicBezTo>
                <a:lnTo>
                  <a:pt x="110108" y="1101083"/>
                </a:lnTo>
                <a:cubicBezTo>
                  <a:pt x="49297" y="1101083"/>
                  <a:pt x="0" y="1051786"/>
                  <a:pt x="0" y="990975"/>
                </a:cubicBezTo>
                <a:lnTo>
                  <a:pt x="0" y="110108"/>
                </a:lnTo>
                <a:close/>
              </a:path>
            </a:pathLst>
          </a:cu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31310" tIns="131310" rIns="131310" bIns="131310" numCol="1" spcCol="1270" anchor="ctr" anchorCtr="0">
            <a:noAutofit/>
          </a:bodyPr>
          <a:lstStyle/>
          <a:p>
            <a:pPr marL="0" lvl="0" indent="0" algn="ctr" defTabSz="1155700">
              <a:lnSpc>
                <a:spcPct val="100000"/>
              </a:lnSpc>
              <a:spcBef>
                <a:spcPct val="0"/>
              </a:spcBef>
              <a:spcAft>
                <a:spcPts val="0"/>
              </a:spcAft>
              <a:buNone/>
            </a:pPr>
            <a:r>
              <a:rPr lang="en-US" sz="2600" b="1" dirty="0"/>
              <a:t>Leaf</a:t>
            </a:r>
            <a:endParaRPr lang="en-US" sz="2600" b="1" kern="1200" dirty="0"/>
          </a:p>
        </p:txBody>
      </p:sp>
      <p:sp>
        <p:nvSpPr>
          <p:cNvPr id="40" name="Freeform: Shape 39">
            <a:extLst>
              <a:ext uri="{FF2B5EF4-FFF2-40B4-BE49-F238E27FC236}">
                <a16:creationId xmlns:a16="http://schemas.microsoft.com/office/drawing/2014/main" id="{200F7F4C-9A09-4A77-8739-C339461CD469}"/>
              </a:ext>
            </a:extLst>
          </p:cNvPr>
          <p:cNvSpPr/>
          <p:nvPr/>
        </p:nvSpPr>
        <p:spPr>
          <a:xfrm>
            <a:off x="6041979" y="3492493"/>
            <a:ext cx="2870910" cy="718402"/>
          </a:xfrm>
          <a:custGeom>
            <a:avLst/>
            <a:gdLst/>
            <a:ahLst/>
            <a:cxnLst/>
            <a:rect l="0" t="0" r="0" b="0"/>
            <a:pathLst>
              <a:path>
                <a:moveTo>
                  <a:pt x="0" y="0"/>
                </a:moveTo>
                <a:lnTo>
                  <a:pt x="0" y="359201"/>
                </a:lnTo>
                <a:lnTo>
                  <a:pt x="2870910" y="359201"/>
                </a:lnTo>
                <a:lnTo>
                  <a:pt x="2870910" y="718402"/>
                </a:lnTo>
              </a:path>
            </a:pathLst>
          </a:custGeom>
          <a:noFill/>
        </p:spPr>
        <p:style>
          <a:lnRef idx="2">
            <a:schemeClr val="dk2">
              <a:shade val="6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41" name="Freeform: Shape 40">
            <a:extLst>
              <a:ext uri="{FF2B5EF4-FFF2-40B4-BE49-F238E27FC236}">
                <a16:creationId xmlns:a16="http://schemas.microsoft.com/office/drawing/2014/main" id="{A336752F-D9F2-480C-889B-0C1ACD101875}"/>
              </a:ext>
            </a:extLst>
          </p:cNvPr>
          <p:cNvSpPr/>
          <p:nvPr/>
        </p:nvSpPr>
        <p:spPr>
          <a:xfrm>
            <a:off x="8147667" y="4210895"/>
            <a:ext cx="1530445" cy="1101083"/>
          </a:xfrm>
          <a:custGeom>
            <a:avLst/>
            <a:gdLst>
              <a:gd name="connsiteX0" fmla="*/ 0 w 1530445"/>
              <a:gd name="connsiteY0" fmla="*/ 110108 h 1101083"/>
              <a:gd name="connsiteX1" fmla="*/ 110108 w 1530445"/>
              <a:gd name="connsiteY1" fmla="*/ 0 h 1101083"/>
              <a:gd name="connsiteX2" fmla="*/ 1420337 w 1530445"/>
              <a:gd name="connsiteY2" fmla="*/ 0 h 1101083"/>
              <a:gd name="connsiteX3" fmla="*/ 1530445 w 1530445"/>
              <a:gd name="connsiteY3" fmla="*/ 110108 h 1101083"/>
              <a:gd name="connsiteX4" fmla="*/ 1530445 w 1530445"/>
              <a:gd name="connsiteY4" fmla="*/ 990975 h 1101083"/>
              <a:gd name="connsiteX5" fmla="*/ 1420337 w 1530445"/>
              <a:gd name="connsiteY5" fmla="*/ 1101083 h 1101083"/>
              <a:gd name="connsiteX6" fmla="*/ 110108 w 1530445"/>
              <a:gd name="connsiteY6" fmla="*/ 1101083 h 1101083"/>
              <a:gd name="connsiteX7" fmla="*/ 0 w 1530445"/>
              <a:gd name="connsiteY7" fmla="*/ 990975 h 1101083"/>
              <a:gd name="connsiteX8" fmla="*/ 0 w 1530445"/>
              <a:gd name="connsiteY8" fmla="*/ 110108 h 11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0445" h="1101083">
                <a:moveTo>
                  <a:pt x="0" y="110108"/>
                </a:moveTo>
                <a:cubicBezTo>
                  <a:pt x="0" y="49297"/>
                  <a:pt x="49297" y="0"/>
                  <a:pt x="110108" y="0"/>
                </a:cubicBezTo>
                <a:lnTo>
                  <a:pt x="1420337" y="0"/>
                </a:lnTo>
                <a:cubicBezTo>
                  <a:pt x="1481148" y="0"/>
                  <a:pt x="1530445" y="49297"/>
                  <a:pt x="1530445" y="110108"/>
                </a:cubicBezTo>
                <a:lnTo>
                  <a:pt x="1530445" y="990975"/>
                </a:lnTo>
                <a:cubicBezTo>
                  <a:pt x="1530445" y="1051786"/>
                  <a:pt x="1481148" y="1101083"/>
                  <a:pt x="1420337" y="1101083"/>
                </a:cubicBezTo>
                <a:lnTo>
                  <a:pt x="110108" y="1101083"/>
                </a:lnTo>
                <a:cubicBezTo>
                  <a:pt x="49297" y="1101083"/>
                  <a:pt x="0" y="1051786"/>
                  <a:pt x="0" y="990975"/>
                </a:cubicBezTo>
                <a:lnTo>
                  <a:pt x="0" y="110108"/>
                </a:lnTo>
                <a:close/>
              </a:path>
            </a:pathLst>
          </a:cu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31310" tIns="131310" rIns="131310" bIns="131310" numCol="1" spcCol="1270" anchor="ctr" anchorCtr="0">
            <a:noAutofit/>
          </a:bodyPr>
          <a:lstStyle/>
          <a:p>
            <a:pPr marL="0" lvl="0" indent="0" algn="ctr" defTabSz="1155700">
              <a:lnSpc>
                <a:spcPct val="100000"/>
              </a:lnSpc>
              <a:spcBef>
                <a:spcPct val="0"/>
              </a:spcBef>
              <a:spcAft>
                <a:spcPts val="0"/>
              </a:spcAft>
              <a:buNone/>
            </a:pPr>
            <a:r>
              <a:rPr lang="en-US" sz="2600" b="1" kern="1200" dirty="0"/>
              <a:t>Leaf</a:t>
            </a:r>
          </a:p>
        </p:txBody>
      </p:sp>
      <p:sp>
        <p:nvSpPr>
          <p:cNvPr id="25" name="TextBox 24">
            <a:extLst>
              <a:ext uri="{FF2B5EF4-FFF2-40B4-BE49-F238E27FC236}">
                <a16:creationId xmlns:a16="http://schemas.microsoft.com/office/drawing/2014/main" id="{DA581F49-3ADB-47F2-B13C-E2613010CD46}"/>
              </a:ext>
            </a:extLst>
          </p:cNvPr>
          <p:cNvSpPr txBox="1"/>
          <p:nvPr/>
        </p:nvSpPr>
        <p:spPr>
          <a:xfrm>
            <a:off x="3375379" y="3472349"/>
            <a:ext cx="765223" cy="369332"/>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b="1" dirty="0"/>
              <a:t>Node</a:t>
            </a:r>
          </a:p>
        </p:txBody>
      </p:sp>
      <p:sp>
        <p:nvSpPr>
          <p:cNvPr id="26" name="TextBox 25">
            <a:extLst>
              <a:ext uri="{FF2B5EF4-FFF2-40B4-BE49-F238E27FC236}">
                <a16:creationId xmlns:a16="http://schemas.microsoft.com/office/drawing/2014/main" id="{D634BC57-DD13-4B0C-912D-D72D72A4BEF4}"/>
              </a:ext>
            </a:extLst>
          </p:cNvPr>
          <p:cNvSpPr txBox="1"/>
          <p:nvPr/>
        </p:nvSpPr>
        <p:spPr>
          <a:xfrm>
            <a:off x="8123462" y="3472349"/>
            <a:ext cx="781359" cy="369333"/>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b="1" dirty="0"/>
              <a:t>Node</a:t>
            </a:r>
          </a:p>
        </p:txBody>
      </p:sp>
      <p:sp>
        <p:nvSpPr>
          <p:cNvPr id="49" name="Title 1">
            <a:extLst>
              <a:ext uri="{FF2B5EF4-FFF2-40B4-BE49-F238E27FC236}">
                <a16:creationId xmlns:a16="http://schemas.microsoft.com/office/drawing/2014/main" id="{BB30CD0E-A16B-45D3-8997-54C190BD5B2A}"/>
              </a:ext>
            </a:extLst>
          </p:cNvPr>
          <p:cNvSpPr>
            <a:spLocks noGrp="1"/>
          </p:cNvSpPr>
          <p:nvPr>
            <p:ph type="title"/>
          </p:nvPr>
        </p:nvSpPr>
        <p:spPr>
          <a:xfrm>
            <a:off x="838200" y="365125"/>
            <a:ext cx="10515600" cy="1325563"/>
          </a:xfrm>
        </p:spPr>
        <p:txBody>
          <a:bodyPr/>
          <a:lstStyle/>
          <a:p>
            <a:r>
              <a:rPr lang="en-US" dirty="0"/>
              <a:t>Decision Tree Structure and Nomenclature</a:t>
            </a:r>
          </a:p>
        </p:txBody>
      </p:sp>
      <p:sp>
        <p:nvSpPr>
          <p:cNvPr id="2" name="TextBox 1">
            <a:extLst>
              <a:ext uri="{FF2B5EF4-FFF2-40B4-BE49-F238E27FC236}">
                <a16:creationId xmlns:a16="http://schemas.microsoft.com/office/drawing/2014/main" id="{35F0C334-D114-4048-9B0C-7F5173D440F6}"/>
              </a:ext>
            </a:extLst>
          </p:cNvPr>
          <p:cNvSpPr txBox="1"/>
          <p:nvPr/>
        </p:nvSpPr>
        <p:spPr>
          <a:xfrm>
            <a:off x="7178134" y="2669386"/>
            <a:ext cx="1530445" cy="461665"/>
          </a:xfrm>
          <a:prstGeom prst="rect">
            <a:avLst/>
          </a:prstGeom>
          <a:noFill/>
        </p:spPr>
        <p:txBody>
          <a:bodyPr wrap="square" rtlCol="0">
            <a:spAutoFit/>
          </a:bodyPr>
          <a:lstStyle/>
          <a:p>
            <a:r>
              <a:rPr lang="en-US" sz="2400" b="1" dirty="0"/>
              <a:t>Branches</a:t>
            </a:r>
          </a:p>
        </p:txBody>
      </p:sp>
      <p:sp>
        <p:nvSpPr>
          <p:cNvPr id="32" name="TextBox 31">
            <a:extLst>
              <a:ext uri="{FF2B5EF4-FFF2-40B4-BE49-F238E27FC236}">
                <a16:creationId xmlns:a16="http://schemas.microsoft.com/office/drawing/2014/main" id="{29710514-CABC-4A6D-8DFC-2C9F708871D2}"/>
              </a:ext>
            </a:extLst>
          </p:cNvPr>
          <p:cNvSpPr txBox="1"/>
          <p:nvPr/>
        </p:nvSpPr>
        <p:spPr>
          <a:xfrm>
            <a:off x="3700653" y="2669386"/>
            <a:ext cx="1530445" cy="461665"/>
          </a:xfrm>
          <a:prstGeom prst="rect">
            <a:avLst/>
          </a:prstGeom>
          <a:noFill/>
        </p:spPr>
        <p:txBody>
          <a:bodyPr wrap="square" rtlCol="0">
            <a:spAutoFit/>
          </a:bodyPr>
          <a:lstStyle/>
          <a:p>
            <a:r>
              <a:rPr lang="en-US" sz="2400" b="1" dirty="0"/>
              <a:t>Branches</a:t>
            </a:r>
          </a:p>
        </p:txBody>
      </p:sp>
      <p:cxnSp>
        <p:nvCxnSpPr>
          <p:cNvPr id="5" name="Straight Arrow Connector 4">
            <a:extLst>
              <a:ext uri="{FF2B5EF4-FFF2-40B4-BE49-F238E27FC236}">
                <a16:creationId xmlns:a16="http://schemas.microsoft.com/office/drawing/2014/main" id="{01C8635E-3524-4955-9F66-E4D41CFEC309}"/>
              </a:ext>
            </a:extLst>
          </p:cNvPr>
          <p:cNvCxnSpPr>
            <a:cxnSpLocks/>
          </p:cNvCxnSpPr>
          <p:nvPr/>
        </p:nvCxnSpPr>
        <p:spPr>
          <a:xfrm>
            <a:off x="7477434" y="3038718"/>
            <a:ext cx="0" cy="802963"/>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CE3B8A69-CD8B-49C9-9CE2-1EC17A8C7C78}"/>
              </a:ext>
            </a:extLst>
          </p:cNvPr>
          <p:cNvCxnSpPr>
            <a:cxnSpLocks/>
          </p:cNvCxnSpPr>
          <p:nvPr/>
        </p:nvCxnSpPr>
        <p:spPr>
          <a:xfrm>
            <a:off x="4450309" y="3070867"/>
            <a:ext cx="0" cy="802963"/>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4327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edge">
                                      <p:cBhvr>
                                        <p:cTn id="7" dur="2000"/>
                                        <p:tgtEl>
                                          <p:spTgt spid="34"/>
                                        </p:tgtEl>
                                      </p:cBhvr>
                                    </p:animEffect>
                                  </p:childTnLst>
                                </p:cTn>
                              </p:par>
                              <p:par>
                                <p:cTn id="8" presetID="2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edge">
                                      <p:cBhvr>
                                        <p:cTn id="10" dur="20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1" grpId="0" animBg="1"/>
      <p:bldP spid="25" grpId="0" animBg="1"/>
      <p:bldP spid="26" grpId="0" animBg="1"/>
      <p:bldP spid="2" grpId="0"/>
      <p:bldP spid="3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AB7E-74BA-4289-A0D2-5C97C6610529}"/>
              </a:ext>
            </a:extLst>
          </p:cNvPr>
          <p:cNvSpPr>
            <a:spLocks noGrp="1"/>
          </p:cNvSpPr>
          <p:nvPr>
            <p:ph type="title"/>
          </p:nvPr>
        </p:nvSpPr>
        <p:spPr/>
        <p:txBody>
          <a:bodyPr/>
          <a:lstStyle/>
          <a:p>
            <a:r>
              <a:rPr lang="en-US" dirty="0"/>
              <a:t>In-Class Lab</a:t>
            </a:r>
          </a:p>
        </p:txBody>
      </p:sp>
      <p:sp>
        <p:nvSpPr>
          <p:cNvPr id="3" name="Text Placeholder 2">
            <a:extLst>
              <a:ext uri="{FF2B5EF4-FFF2-40B4-BE49-F238E27FC236}">
                <a16:creationId xmlns:a16="http://schemas.microsoft.com/office/drawing/2014/main" id="{401193E6-E52D-4F7B-BBC9-C1B3E2CE796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9B292F6-7B38-4A37-B340-AC5821164BF1}"/>
              </a:ext>
            </a:extLst>
          </p:cNvPr>
          <p:cNvSpPr>
            <a:spLocks noGrp="1"/>
          </p:cNvSpPr>
          <p:nvPr>
            <p:ph type="sldNum" sz="quarter" idx="12"/>
          </p:nvPr>
        </p:nvSpPr>
        <p:spPr/>
        <p:txBody>
          <a:bodyPr/>
          <a:lstStyle/>
          <a:p>
            <a:fld id="{834A7576-B30A-4A6C-9A37-B06C1029A70A}" type="slidenum">
              <a:rPr lang="en-US" smtClean="0"/>
              <a:t>40</a:t>
            </a:fld>
            <a:endParaRPr lang="en-US"/>
          </a:p>
        </p:txBody>
      </p:sp>
    </p:spTree>
    <p:extLst>
      <p:ext uri="{BB962C8B-B14F-4D97-AF65-F5344CB8AC3E}">
        <p14:creationId xmlns:p14="http://schemas.microsoft.com/office/powerpoint/2010/main" val="84023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897086-7842-4588-90CB-B2EB4F1375BB}"/>
              </a:ext>
            </a:extLst>
          </p:cNvPr>
          <p:cNvSpPr>
            <a:spLocks noGrp="1"/>
          </p:cNvSpPr>
          <p:nvPr>
            <p:ph type="sldNum" sz="quarter" idx="12"/>
          </p:nvPr>
        </p:nvSpPr>
        <p:spPr/>
        <p:txBody>
          <a:bodyPr/>
          <a:lstStyle/>
          <a:p>
            <a:fld id="{834A7576-B30A-4A6C-9A37-B06C1029A70A}" type="slidenum">
              <a:rPr lang="en-US" smtClean="0"/>
              <a:t>5</a:t>
            </a:fld>
            <a:endParaRPr lang="en-US"/>
          </a:p>
        </p:txBody>
      </p:sp>
      <p:sp>
        <p:nvSpPr>
          <p:cNvPr id="33" name="Freeform: Shape 32">
            <a:extLst>
              <a:ext uri="{FF2B5EF4-FFF2-40B4-BE49-F238E27FC236}">
                <a16:creationId xmlns:a16="http://schemas.microsoft.com/office/drawing/2014/main" id="{5BACC052-A6AC-469C-89F3-D78DA449DD5A}"/>
              </a:ext>
            </a:extLst>
          </p:cNvPr>
          <p:cNvSpPr/>
          <p:nvPr/>
        </p:nvSpPr>
        <p:spPr>
          <a:xfrm>
            <a:off x="5276757" y="2391410"/>
            <a:ext cx="1530445" cy="1101083"/>
          </a:xfrm>
          <a:custGeom>
            <a:avLst/>
            <a:gdLst>
              <a:gd name="connsiteX0" fmla="*/ 0 w 1530445"/>
              <a:gd name="connsiteY0" fmla="*/ 110108 h 1101083"/>
              <a:gd name="connsiteX1" fmla="*/ 110108 w 1530445"/>
              <a:gd name="connsiteY1" fmla="*/ 0 h 1101083"/>
              <a:gd name="connsiteX2" fmla="*/ 1420337 w 1530445"/>
              <a:gd name="connsiteY2" fmla="*/ 0 h 1101083"/>
              <a:gd name="connsiteX3" fmla="*/ 1530445 w 1530445"/>
              <a:gd name="connsiteY3" fmla="*/ 110108 h 1101083"/>
              <a:gd name="connsiteX4" fmla="*/ 1530445 w 1530445"/>
              <a:gd name="connsiteY4" fmla="*/ 990975 h 1101083"/>
              <a:gd name="connsiteX5" fmla="*/ 1420337 w 1530445"/>
              <a:gd name="connsiteY5" fmla="*/ 1101083 h 1101083"/>
              <a:gd name="connsiteX6" fmla="*/ 110108 w 1530445"/>
              <a:gd name="connsiteY6" fmla="*/ 1101083 h 1101083"/>
              <a:gd name="connsiteX7" fmla="*/ 0 w 1530445"/>
              <a:gd name="connsiteY7" fmla="*/ 990975 h 1101083"/>
              <a:gd name="connsiteX8" fmla="*/ 0 w 1530445"/>
              <a:gd name="connsiteY8" fmla="*/ 110108 h 11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0445" h="1101083">
                <a:moveTo>
                  <a:pt x="0" y="110108"/>
                </a:moveTo>
                <a:cubicBezTo>
                  <a:pt x="0" y="49297"/>
                  <a:pt x="49297" y="0"/>
                  <a:pt x="110108" y="0"/>
                </a:cubicBezTo>
                <a:lnTo>
                  <a:pt x="1420337" y="0"/>
                </a:lnTo>
                <a:cubicBezTo>
                  <a:pt x="1481148" y="0"/>
                  <a:pt x="1530445" y="49297"/>
                  <a:pt x="1530445" y="110108"/>
                </a:cubicBezTo>
                <a:lnTo>
                  <a:pt x="1530445" y="990975"/>
                </a:lnTo>
                <a:cubicBezTo>
                  <a:pt x="1530445" y="1051786"/>
                  <a:pt x="1481148" y="1101083"/>
                  <a:pt x="1420337" y="1101083"/>
                </a:cubicBezTo>
                <a:lnTo>
                  <a:pt x="110108" y="1101083"/>
                </a:lnTo>
                <a:cubicBezTo>
                  <a:pt x="49297" y="1101083"/>
                  <a:pt x="0" y="1051786"/>
                  <a:pt x="0" y="990975"/>
                </a:cubicBezTo>
                <a:lnTo>
                  <a:pt x="0" y="110108"/>
                </a:lnTo>
                <a:close/>
              </a:path>
            </a:pathLst>
          </a:cu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31310" tIns="131310" rIns="131310" bIns="131310" numCol="1" spcCol="1270" anchor="ctr" anchorCtr="0">
            <a:noAutofit/>
          </a:bodyPr>
          <a:lstStyle/>
          <a:p>
            <a:pPr marL="0" lvl="0" indent="0" algn="ctr" defTabSz="1155700">
              <a:lnSpc>
                <a:spcPct val="100000"/>
              </a:lnSpc>
              <a:spcBef>
                <a:spcPct val="0"/>
              </a:spcBef>
              <a:spcAft>
                <a:spcPts val="0"/>
              </a:spcAft>
              <a:buNone/>
            </a:pPr>
            <a:r>
              <a:rPr lang="en-US" sz="2600" b="1" kern="1200" dirty="0"/>
              <a:t>Root</a:t>
            </a:r>
          </a:p>
        </p:txBody>
      </p:sp>
      <p:sp>
        <p:nvSpPr>
          <p:cNvPr id="34" name="Freeform: Shape 33">
            <a:extLst>
              <a:ext uri="{FF2B5EF4-FFF2-40B4-BE49-F238E27FC236}">
                <a16:creationId xmlns:a16="http://schemas.microsoft.com/office/drawing/2014/main" id="{64F668C5-C349-4922-88D7-7A12DC685ACB}"/>
              </a:ext>
            </a:extLst>
          </p:cNvPr>
          <p:cNvSpPr/>
          <p:nvPr/>
        </p:nvSpPr>
        <p:spPr>
          <a:xfrm>
            <a:off x="3375379" y="3492493"/>
            <a:ext cx="2666600" cy="706763"/>
          </a:xfrm>
          <a:custGeom>
            <a:avLst/>
            <a:gdLst/>
            <a:ahLst/>
            <a:cxnLst/>
            <a:rect l="0" t="0" r="0" b="0"/>
            <a:pathLst>
              <a:path>
                <a:moveTo>
                  <a:pt x="2666600" y="0"/>
                </a:moveTo>
                <a:lnTo>
                  <a:pt x="2666600" y="353381"/>
                </a:lnTo>
                <a:lnTo>
                  <a:pt x="0" y="353381"/>
                </a:lnTo>
                <a:lnTo>
                  <a:pt x="0" y="706763"/>
                </a:lnTo>
              </a:path>
            </a:pathLst>
          </a:custGeom>
          <a:noFill/>
        </p:spPr>
        <p:style>
          <a:lnRef idx="2">
            <a:schemeClr val="dk2">
              <a:shade val="6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35" name="Freeform: Shape 34">
            <a:extLst>
              <a:ext uri="{FF2B5EF4-FFF2-40B4-BE49-F238E27FC236}">
                <a16:creationId xmlns:a16="http://schemas.microsoft.com/office/drawing/2014/main" id="{0FF27C6E-6EDD-410E-8633-292CFF52AA42}"/>
              </a:ext>
            </a:extLst>
          </p:cNvPr>
          <p:cNvSpPr/>
          <p:nvPr/>
        </p:nvSpPr>
        <p:spPr>
          <a:xfrm>
            <a:off x="2610157" y="4199256"/>
            <a:ext cx="1530445" cy="1101083"/>
          </a:xfrm>
          <a:custGeom>
            <a:avLst/>
            <a:gdLst>
              <a:gd name="connsiteX0" fmla="*/ 0 w 1530445"/>
              <a:gd name="connsiteY0" fmla="*/ 110108 h 1101083"/>
              <a:gd name="connsiteX1" fmla="*/ 110108 w 1530445"/>
              <a:gd name="connsiteY1" fmla="*/ 0 h 1101083"/>
              <a:gd name="connsiteX2" fmla="*/ 1420337 w 1530445"/>
              <a:gd name="connsiteY2" fmla="*/ 0 h 1101083"/>
              <a:gd name="connsiteX3" fmla="*/ 1530445 w 1530445"/>
              <a:gd name="connsiteY3" fmla="*/ 110108 h 1101083"/>
              <a:gd name="connsiteX4" fmla="*/ 1530445 w 1530445"/>
              <a:gd name="connsiteY4" fmla="*/ 990975 h 1101083"/>
              <a:gd name="connsiteX5" fmla="*/ 1420337 w 1530445"/>
              <a:gd name="connsiteY5" fmla="*/ 1101083 h 1101083"/>
              <a:gd name="connsiteX6" fmla="*/ 110108 w 1530445"/>
              <a:gd name="connsiteY6" fmla="*/ 1101083 h 1101083"/>
              <a:gd name="connsiteX7" fmla="*/ 0 w 1530445"/>
              <a:gd name="connsiteY7" fmla="*/ 990975 h 1101083"/>
              <a:gd name="connsiteX8" fmla="*/ 0 w 1530445"/>
              <a:gd name="connsiteY8" fmla="*/ 110108 h 11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0445" h="1101083">
                <a:moveTo>
                  <a:pt x="0" y="110108"/>
                </a:moveTo>
                <a:cubicBezTo>
                  <a:pt x="0" y="49297"/>
                  <a:pt x="49297" y="0"/>
                  <a:pt x="110108" y="0"/>
                </a:cubicBezTo>
                <a:lnTo>
                  <a:pt x="1420337" y="0"/>
                </a:lnTo>
                <a:cubicBezTo>
                  <a:pt x="1481148" y="0"/>
                  <a:pt x="1530445" y="49297"/>
                  <a:pt x="1530445" y="110108"/>
                </a:cubicBezTo>
                <a:lnTo>
                  <a:pt x="1530445" y="990975"/>
                </a:lnTo>
                <a:cubicBezTo>
                  <a:pt x="1530445" y="1051786"/>
                  <a:pt x="1481148" y="1101083"/>
                  <a:pt x="1420337" y="1101083"/>
                </a:cubicBezTo>
                <a:lnTo>
                  <a:pt x="110108" y="1101083"/>
                </a:lnTo>
                <a:cubicBezTo>
                  <a:pt x="49297" y="1101083"/>
                  <a:pt x="0" y="1051786"/>
                  <a:pt x="0" y="990975"/>
                </a:cubicBezTo>
                <a:lnTo>
                  <a:pt x="0" y="110108"/>
                </a:lnTo>
                <a:close/>
              </a:path>
            </a:pathLst>
          </a:cu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31310" tIns="131310" rIns="131310" bIns="131310" numCol="1" spcCol="1270" anchor="ctr" anchorCtr="0">
            <a:noAutofit/>
          </a:bodyPr>
          <a:lstStyle/>
          <a:p>
            <a:pPr marL="0" lvl="0" indent="0" algn="ctr" defTabSz="1155700">
              <a:lnSpc>
                <a:spcPct val="100000"/>
              </a:lnSpc>
              <a:spcBef>
                <a:spcPct val="0"/>
              </a:spcBef>
              <a:spcAft>
                <a:spcPts val="0"/>
              </a:spcAft>
              <a:buNone/>
            </a:pPr>
            <a:r>
              <a:rPr lang="en-US" sz="2600" b="1" dirty="0"/>
              <a:t>Leaf</a:t>
            </a:r>
            <a:endParaRPr lang="en-US" sz="2600" b="1" kern="1200" dirty="0"/>
          </a:p>
        </p:txBody>
      </p:sp>
      <p:sp>
        <p:nvSpPr>
          <p:cNvPr id="40" name="Freeform: Shape 39">
            <a:extLst>
              <a:ext uri="{FF2B5EF4-FFF2-40B4-BE49-F238E27FC236}">
                <a16:creationId xmlns:a16="http://schemas.microsoft.com/office/drawing/2014/main" id="{200F7F4C-9A09-4A77-8739-C339461CD469}"/>
              </a:ext>
            </a:extLst>
          </p:cNvPr>
          <p:cNvSpPr/>
          <p:nvPr/>
        </p:nvSpPr>
        <p:spPr>
          <a:xfrm>
            <a:off x="6041979" y="3492493"/>
            <a:ext cx="2870910" cy="718402"/>
          </a:xfrm>
          <a:custGeom>
            <a:avLst/>
            <a:gdLst/>
            <a:ahLst/>
            <a:cxnLst/>
            <a:rect l="0" t="0" r="0" b="0"/>
            <a:pathLst>
              <a:path>
                <a:moveTo>
                  <a:pt x="0" y="0"/>
                </a:moveTo>
                <a:lnTo>
                  <a:pt x="0" y="359201"/>
                </a:lnTo>
                <a:lnTo>
                  <a:pt x="2870910" y="359201"/>
                </a:lnTo>
                <a:lnTo>
                  <a:pt x="2870910" y="718402"/>
                </a:lnTo>
              </a:path>
            </a:pathLst>
          </a:custGeom>
          <a:noFill/>
        </p:spPr>
        <p:style>
          <a:lnRef idx="2">
            <a:schemeClr val="dk2">
              <a:shade val="6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41" name="Freeform: Shape 40">
            <a:extLst>
              <a:ext uri="{FF2B5EF4-FFF2-40B4-BE49-F238E27FC236}">
                <a16:creationId xmlns:a16="http://schemas.microsoft.com/office/drawing/2014/main" id="{A336752F-D9F2-480C-889B-0C1ACD101875}"/>
              </a:ext>
            </a:extLst>
          </p:cNvPr>
          <p:cNvSpPr/>
          <p:nvPr/>
        </p:nvSpPr>
        <p:spPr>
          <a:xfrm>
            <a:off x="8147667" y="4210895"/>
            <a:ext cx="1530445" cy="1101083"/>
          </a:xfrm>
          <a:custGeom>
            <a:avLst/>
            <a:gdLst>
              <a:gd name="connsiteX0" fmla="*/ 0 w 1530445"/>
              <a:gd name="connsiteY0" fmla="*/ 110108 h 1101083"/>
              <a:gd name="connsiteX1" fmla="*/ 110108 w 1530445"/>
              <a:gd name="connsiteY1" fmla="*/ 0 h 1101083"/>
              <a:gd name="connsiteX2" fmla="*/ 1420337 w 1530445"/>
              <a:gd name="connsiteY2" fmla="*/ 0 h 1101083"/>
              <a:gd name="connsiteX3" fmla="*/ 1530445 w 1530445"/>
              <a:gd name="connsiteY3" fmla="*/ 110108 h 1101083"/>
              <a:gd name="connsiteX4" fmla="*/ 1530445 w 1530445"/>
              <a:gd name="connsiteY4" fmla="*/ 990975 h 1101083"/>
              <a:gd name="connsiteX5" fmla="*/ 1420337 w 1530445"/>
              <a:gd name="connsiteY5" fmla="*/ 1101083 h 1101083"/>
              <a:gd name="connsiteX6" fmla="*/ 110108 w 1530445"/>
              <a:gd name="connsiteY6" fmla="*/ 1101083 h 1101083"/>
              <a:gd name="connsiteX7" fmla="*/ 0 w 1530445"/>
              <a:gd name="connsiteY7" fmla="*/ 990975 h 1101083"/>
              <a:gd name="connsiteX8" fmla="*/ 0 w 1530445"/>
              <a:gd name="connsiteY8" fmla="*/ 110108 h 11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0445" h="1101083">
                <a:moveTo>
                  <a:pt x="0" y="110108"/>
                </a:moveTo>
                <a:cubicBezTo>
                  <a:pt x="0" y="49297"/>
                  <a:pt x="49297" y="0"/>
                  <a:pt x="110108" y="0"/>
                </a:cubicBezTo>
                <a:lnTo>
                  <a:pt x="1420337" y="0"/>
                </a:lnTo>
                <a:cubicBezTo>
                  <a:pt x="1481148" y="0"/>
                  <a:pt x="1530445" y="49297"/>
                  <a:pt x="1530445" y="110108"/>
                </a:cubicBezTo>
                <a:lnTo>
                  <a:pt x="1530445" y="990975"/>
                </a:lnTo>
                <a:cubicBezTo>
                  <a:pt x="1530445" y="1051786"/>
                  <a:pt x="1481148" y="1101083"/>
                  <a:pt x="1420337" y="1101083"/>
                </a:cubicBezTo>
                <a:lnTo>
                  <a:pt x="110108" y="1101083"/>
                </a:lnTo>
                <a:cubicBezTo>
                  <a:pt x="49297" y="1101083"/>
                  <a:pt x="0" y="1051786"/>
                  <a:pt x="0" y="990975"/>
                </a:cubicBezTo>
                <a:lnTo>
                  <a:pt x="0" y="110108"/>
                </a:lnTo>
                <a:close/>
              </a:path>
            </a:pathLst>
          </a:cu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31310" tIns="131310" rIns="131310" bIns="131310" numCol="1" spcCol="1270" anchor="ctr" anchorCtr="0">
            <a:noAutofit/>
          </a:bodyPr>
          <a:lstStyle/>
          <a:p>
            <a:pPr marL="0" lvl="0" indent="0" algn="ctr" defTabSz="1155700">
              <a:lnSpc>
                <a:spcPct val="100000"/>
              </a:lnSpc>
              <a:spcBef>
                <a:spcPct val="0"/>
              </a:spcBef>
              <a:spcAft>
                <a:spcPts val="0"/>
              </a:spcAft>
              <a:buNone/>
            </a:pPr>
            <a:r>
              <a:rPr lang="en-US" sz="2600" b="1" kern="1200" dirty="0"/>
              <a:t>Leaf</a:t>
            </a:r>
          </a:p>
        </p:txBody>
      </p:sp>
      <p:sp>
        <p:nvSpPr>
          <p:cNvPr id="25" name="TextBox 24">
            <a:extLst>
              <a:ext uri="{FF2B5EF4-FFF2-40B4-BE49-F238E27FC236}">
                <a16:creationId xmlns:a16="http://schemas.microsoft.com/office/drawing/2014/main" id="{DA581F49-3ADB-47F2-B13C-E2613010CD46}"/>
              </a:ext>
            </a:extLst>
          </p:cNvPr>
          <p:cNvSpPr txBox="1"/>
          <p:nvPr/>
        </p:nvSpPr>
        <p:spPr>
          <a:xfrm>
            <a:off x="3375379" y="3472349"/>
            <a:ext cx="765223" cy="369332"/>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b="1" dirty="0"/>
              <a:t>Node</a:t>
            </a:r>
          </a:p>
        </p:txBody>
      </p:sp>
      <p:sp>
        <p:nvSpPr>
          <p:cNvPr id="26" name="TextBox 25">
            <a:extLst>
              <a:ext uri="{FF2B5EF4-FFF2-40B4-BE49-F238E27FC236}">
                <a16:creationId xmlns:a16="http://schemas.microsoft.com/office/drawing/2014/main" id="{D634BC57-DD13-4B0C-912D-D72D72A4BEF4}"/>
              </a:ext>
            </a:extLst>
          </p:cNvPr>
          <p:cNvSpPr txBox="1"/>
          <p:nvPr/>
        </p:nvSpPr>
        <p:spPr>
          <a:xfrm>
            <a:off x="8123462" y="3472349"/>
            <a:ext cx="781359" cy="369333"/>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b="1" dirty="0"/>
              <a:t>Node</a:t>
            </a:r>
          </a:p>
        </p:txBody>
      </p:sp>
      <p:sp>
        <p:nvSpPr>
          <p:cNvPr id="49" name="Title 1">
            <a:extLst>
              <a:ext uri="{FF2B5EF4-FFF2-40B4-BE49-F238E27FC236}">
                <a16:creationId xmlns:a16="http://schemas.microsoft.com/office/drawing/2014/main" id="{BB30CD0E-A16B-45D3-8997-54C190BD5B2A}"/>
              </a:ext>
            </a:extLst>
          </p:cNvPr>
          <p:cNvSpPr>
            <a:spLocks noGrp="1"/>
          </p:cNvSpPr>
          <p:nvPr>
            <p:ph type="title"/>
          </p:nvPr>
        </p:nvSpPr>
        <p:spPr>
          <a:xfrm>
            <a:off x="838200" y="365125"/>
            <a:ext cx="10515600" cy="1325563"/>
          </a:xfrm>
        </p:spPr>
        <p:txBody>
          <a:bodyPr/>
          <a:lstStyle/>
          <a:p>
            <a:r>
              <a:rPr lang="en-US" dirty="0"/>
              <a:t>Decision Tree Structure and Nomenclature</a:t>
            </a:r>
          </a:p>
        </p:txBody>
      </p:sp>
      <p:sp>
        <p:nvSpPr>
          <p:cNvPr id="2" name="TextBox 1">
            <a:extLst>
              <a:ext uri="{FF2B5EF4-FFF2-40B4-BE49-F238E27FC236}">
                <a16:creationId xmlns:a16="http://schemas.microsoft.com/office/drawing/2014/main" id="{35F0C334-D114-4048-9B0C-7F5173D440F6}"/>
              </a:ext>
            </a:extLst>
          </p:cNvPr>
          <p:cNvSpPr txBox="1"/>
          <p:nvPr/>
        </p:nvSpPr>
        <p:spPr>
          <a:xfrm>
            <a:off x="7178134" y="2669386"/>
            <a:ext cx="1530445" cy="461665"/>
          </a:xfrm>
          <a:prstGeom prst="rect">
            <a:avLst/>
          </a:prstGeom>
          <a:noFill/>
        </p:spPr>
        <p:txBody>
          <a:bodyPr wrap="square" rtlCol="0">
            <a:spAutoFit/>
          </a:bodyPr>
          <a:lstStyle/>
          <a:p>
            <a:r>
              <a:rPr lang="en-US" sz="2400" b="1" dirty="0"/>
              <a:t>Branches</a:t>
            </a:r>
          </a:p>
        </p:txBody>
      </p:sp>
      <p:sp>
        <p:nvSpPr>
          <p:cNvPr id="32" name="TextBox 31">
            <a:extLst>
              <a:ext uri="{FF2B5EF4-FFF2-40B4-BE49-F238E27FC236}">
                <a16:creationId xmlns:a16="http://schemas.microsoft.com/office/drawing/2014/main" id="{29710514-CABC-4A6D-8DFC-2C9F708871D2}"/>
              </a:ext>
            </a:extLst>
          </p:cNvPr>
          <p:cNvSpPr txBox="1"/>
          <p:nvPr/>
        </p:nvSpPr>
        <p:spPr>
          <a:xfrm>
            <a:off x="3700653" y="2669386"/>
            <a:ext cx="1530445" cy="461665"/>
          </a:xfrm>
          <a:prstGeom prst="rect">
            <a:avLst/>
          </a:prstGeom>
          <a:noFill/>
        </p:spPr>
        <p:txBody>
          <a:bodyPr wrap="square" rtlCol="0">
            <a:spAutoFit/>
          </a:bodyPr>
          <a:lstStyle/>
          <a:p>
            <a:r>
              <a:rPr lang="en-US" sz="2400" b="1" dirty="0"/>
              <a:t>Branches</a:t>
            </a:r>
          </a:p>
        </p:txBody>
      </p:sp>
      <p:cxnSp>
        <p:nvCxnSpPr>
          <p:cNvPr id="5" name="Straight Arrow Connector 4">
            <a:extLst>
              <a:ext uri="{FF2B5EF4-FFF2-40B4-BE49-F238E27FC236}">
                <a16:creationId xmlns:a16="http://schemas.microsoft.com/office/drawing/2014/main" id="{01C8635E-3524-4955-9F66-E4D41CFEC309}"/>
              </a:ext>
            </a:extLst>
          </p:cNvPr>
          <p:cNvCxnSpPr>
            <a:cxnSpLocks/>
          </p:cNvCxnSpPr>
          <p:nvPr/>
        </p:nvCxnSpPr>
        <p:spPr>
          <a:xfrm>
            <a:off x="7477434" y="3038718"/>
            <a:ext cx="0" cy="802963"/>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CE3B8A69-CD8B-49C9-9CE2-1EC17A8C7C78}"/>
              </a:ext>
            </a:extLst>
          </p:cNvPr>
          <p:cNvCxnSpPr>
            <a:cxnSpLocks/>
          </p:cNvCxnSpPr>
          <p:nvPr/>
        </p:nvCxnSpPr>
        <p:spPr>
          <a:xfrm>
            <a:off x="4450309" y="3070867"/>
            <a:ext cx="0" cy="802963"/>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BDCBA72C-02B1-4D7D-900E-8B81388D9DC5}"/>
              </a:ext>
            </a:extLst>
          </p:cNvPr>
          <p:cNvSpPr/>
          <p:nvPr/>
        </p:nvSpPr>
        <p:spPr>
          <a:xfrm>
            <a:off x="2755900" y="1841500"/>
            <a:ext cx="6807200" cy="2222500"/>
          </a:xfrm>
          <a:prstGeom prst="rect">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59E27EE-2AE8-48ED-8DD5-95D13936AB6F}"/>
              </a:ext>
            </a:extLst>
          </p:cNvPr>
          <p:cNvSpPr txBox="1"/>
          <p:nvPr/>
        </p:nvSpPr>
        <p:spPr>
          <a:xfrm>
            <a:off x="5019889" y="1829187"/>
            <a:ext cx="2635345" cy="461665"/>
          </a:xfrm>
          <a:prstGeom prst="rect">
            <a:avLst/>
          </a:prstGeom>
          <a:noFill/>
        </p:spPr>
        <p:txBody>
          <a:bodyPr wrap="square" rtlCol="0">
            <a:spAutoFit/>
          </a:bodyPr>
          <a:lstStyle/>
          <a:p>
            <a:r>
              <a:rPr lang="en-US" sz="2400" b="1" u="sng" dirty="0"/>
              <a:t>Question or Test</a:t>
            </a:r>
          </a:p>
        </p:txBody>
      </p:sp>
      <p:sp>
        <p:nvSpPr>
          <p:cNvPr id="18" name="Rectangle 17">
            <a:extLst>
              <a:ext uri="{FF2B5EF4-FFF2-40B4-BE49-F238E27FC236}">
                <a16:creationId xmlns:a16="http://schemas.microsoft.com/office/drawing/2014/main" id="{4CD57A95-BE16-4D2F-BC53-8B7578CD1BFE}"/>
              </a:ext>
            </a:extLst>
          </p:cNvPr>
          <p:cNvSpPr/>
          <p:nvPr/>
        </p:nvSpPr>
        <p:spPr>
          <a:xfrm>
            <a:off x="2513888" y="4064000"/>
            <a:ext cx="7255754" cy="1325563"/>
          </a:xfrm>
          <a:prstGeom prst="rect">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69621E9-A2E1-40F6-A190-72AE4BC1B4E9}"/>
              </a:ext>
            </a:extLst>
          </p:cNvPr>
          <p:cNvSpPr txBox="1"/>
          <p:nvPr/>
        </p:nvSpPr>
        <p:spPr>
          <a:xfrm>
            <a:off x="4749800" y="4463456"/>
            <a:ext cx="3195789" cy="461665"/>
          </a:xfrm>
          <a:prstGeom prst="rect">
            <a:avLst/>
          </a:prstGeom>
          <a:noFill/>
        </p:spPr>
        <p:txBody>
          <a:bodyPr wrap="square" rtlCol="0">
            <a:spAutoFit/>
          </a:bodyPr>
          <a:lstStyle/>
          <a:p>
            <a:r>
              <a:rPr lang="en-US" sz="2400" b="1" u="sng" dirty="0"/>
              <a:t>Decision or Prediction</a:t>
            </a:r>
          </a:p>
        </p:txBody>
      </p:sp>
    </p:spTree>
    <p:extLst>
      <p:ext uri="{BB962C8B-B14F-4D97-AF65-F5344CB8AC3E}">
        <p14:creationId xmlns:p14="http://schemas.microsoft.com/office/powerpoint/2010/main" val="359394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8"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15924529-556A-49EF-BE38-89E25B568767}"/>
              </a:ext>
            </a:extLst>
          </p:cNvPr>
          <p:cNvPicPr>
            <a:picLocks noChangeAspect="1"/>
          </p:cNvPicPr>
          <p:nvPr/>
        </p:nvPicPr>
        <p:blipFill>
          <a:blip r:embed="rId3"/>
          <a:stretch>
            <a:fillRect/>
          </a:stretch>
        </p:blipFill>
        <p:spPr>
          <a:xfrm>
            <a:off x="16926" y="1452996"/>
            <a:ext cx="5916608" cy="4315170"/>
          </a:xfrm>
          <a:prstGeom prst="rect">
            <a:avLst/>
          </a:prstGeom>
        </p:spPr>
      </p:pic>
      <p:sp>
        <p:nvSpPr>
          <p:cNvPr id="2" name="Title 1"/>
          <p:cNvSpPr>
            <a:spLocks noGrp="1"/>
          </p:cNvSpPr>
          <p:nvPr>
            <p:ph type="title"/>
          </p:nvPr>
        </p:nvSpPr>
        <p:spPr/>
        <p:txBody>
          <a:bodyPr/>
          <a:lstStyle/>
          <a:p>
            <a:r>
              <a:rPr lang="en-US" dirty="0"/>
              <a:t>Making Rules From Trees</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9797" y="1843071"/>
            <a:ext cx="6205131" cy="3798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a:extLst>
              <a:ext uri="{FF2B5EF4-FFF2-40B4-BE49-F238E27FC236}">
                <a16:creationId xmlns:a16="http://schemas.microsoft.com/office/drawing/2014/main" id="{BEEE6817-03E7-4082-B167-60B37C2185C4}"/>
              </a:ext>
            </a:extLst>
          </p:cNvPr>
          <p:cNvSpPr>
            <a:spLocks noGrp="1"/>
          </p:cNvSpPr>
          <p:nvPr>
            <p:ph type="sldNum" sz="quarter" idx="12"/>
          </p:nvPr>
        </p:nvSpPr>
        <p:spPr/>
        <p:txBody>
          <a:bodyPr/>
          <a:lstStyle/>
          <a:p>
            <a:fld id="{834A7576-B30A-4A6C-9A37-B06C1029A70A}" type="slidenum">
              <a:rPr lang="en-US" smtClean="0"/>
              <a:t>6</a:t>
            </a:fld>
            <a:endParaRPr lang="en-US"/>
          </a:p>
        </p:txBody>
      </p:sp>
      <p:sp>
        <p:nvSpPr>
          <p:cNvPr id="5" name="Rectangle 4">
            <a:extLst>
              <a:ext uri="{FF2B5EF4-FFF2-40B4-BE49-F238E27FC236}">
                <a16:creationId xmlns:a16="http://schemas.microsoft.com/office/drawing/2014/main" id="{960E1BED-FD67-469E-8634-47CC27875D48}"/>
              </a:ext>
            </a:extLst>
          </p:cNvPr>
          <p:cNvSpPr/>
          <p:nvPr/>
        </p:nvSpPr>
        <p:spPr>
          <a:xfrm>
            <a:off x="5747657" y="1843071"/>
            <a:ext cx="1543267" cy="252766"/>
          </a:xfrm>
          <a:prstGeom prst="rect">
            <a:avLst/>
          </a:prstGeom>
          <a:solidFill>
            <a:srgbClr val="CE99F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8A15222-65D8-4A3C-9601-7DBD7A9FBEE8}"/>
              </a:ext>
            </a:extLst>
          </p:cNvPr>
          <p:cNvSpPr/>
          <p:nvPr/>
        </p:nvSpPr>
        <p:spPr>
          <a:xfrm>
            <a:off x="3333019" y="5234638"/>
            <a:ext cx="491128" cy="340732"/>
          </a:xfrm>
          <a:prstGeom prst="rect">
            <a:avLst/>
          </a:prstGeom>
          <a:solidFill>
            <a:srgbClr val="1ED7EA">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52EE441-0D8F-4C4D-A07D-3A5E524DE7F5}"/>
              </a:ext>
            </a:extLst>
          </p:cNvPr>
          <p:cNvSpPr/>
          <p:nvPr/>
        </p:nvSpPr>
        <p:spPr>
          <a:xfrm>
            <a:off x="206058" y="5234638"/>
            <a:ext cx="491128" cy="340732"/>
          </a:xfrm>
          <a:prstGeom prst="rect">
            <a:avLst/>
          </a:prstGeom>
          <a:solidFill>
            <a:srgbClr val="FCAC0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1D075F0-9BDB-47C9-A10F-79F1D5429A6C}"/>
              </a:ext>
            </a:extLst>
          </p:cNvPr>
          <p:cNvSpPr/>
          <p:nvPr/>
        </p:nvSpPr>
        <p:spPr>
          <a:xfrm>
            <a:off x="1811705" y="5234638"/>
            <a:ext cx="567702" cy="340732"/>
          </a:xfrm>
          <a:prstGeom prst="rect">
            <a:avLst/>
          </a:prstGeom>
          <a:solidFill>
            <a:srgbClr val="1EEA2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9810D04-6F57-48AD-A40F-5847397889F4}"/>
              </a:ext>
            </a:extLst>
          </p:cNvPr>
          <p:cNvSpPr/>
          <p:nvPr/>
        </p:nvSpPr>
        <p:spPr>
          <a:xfrm>
            <a:off x="4888657" y="5175260"/>
            <a:ext cx="564463" cy="400110"/>
          </a:xfrm>
          <a:prstGeom prst="rect">
            <a:avLst/>
          </a:prstGeom>
          <a:solidFill>
            <a:srgbClr val="CE99F9">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6B37025-C115-4A5B-9DD4-CD218C81CE7C}"/>
              </a:ext>
            </a:extLst>
          </p:cNvPr>
          <p:cNvSpPr/>
          <p:nvPr/>
        </p:nvSpPr>
        <p:spPr>
          <a:xfrm>
            <a:off x="5742407" y="2815270"/>
            <a:ext cx="1543267" cy="252766"/>
          </a:xfrm>
          <a:prstGeom prst="rect">
            <a:avLst/>
          </a:prstGeom>
          <a:solidFill>
            <a:srgbClr val="1EEA2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1B794571-DC77-4ED5-AFF2-B226FAAF0BE6}"/>
              </a:ext>
            </a:extLst>
          </p:cNvPr>
          <p:cNvSpPr/>
          <p:nvPr/>
        </p:nvSpPr>
        <p:spPr>
          <a:xfrm>
            <a:off x="5763424" y="3803244"/>
            <a:ext cx="1543267" cy="252766"/>
          </a:xfrm>
          <a:prstGeom prst="rect">
            <a:avLst/>
          </a:prstGeom>
          <a:solidFill>
            <a:srgbClr val="1ED7EA">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E8CF5C3-D152-48C1-8EDC-C3A7FAF00EC4}"/>
              </a:ext>
            </a:extLst>
          </p:cNvPr>
          <p:cNvSpPr/>
          <p:nvPr/>
        </p:nvSpPr>
        <p:spPr>
          <a:xfrm>
            <a:off x="5753841" y="4812235"/>
            <a:ext cx="1543267" cy="252766"/>
          </a:xfrm>
          <a:prstGeom prst="rect">
            <a:avLst/>
          </a:prstGeom>
          <a:solidFill>
            <a:srgbClr val="FCAC0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row: Right 5">
            <a:extLst>
              <a:ext uri="{FF2B5EF4-FFF2-40B4-BE49-F238E27FC236}">
                <a16:creationId xmlns:a16="http://schemas.microsoft.com/office/drawing/2014/main" id="{2D37D5FC-912D-4F22-8496-F9B012A66F1D}"/>
              </a:ext>
            </a:extLst>
          </p:cNvPr>
          <p:cNvSpPr/>
          <p:nvPr/>
        </p:nvSpPr>
        <p:spPr>
          <a:xfrm>
            <a:off x="2986696" y="2260736"/>
            <a:ext cx="1403571" cy="8073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Condition Not Met</a:t>
            </a:r>
          </a:p>
        </p:txBody>
      </p:sp>
      <p:sp>
        <p:nvSpPr>
          <p:cNvPr id="7" name="Arrow: Left 6">
            <a:extLst>
              <a:ext uri="{FF2B5EF4-FFF2-40B4-BE49-F238E27FC236}">
                <a16:creationId xmlns:a16="http://schemas.microsoft.com/office/drawing/2014/main" id="{C023BBDE-6DE2-46ED-B9EC-F2FF1A14E019}"/>
              </a:ext>
            </a:extLst>
          </p:cNvPr>
          <p:cNvSpPr/>
          <p:nvPr/>
        </p:nvSpPr>
        <p:spPr>
          <a:xfrm>
            <a:off x="1310131" y="2255372"/>
            <a:ext cx="1403571" cy="81266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Condition</a:t>
            </a:r>
          </a:p>
          <a:p>
            <a:pPr algn="ctr"/>
            <a:r>
              <a:rPr lang="en-US" sz="1600" dirty="0"/>
              <a:t>Met</a:t>
            </a:r>
          </a:p>
        </p:txBody>
      </p:sp>
      <p:sp>
        <p:nvSpPr>
          <p:cNvPr id="23" name="Arrow: Right 22">
            <a:extLst>
              <a:ext uri="{FF2B5EF4-FFF2-40B4-BE49-F238E27FC236}">
                <a16:creationId xmlns:a16="http://schemas.microsoft.com/office/drawing/2014/main" id="{93C14253-3B19-499A-8692-F1BF6916ACC6}"/>
              </a:ext>
            </a:extLst>
          </p:cNvPr>
          <p:cNvSpPr/>
          <p:nvPr/>
        </p:nvSpPr>
        <p:spPr>
          <a:xfrm>
            <a:off x="1362925" y="4011428"/>
            <a:ext cx="696056" cy="49123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False</a:t>
            </a:r>
          </a:p>
        </p:txBody>
      </p:sp>
      <p:sp>
        <p:nvSpPr>
          <p:cNvPr id="24" name="Arrow: Left 23">
            <a:extLst>
              <a:ext uri="{FF2B5EF4-FFF2-40B4-BE49-F238E27FC236}">
                <a16:creationId xmlns:a16="http://schemas.microsoft.com/office/drawing/2014/main" id="{285ABA7C-D92A-452E-B18D-69F661C4A184}"/>
              </a:ext>
            </a:extLst>
          </p:cNvPr>
          <p:cNvSpPr/>
          <p:nvPr/>
        </p:nvSpPr>
        <p:spPr>
          <a:xfrm>
            <a:off x="547922" y="4000109"/>
            <a:ext cx="698366" cy="505853"/>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True</a:t>
            </a:r>
          </a:p>
        </p:txBody>
      </p:sp>
      <p:sp>
        <p:nvSpPr>
          <p:cNvPr id="28" name="Arrow: Right 27">
            <a:extLst>
              <a:ext uri="{FF2B5EF4-FFF2-40B4-BE49-F238E27FC236}">
                <a16:creationId xmlns:a16="http://schemas.microsoft.com/office/drawing/2014/main" id="{1FC5B449-A697-4213-9757-A39F6DCE6A43}"/>
              </a:ext>
            </a:extLst>
          </p:cNvPr>
          <p:cNvSpPr/>
          <p:nvPr/>
        </p:nvSpPr>
        <p:spPr>
          <a:xfrm>
            <a:off x="4435513" y="4026180"/>
            <a:ext cx="696056" cy="49123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False</a:t>
            </a:r>
          </a:p>
        </p:txBody>
      </p:sp>
      <p:sp>
        <p:nvSpPr>
          <p:cNvPr id="29" name="Arrow: Left 28">
            <a:extLst>
              <a:ext uri="{FF2B5EF4-FFF2-40B4-BE49-F238E27FC236}">
                <a16:creationId xmlns:a16="http://schemas.microsoft.com/office/drawing/2014/main" id="{F7B0F200-49DA-44E8-8A0C-86EF39B459CE}"/>
              </a:ext>
            </a:extLst>
          </p:cNvPr>
          <p:cNvSpPr/>
          <p:nvPr/>
        </p:nvSpPr>
        <p:spPr>
          <a:xfrm>
            <a:off x="3620510" y="4014861"/>
            <a:ext cx="698366" cy="505853"/>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True</a:t>
            </a:r>
          </a:p>
        </p:txBody>
      </p:sp>
    </p:spTree>
    <p:extLst>
      <p:ext uri="{BB962C8B-B14F-4D97-AF65-F5344CB8AC3E}">
        <p14:creationId xmlns:p14="http://schemas.microsoft.com/office/powerpoint/2010/main" val="11303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Rules From Trees</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0312" y="2283232"/>
            <a:ext cx="3873661" cy="2371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Arrow Connector 9"/>
          <p:cNvCxnSpPr>
            <a:cxnSpLocks/>
          </p:cNvCxnSpPr>
          <p:nvPr/>
        </p:nvCxnSpPr>
        <p:spPr bwMode="auto">
          <a:xfrm>
            <a:off x="3232298" y="3429000"/>
            <a:ext cx="627625" cy="0"/>
          </a:xfrm>
          <a:prstGeom prst="straightConnector1">
            <a:avLst/>
          </a:prstGeom>
          <a:solidFill>
            <a:schemeClr val="accent1"/>
          </a:solidFill>
          <a:ln w="28575" cap="flat" cmpd="sng" algn="ctr">
            <a:solidFill>
              <a:schemeClr val="tx1"/>
            </a:solidFill>
            <a:prstDash val="solid"/>
            <a:round/>
            <a:headEnd type="none" w="sm" len="sm"/>
            <a:tailEnd type="arrow"/>
          </a:ln>
          <a:effectLst/>
        </p:spPr>
      </p:cxnSp>
      <p:pic>
        <p:nvPicPr>
          <p:cNvPr id="4" name="Picture 3">
            <a:extLst>
              <a:ext uri="{FF2B5EF4-FFF2-40B4-BE49-F238E27FC236}">
                <a16:creationId xmlns:a16="http://schemas.microsoft.com/office/drawing/2014/main" id="{C26AE81D-E78D-4A04-8343-02215BEC998C}"/>
              </a:ext>
            </a:extLst>
          </p:cNvPr>
          <p:cNvPicPr>
            <a:picLocks noChangeAspect="1"/>
          </p:cNvPicPr>
          <p:nvPr/>
        </p:nvPicPr>
        <p:blipFill>
          <a:blip r:embed="rId4"/>
          <a:stretch>
            <a:fillRect/>
          </a:stretch>
        </p:blipFill>
        <p:spPr>
          <a:xfrm>
            <a:off x="8724933" y="1791376"/>
            <a:ext cx="3303218" cy="3354769"/>
          </a:xfrm>
          <a:prstGeom prst="rect">
            <a:avLst/>
          </a:prstGeom>
        </p:spPr>
      </p:pic>
      <p:pic>
        <p:nvPicPr>
          <p:cNvPr id="5" name="Picture 4">
            <a:extLst>
              <a:ext uri="{FF2B5EF4-FFF2-40B4-BE49-F238E27FC236}">
                <a16:creationId xmlns:a16="http://schemas.microsoft.com/office/drawing/2014/main" id="{576CAD92-2EB3-41A4-B982-3B51BA58A471}"/>
              </a:ext>
            </a:extLst>
          </p:cNvPr>
          <p:cNvPicPr>
            <a:picLocks noChangeAspect="1"/>
          </p:cNvPicPr>
          <p:nvPr/>
        </p:nvPicPr>
        <p:blipFill>
          <a:blip r:embed="rId5"/>
          <a:stretch>
            <a:fillRect/>
          </a:stretch>
        </p:blipFill>
        <p:spPr>
          <a:xfrm>
            <a:off x="58876" y="2378236"/>
            <a:ext cx="2990476" cy="2181049"/>
          </a:xfrm>
          <a:prstGeom prst="rect">
            <a:avLst/>
          </a:prstGeom>
        </p:spPr>
      </p:pic>
      <p:cxnSp>
        <p:nvCxnSpPr>
          <p:cNvPr id="16" name="Straight Arrow Connector 15">
            <a:extLst>
              <a:ext uri="{FF2B5EF4-FFF2-40B4-BE49-F238E27FC236}">
                <a16:creationId xmlns:a16="http://schemas.microsoft.com/office/drawing/2014/main" id="{5700D027-26ED-4C61-A5ED-AC6E7E7274F8}"/>
              </a:ext>
            </a:extLst>
          </p:cNvPr>
          <p:cNvCxnSpPr>
            <a:cxnSpLocks/>
          </p:cNvCxnSpPr>
          <p:nvPr/>
        </p:nvCxnSpPr>
        <p:spPr bwMode="auto">
          <a:xfrm>
            <a:off x="7985051" y="3326000"/>
            <a:ext cx="657931" cy="0"/>
          </a:xfrm>
          <a:prstGeom prst="straightConnector1">
            <a:avLst/>
          </a:prstGeom>
          <a:solidFill>
            <a:schemeClr val="accent1"/>
          </a:solidFill>
          <a:ln w="28575" cap="flat" cmpd="sng" algn="ctr">
            <a:solidFill>
              <a:schemeClr val="tx1"/>
            </a:solidFill>
            <a:prstDash val="solid"/>
            <a:round/>
            <a:headEnd type="none" w="sm" len="sm"/>
            <a:tailEnd type="arrow"/>
          </a:ln>
          <a:effectLst/>
        </p:spPr>
      </p:cxnSp>
      <p:sp>
        <p:nvSpPr>
          <p:cNvPr id="3" name="Slide Number Placeholder 2">
            <a:extLst>
              <a:ext uri="{FF2B5EF4-FFF2-40B4-BE49-F238E27FC236}">
                <a16:creationId xmlns:a16="http://schemas.microsoft.com/office/drawing/2014/main" id="{E193736D-FA70-40DD-AB7A-8B49917C5D6C}"/>
              </a:ext>
            </a:extLst>
          </p:cNvPr>
          <p:cNvSpPr>
            <a:spLocks noGrp="1"/>
          </p:cNvSpPr>
          <p:nvPr>
            <p:ph type="sldNum" sz="quarter" idx="12"/>
          </p:nvPr>
        </p:nvSpPr>
        <p:spPr/>
        <p:txBody>
          <a:bodyPr/>
          <a:lstStyle/>
          <a:p>
            <a:fld id="{834A7576-B30A-4A6C-9A37-B06C1029A70A}" type="slidenum">
              <a:rPr lang="en-US" smtClean="0"/>
              <a:t>7</a:t>
            </a:fld>
            <a:endParaRPr lang="en-US"/>
          </a:p>
        </p:txBody>
      </p:sp>
    </p:spTree>
    <p:extLst>
      <p:ext uri="{BB962C8B-B14F-4D97-AF65-F5344CB8AC3E}">
        <p14:creationId xmlns:p14="http://schemas.microsoft.com/office/powerpoint/2010/main" val="1833532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Probabilities</a:t>
            </a:r>
          </a:p>
        </p:txBody>
      </p:sp>
      <p:pic>
        <p:nvPicPr>
          <p:cNvPr id="6" name="Picture 2">
            <a:extLst>
              <a:ext uri="{FF2B5EF4-FFF2-40B4-BE49-F238E27FC236}">
                <a16:creationId xmlns:a16="http://schemas.microsoft.com/office/drawing/2014/main" id="{9A7ECDFA-C3AB-47EA-A9ED-271BBF6019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7664"/>
          <a:stretch/>
        </p:blipFill>
        <p:spPr bwMode="auto">
          <a:xfrm>
            <a:off x="748764" y="1928572"/>
            <a:ext cx="9695620" cy="1325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Content Placeholder 7">
            <a:extLst>
              <a:ext uri="{FF2B5EF4-FFF2-40B4-BE49-F238E27FC236}">
                <a16:creationId xmlns:a16="http://schemas.microsoft.com/office/drawing/2014/main" id="{E4BFCB75-F3C2-42D1-B80D-C19C29A51154}"/>
              </a:ext>
            </a:extLst>
          </p:cNvPr>
          <p:cNvGraphicFramePr>
            <a:graphicFrameLocks noGrp="1"/>
          </p:cNvGraphicFramePr>
          <p:nvPr>
            <p:ph idx="1"/>
            <p:extLst>
              <p:ext uri="{D42A27DB-BD31-4B8C-83A1-F6EECF244321}">
                <p14:modId xmlns:p14="http://schemas.microsoft.com/office/powerpoint/2010/main" val="2902660737"/>
              </p:ext>
            </p:extLst>
          </p:nvPr>
        </p:nvGraphicFramePr>
        <p:xfrm>
          <a:off x="945411" y="3603865"/>
          <a:ext cx="10301178" cy="29925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ctangle 8">
            <a:extLst>
              <a:ext uri="{FF2B5EF4-FFF2-40B4-BE49-F238E27FC236}">
                <a16:creationId xmlns:a16="http://schemas.microsoft.com/office/drawing/2014/main" id="{D2A0664F-797B-488F-BF9B-EAB4B01D9E07}"/>
              </a:ext>
            </a:extLst>
          </p:cNvPr>
          <p:cNvSpPr/>
          <p:nvPr/>
        </p:nvSpPr>
        <p:spPr>
          <a:xfrm>
            <a:off x="3397101" y="1850064"/>
            <a:ext cx="2801679" cy="46783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001D6246-BFF6-4678-9483-5EE08F30AA66}"/>
              </a:ext>
            </a:extLst>
          </p:cNvPr>
          <p:cNvCxnSpPr>
            <a:cxnSpLocks/>
          </p:cNvCxnSpPr>
          <p:nvPr/>
        </p:nvCxnSpPr>
        <p:spPr>
          <a:xfrm flipH="1">
            <a:off x="3274828" y="2317897"/>
            <a:ext cx="1318437" cy="1360968"/>
          </a:xfrm>
          <a:prstGeom prst="straightConnector1">
            <a:avLst/>
          </a:prstGeom>
          <a:ln w="762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B48661B5-3CF2-4D9B-9FA7-5D353CCD117B}"/>
              </a:ext>
            </a:extLst>
          </p:cNvPr>
          <p:cNvSpPr/>
          <p:nvPr/>
        </p:nvSpPr>
        <p:spPr>
          <a:xfrm>
            <a:off x="6203045" y="1849951"/>
            <a:ext cx="2473122" cy="46783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7F0B762-EC90-4ECB-8EDB-8A0747AD41A6}"/>
              </a:ext>
            </a:extLst>
          </p:cNvPr>
          <p:cNvCxnSpPr>
            <a:cxnSpLocks/>
          </p:cNvCxnSpPr>
          <p:nvPr/>
        </p:nvCxnSpPr>
        <p:spPr>
          <a:xfrm flipH="1">
            <a:off x="5923165" y="2317897"/>
            <a:ext cx="1318437" cy="1360968"/>
          </a:xfrm>
          <a:prstGeom prst="straightConnector1">
            <a:avLst/>
          </a:prstGeom>
          <a:ln w="762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AC58F8E8-D2A8-4F0B-86F9-DF9B46DBCF17}"/>
              </a:ext>
            </a:extLst>
          </p:cNvPr>
          <p:cNvSpPr/>
          <p:nvPr/>
        </p:nvSpPr>
        <p:spPr>
          <a:xfrm>
            <a:off x="1198654" y="2317784"/>
            <a:ext cx="2956293" cy="7337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DD4871F-A85A-4DED-B44F-79103274AC49}"/>
              </a:ext>
            </a:extLst>
          </p:cNvPr>
          <p:cNvCxnSpPr>
            <a:cxnSpLocks/>
          </p:cNvCxnSpPr>
          <p:nvPr/>
        </p:nvCxnSpPr>
        <p:spPr>
          <a:xfrm>
            <a:off x="4153452" y="2760272"/>
            <a:ext cx="4030322" cy="918593"/>
          </a:xfrm>
          <a:prstGeom prst="straightConnector1">
            <a:avLst/>
          </a:prstGeom>
          <a:ln w="762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9" name="Rectangle 18">
            <a:extLst>
              <a:ext uri="{FF2B5EF4-FFF2-40B4-BE49-F238E27FC236}">
                <a16:creationId xmlns:a16="http://schemas.microsoft.com/office/drawing/2014/main" id="{7164B528-F632-4A4B-8D28-F0810082922C}"/>
              </a:ext>
            </a:extLst>
          </p:cNvPr>
          <p:cNvSpPr/>
          <p:nvPr/>
        </p:nvSpPr>
        <p:spPr>
          <a:xfrm>
            <a:off x="8693997" y="1849951"/>
            <a:ext cx="1750387" cy="46783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02602A36-521B-4B6A-A074-1A05721E8C59}"/>
              </a:ext>
            </a:extLst>
          </p:cNvPr>
          <p:cNvCxnSpPr>
            <a:cxnSpLocks/>
          </p:cNvCxnSpPr>
          <p:nvPr/>
        </p:nvCxnSpPr>
        <p:spPr>
          <a:xfrm flipH="1">
            <a:off x="4135622" y="2317784"/>
            <a:ext cx="5061037" cy="1499304"/>
          </a:xfrm>
          <a:prstGeom prst="straightConnector1">
            <a:avLst/>
          </a:prstGeom>
          <a:ln w="762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3" name="Slide Number Placeholder 2">
            <a:extLst>
              <a:ext uri="{FF2B5EF4-FFF2-40B4-BE49-F238E27FC236}">
                <a16:creationId xmlns:a16="http://schemas.microsoft.com/office/drawing/2014/main" id="{FAF3FA67-DD50-4E4B-9B21-D9B17E694958}"/>
              </a:ext>
            </a:extLst>
          </p:cNvPr>
          <p:cNvSpPr>
            <a:spLocks noGrp="1"/>
          </p:cNvSpPr>
          <p:nvPr>
            <p:ph type="sldNum" sz="quarter" idx="12"/>
          </p:nvPr>
        </p:nvSpPr>
        <p:spPr/>
        <p:txBody>
          <a:bodyPr/>
          <a:lstStyle/>
          <a:p>
            <a:fld id="{834A7576-B30A-4A6C-9A37-B06C1029A70A}" type="slidenum">
              <a:rPr lang="en-US" smtClean="0"/>
              <a:t>8</a:t>
            </a:fld>
            <a:endParaRPr lang="en-US"/>
          </a:p>
        </p:txBody>
      </p:sp>
    </p:spTree>
    <p:extLst>
      <p:ext uri="{BB962C8B-B14F-4D97-AF65-F5344CB8AC3E}">
        <p14:creationId xmlns:p14="http://schemas.microsoft.com/office/powerpoint/2010/main" val="147828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0"/>
                                        </p:tgtEl>
                                      </p:cBhvr>
                                    </p:animEffect>
                                    <p:set>
                                      <p:cBhvr>
                                        <p:cTn id="30" dur="1" fill="hold">
                                          <p:stCondLst>
                                            <p:cond delay="499"/>
                                          </p:stCondLst>
                                        </p:cTn>
                                        <p:tgtEl>
                                          <p:spTgt spid="2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4"/>
                                        </p:tgtEl>
                                      </p:cBhvr>
                                    </p:animEffect>
                                    <p:set>
                                      <p:cBhvr>
                                        <p:cTn id="46" dur="1" fill="hold">
                                          <p:stCondLst>
                                            <p:cond delay="499"/>
                                          </p:stCondLst>
                                        </p:cTn>
                                        <p:tgtEl>
                                          <p:spTgt spid="1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16"/>
                                        </p:tgtEl>
                                      </p:cBhvr>
                                    </p:animEffect>
                                    <p:set>
                                      <p:cBhvr>
                                        <p:cTn id="59" dur="1" fill="hold">
                                          <p:stCondLst>
                                            <p:cond delay="499"/>
                                          </p:stCondLst>
                                        </p:cTn>
                                        <p:tgtEl>
                                          <p:spTgt spid="16"/>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3" grpId="0" animBg="1"/>
      <p:bldP spid="13" grpId="1" animBg="1"/>
      <p:bldP spid="16" grpId="0" animBg="1"/>
      <p:bldP spid="16" grpId="1" animBg="1"/>
      <p:bldP spid="19" grpId="0" animBg="1"/>
      <p:bldP spid="1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Search Algorithm</a:t>
            </a:r>
          </a:p>
        </p:txBody>
      </p:sp>
      <p:sp>
        <p:nvSpPr>
          <p:cNvPr id="5" name="Content Placeholder 4">
            <a:extLst>
              <a:ext uri="{FF2B5EF4-FFF2-40B4-BE49-F238E27FC236}">
                <a16:creationId xmlns:a16="http://schemas.microsoft.com/office/drawing/2014/main" id="{DAED8DCB-8786-48F7-9709-D3DCF7222B34}"/>
              </a:ext>
            </a:extLst>
          </p:cNvPr>
          <p:cNvSpPr>
            <a:spLocks noGrp="1"/>
          </p:cNvSpPr>
          <p:nvPr>
            <p:ph idx="1"/>
          </p:nvPr>
        </p:nvSpPr>
        <p:spPr>
          <a:xfrm>
            <a:off x="838200" y="1825625"/>
            <a:ext cx="10515600" cy="4351338"/>
          </a:xfrm>
        </p:spPr>
        <p:txBody>
          <a:bodyPr/>
          <a:lstStyle/>
          <a:p>
            <a:pPr lvl="0"/>
            <a:r>
              <a:rPr lang="en-US" dirty="0"/>
              <a:t>Infinite collection of possible trees to choose from</a:t>
            </a:r>
          </a:p>
          <a:p>
            <a:pPr lvl="1"/>
            <a:r>
              <a:rPr lang="en-US" dirty="0"/>
              <a:t>Each variable can appear at any node</a:t>
            </a:r>
          </a:p>
          <a:p>
            <a:pPr lvl="1"/>
            <a:r>
              <a:rPr lang="en-US" dirty="0"/>
              <a:t>Branching can involve infinite testing</a:t>
            </a:r>
          </a:p>
          <a:p>
            <a:pPr lvl="1"/>
            <a:r>
              <a:rPr lang="en-US" dirty="0"/>
              <a:t>Can be computationally expensive </a:t>
            </a:r>
          </a:p>
          <a:p>
            <a:pPr lvl="0"/>
            <a:r>
              <a:rPr lang="en-US" dirty="0"/>
              <a:t>Finding a “good” model</a:t>
            </a:r>
          </a:p>
          <a:p>
            <a:pPr lvl="1"/>
            <a:r>
              <a:rPr lang="en-US" dirty="0"/>
              <a:t>Limiting the search space with training subset</a:t>
            </a:r>
          </a:p>
          <a:p>
            <a:pPr lvl="1"/>
            <a:r>
              <a:rPr lang="en-US" dirty="0"/>
              <a:t>Limit search time</a:t>
            </a:r>
          </a:p>
        </p:txBody>
      </p:sp>
      <p:pic>
        <p:nvPicPr>
          <p:cNvPr id="1026" name="Picture 2" descr="Image result for decision tree icon">
            <a:extLst>
              <a:ext uri="{FF2B5EF4-FFF2-40B4-BE49-F238E27FC236}">
                <a16:creationId xmlns:a16="http://schemas.microsoft.com/office/drawing/2014/main" id="{4373A52C-5D1C-47C9-B4FC-549ECF728C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8072" y="1690688"/>
            <a:ext cx="3324447" cy="332444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92A4256-DA6F-40CA-AF8B-24D1EDBC3A46}"/>
              </a:ext>
            </a:extLst>
          </p:cNvPr>
          <p:cNvSpPr>
            <a:spLocks noGrp="1"/>
          </p:cNvSpPr>
          <p:nvPr>
            <p:ph type="sldNum" sz="quarter" idx="12"/>
          </p:nvPr>
        </p:nvSpPr>
        <p:spPr/>
        <p:txBody>
          <a:bodyPr/>
          <a:lstStyle/>
          <a:p>
            <a:fld id="{834A7576-B30A-4A6C-9A37-B06C1029A70A}" type="slidenum">
              <a:rPr lang="en-US" smtClean="0"/>
              <a:t>9</a:t>
            </a:fld>
            <a:endParaRPr lang="en-US"/>
          </a:p>
        </p:txBody>
      </p:sp>
    </p:spTree>
    <p:extLst>
      <p:ext uri="{BB962C8B-B14F-4D97-AF65-F5344CB8AC3E}">
        <p14:creationId xmlns:p14="http://schemas.microsoft.com/office/powerpoint/2010/main" val="4032650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42396</TotalTime>
  <Words>5454</Words>
  <Application>Microsoft Office PowerPoint</Application>
  <PresentationFormat>Widescreen</PresentationFormat>
  <Paragraphs>561</Paragraphs>
  <Slides>40</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Cambria Math</vt:lpstr>
      <vt:lpstr>Times New Roman</vt:lpstr>
      <vt:lpstr>Office Theme</vt:lpstr>
      <vt:lpstr>PowerPoint Presentation</vt:lpstr>
      <vt:lpstr>Agenda</vt:lpstr>
      <vt:lpstr>Classification And Regression Trees</vt:lpstr>
      <vt:lpstr>Decision Tree Structure and Nomenclature</vt:lpstr>
      <vt:lpstr>Decision Tree Structure and Nomenclature</vt:lpstr>
      <vt:lpstr>Making Rules From Trees</vt:lpstr>
      <vt:lpstr>Making Rules From Trees</vt:lpstr>
      <vt:lpstr>Probabilities</vt:lpstr>
      <vt:lpstr>The Search Algorithm</vt:lpstr>
      <vt:lpstr>Partitioning the Dataset</vt:lpstr>
      <vt:lpstr>Partitioning the Dataset</vt:lpstr>
      <vt:lpstr>Partitioning the Dataset</vt:lpstr>
      <vt:lpstr>Partitioning the Dataset</vt:lpstr>
      <vt:lpstr>Partitioning the Dataset</vt:lpstr>
      <vt:lpstr>Partitioning the Dataset</vt:lpstr>
      <vt:lpstr>Recursive Partitioning </vt:lpstr>
      <vt:lpstr>Recursive Partitioning</vt:lpstr>
      <vt:lpstr>Recursive Partitioning</vt:lpstr>
      <vt:lpstr>A Greedy Recursive Partitioning Algorithm</vt:lpstr>
      <vt:lpstr>A Greedy Recursive Partitioning Algorithm</vt:lpstr>
      <vt:lpstr>A Greedy Recursive Partitioning Algorithm</vt:lpstr>
      <vt:lpstr>Measures of Goodness - Regression Trees</vt:lpstr>
      <vt:lpstr>What measure are we trying to minimize?</vt:lpstr>
      <vt:lpstr>Recursive partitioning is a _____ approach?</vt:lpstr>
      <vt:lpstr>It is computationally _____ to consider every possible partition of the feature space.</vt:lpstr>
      <vt:lpstr>Tuning Parameters </vt:lpstr>
      <vt:lpstr>Tuning Parameters</vt:lpstr>
      <vt:lpstr>Tuning Parameters </vt:lpstr>
      <vt:lpstr>Minsplit </vt:lpstr>
      <vt:lpstr>Minbucket </vt:lpstr>
      <vt:lpstr>The Complexity Parameter (CP)</vt:lpstr>
      <vt:lpstr>The Complexity Parameter (CP)</vt:lpstr>
      <vt:lpstr>The Complexity Parameter (CP)</vt:lpstr>
      <vt:lpstr>The Complexity Parameter (CP)</vt:lpstr>
      <vt:lpstr>The Complexity Parameter (CP)</vt:lpstr>
      <vt:lpstr>Using the CP to Prune a Tree</vt:lpstr>
      <vt:lpstr>Making Predictions with the Model</vt:lpstr>
      <vt:lpstr>Example Code in R</vt:lpstr>
      <vt:lpstr>Maximal Spanning Tree</vt:lpstr>
      <vt:lpstr>In-Class Lab</vt:lpstr>
    </vt:vector>
  </TitlesOfParts>
  <Company>William and Mary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School of Business</dc:creator>
  <cp:lastModifiedBy>Kaitlyn</cp:lastModifiedBy>
  <cp:revision>1040</cp:revision>
  <cp:lastPrinted>2014-04-08T19:03:02Z</cp:lastPrinted>
  <dcterms:created xsi:type="dcterms:W3CDTF">1999-08-21T13:27:39Z</dcterms:created>
  <dcterms:modified xsi:type="dcterms:W3CDTF">2019-02-19T23:54:45Z</dcterms:modified>
</cp:coreProperties>
</file>