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aleway"/>
      <p:regular r:id="rId45"/>
      <p:bold r:id="rId46"/>
      <p:italic r:id="rId47"/>
      <p:boldItalic r:id="rId48"/>
    </p:embeddedFont>
    <p:embeddedFont>
      <p:font typeface="Roboto"/>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Lato-regular.fntdata"/><Relationship Id="rId52" Type="http://schemas.openxmlformats.org/officeDocument/2006/relationships/font" Target="fonts/Roboto-boldItalic.fntdata"/><Relationship Id="rId11" Type="http://schemas.openxmlformats.org/officeDocument/2006/relationships/slide" Target="slides/slide7.xml"/><Relationship Id="rId55" Type="http://schemas.openxmlformats.org/officeDocument/2006/relationships/font" Target="fonts/Lato-italic.fntdata"/><Relationship Id="rId10" Type="http://schemas.openxmlformats.org/officeDocument/2006/relationships/slide" Target="slides/slide6.xml"/><Relationship Id="rId54"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La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f98cdacad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f98cdaca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Hello everyone, we are team 11. My name is ... Today we are going to talk about regression tree.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f218e990c_1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f218e990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Besides helping to make decisions, decision tree can also help to make predictions, which means the terminal node could contain decision or prediction.</a:t>
            </a:r>
            <a:endParaRPr>
              <a:solidFill>
                <a:srgbClr val="FF99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zh-CN"/>
              <a:t>For example, the log salary of a baseball player is </a:t>
            </a:r>
            <a:r>
              <a:rPr lang="zh-CN">
                <a:solidFill>
                  <a:schemeClr val="dk1"/>
                </a:solidFill>
              </a:rPr>
              <a:t>based on the number of years that he has played and the number of hits that he made in the previous year, As the graph indicates, log salary depends on #years and #hitts. T</a:t>
            </a:r>
            <a:r>
              <a:rPr lang="zh-CN">
                <a:solidFill>
                  <a:schemeClr val="dk1"/>
                </a:solidFill>
              </a:rPr>
              <a:t>he warmer tone the dots have, the higher the log salaries are.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W</a:t>
            </a:r>
            <a:r>
              <a:rPr lang="zh-CN">
                <a:solidFill>
                  <a:schemeClr val="dk1"/>
                </a:solidFill>
              </a:rPr>
              <a:t>ould you be able to predict his salary given </a:t>
            </a:r>
            <a:r>
              <a:rPr b="1" lang="zh-CN">
                <a:solidFill>
                  <a:schemeClr val="dk1"/>
                </a:solidFill>
              </a:rPr>
              <a:t>Years</a:t>
            </a:r>
            <a:r>
              <a:rPr lang="zh-CN">
                <a:solidFill>
                  <a:schemeClr val="dk1"/>
                </a:solidFill>
              </a:rPr>
              <a:t> and </a:t>
            </a:r>
            <a:r>
              <a:rPr b="1" lang="zh-CN">
                <a:solidFill>
                  <a:schemeClr val="dk1"/>
                </a:solidFill>
              </a:rPr>
              <a:t>Hits</a:t>
            </a:r>
            <a:r>
              <a:rPr lang="zh-CN">
                <a:solidFill>
                  <a:schemeClr val="dk1"/>
                </a:solidFill>
              </a:rPr>
              <a:t>? </a:t>
            </a:r>
            <a:endParaRPr>
              <a:solidFill>
                <a:schemeClr val="dk1"/>
              </a:solidFill>
            </a:endParaRPr>
          </a:p>
          <a:p>
            <a:pPr indent="0" lvl="0" marL="0" rtl="0" algn="l">
              <a:spcBef>
                <a:spcPts val="0"/>
              </a:spcBef>
              <a:spcAft>
                <a:spcPts val="0"/>
              </a:spcAft>
              <a:buNone/>
            </a:pPr>
            <a:r>
              <a:rPr lang="zh-CN">
                <a:solidFill>
                  <a:schemeClr val="dk1"/>
                </a:solidFill>
              </a:rPr>
              <a:t>How many years or how many hits do you think do you think would make a difference in log salary?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386d5b9d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386d5b9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Here is the answer. </a:t>
            </a:r>
            <a:endParaRPr>
              <a:solidFill>
                <a:schemeClr val="dk1"/>
              </a:solidFill>
            </a:endParaRPr>
          </a:p>
          <a:p>
            <a:pPr indent="0" lvl="0" marL="0" rtl="0" algn="l">
              <a:spcBef>
                <a:spcPts val="0"/>
              </a:spcBef>
              <a:spcAft>
                <a:spcPts val="0"/>
              </a:spcAft>
              <a:buClr>
                <a:schemeClr val="dk1"/>
              </a:buClr>
              <a:buSzPts val="1100"/>
              <a:buFont typeface="Arial"/>
              <a:buNone/>
            </a:pPr>
            <a:r>
              <a:rPr b="1" lang="zh-CN">
                <a:solidFill>
                  <a:schemeClr val="dk1"/>
                </a:solidFill>
              </a:rPr>
              <a:t>Figure 1</a:t>
            </a:r>
            <a:r>
              <a:rPr lang="zh-CN">
                <a:solidFill>
                  <a:schemeClr val="dk1"/>
                </a:solidFill>
              </a:rPr>
              <a:t> is a regression tree for predicting the log salary of a baseball player. There are a series of splits starting at the top of the tree. </a:t>
            </a:r>
            <a:r>
              <a:rPr lang="zh-CN">
                <a:solidFill>
                  <a:schemeClr val="dk1"/>
                </a:solidFill>
                <a:highlight>
                  <a:srgbClr val="FFFF00"/>
                </a:highlight>
              </a:rPr>
              <a:t>The top split assigns observations having Years &lt; 4.5 to the left branch.</a:t>
            </a:r>
            <a:r>
              <a:rPr lang="zh-CN">
                <a:solidFill>
                  <a:schemeClr val="dk1"/>
                </a:solidFill>
              </a:rPr>
              <a:t> The predicted salary for these players is given by the mean response value for the players in the data set with Years &lt; 4.5. For such players, the mean log salary is 5.11, and so we make a prediction of e 5.11 thousands of dollars, i.e. 165, 174.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zh-CN">
                <a:solidFill>
                  <a:schemeClr val="dk1"/>
                </a:solidFill>
              </a:rPr>
              <a:t>Figure 2 </a:t>
            </a:r>
            <a:r>
              <a:rPr lang="zh-CN">
                <a:solidFill>
                  <a:schemeClr val="dk1"/>
                </a:solidFill>
              </a:rPr>
              <a:t> is a three-region partition for the Hitters data set from the regression tree illustrated in Figure 1.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zh-CN"/>
              <a:t>An interpretation of these two figures is: </a:t>
            </a:r>
            <a:r>
              <a:rPr lang="zh-CN">
                <a:solidFill>
                  <a:srgbClr val="FF9900"/>
                </a:solidFill>
              </a:rPr>
              <a:t>Year </a:t>
            </a:r>
            <a:r>
              <a:rPr lang="zh-CN">
                <a:solidFill>
                  <a:schemeClr val="dk1"/>
                </a:solidFill>
              </a:rPr>
              <a:t>is the most important factor in determining </a:t>
            </a:r>
            <a:r>
              <a:rPr lang="zh-CN">
                <a:solidFill>
                  <a:srgbClr val="FF9900"/>
                </a:solidFill>
              </a:rPr>
              <a:t>Salary</a:t>
            </a:r>
            <a:r>
              <a:rPr lang="zh-CN">
                <a:solidFill>
                  <a:schemeClr val="dk1"/>
                </a:solidFill>
              </a:rPr>
              <a:t>, and players with less experience earn lower salaries than more experienced players. Given that a player is less experienced, the number of </a:t>
            </a:r>
            <a:r>
              <a:rPr lang="zh-CN">
                <a:solidFill>
                  <a:srgbClr val="FF9900"/>
                </a:solidFill>
              </a:rPr>
              <a:t>hits</a:t>
            </a:r>
            <a:r>
              <a:rPr lang="zh-CN">
                <a:solidFill>
                  <a:schemeClr val="dk1"/>
                </a:solidFill>
              </a:rPr>
              <a:t> that he made in the previous year seems to play little role in his salary. But among players who have played for five or more years, the number of </a:t>
            </a:r>
            <a:r>
              <a:rPr lang="zh-CN">
                <a:solidFill>
                  <a:srgbClr val="FF9900"/>
                </a:solidFill>
              </a:rPr>
              <a:t>hits</a:t>
            </a:r>
            <a:r>
              <a:rPr lang="zh-CN">
                <a:solidFill>
                  <a:schemeClr val="dk1"/>
                </a:solidFill>
              </a:rPr>
              <a:t> made in the previous year does affect salary, and players who made more hits last year tend to have higher salaries.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zh-CN">
                <a:solidFill>
                  <a:srgbClr val="FF0000"/>
                </a:solidFill>
              </a:rPr>
              <a:t>pointer</a:t>
            </a:r>
            <a:endParaRPr>
              <a:solidFill>
                <a:srgbClr val="FF0000"/>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zh-CN"/>
              <a:t>Next Nanxi will tell us more about regression tree.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f98cdacad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f98cdaca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f98cdacad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f98cdaca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f98cdaca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f98cdaca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Is it possible to visualize the tree regression?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f98cdaca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f98cdaca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f98cdacad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f98cdaca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CN"/>
              <a:t>Decision trees can be applied to both regression and classification problems. </a:t>
            </a:r>
            <a:r>
              <a:rPr lang="zh-CN">
                <a:solidFill>
                  <a:schemeClr val="dk1"/>
                </a:solidFill>
              </a:rPr>
              <a:t>we only focus on regression tree, the other group will talk about classification tree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f98cdaca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f98cdaca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f98cdacad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f98cdaca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Thank you Nanxi for that introduction on regression trees. Now that we have a good understanding of its basic concept, and some advantages for using this approach over other models, it is important to understand how we build the regression tree by stratifying our sample into different predictor spaces.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f2d5db58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f2d5db58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It is now time to consider at what point does one split the regression tree. To build the regression tree, there are roughly speaking, two steps to be followed. We want to divide the predictor space into non- overlapping regions which are then used to explain the data. The predictor space is the set of all possible values for all independent variables. When dividing the predictor space one can consider cutting or splitting the tree at any value for any predictor. That’s certainly a lot of possibilities.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Once these regions spaces are separated into groups it is now time to proceed to the next step. For every observation that falls into a specific region, we make the same prediction, which is simply the mean of the response values for the training observations in that particular region. Essentially, we are separating the predictor space into groups based on similar characteristics, and thus if the test data shares similar characteristics as those found in a particular group, we would predict it has a similar value for its dependent variable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The second step is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f98cdacad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f98cdaca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First, I will start with the general idea of “tree” and introduce the tree-based method for regression. My group members will talk about its realization in 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f2d5db587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f2d5db58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Now we’ve already gone into detail, about how we want to split the tree, and that we want to use recursive binary splitting so to avoid the problem of trying to compute all possible tree designs. But we havent yet discussed which criteria we consider when splitting the tree. Like most regressions, we want to minimize the Residual Sum of Squares, since it is a good indicator of how well our model explains our data. Notice that this expression has a double summation symbol. Within each particular region, we want to compute the squared difference between the predicted values for the response value that falls within each region. You should also notice that predicted value, the y hat in the above equation, is the mean of the response values in that particular region, which brings us back to step 2. We are simply predicting the means of the response values for the training observations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f2d5db58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f2d5db58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It is now time to go further into Step 1 presented on the previous slide about when we split the regression tree. In theory, the predictor space can have any possible shape as one considers that at any given node one can split any predictor, that is any of the independent variables, at any possible cutoff point or value of a particular independent variable. Consider all these options would be immense, especially with large datasets with many predictor variables. The picture to the right on this slide indicates an atypical predictor space capturing two independent variables, x one and x two. It is an example of what we will not do to create our regression trees. Notice how the regions are nonrectangular which means that the predictor space has been split by considering variables at many different levels of the tree. We will go into this more on the next few slides and why this approach, considering all possible regression trees is not only a bad idea, but also more generally computationally infeasible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f2d5db58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f2d5db58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Now my previous point bleeds over to this slide. When we attempt to build all regression trees by considering all options at which to split the regression tree into successive branches we run into an NP hard problem, which I presume many of our classmates will remember this concept from our optimization class. An NP-hard problem is computationally infeasible, it would take too long to consider all possible options to build this regression tree. To hone this point down, at why this is an  NP hard problem I will go over to the board. Here is a regression tree (draws regression tree) split by two variables, x1 and x2. First we have to consider which variables produces the best initial split, perhaps its x1 or x2, and at which point, so we would have to consider splitting the tree at every x1 and x2 variable, and seeing whether that explains the data the best. Then at a lower node, you would consider splitting by either variable and every possible cutoff point again and seeing how that impacts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f2d5db58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f2d5db58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 if we dont or cannot consider all possible splits when producing a regression tree, what do we do instead? We should use a method known as Recursive Binary Splitting. Recursive binary splitting is a top-down, greedy approach that successively splits the tree into smaller and smaller branches, and can do this in a relatively quick span of time. We will see later on when Robert introduces the R section that splitting the tree does not take nearly any time in R; done in an instant.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Now lets discuss recursive binary splitting a bit further. It is a top down approach because it begins at the top of tree(at which point all observations belong to a single region) and then successively splits the predictor space, each split produces two more branches. We can see from the diagram on the slide that at each node, the tree splits further. We continue to work down the tree until we reach some terminal node determined by stopping criteria that we will mention later on.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This method is a greedy approach because at each step of the tree building process, the best split is made at that particular step, rather than looking ahead and picking a split that would lead to a better tree in some future step. So at the source of any intermediate node, when considering a split we will consider all possible values for all predictor variables, and see which cutoff point will produce the best model that can be used to explain the data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f2d5db587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f2d5db587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f2d5db587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f2d5db587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f98cdaca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f98cdaca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500">
                <a:solidFill>
                  <a:schemeClr val="dk1"/>
                </a:solidFill>
              </a:rPr>
              <a:t>Left: The output of recursive binary splitting on a two-dimensional example. (What we will be doing)</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CN" sz="1500">
                <a:solidFill>
                  <a:schemeClr val="dk1"/>
                </a:solidFill>
              </a:rPr>
              <a:t>Right: A partition of two-dimensional feature space that could not result from recursive binary splitting.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CN" sz="1500">
                <a:solidFill>
                  <a:schemeClr val="dk1"/>
                </a:solidFill>
              </a:rPr>
              <a:t>The partition on the right side might generate better regression result and lead to a lower RSS, however, compared to Recursive Binary Splitting, it would be too computationally expensive. The feature of Recursive Binary Splitting is that it </a:t>
            </a:r>
            <a:r>
              <a:rPr lang="zh-CN" sz="1500">
                <a:solidFill>
                  <a:schemeClr val="dk1"/>
                </a:solidFill>
              </a:rPr>
              <a:t>guarantees not</a:t>
            </a:r>
            <a:r>
              <a:rPr lang="zh-CN" sz="1500">
                <a:solidFill>
                  <a:schemeClr val="dk1"/>
                </a:solidFill>
              </a:rPr>
              <a:t> the best but a not bad result and it’s efficient / time-consuming / computationally less expensive.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f2d5db587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f2d5db587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f0cb1f3a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f0cb1f3a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How do we actually construct the regions?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f0cb1f3a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f0cb1f3a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How do we actually construct the regions?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98cdacad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98cdaca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f98cdacad_0_3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f98cdaca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f98cdaca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f98cdaca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The left hand side shows a giant decision tree with many leaves and the right hand side is the corresponding regression line. This may produce good predictions on the training set, but is likely to overfit the data, leading to poor test set performance.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f98cdacad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f98cdaca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CN">
                <a:solidFill>
                  <a:schemeClr val="dk1"/>
                </a:solidFill>
              </a:rPr>
              <a:t>These two charts shows the pruned tree and a new regression line with fewer splits. As here are only 5 splits and 6 leaves.</a:t>
            </a:r>
            <a:endParaRPr>
              <a:solidFill>
                <a:schemeClr val="dk1"/>
              </a:solidFill>
            </a:endParaRPr>
          </a:p>
          <a:p>
            <a:pPr indent="0" lvl="0" marL="0" rtl="0" algn="l">
              <a:lnSpc>
                <a:spcPct val="115000"/>
              </a:lnSpc>
              <a:spcBef>
                <a:spcPts val="600"/>
              </a:spcBef>
              <a:spcAft>
                <a:spcPts val="0"/>
              </a:spcAft>
              <a:buNone/>
            </a:pPr>
            <a:r>
              <a:rPr lang="zh-CN">
                <a:solidFill>
                  <a:schemeClr val="dk1"/>
                </a:solidFill>
              </a:rPr>
              <a:t>A smaller tree with fewer splits might lead to lower variance and better interpretation at the cost of a little bias.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As a result, we need to find a way to control the complexity of our model.. </a:t>
            </a:r>
            <a:endParaRPr>
              <a:solidFill>
                <a:schemeClr val="dk1"/>
              </a:solidFill>
            </a:endParaRPr>
          </a:p>
          <a:p>
            <a:pPr indent="0" lvl="0" marL="0" rtl="0" algn="l">
              <a:lnSpc>
                <a:spcPct val="115000"/>
              </a:lnSpc>
              <a:spcBef>
                <a:spcPts val="600"/>
              </a:spcBef>
              <a:spcAft>
                <a:spcPts val="0"/>
              </a:spcAft>
              <a:buNone/>
            </a:pPr>
            <a:r>
              <a:t/>
            </a:r>
            <a:endParaRPr>
              <a:solidFill>
                <a:schemeClr val="dk1"/>
              </a:solidFill>
            </a:endParaRPr>
          </a:p>
          <a:p>
            <a:pPr indent="0" lvl="0" marL="0" rtl="0" algn="l">
              <a:lnSpc>
                <a:spcPct val="115000"/>
              </a:lnSpc>
              <a:spcBef>
                <a:spcPts val="60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f98cdaca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f98cdaca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latin typeface="Calibri"/>
                <a:ea typeface="Calibri"/>
                <a:cs typeface="Calibri"/>
                <a:sym typeface="Calibri"/>
              </a:rPr>
              <a:t>One possible method to solve the overfitting problem is to grow the tree only so long as the decrease in the RSS of each split exceeds some high threshold. However, this method is short-sighted, because sometimes a worthless split may be followed by another split that results in huge reduction in RSS.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zh-CN">
                <a:solidFill>
                  <a:schemeClr val="dk1"/>
                </a:solidFill>
              </a:rPr>
              <a:t>One strategy is to grow a very large tree T0, and then prune it back in order to obtain a subtree. We call it “Cost Complexity Pruning”.</a:t>
            </a:r>
            <a:r>
              <a:rPr lang="zh-CN">
                <a:solidFill>
                  <a:srgbClr val="677480"/>
                </a:solidFill>
                <a:latin typeface="Lato"/>
                <a:ea typeface="Lato"/>
                <a:cs typeface="Lato"/>
                <a:sym typeface="Lato"/>
              </a:rPr>
              <a:t> We use recursive binary splitting to grow a large tree on the training data, stopping only when each terminal node has fewer than some minimum number of observations, and then apply cost complexity pruning to the large tree in order to obtain a sequence of best subtrees.</a:t>
            </a:r>
            <a:endParaRPr>
              <a:solidFill>
                <a:srgbClr val="677480"/>
              </a:solidFill>
              <a:latin typeface="Lato"/>
              <a:ea typeface="Lato"/>
              <a:cs typeface="Lato"/>
              <a:sym typeface="Lato"/>
            </a:endParaRPr>
          </a:p>
          <a:p>
            <a:pPr indent="0" lvl="0" marL="0" rtl="0" algn="l">
              <a:spcBef>
                <a:spcPts val="0"/>
              </a:spcBef>
              <a:spcAft>
                <a:spcPts val="0"/>
              </a:spcAft>
              <a:buNone/>
            </a:pPr>
            <a:r>
              <a:t/>
            </a:r>
            <a:endParaRPr>
              <a:solidFill>
                <a:srgbClr val="677480"/>
              </a:solidFill>
              <a:latin typeface="Lato"/>
              <a:ea typeface="Lato"/>
              <a:cs typeface="Lato"/>
              <a:sym typeface="Lato"/>
            </a:endParaRPr>
          </a:p>
          <a:p>
            <a:pPr indent="0" lvl="0" marL="0" rtl="0" algn="l">
              <a:lnSpc>
                <a:spcPct val="115000"/>
              </a:lnSpc>
              <a:spcBef>
                <a:spcPts val="600"/>
              </a:spcBef>
              <a:spcAft>
                <a:spcPts val="0"/>
              </a:spcAft>
              <a:buNone/>
            </a:pPr>
            <a:r>
              <a:rPr lang="zh-CN">
                <a:solidFill>
                  <a:schemeClr val="dk1"/>
                </a:solidFill>
              </a:rPr>
              <a:t>###One possible alternative to the process described above is to grow the tree only so long as the decrease in the RSS due to each split exceeds some (high) threshold. However, this strategy will result in smaller trees, but is too short-sighted: a seemingly worthless split early on in the tree might be followed by a very good split — that is, a split that leads to a large reduction in RSS later on###</a:t>
            </a:r>
            <a:endParaRPr>
              <a:solidFill>
                <a:srgbClr val="677480"/>
              </a:solidFill>
              <a:latin typeface="Lato"/>
              <a:ea typeface="Lato"/>
              <a:cs typeface="Lato"/>
              <a:sym typeface="La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f218e990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f218e990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f98cdacad_0_4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f98cdaca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f98cdacad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f98cdacad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f2eeba5bb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f2eeba5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f218e990c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f218e990c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CN"/>
              <a:t>α is the tuning parameter</a:t>
            </a:r>
            <a:endParaRPr/>
          </a:p>
          <a:p>
            <a:pPr indent="0" lvl="0" marL="0" rtl="0" algn="l">
              <a:lnSpc>
                <a:spcPct val="115000"/>
              </a:lnSpc>
              <a:spcBef>
                <a:spcPts val="600"/>
              </a:spcBef>
              <a:spcAft>
                <a:spcPts val="0"/>
              </a:spcAft>
              <a:buNone/>
            </a:pPr>
            <a:r>
              <a:rPr lang="zh-CN"/>
              <a:t>|T| indicates the number of terminal nodes of the tree T </a:t>
            </a:r>
            <a:endParaRPr/>
          </a:p>
          <a:p>
            <a:pPr indent="0" lvl="0" marL="0" rtl="0" algn="l">
              <a:lnSpc>
                <a:spcPct val="115000"/>
              </a:lnSpc>
              <a:spcBef>
                <a:spcPts val="600"/>
              </a:spcBef>
              <a:spcAft>
                <a:spcPts val="0"/>
              </a:spcAft>
              <a:buNone/>
            </a:pPr>
            <a:r>
              <a:rPr lang="zh-CN"/>
              <a:t>Rm is the rectangle (i.e. the subset of predictor space) corresponding to the mth terminal node</a:t>
            </a:r>
            <a:endParaRPr/>
          </a:p>
          <a:p>
            <a:pPr indent="0" lvl="0" marL="0" rtl="0" algn="l">
              <a:lnSpc>
                <a:spcPct val="115000"/>
              </a:lnSpc>
              <a:spcBef>
                <a:spcPts val="600"/>
              </a:spcBef>
              <a:spcAft>
                <a:spcPts val="0"/>
              </a:spcAft>
              <a:buNone/>
            </a:pPr>
            <a:r>
              <a:rPr lang="zh-CN"/>
              <a:t>ˆyRm is the mean of the training observations in Rm</a:t>
            </a:r>
            <a:endParaRPr/>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f218e990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f218e990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CN"/>
              <a:t>I When α = 0, then the subtree T will simply equal To, because </a:t>
            </a:r>
            <a:r>
              <a:rPr lang="zh-CN"/>
              <a:t>then it</a:t>
            </a:r>
            <a:r>
              <a:rPr lang="zh-CN"/>
              <a:t> just measures the training error.</a:t>
            </a:r>
            <a:endParaRPr/>
          </a:p>
          <a:p>
            <a:pPr indent="0" lvl="0" marL="0" rtl="0" algn="l">
              <a:lnSpc>
                <a:spcPct val="115000"/>
              </a:lnSpc>
              <a:spcBef>
                <a:spcPts val="600"/>
              </a:spcBef>
              <a:spcAft>
                <a:spcPts val="0"/>
              </a:spcAft>
              <a:buNone/>
            </a:pPr>
            <a:r>
              <a:rPr lang="zh-CN"/>
              <a:t>However, as α = 0 increases, there is a price to pay for having a tree with many terminal nodes</a:t>
            </a:r>
            <a:r>
              <a:rPr lang="zh-CN"/>
              <a:t>, </a:t>
            </a:r>
            <a:r>
              <a:rPr lang="zh-CN"/>
              <a:t>and so it will be minimized for a smaller sub-tree.</a:t>
            </a:r>
            <a:endParaRPr/>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rPr lang="zh-CN"/>
              <a:t>If you have seen the lasso, (2) is similar to it in the sense the ways the lasso controls the complexity of the linear model. </a:t>
            </a:r>
            <a:endParaRPr/>
          </a:p>
          <a:p>
            <a:pPr indent="0" lvl="0" marL="0" rtl="0" algn="l">
              <a:lnSpc>
                <a:spcPct val="115000"/>
              </a:lnSpc>
              <a:spcBef>
                <a:spcPts val="600"/>
              </a:spcBef>
              <a:spcAft>
                <a:spcPts val="0"/>
              </a:spcAft>
              <a:buNone/>
            </a:pPr>
            <a:r>
              <a:rPr lang="zh-CN"/>
              <a:t>As α = 0 increases from 0 in (2), branches are pruned from the tree in a nested and predictable way (resulting in the whole sequence of subtrees as a function of α = 0 is easy).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98cdacad_0_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98cdaca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is an example of decision tree in our daily life. It has been raining recently. Before walking out of your door, have you thought if you should bring an umbrella, rain jacket or nothing?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4f2eeba5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4f2eeba5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f98cdacad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f98cdacad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Here is the decision tree that people made in their mind but didn’t realize.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If it’s not raining, nothing is needed. If it’s raining but not windy, an umbrella is good to go. If it’s windy and rainy, you’d better wear a rain jacket.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Image Source: https://ml.berkeley.edu/blog/2017/12/26/tutorial-5/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f98cdacad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f98cdaca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CN">
                <a:solidFill>
                  <a:schemeClr val="dk1"/>
                </a:solidFill>
              </a:rPr>
              <a:t>From this example it’s easy to see that decision tree’s</a:t>
            </a:r>
            <a:r>
              <a:rPr lang="zh-CN">
                <a:solidFill>
                  <a:schemeClr val="dk1"/>
                </a:solidFill>
              </a:rPr>
              <a:t> attraction lies in the simplicity of the resulting model, where a decision tree is quite easy to understand and explain.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solidFill>
                  <a:schemeClr val="dk1"/>
                </a:solidFill>
              </a:rPr>
              <a:t>This definition tells us  “what a decision tree serves” and “when to use a decision tree”.</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f218e990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f218e990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Now let’s talk about terminology in decision tree.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Left figure is an example of d</a:t>
            </a:r>
            <a:r>
              <a:rPr lang="zh-CN">
                <a:solidFill>
                  <a:schemeClr val="dk1"/>
                </a:solidFill>
              </a:rPr>
              <a:t>ecision trees, which are typically drawn upside down, in the sense that the leaves are at the bottom of the tree.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A decision tree starts with a single root node that splits into multiple </a:t>
            </a:r>
            <a:r>
              <a:rPr b="1" lang="zh-CN">
                <a:solidFill>
                  <a:schemeClr val="dk1"/>
                </a:solidFill>
              </a:rPr>
              <a:t>branches</a:t>
            </a:r>
            <a:r>
              <a:rPr lang="zh-CN">
                <a:solidFill>
                  <a:schemeClr val="dk1"/>
                </a:solidFill>
              </a:rPr>
              <a:t>, leading to further nodes, each of which may further split as </a:t>
            </a:r>
            <a:r>
              <a:rPr b="1" lang="zh-CN">
                <a:solidFill>
                  <a:schemeClr val="dk1"/>
                </a:solidFill>
              </a:rPr>
              <a:t>internal nodes, </a:t>
            </a:r>
            <a:r>
              <a:rPr lang="zh-CN">
                <a:solidFill>
                  <a:schemeClr val="dk1"/>
                </a:solidFill>
              </a:rPr>
              <a:t>or else terminate as </a:t>
            </a:r>
            <a:r>
              <a:rPr b="1" lang="zh-CN">
                <a:solidFill>
                  <a:schemeClr val="dk1"/>
                </a:solidFill>
              </a:rPr>
              <a:t>terminal nodes</a:t>
            </a:r>
            <a:r>
              <a:rPr lang="zh-CN">
                <a:solidFill>
                  <a:schemeClr val="dk1"/>
                </a:solidFill>
              </a:rPr>
              <a:t>.  Associated with each non-terminal node will be a test or question that determines which branch to follow. The </a:t>
            </a:r>
            <a:r>
              <a:rPr b="1" lang="zh-CN">
                <a:solidFill>
                  <a:schemeClr val="dk1"/>
                </a:solidFill>
              </a:rPr>
              <a:t>terminal nodes</a:t>
            </a:r>
            <a:r>
              <a:rPr lang="zh-CN">
                <a:solidFill>
                  <a:schemeClr val="dk1"/>
                </a:solidFill>
              </a:rPr>
              <a:t> contain the "decisions" or "predictions" and the number in each </a:t>
            </a:r>
            <a:r>
              <a:rPr b="1" lang="zh-CN">
                <a:solidFill>
                  <a:schemeClr val="dk1"/>
                </a:solidFill>
              </a:rPr>
              <a:t>terminal node</a:t>
            </a:r>
            <a:r>
              <a:rPr lang="zh-CN">
                <a:solidFill>
                  <a:schemeClr val="dk1"/>
                </a:solidFill>
              </a:rPr>
              <a:t> is the mean of the response of the observation that fall there.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t>Right figure</a:t>
            </a:r>
            <a:r>
              <a:rPr lang="zh-CN">
                <a:solidFill>
                  <a:schemeClr val="dk1"/>
                </a:solidFill>
              </a:rPr>
              <a:t> is a three-region partition from the decision tree illustrated in the left figure. In keeping with the tree analogy, the individual regions are known as </a:t>
            </a:r>
            <a:r>
              <a:rPr b="1" lang="zh-CN">
                <a:solidFill>
                  <a:schemeClr val="dk1"/>
                </a:solidFill>
              </a:rPr>
              <a:t>terminal nodes or leaves of the tree</a:t>
            </a:r>
            <a:r>
              <a:rPr lang="zh-C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rgbClr val="FF0000"/>
                </a:solidFill>
              </a:rPr>
              <a:t>add number</a:t>
            </a:r>
            <a:endParaRPr>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f98cdaca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f98cdaca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zh-CN">
                <a:solidFill>
                  <a:schemeClr val="dk1"/>
                </a:solidFill>
              </a:rPr>
              <a:t>The decision tree translates to the rule set, where each rule corresponds to one pathway through the decision tree, starting at the root node and terminating at a terminal node. </a:t>
            </a:r>
            <a:endParaRPr>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zh-CN">
                <a:solidFill>
                  <a:schemeClr val="dk1"/>
                </a:solidFill>
                <a:highlight>
                  <a:srgbClr val="FFFF00"/>
                </a:highlight>
              </a:rPr>
              <a:t>For example, consider rule 7: There are 27 data points that takes 11% of the total data. For 74% of these 27 observations (</a:t>
            </a:r>
            <a:r>
              <a:rPr i="1" lang="zh-CN">
                <a:solidFill>
                  <a:schemeClr val="dk1"/>
                </a:solidFill>
                <a:highlight>
                  <a:srgbClr val="FFFF00"/>
                </a:highlight>
              </a:rPr>
              <a:t>prob=0.74</a:t>
            </a:r>
            <a:r>
              <a:rPr lang="zh-CN">
                <a:solidFill>
                  <a:schemeClr val="dk1"/>
                </a:solidFill>
                <a:highlight>
                  <a:srgbClr val="FFFF00"/>
                </a:highlight>
              </a:rPr>
              <a:t>), it rained the following day (</a:t>
            </a:r>
            <a:r>
              <a:rPr i="1" lang="zh-CN">
                <a:solidFill>
                  <a:schemeClr val="dk1"/>
                </a:solidFill>
                <a:highlight>
                  <a:srgbClr val="FFFF00"/>
                </a:highlight>
              </a:rPr>
              <a:t>RainTomorrow=Yes</a:t>
            </a:r>
            <a:r>
              <a:rPr lang="zh-CN">
                <a:solidFill>
                  <a:schemeClr val="dk1"/>
                </a:solidFill>
                <a:highlight>
                  <a:srgbClr val="FFFF00"/>
                </a:highlight>
              </a:rPr>
              <a:t>)  when the pressure at 3pm was less than 1012 and the hours of sunshine were less than 8.85) </a:t>
            </a:r>
            <a:endParaRPr>
              <a:solidFill>
                <a:schemeClr val="dk1"/>
              </a:solidFill>
              <a:highlight>
                <a:srgbClr val="FFFF00"/>
              </a:highlight>
            </a:endParaRPr>
          </a:p>
          <a:p>
            <a:pPr indent="0" lvl="0" marL="0" rtl="0" algn="l">
              <a:lnSpc>
                <a:spcPct val="115000"/>
              </a:lnSpc>
              <a:spcBef>
                <a:spcPts val="600"/>
              </a:spcBef>
              <a:spcAft>
                <a:spcPts val="0"/>
              </a:spcAft>
              <a:buClr>
                <a:schemeClr val="dk1"/>
              </a:buClr>
              <a:buSzPts val="1100"/>
              <a:buFont typeface="Arial"/>
              <a:buNone/>
            </a:pPr>
            <a:r>
              <a:rPr lang="zh-CN">
                <a:solidFill>
                  <a:schemeClr val="dk1"/>
                </a:solidFill>
              </a:rPr>
              <a:t>Probabilities are typically recorded for each terminal node to indicate the strength of the decision we derive from the model. </a:t>
            </a:r>
            <a:endParaRPr>
              <a:solidFill>
                <a:schemeClr val="dk1"/>
              </a:solidFill>
              <a:highlight>
                <a:srgbClr val="FFFF00"/>
              </a:highlight>
            </a:endParaRPr>
          </a:p>
          <a:p>
            <a:pPr indent="0" lvl="0" marL="0" rtl="0" algn="l">
              <a:lnSpc>
                <a:spcPct val="115000"/>
              </a:lnSpc>
              <a:spcBef>
                <a:spcPts val="0"/>
              </a:spcBef>
              <a:spcAft>
                <a:spcPts val="0"/>
              </a:spcAft>
              <a:buClr>
                <a:schemeClr val="dk1"/>
              </a:buClr>
              <a:buSzPts val="1100"/>
              <a:buFont typeface="Arial"/>
              <a:buNone/>
            </a:pPr>
            <a:r>
              <a:rPr lang="zh-CN">
                <a:solidFill>
                  <a:schemeClr val="dk1"/>
                </a:solidFill>
              </a:rPr>
              <a:t>It should be noted that since large trees are often simplified by cutting back (or pruning), we will often see rule numbers that are not sequential.</a:t>
            </a:r>
            <a:endParaRPr>
              <a:solidFill>
                <a:schemeClr val="dk1"/>
              </a:solidFill>
            </a:endParaRPr>
          </a:p>
          <a:p>
            <a:pPr indent="0" lvl="0" marL="0" rtl="0" algn="l">
              <a:spcBef>
                <a:spcPts val="0"/>
              </a:spcBef>
              <a:spcAft>
                <a:spcPts val="0"/>
              </a:spcAft>
              <a:buNone/>
            </a:pPr>
            <a:r>
              <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zh-CN">
                <a:solidFill>
                  <a:srgbClr val="3C4043"/>
                </a:solidFill>
                <a:highlight>
                  <a:schemeClr val="lt1"/>
                </a:highlight>
              </a:rPr>
              <a:t>1. need to reconstruct the tree</a:t>
            </a:r>
            <a:endParaRPr>
              <a:solidFill>
                <a:srgbClr val="3C4043"/>
              </a:solidFill>
              <a:highlight>
                <a:schemeClr val="lt1"/>
              </a:highlight>
            </a:endParaRPr>
          </a:p>
          <a:p>
            <a:pPr indent="0" lvl="0" marL="0" rtl="0" algn="l">
              <a:spcBef>
                <a:spcPts val="0"/>
              </a:spcBef>
              <a:spcAft>
                <a:spcPts val="0"/>
              </a:spcAft>
              <a:buClr>
                <a:schemeClr val="dk1"/>
              </a:buClr>
              <a:buSzPts val="1100"/>
              <a:buFont typeface="Arial"/>
              <a:buNone/>
            </a:pPr>
            <a:r>
              <a:rPr lang="zh-CN">
                <a:solidFill>
                  <a:srgbClr val="3C4043"/>
                </a:solidFill>
                <a:highlight>
                  <a:schemeClr val="lt1"/>
                </a:highlight>
              </a:rPr>
              <a:t>2. include "rules"</a:t>
            </a:r>
            <a:endParaRPr>
              <a:solidFill>
                <a:srgbClr val="3C4043"/>
              </a:solidFill>
              <a:highlight>
                <a:schemeClr val="lt1"/>
              </a:highlight>
            </a:endParaRPr>
          </a:p>
          <a:p>
            <a:pPr indent="0" lvl="0" marL="0" rtl="0" algn="l">
              <a:spcBef>
                <a:spcPts val="0"/>
              </a:spcBef>
              <a:spcAft>
                <a:spcPts val="0"/>
              </a:spcAft>
              <a:buClr>
                <a:schemeClr val="dk1"/>
              </a:buClr>
              <a:buSzPts val="1100"/>
              <a:buFont typeface="Arial"/>
              <a:buNone/>
            </a:pPr>
            <a:r>
              <a:rPr lang="zh-CN">
                <a:solidFill>
                  <a:srgbClr val="3C4043"/>
                </a:solidFill>
                <a:highlight>
                  <a:schemeClr val="lt1"/>
                </a:highlight>
              </a:rPr>
              <a:t>3. explain why rule numbers are usually not sequential</a:t>
            </a:r>
            <a:endParaRPr>
              <a:solidFill>
                <a:srgbClr val="3C4043"/>
              </a:solidFill>
              <a:highlight>
                <a:schemeClr val="lt1"/>
              </a:highlight>
            </a:endParaRPr>
          </a:p>
          <a:p>
            <a:pPr indent="0" lvl="0" marL="0" rtl="0" algn="l">
              <a:spcBef>
                <a:spcPts val="0"/>
              </a:spcBef>
              <a:spcAft>
                <a:spcPts val="0"/>
              </a:spcAft>
              <a:buClr>
                <a:schemeClr val="dk1"/>
              </a:buClr>
              <a:buSzPts val="1100"/>
              <a:buFont typeface="Arial"/>
              <a:buNone/>
            </a:pPr>
            <a:r>
              <a:rPr lang="zh-CN">
                <a:solidFill>
                  <a:srgbClr val="3C4043"/>
                </a:solidFill>
                <a:highlight>
                  <a:schemeClr val="lt1"/>
                </a:highlight>
              </a:rPr>
              <a:t>4. probability associated with each leaf node</a:t>
            </a:r>
            <a:endParaRPr>
              <a:solidFill>
                <a:srgbClr val="3C4043"/>
              </a:solidFill>
              <a:highlight>
                <a:schemeClr val="lt1"/>
              </a:highlight>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cd4e7590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cd4e7590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zh-CN">
                <a:solidFill>
                  <a:schemeClr val="dk1"/>
                </a:solidFill>
              </a:rPr>
              <a:t>Also, observe how readily a decision tree is converted to code. Each rule can be converted to an </a:t>
            </a:r>
            <a:r>
              <a:rPr lang="zh-CN">
                <a:solidFill>
                  <a:schemeClr val="dk1"/>
                </a:solidFill>
                <a:highlight>
                  <a:srgbClr val="FFFF00"/>
                </a:highlight>
              </a:rPr>
              <a:t>if-statement.</a:t>
            </a:r>
            <a:endParaRPr>
              <a:solidFill>
                <a:schemeClr val="dk1"/>
              </a:solidFill>
              <a:highlight>
                <a:srgbClr val="FFFF00"/>
              </a:highlight>
            </a:endParaRPr>
          </a:p>
          <a:p>
            <a:pPr indent="0" lvl="0" marL="0" rtl="0" algn="l">
              <a:lnSpc>
                <a:spcPct val="115000"/>
              </a:lnSpc>
              <a:spcBef>
                <a:spcPts val="600"/>
              </a:spcBef>
              <a:spcAft>
                <a:spcPts val="0"/>
              </a:spcAft>
              <a:buNone/>
            </a:pPr>
            <a:r>
              <a:rPr lang="zh-CN">
                <a:solidFill>
                  <a:schemeClr val="dk1"/>
                </a:solidFill>
                <a:highlight>
                  <a:srgbClr val="FFFF00"/>
                </a:highlight>
              </a:rPr>
              <a:t>This example is a classification example since its response variable is </a:t>
            </a:r>
            <a:r>
              <a:rPr lang="zh-CN">
                <a:solidFill>
                  <a:schemeClr val="dk1"/>
                </a:solidFill>
                <a:highlight>
                  <a:srgbClr val="FFFF00"/>
                </a:highlight>
              </a:rPr>
              <a:t>categorical</a:t>
            </a:r>
            <a:r>
              <a:rPr lang="zh-CN">
                <a:solidFill>
                  <a:schemeClr val="dk1"/>
                </a:solidFill>
                <a:highlight>
                  <a:srgbClr val="FFFF00"/>
                </a:highlight>
              </a:rPr>
              <a:t>. We are using it for our presentation on regression because it provides an easy-to-explain example of the general idea of the tree structure. We will apply the concept to a regression problem later in the presentation.</a:t>
            </a:r>
            <a:endParaRPr>
              <a:solidFill>
                <a:schemeClr val="dk1"/>
              </a:solidFill>
              <a:highlight>
                <a:srgbClr val="FFFF00"/>
              </a:highlight>
            </a:endParaRPr>
          </a:p>
          <a:p>
            <a:pPr indent="0" lvl="0" marL="0" rtl="0" algn="l">
              <a:lnSpc>
                <a:spcPct val="115000"/>
              </a:lnSpc>
              <a:spcBef>
                <a:spcPts val="600"/>
              </a:spcBef>
              <a:spcAft>
                <a:spcPts val="0"/>
              </a:spcAft>
              <a:buNone/>
            </a:pPr>
            <a:r>
              <a:t/>
            </a:r>
            <a:endParaRPr>
              <a:solidFill>
                <a:schemeClr val="dk1"/>
              </a:solidFill>
            </a:endParaRPr>
          </a:p>
          <a:p>
            <a:pPr indent="0" lvl="0" marL="0" rtl="0" algn="l">
              <a:lnSpc>
                <a:spcPct val="115000"/>
              </a:lnSpc>
              <a:spcBef>
                <a:spcPts val="600"/>
              </a:spcBef>
              <a:spcAft>
                <a:spcPts val="0"/>
              </a:spcAft>
              <a:buNone/>
            </a:pPr>
            <a:r>
              <a:t/>
            </a:r>
            <a:endParaRPr>
              <a:solidFill>
                <a:schemeClr val="dk1"/>
              </a:solidFill>
            </a:endParaRPr>
          </a:p>
          <a:p>
            <a:pPr indent="0" lvl="0" marL="0" rtl="0" algn="l">
              <a:lnSpc>
                <a:spcPct val="115000"/>
              </a:lnSpc>
              <a:spcBef>
                <a:spcPts val="600"/>
              </a:spcBef>
              <a:spcAft>
                <a:spcPts val="0"/>
              </a:spcAft>
              <a:buNone/>
            </a:pPr>
            <a:r>
              <a:t/>
            </a:r>
            <a:endParaRPr>
              <a:solidFill>
                <a:schemeClr val="dk1"/>
              </a:solidFill>
            </a:endParaRPr>
          </a:p>
          <a:p>
            <a:pPr indent="0" lvl="0" marL="0" rtl="0" algn="l">
              <a:lnSpc>
                <a:spcPct val="115000"/>
              </a:lnSpc>
              <a:spcBef>
                <a:spcPts val="600"/>
              </a:spcBef>
              <a:spcAft>
                <a:spcPts val="0"/>
              </a:spcAft>
              <a:buNone/>
            </a:pPr>
            <a:r>
              <a:t/>
            </a:r>
            <a:endParaRPr>
              <a:solidFill>
                <a:schemeClr val="dk1"/>
              </a:solidFill>
            </a:endParaRPr>
          </a:p>
          <a:p>
            <a:pPr indent="0" lvl="0" marL="0" rtl="0" algn="l">
              <a:lnSpc>
                <a:spcPct val="115000"/>
              </a:lnSpc>
              <a:spcBef>
                <a:spcPts val="600"/>
              </a:spcBef>
              <a:spcAft>
                <a:spcPts val="0"/>
              </a:spcAft>
              <a:buNone/>
            </a:pPr>
            <a:r>
              <a:t/>
            </a:r>
            <a:endParaRPr>
              <a:solidFill>
                <a:schemeClr val="dk1"/>
              </a:solidFill>
            </a:endParaRPr>
          </a:p>
          <a:p>
            <a:pPr indent="0" lvl="0" marL="0" rtl="0" algn="l">
              <a:lnSpc>
                <a:spcPct val="115000"/>
              </a:lnSpc>
              <a:spcBef>
                <a:spcPts val="600"/>
              </a:spcBef>
              <a:spcAft>
                <a:spcPts val="0"/>
              </a:spcAft>
              <a:buNone/>
            </a:pPr>
            <a:r>
              <a:rPr lang="zh-CN">
                <a:solidFill>
                  <a:schemeClr val="dk1"/>
                </a:solidFill>
              </a:rPr>
              <a:t>It might seem like classification-yes/no-binary, but our group’s focus is regression-prediction numeric value. </a:t>
            </a:r>
            <a:endParaRPr>
              <a:solidFill>
                <a:schemeClr val="dk1"/>
              </a:solidFill>
            </a:endParaRPr>
          </a:p>
          <a:p>
            <a:pPr indent="0" lvl="0" marL="0" rtl="0" algn="l">
              <a:lnSpc>
                <a:spcPct val="115000"/>
              </a:lnSpc>
              <a:spcBef>
                <a:spcPts val="600"/>
              </a:spcBef>
              <a:spcAft>
                <a:spcPts val="0"/>
              </a:spcAft>
              <a:buNone/>
            </a:pPr>
            <a:r>
              <a:rPr lang="zh-CN">
                <a:solidFill>
                  <a:srgbClr val="FF0000"/>
                </a:solidFill>
              </a:rPr>
              <a:t>how they came about</a:t>
            </a:r>
            <a:endParaRPr>
              <a:solidFill>
                <a:srgbClr val="FF0000"/>
              </a:solidFill>
            </a:endParaRPr>
          </a:p>
          <a:p>
            <a:pPr indent="0" lvl="0" marL="0" rtl="0" algn="l">
              <a:lnSpc>
                <a:spcPct val="115000"/>
              </a:lnSpc>
              <a:spcBef>
                <a:spcPts val="600"/>
              </a:spcBef>
              <a:spcAft>
                <a:spcPts val="0"/>
              </a:spcAft>
              <a:buNone/>
            </a:pPr>
            <a:r>
              <a:rPr lang="zh-CN">
                <a:solidFill>
                  <a:srgbClr val="FF0000"/>
                </a:solidFill>
              </a:rPr>
              <a:t>partition sample</a:t>
            </a:r>
            <a:endParaRPr>
              <a:solidFill>
                <a:srgbClr val="FF0000"/>
              </a:solidFill>
            </a:endParaRPr>
          </a:p>
          <a:p>
            <a:pPr indent="0" lvl="0" marL="0" rtl="0" algn="l">
              <a:lnSpc>
                <a:spcPct val="115000"/>
              </a:lnSpc>
              <a:spcBef>
                <a:spcPts val="600"/>
              </a:spcBef>
              <a:spcAft>
                <a:spcPts val="0"/>
              </a:spcAft>
              <a:buNone/>
            </a:pPr>
            <a:r>
              <a:rPr lang="zh-CN">
                <a:solidFill>
                  <a:srgbClr val="FF0000"/>
                </a:solidFill>
              </a:rPr>
              <a:t>group of samples-terminal node 80%yes 20%no</a:t>
            </a:r>
            <a:endParaRPr>
              <a:solidFill>
                <a:srgbClr val="FF0000"/>
              </a:solidFill>
            </a:endParaRPr>
          </a:p>
          <a:p>
            <a:pPr indent="0" lvl="0" marL="0" rtl="0" algn="l">
              <a:lnSpc>
                <a:spcPct val="115000"/>
              </a:lnSpc>
              <a:spcBef>
                <a:spcPts val="600"/>
              </a:spcBef>
              <a:spcAft>
                <a:spcPts val="0"/>
              </a:spcAft>
              <a:buNone/>
            </a:pPr>
            <a:r>
              <a:rPr lang="zh-CN">
                <a:solidFill>
                  <a:srgbClr val="FF0000"/>
                </a:solidFill>
              </a:rPr>
              <a:t>decesion tree:1;2 type of depend </a:t>
            </a:r>
            <a:endParaRPr>
              <a:solidFill>
                <a:srgbClr val="FF0000"/>
              </a:solidFill>
            </a:endParaRPr>
          </a:p>
          <a:p>
            <a:pPr indent="0" lvl="0" marL="0" rtl="0" algn="l">
              <a:lnSpc>
                <a:spcPct val="115000"/>
              </a:lnSpc>
              <a:spcBef>
                <a:spcPts val="600"/>
              </a:spcBef>
              <a:spcAft>
                <a:spcPts val="0"/>
              </a:spcAft>
              <a:buNone/>
            </a:pPr>
            <a:r>
              <a:rPr lang="zh-CN">
                <a:solidFill>
                  <a:srgbClr val="FF0000"/>
                </a:solidFill>
              </a:rPr>
              <a:t>lost use </a:t>
            </a:r>
            <a:r>
              <a:rPr lang="zh-CN">
                <a:solidFill>
                  <a:srgbClr val="FF0000"/>
                </a:solidFill>
              </a:rPr>
              <a:t>classification</a:t>
            </a:r>
            <a:endParaRPr>
              <a:solidFill>
                <a:srgbClr val="FF0000"/>
              </a:solidFill>
            </a:endParaRPr>
          </a:p>
          <a:p>
            <a:pPr indent="0" lvl="0" marL="0" rtl="0" algn="l">
              <a:lnSpc>
                <a:spcPct val="115000"/>
              </a:lnSpc>
              <a:spcBef>
                <a:spcPts val="600"/>
              </a:spcBef>
              <a:spcAft>
                <a:spcPts val="0"/>
              </a:spcAft>
              <a:buNone/>
            </a:pPr>
            <a:r>
              <a:rPr lang="zh-CN">
                <a:solidFill>
                  <a:srgbClr val="FF0000"/>
                </a:solidFill>
              </a:rPr>
              <a:t>but we are actually regression</a:t>
            </a:r>
            <a:endParaRPr>
              <a:solidFill>
                <a:srgbClr val="FF0000"/>
              </a:solidFill>
            </a:endParaRPr>
          </a:p>
          <a:p>
            <a:pPr indent="0" lvl="0" marL="0" rtl="0" algn="l">
              <a:lnSpc>
                <a:spcPct val="115000"/>
              </a:lnSpc>
              <a:spcBef>
                <a:spcPts val="600"/>
              </a:spcBef>
              <a:spcAft>
                <a:spcPts val="0"/>
              </a:spcAft>
              <a:buNone/>
            </a:pPr>
            <a:r>
              <a:rPr lang="zh-CN">
                <a:solidFill>
                  <a:srgbClr val="FF0000"/>
                </a:solidFill>
              </a:rPr>
              <a:t>tree building</a:t>
            </a:r>
            <a:endParaRPr>
              <a:solidFill>
                <a:srgbClr val="FF0000"/>
              </a:solidFill>
            </a:endParaRPr>
          </a:p>
          <a:p>
            <a:pPr indent="0" lvl="0" marL="0" rtl="0" algn="l">
              <a:lnSpc>
                <a:spcPct val="115000"/>
              </a:lnSpc>
              <a:spcBef>
                <a:spcPts val="600"/>
              </a:spcBef>
              <a:spcAft>
                <a:spcPts val="0"/>
              </a:spcAft>
              <a:buNone/>
            </a:pPr>
            <a:r>
              <a:rPr lang="zh-CN">
                <a:solidFill>
                  <a:srgbClr val="FF0000"/>
                </a:solidFill>
              </a:rPr>
              <a:t>how spliting occurs</a:t>
            </a:r>
            <a:endParaRPr>
              <a:solidFill>
                <a:srgbClr val="FF0000"/>
              </a:solidFill>
            </a:endParaRPr>
          </a:p>
          <a:p>
            <a:pPr indent="0" lvl="0" marL="0" rtl="0" algn="l">
              <a:lnSpc>
                <a:spcPct val="115000"/>
              </a:lnSpc>
              <a:spcBef>
                <a:spcPts val="600"/>
              </a:spcBef>
              <a:spcAft>
                <a:spcPts val="0"/>
              </a:spcAft>
              <a:buNone/>
            </a:pPr>
            <a:r>
              <a:rPr lang="zh-CN">
                <a:solidFill>
                  <a:schemeClr val="dk1"/>
                </a:solidFill>
              </a:rPr>
              <a:t>(For example, consider rule 7: For 74% of the observations (</a:t>
            </a:r>
            <a:r>
              <a:rPr i="1" lang="zh-CN">
                <a:solidFill>
                  <a:schemeClr val="dk1"/>
                </a:solidFill>
              </a:rPr>
              <a:t>prob=0.74</a:t>
            </a:r>
            <a:r>
              <a:rPr lang="zh-CN">
                <a:solidFill>
                  <a:schemeClr val="dk1"/>
                </a:solidFill>
              </a:rPr>
              <a:t>), it rained the following day (</a:t>
            </a:r>
            <a:r>
              <a:rPr i="1" lang="zh-CN">
                <a:solidFill>
                  <a:schemeClr val="dk1"/>
                </a:solidFill>
              </a:rPr>
              <a:t>RainTomorrow=Yes</a:t>
            </a:r>
            <a:r>
              <a:rPr lang="zh-CN">
                <a:solidFill>
                  <a:schemeClr val="dk1"/>
                </a:solidFill>
              </a:rPr>
              <a:t>)  when the pressure at 3pm was less than 1012 and the hours of sunshine were less than 8.85)</a:t>
            </a:r>
            <a:endParaRPr>
              <a:solidFill>
                <a:schemeClr val="dk1"/>
              </a:solidFill>
            </a:endParaRPr>
          </a:p>
          <a:p>
            <a:pPr indent="0" lvl="0" marL="0" rtl="0" algn="l">
              <a:lnSpc>
                <a:spcPct val="115000"/>
              </a:lnSpc>
              <a:spcBef>
                <a:spcPts val="80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1425" y="2838935"/>
            <a:ext cx="5216700" cy="1159800"/>
          </a:xfrm>
          <a:prstGeom prst="rect">
            <a:avLst/>
          </a:prstGeom>
        </p:spPr>
        <p:txBody>
          <a:bodyPr anchorCtr="0" anchor="t" bIns="91425" lIns="91425" spcFirstLastPara="1" rIns="91425" wrap="square" tIns="91425"/>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p:txBody>
      </p:sp>
      <p:sp>
        <p:nvSpPr>
          <p:cNvPr id="11" name="Google Shape;11;p2"/>
          <p:cNvSpPr/>
          <p:nvPr/>
        </p:nvSpPr>
        <p:spPr>
          <a:xfrm>
            <a:off x="5938246" y="2533163"/>
            <a:ext cx="7218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2185C5"/>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84" name="Shape 84"/>
        <p:cNvGrpSpPr/>
        <p:nvPr/>
      </p:nvGrpSpPr>
      <p:grpSpPr>
        <a:xfrm>
          <a:off x="0" y="0"/>
          <a:ext cx="0" cy="0"/>
          <a:chOff x="0" y="0"/>
          <a:chExt cx="0" cy="0"/>
        </a:xfrm>
      </p:grpSpPr>
      <p:sp>
        <p:nvSpPr>
          <p:cNvPr id="85" name="Google Shape;85;p1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2400"/>
              <a:buNone/>
              <a:defRPr b="1" sz="2400">
                <a:solidFill>
                  <a:srgbClr val="FFFFFF"/>
                </a:solidFill>
              </a:defRPr>
            </a:lvl1pPr>
            <a:lvl2pPr lvl="1" rtl="0" algn="ctr">
              <a:spcBef>
                <a:spcPts val="0"/>
              </a:spcBef>
              <a:spcAft>
                <a:spcPts val="0"/>
              </a:spcAft>
              <a:buClr>
                <a:srgbClr val="FFFFFF"/>
              </a:buClr>
              <a:buSzPts val="2400"/>
              <a:buNone/>
              <a:defRPr b="1">
                <a:solidFill>
                  <a:srgbClr val="FFFFFF"/>
                </a:solidFill>
              </a:defRPr>
            </a:lvl2pPr>
            <a:lvl3pPr lvl="2" rtl="0" algn="ctr">
              <a:spcBef>
                <a:spcPts val="0"/>
              </a:spcBef>
              <a:spcAft>
                <a:spcPts val="0"/>
              </a:spcAft>
              <a:buClr>
                <a:srgbClr val="FFFFFF"/>
              </a:buClr>
              <a:buSzPts val="2400"/>
              <a:buNone/>
              <a:defRPr b="1">
                <a:solidFill>
                  <a:srgbClr val="FFFFFF"/>
                </a:solidFill>
              </a:defRPr>
            </a:lvl3pPr>
            <a:lvl4pPr lvl="3" rtl="0" algn="ctr">
              <a:spcBef>
                <a:spcPts val="0"/>
              </a:spcBef>
              <a:spcAft>
                <a:spcPts val="0"/>
              </a:spcAft>
              <a:buClr>
                <a:srgbClr val="FFFFFF"/>
              </a:buClr>
              <a:buSzPts val="2400"/>
              <a:buNone/>
              <a:defRPr b="1" sz="2400">
                <a:solidFill>
                  <a:srgbClr val="FFFFFF"/>
                </a:solidFill>
              </a:defRPr>
            </a:lvl4pPr>
            <a:lvl5pPr lvl="4" rtl="0" algn="ctr">
              <a:spcBef>
                <a:spcPts val="0"/>
              </a:spcBef>
              <a:spcAft>
                <a:spcPts val="0"/>
              </a:spcAft>
              <a:buClr>
                <a:srgbClr val="FFFFFF"/>
              </a:buClr>
              <a:buSzPts val="2400"/>
              <a:buNone/>
              <a:defRPr b="1" sz="2400">
                <a:solidFill>
                  <a:srgbClr val="FFFFFF"/>
                </a:solidFill>
              </a:defRPr>
            </a:lvl5pPr>
            <a:lvl6pPr lvl="5" rtl="0" algn="ctr">
              <a:spcBef>
                <a:spcPts val="0"/>
              </a:spcBef>
              <a:spcAft>
                <a:spcPts val="0"/>
              </a:spcAft>
              <a:buClr>
                <a:srgbClr val="FFFFFF"/>
              </a:buClr>
              <a:buSzPts val="2400"/>
              <a:buNone/>
              <a:defRPr b="1" sz="2400">
                <a:solidFill>
                  <a:srgbClr val="FFFFFF"/>
                </a:solidFill>
              </a:defRPr>
            </a:lvl6pPr>
            <a:lvl7pPr lvl="6" rtl="0" algn="ctr">
              <a:spcBef>
                <a:spcPts val="0"/>
              </a:spcBef>
              <a:spcAft>
                <a:spcPts val="0"/>
              </a:spcAft>
              <a:buClr>
                <a:srgbClr val="FFFFFF"/>
              </a:buClr>
              <a:buSzPts val="2400"/>
              <a:buNone/>
              <a:defRPr b="1" sz="2400">
                <a:solidFill>
                  <a:srgbClr val="FFFFFF"/>
                </a:solidFill>
              </a:defRPr>
            </a:lvl7pPr>
            <a:lvl8pPr lvl="7" rtl="0" algn="ctr">
              <a:spcBef>
                <a:spcPts val="0"/>
              </a:spcBef>
              <a:spcAft>
                <a:spcPts val="0"/>
              </a:spcAft>
              <a:buClr>
                <a:srgbClr val="FFFFFF"/>
              </a:buClr>
              <a:buSzPts val="2400"/>
              <a:buNone/>
              <a:defRPr b="1" sz="2400">
                <a:solidFill>
                  <a:srgbClr val="FFFFFF"/>
                </a:solidFill>
              </a:defRPr>
            </a:lvl8pPr>
            <a:lvl9pPr lvl="8" rtl="0" algn="ctr">
              <a:spcBef>
                <a:spcPts val="0"/>
              </a:spcBef>
              <a:spcAft>
                <a:spcPts val="0"/>
              </a:spcAft>
              <a:buClr>
                <a:srgbClr val="FFFFFF"/>
              </a:buClr>
              <a:buSzPts val="2400"/>
              <a:buNone/>
              <a:defRPr b="1" sz="2400">
                <a:solidFill>
                  <a:srgbClr val="FFFFFF"/>
                </a:solidFill>
              </a:defRPr>
            </a:lvl9pPr>
          </a:lstStyle>
          <a:p/>
        </p:txBody>
      </p:sp>
      <p:sp>
        <p:nvSpPr>
          <p:cNvPr id="19" name="Google Shape;19;p3"/>
          <p:cNvSpPr/>
          <p:nvPr/>
        </p:nvSpPr>
        <p:spPr>
          <a:xfrm>
            <a:off x="3047704" y="3992850"/>
            <a:ext cx="3047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42900" lvl="3" marL="1828800" rtl="0" algn="ctr">
              <a:spcBef>
                <a:spcPts val="0"/>
              </a:spcBef>
              <a:spcAft>
                <a:spcPts val="0"/>
              </a:spcAft>
              <a:buSzPts val="1800"/>
              <a:buChar char="●"/>
              <a:defRPr i="1"/>
            </a:lvl4pPr>
            <a:lvl5pPr indent="-342900" lvl="4" marL="2286000" rtl="0" algn="ctr">
              <a:spcBef>
                <a:spcPts val="0"/>
              </a:spcBef>
              <a:spcAft>
                <a:spcPts val="0"/>
              </a:spcAft>
              <a:buSzPts val="1800"/>
              <a:buChar char="○"/>
              <a:defRPr i="1"/>
            </a:lvl5pPr>
            <a:lvl6pPr indent="-342900" lvl="5" marL="2743200" rtl="0" algn="ctr">
              <a:spcBef>
                <a:spcPts val="0"/>
              </a:spcBef>
              <a:spcAft>
                <a:spcPts val="0"/>
              </a:spcAft>
              <a:buSzPts val="1800"/>
              <a:buChar char="■"/>
              <a:defRPr i="1"/>
            </a:lvl6pPr>
            <a:lvl7pPr indent="-342900" lvl="6" marL="3200400" rtl="0" algn="ctr">
              <a:spcBef>
                <a:spcPts val="0"/>
              </a:spcBef>
              <a:spcAft>
                <a:spcPts val="0"/>
              </a:spcAft>
              <a:buSzPts val="1800"/>
              <a:buChar char="●"/>
              <a:defRPr i="1"/>
            </a:lvl7pPr>
            <a:lvl8pPr indent="-342900" lvl="7" marL="3657600" rtl="0" algn="ctr">
              <a:spcBef>
                <a:spcPts val="0"/>
              </a:spcBef>
              <a:spcAft>
                <a:spcPts val="0"/>
              </a:spcAft>
              <a:buSzPts val="1800"/>
              <a:buChar char="○"/>
              <a:defRPr i="1"/>
            </a:lvl8pPr>
            <a:lvl9pPr indent="-342900" lvl="8" marL="4114800" algn="ctr">
              <a:spcBef>
                <a:spcPts val="0"/>
              </a:spcBef>
              <a:spcAft>
                <a:spcPts val="0"/>
              </a:spcAft>
              <a:buSzPts val="18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9600">
                <a:solidFill>
                  <a:srgbClr val="97ABBC"/>
                </a:solidFill>
              </a:rPr>
              <a:t>“</a:t>
            </a:r>
            <a:endParaRPr b="1" sz="9600">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4" name="Google Shape;34;p5"/>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6"/>
          <p:cNvSpPr txBox="1"/>
          <p:nvPr>
            <p:ph idx="1" type="body"/>
          </p:nvPr>
        </p:nvSpPr>
        <p:spPr>
          <a:xfrm>
            <a:off x="893625" y="1200150"/>
            <a:ext cx="31368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2" name="Google Shape;42;p6"/>
          <p:cNvSpPr txBox="1"/>
          <p:nvPr>
            <p:ph idx="2" type="body"/>
          </p:nvPr>
        </p:nvSpPr>
        <p:spPr>
          <a:xfrm>
            <a:off x="4219456" y="1200150"/>
            <a:ext cx="31368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6"/>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8" name="Shape 48"/>
        <p:cNvGrpSpPr/>
        <p:nvPr/>
      </p:nvGrpSpPr>
      <p:grpSpPr>
        <a:xfrm>
          <a:off x="0" y="0"/>
          <a:ext cx="0" cy="0"/>
          <a:chOff x="0" y="0"/>
          <a:chExt cx="0" cy="0"/>
        </a:xfrm>
      </p:grpSpPr>
      <p:sp>
        <p:nvSpPr>
          <p:cNvPr id="49" name="Google Shape;49;p7"/>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0" name="Google Shape;50;p7"/>
          <p:cNvSpPr txBox="1"/>
          <p:nvPr>
            <p:ph idx="1" type="body"/>
          </p:nvPr>
        </p:nvSpPr>
        <p:spPr>
          <a:xfrm>
            <a:off x="893700"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1" name="Google Shape;51;p7"/>
          <p:cNvSpPr txBox="1"/>
          <p:nvPr>
            <p:ph idx="2" type="body"/>
          </p:nvPr>
        </p:nvSpPr>
        <p:spPr>
          <a:xfrm>
            <a:off x="3386404"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2" name="Google Shape;52;p7"/>
          <p:cNvSpPr txBox="1"/>
          <p:nvPr>
            <p:ph idx="3" type="body"/>
          </p:nvPr>
        </p:nvSpPr>
        <p:spPr>
          <a:xfrm>
            <a:off x="5879107"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7"/>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0" name="Google Shape;60;p8"/>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5" name="Shape 65"/>
        <p:cNvGrpSpPr/>
        <p:nvPr/>
      </p:nvGrpSpPr>
      <p:grpSpPr>
        <a:xfrm>
          <a:off x="0" y="0"/>
          <a:ext cx="0" cy="0"/>
          <a:chOff x="0" y="0"/>
          <a:chExt cx="0" cy="0"/>
        </a:xfrm>
      </p:grpSpPr>
      <p:sp>
        <p:nvSpPr>
          <p:cNvPr id="66" name="Google Shape;66;p9"/>
          <p:cNvSpPr txBox="1"/>
          <p:nvPr>
            <p:ph idx="1" type="body"/>
          </p:nvPr>
        </p:nvSpPr>
        <p:spPr>
          <a:xfrm>
            <a:off x="893700" y="4649963"/>
            <a:ext cx="6462600" cy="350700"/>
          </a:xfrm>
          <a:prstGeom prst="rect">
            <a:avLst/>
          </a:prstGeom>
        </p:spPr>
        <p:txBody>
          <a:bodyPr anchorCtr="0" anchor="b" bIns="91425" lIns="91425" spcFirstLastPara="1" rIns="91425" wrap="square" tIns="91425"/>
          <a:lstStyle>
            <a:lvl1pPr indent="-228600" lvl="0" marL="457200">
              <a:spcBef>
                <a:spcPts val="360"/>
              </a:spcBef>
              <a:spcAft>
                <a:spcPts val="0"/>
              </a:spcAft>
              <a:buClr>
                <a:srgbClr val="2185C5"/>
              </a:buClr>
              <a:buSzPts val="1400"/>
              <a:buNone/>
              <a:defRPr sz="1400">
                <a:solidFill>
                  <a:srgbClr val="2185C5"/>
                </a:solidFill>
              </a:defRPr>
            </a:lvl1pPr>
          </a:lstStyle>
          <a:p/>
        </p:txBody>
      </p:sp>
      <p:sp>
        <p:nvSpPr>
          <p:cNvPr id="67" name="Google Shape;67;p9"/>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indent="-381000" lvl="1" marL="9144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indent="-381000" lvl="2" marL="13716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indent="-342900" lvl="3" marL="1828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indent="-342900" lvl="4" marL="22860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indent="-342900" lvl="5" marL="27432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indent="-342900" lvl="6" marL="32004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indent="-342900" lvl="7" marL="36576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indent="-342900" lvl="8" marL="4114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p:txBody>
      </p:sp>
      <p:sp>
        <p:nvSpPr>
          <p:cNvPr id="8" name="Google Shape;8;p1"/>
          <p:cNvSpPr txBox="1"/>
          <p:nvPr>
            <p:ph idx="12" type="sldNum"/>
          </p:nvPr>
        </p:nvSpPr>
        <p:spPr>
          <a:xfrm>
            <a:off x="8480575" y="47731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www.statsoft.com/textbook/classification-and-regression-trees" TargetMode="External"/><Relationship Id="rId4" Type="http://schemas.openxmlformats.org/officeDocument/2006/relationships/hyperlink" Target="https://ml.berkeley.edu/blog/2017/12/26/tutorial-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3"/>
          <p:cNvSpPr txBox="1"/>
          <p:nvPr>
            <p:ph type="ctrTitle"/>
          </p:nvPr>
        </p:nvSpPr>
        <p:spPr>
          <a:xfrm>
            <a:off x="721425" y="2838938"/>
            <a:ext cx="63291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Regression Tree</a:t>
            </a:r>
            <a:endParaRPr/>
          </a:p>
        </p:txBody>
      </p:sp>
      <p:sp>
        <p:nvSpPr>
          <p:cNvPr id="93" name="Google Shape;93;p13"/>
          <p:cNvSpPr txBox="1"/>
          <p:nvPr>
            <p:ph type="ctrTitle"/>
          </p:nvPr>
        </p:nvSpPr>
        <p:spPr>
          <a:xfrm>
            <a:off x="721425" y="3665213"/>
            <a:ext cx="7506300" cy="3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t>Team 2-11</a:t>
            </a:r>
            <a:endParaRPr sz="2000"/>
          </a:p>
          <a:p>
            <a:pPr indent="0" lvl="0" marL="0" rtl="0" algn="l">
              <a:spcBef>
                <a:spcPts val="0"/>
              </a:spcBef>
              <a:spcAft>
                <a:spcPts val="0"/>
              </a:spcAft>
              <a:buNone/>
            </a:pPr>
            <a:r>
              <a:rPr lang="zh-CN" sz="2000"/>
              <a:t>Robert Catlett, Rebecca Duan, Casey Terrel, Nanxi Wang</a:t>
            </a:r>
            <a:endParaRPr sz="2000"/>
          </a:p>
          <a:p>
            <a:pPr indent="0" lvl="0" marL="0" rtl="0" algn="l">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893700" y="206000"/>
            <a:ext cx="7024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sz="3000"/>
              <a:t>Prediction of baseball player’s salary</a:t>
            </a:r>
            <a:endParaRPr sz="3000"/>
          </a:p>
        </p:txBody>
      </p:sp>
      <p:sp>
        <p:nvSpPr>
          <p:cNvPr id="176" name="Google Shape;176;p22"/>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pic>
        <p:nvPicPr>
          <p:cNvPr id="177" name="Google Shape;177;p22"/>
          <p:cNvPicPr preferRelativeResize="0"/>
          <p:nvPr/>
        </p:nvPicPr>
        <p:blipFill>
          <a:blip r:embed="rId3">
            <a:alphaModFix/>
          </a:blip>
          <a:stretch>
            <a:fillRect/>
          </a:stretch>
        </p:blipFill>
        <p:spPr>
          <a:xfrm>
            <a:off x="2371372" y="1325375"/>
            <a:ext cx="4068870" cy="355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893700" y="206000"/>
            <a:ext cx="7024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sz="2800"/>
              <a:t>Interpretation</a:t>
            </a:r>
            <a:r>
              <a:rPr lang="zh-CN" sz="2800"/>
              <a:t> of baseball player’s salary</a:t>
            </a:r>
            <a:endParaRPr sz="2800"/>
          </a:p>
        </p:txBody>
      </p:sp>
      <p:sp>
        <p:nvSpPr>
          <p:cNvPr id="183" name="Google Shape;183;p23"/>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84" name="Google Shape;184;p23"/>
          <p:cNvSpPr txBox="1"/>
          <p:nvPr/>
        </p:nvSpPr>
        <p:spPr>
          <a:xfrm>
            <a:off x="893700" y="1352875"/>
            <a:ext cx="7300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solidFill>
                  <a:schemeClr val="dk1"/>
                </a:solidFill>
              </a:rPr>
              <a:t>Figure 1 								Figure 2</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185" name="Google Shape;185;p23"/>
          <p:cNvPicPr preferRelativeResize="0"/>
          <p:nvPr/>
        </p:nvPicPr>
        <p:blipFill>
          <a:blip r:embed="rId3">
            <a:alphaModFix/>
          </a:blip>
          <a:stretch>
            <a:fillRect/>
          </a:stretch>
        </p:blipFill>
        <p:spPr>
          <a:xfrm>
            <a:off x="767900" y="1737250"/>
            <a:ext cx="4063800" cy="2844675"/>
          </a:xfrm>
          <a:prstGeom prst="rect">
            <a:avLst/>
          </a:prstGeom>
          <a:noFill/>
          <a:ln>
            <a:noFill/>
          </a:ln>
        </p:spPr>
      </p:pic>
      <p:pic>
        <p:nvPicPr>
          <p:cNvPr id="186" name="Google Shape;186;p23"/>
          <p:cNvPicPr preferRelativeResize="0"/>
          <p:nvPr/>
        </p:nvPicPr>
        <p:blipFill>
          <a:blip r:embed="rId4">
            <a:alphaModFix/>
          </a:blip>
          <a:stretch>
            <a:fillRect/>
          </a:stretch>
        </p:blipFill>
        <p:spPr>
          <a:xfrm>
            <a:off x="4360716" y="1737250"/>
            <a:ext cx="2731934" cy="2052775"/>
          </a:xfrm>
          <a:prstGeom prst="rect">
            <a:avLst/>
          </a:prstGeom>
          <a:noFill/>
          <a:ln>
            <a:noFill/>
          </a:ln>
        </p:spPr>
      </p:pic>
      <p:sp>
        <p:nvSpPr>
          <p:cNvPr id="187" name="Google Shape;187;p23"/>
          <p:cNvSpPr txBox="1"/>
          <p:nvPr/>
        </p:nvSpPr>
        <p:spPr>
          <a:xfrm>
            <a:off x="4360725" y="39481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solidFill>
                  <a:schemeClr val="dk1"/>
                </a:solidFill>
              </a:rPr>
              <a:t>1. R1 = X | Years &lt; 4.5 </a:t>
            </a:r>
            <a:endParaRPr sz="1100">
              <a:solidFill>
                <a:schemeClr val="dk1"/>
              </a:solidFill>
            </a:endParaRPr>
          </a:p>
          <a:p>
            <a:pPr indent="0" lvl="0" marL="0" rtl="0" algn="l">
              <a:spcBef>
                <a:spcPts val="0"/>
              </a:spcBef>
              <a:spcAft>
                <a:spcPts val="0"/>
              </a:spcAft>
              <a:buNone/>
            </a:pPr>
            <a:r>
              <a:rPr lang="zh-CN" sz="1100">
                <a:solidFill>
                  <a:schemeClr val="dk1"/>
                </a:solidFill>
              </a:rPr>
              <a:t>2. R2 = X | Years ≥ 4.5, Hits &lt; 117.5 </a:t>
            </a:r>
            <a:endParaRPr sz="1100">
              <a:solidFill>
                <a:schemeClr val="dk1"/>
              </a:solidFill>
            </a:endParaRPr>
          </a:p>
          <a:p>
            <a:pPr indent="0" lvl="0" marL="0" rtl="0" algn="l">
              <a:spcBef>
                <a:spcPts val="0"/>
              </a:spcBef>
              <a:spcAft>
                <a:spcPts val="0"/>
              </a:spcAft>
              <a:buNone/>
            </a:pPr>
            <a:r>
              <a:rPr lang="zh-CN" sz="1100">
                <a:solidFill>
                  <a:schemeClr val="dk1"/>
                </a:solidFill>
              </a:rPr>
              <a:t>3. R3 = X | Years ≥ 4.5, Hits ≥ 117.5.</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7ECEFD"/>
              </a:solidFill>
            </a:endParaRPr>
          </a:p>
          <a:p>
            <a:pPr indent="0" lvl="0" marL="0" rtl="0" algn="ctr">
              <a:spcBef>
                <a:spcPts val="0"/>
              </a:spcBef>
              <a:spcAft>
                <a:spcPts val="0"/>
              </a:spcAft>
              <a:buNone/>
            </a:pPr>
            <a:r>
              <a:rPr lang="zh-CN"/>
              <a:t>Regression Tree</a:t>
            </a:r>
            <a:endParaRPr/>
          </a:p>
        </p:txBody>
      </p:sp>
      <p:sp>
        <p:nvSpPr>
          <p:cNvPr id="193" name="Google Shape;193;p24"/>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Main Idea</a:t>
            </a:r>
            <a:endParaRPr/>
          </a:p>
        </p:txBody>
      </p:sp>
      <p:sp>
        <p:nvSpPr>
          <p:cNvPr id="194" name="Google Shape;194;p2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631375" y="2407300"/>
            <a:ext cx="78810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zh-CN"/>
              <a:t>Stratify the predictor space into a number of simple regions, then use the mean for the training observations in the region to which it belongs</a:t>
            </a:r>
            <a:endParaRPr/>
          </a:p>
        </p:txBody>
      </p:sp>
      <p:sp>
        <p:nvSpPr>
          <p:cNvPr id="200" name="Google Shape;200;p25"/>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893700" y="206000"/>
            <a:ext cx="738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Decision Tree to Tree Regression</a:t>
            </a:r>
            <a:endParaRPr/>
          </a:p>
        </p:txBody>
      </p:sp>
      <p:pic>
        <p:nvPicPr>
          <p:cNvPr id="206" name="Google Shape;206;p26"/>
          <p:cNvPicPr preferRelativeResize="0"/>
          <p:nvPr/>
        </p:nvPicPr>
        <p:blipFill>
          <a:blip r:embed="rId3">
            <a:alphaModFix/>
          </a:blip>
          <a:stretch>
            <a:fillRect/>
          </a:stretch>
        </p:blipFill>
        <p:spPr>
          <a:xfrm>
            <a:off x="5533550" y="5391325"/>
            <a:ext cx="3610450" cy="3134075"/>
          </a:xfrm>
          <a:prstGeom prst="rect">
            <a:avLst/>
          </a:prstGeom>
          <a:noFill/>
          <a:ln>
            <a:noFill/>
          </a:ln>
        </p:spPr>
      </p:pic>
      <p:pic>
        <p:nvPicPr>
          <p:cNvPr id="207" name="Google Shape;207;p26"/>
          <p:cNvPicPr preferRelativeResize="0"/>
          <p:nvPr/>
        </p:nvPicPr>
        <p:blipFill>
          <a:blip r:embed="rId4">
            <a:alphaModFix/>
          </a:blip>
          <a:stretch>
            <a:fillRect/>
          </a:stretch>
        </p:blipFill>
        <p:spPr>
          <a:xfrm>
            <a:off x="2863025" y="1604863"/>
            <a:ext cx="3417946" cy="3244988"/>
          </a:xfrm>
          <a:prstGeom prst="rect">
            <a:avLst/>
          </a:prstGeom>
          <a:noFill/>
          <a:ln>
            <a:noFill/>
          </a:ln>
        </p:spPr>
      </p:pic>
      <p:grpSp>
        <p:nvGrpSpPr>
          <p:cNvPr id="208" name="Google Shape;208;p26"/>
          <p:cNvGrpSpPr/>
          <p:nvPr/>
        </p:nvGrpSpPr>
        <p:grpSpPr>
          <a:xfrm>
            <a:off x="3198200" y="2739400"/>
            <a:ext cx="2647300" cy="1322000"/>
            <a:chOff x="3198200" y="2739400"/>
            <a:chExt cx="2647300" cy="1322000"/>
          </a:xfrm>
        </p:grpSpPr>
        <p:cxnSp>
          <p:nvCxnSpPr>
            <p:cNvPr id="209" name="Google Shape;209;p26"/>
            <p:cNvCxnSpPr/>
            <p:nvPr/>
          </p:nvCxnSpPr>
          <p:spPr>
            <a:xfrm>
              <a:off x="3198200" y="4056550"/>
              <a:ext cx="626400" cy="0"/>
            </a:xfrm>
            <a:prstGeom prst="straightConnector1">
              <a:avLst/>
            </a:prstGeom>
            <a:noFill/>
            <a:ln cap="flat" cmpd="sng" w="38100">
              <a:solidFill>
                <a:srgbClr val="FF9900"/>
              </a:solidFill>
              <a:prstDash val="solid"/>
              <a:round/>
              <a:headEnd len="med" w="med" type="none"/>
              <a:tailEnd len="med" w="med" type="none"/>
            </a:ln>
          </p:spPr>
        </p:cxnSp>
        <p:cxnSp>
          <p:nvCxnSpPr>
            <p:cNvPr id="210" name="Google Shape;210;p26"/>
            <p:cNvCxnSpPr/>
            <p:nvPr/>
          </p:nvCxnSpPr>
          <p:spPr>
            <a:xfrm>
              <a:off x="3824600" y="3449500"/>
              <a:ext cx="626400" cy="0"/>
            </a:xfrm>
            <a:prstGeom prst="straightConnector1">
              <a:avLst/>
            </a:prstGeom>
            <a:noFill/>
            <a:ln cap="flat" cmpd="sng" w="38100">
              <a:solidFill>
                <a:srgbClr val="FF9900"/>
              </a:solidFill>
              <a:prstDash val="solid"/>
              <a:round/>
              <a:headEnd len="med" w="med" type="none"/>
              <a:tailEnd len="med" w="med" type="none"/>
            </a:ln>
          </p:spPr>
        </p:cxnSp>
        <p:cxnSp>
          <p:nvCxnSpPr>
            <p:cNvPr id="211" name="Google Shape;211;p26"/>
            <p:cNvCxnSpPr/>
            <p:nvPr/>
          </p:nvCxnSpPr>
          <p:spPr>
            <a:xfrm>
              <a:off x="4483900" y="2739400"/>
              <a:ext cx="626400" cy="0"/>
            </a:xfrm>
            <a:prstGeom prst="straightConnector1">
              <a:avLst/>
            </a:prstGeom>
            <a:noFill/>
            <a:ln cap="flat" cmpd="sng" w="38100">
              <a:solidFill>
                <a:srgbClr val="FF9900"/>
              </a:solidFill>
              <a:prstDash val="solid"/>
              <a:round/>
              <a:headEnd len="med" w="med" type="none"/>
              <a:tailEnd len="med" w="med" type="none"/>
            </a:ln>
          </p:spPr>
        </p:cxnSp>
        <p:cxnSp>
          <p:nvCxnSpPr>
            <p:cNvPr id="212" name="Google Shape;212;p26"/>
            <p:cNvCxnSpPr/>
            <p:nvPr/>
          </p:nvCxnSpPr>
          <p:spPr>
            <a:xfrm flipH="1" rot="10800000">
              <a:off x="5143500" y="2887600"/>
              <a:ext cx="702000" cy="3600"/>
            </a:xfrm>
            <a:prstGeom prst="straightConnector1">
              <a:avLst/>
            </a:prstGeom>
            <a:noFill/>
            <a:ln cap="flat" cmpd="sng" w="38100">
              <a:solidFill>
                <a:srgbClr val="FF9900"/>
              </a:solidFill>
              <a:prstDash val="solid"/>
              <a:round/>
              <a:headEnd len="med" w="med" type="none"/>
              <a:tailEnd len="med" w="med" type="none"/>
            </a:ln>
          </p:spPr>
        </p:cxnSp>
        <p:cxnSp>
          <p:nvCxnSpPr>
            <p:cNvPr id="213" name="Google Shape;213;p26"/>
            <p:cNvCxnSpPr/>
            <p:nvPr/>
          </p:nvCxnSpPr>
          <p:spPr>
            <a:xfrm flipH="1">
              <a:off x="3850725" y="3429000"/>
              <a:ext cx="6900" cy="632400"/>
            </a:xfrm>
            <a:prstGeom prst="straightConnector1">
              <a:avLst/>
            </a:prstGeom>
            <a:noFill/>
            <a:ln cap="flat" cmpd="sng" w="38100">
              <a:solidFill>
                <a:srgbClr val="FF9900"/>
              </a:solidFill>
              <a:prstDash val="dash"/>
              <a:round/>
              <a:headEnd len="med" w="med" type="none"/>
              <a:tailEnd len="med" w="med" type="none"/>
            </a:ln>
          </p:spPr>
        </p:cxnSp>
        <p:cxnSp>
          <p:nvCxnSpPr>
            <p:cNvPr id="214" name="Google Shape;214;p26"/>
            <p:cNvCxnSpPr/>
            <p:nvPr/>
          </p:nvCxnSpPr>
          <p:spPr>
            <a:xfrm>
              <a:off x="4483000" y="2753450"/>
              <a:ext cx="900" cy="609600"/>
            </a:xfrm>
            <a:prstGeom prst="straightConnector1">
              <a:avLst/>
            </a:prstGeom>
            <a:noFill/>
            <a:ln cap="flat" cmpd="sng" w="38100">
              <a:solidFill>
                <a:srgbClr val="FF9900"/>
              </a:solidFill>
              <a:prstDash val="dash"/>
              <a:round/>
              <a:headEnd len="med" w="med" type="none"/>
              <a:tailEnd len="med" w="med" type="none"/>
            </a:ln>
          </p:spPr>
        </p:cxnSp>
        <p:cxnSp>
          <p:nvCxnSpPr>
            <p:cNvPr id="215" name="Google Shape;215;p26"/>
            <p:cNvCxnSpPr/>
            <p:nvPr/>
          </p:nvCxnSpPr>
          <p:spPr>
            <a:xfrm>
              <a:off x="5143500" y="2739400"/>
              <a:ext cx="0" cy="228000"/>
            </a:xfrm>
            <a:prstGeom prst="straightConnector1">
              <a:avLst/>
            </a:prstGeom>
            <a:noFill/>
            <a:ln cap="flat" cmpd="sng" w="38100">
              <a:solidFill>
                <a:srgbClr val="FF9900"/>
              </a:solidFill>
              <a:prstDash val="dash"/>
              <a:round/>
              <a:headEnd len="med" w="med" type="none"/>
              <a:tailEnd len="med" w="med" type="none"/>
            </a:ln>
          </p:spPr>
        </p:cxnSp>
      </p:grpSp>
      <p:grpSp>
        <p:nvGrpSpPr>
          <p:cNvPr id="216" name="Google Shape;216;p26"/>
          <p:cNvGrpSpPr/>
          <p:nvPr/>
        </p:nvGrpSpPr>
        <p:grpSpPr>
          <a:xfrm>
            <a:off x="2050625" y="2600425"/>
            <a:ext cx="4807406" cy="1606202"/>
            <a:chOff x="2050625" y="2600425"/>
            <a:chExt cx="4807406" cy="1606202"/>
          </a:xfrm>
        </p:grpSpPr>
        <p:sp>
          <p:nvSpPr>
            <p:cNvPr id="217" name="Google Shape;217;p26"/>
            <p:cNvSpPr txBox="1"/>
            <p:nvPr/>
          </p:nvSpPr>
          <p:spPr>
            <a:xfrm>
              <a:off x="2050625" y="3912327"/>
              <a:ext cx="1082400" cy="29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9900"/>
                  </a:solidFill>
                  <a:latin typeface="Lato"/>
                  <a:ea typeface="Lato"/>
                  <a:cs typeface="Lato"/>
                  <a:sym typeface="Lato"/>
                </a:rPr>
                <a:t>mean y 1</a:t>
              </a:r>
              <a:endParaRPr sz="1800">
                <a:solidFill>
                  <a:srgbClr val="FF9900"/>
                </a:solidFill>
                <a:latin typeface="Lato"/>
                <a:ea typeface="Lato"/>
                <a:cs typeface="Lato"/>
                <a:sym typeface="Lato"/>
              </a:endParaRPr>
            </a:p>
          </p:txBody>
        </p:sp>
        <p:sp>
          <p:nvSpPr>
            <p:cNvPr id="218" name="Google Shape;218;p26"/>
            <p:cNvSpPr txBox="1"/>
            <p:nvPr/>
          </p:nvSpPr>
          <p:spPr>
            <a:xfrm>
              <a:off x="2814187" y="3291495"/>
              <a:ext cx="1082400" cy="29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9900"/>
                  </a:solidFill>
                  <a:latin typeface="Lato"/>
                  <a:ea typeface="Lato"/>
                  <a:cs typeface="Lato"/>
                  <a:sym typeface="Lato"/>
                </a:rPr>
                <a:t>mean y 2</a:t>
              </a:r>
              <a:endParaRPr sz="1800">
                <a:solidFill>
                  <a:srgbClr val="FF9900"/>
                </a:solidFill>
                <a:latin typeface="Lato"/>
                <a:ea typeface="Lato"/>
                <a:cs typeface="Lato"/>
                <a:sym typeface="Lato"/>
              </a:endParaRPr>
            </a:p>
          </p:txBody>
        </p:sp>
        <p:sp>
          <p:nvSpPr>
            <p:cNvPr id="219" name="Google Shape;219;p26"/>
            <p:cNvSpPr txBox="1"/>
            <p:nvPr/>
          </p:nvSpPr>
          <p:spPr>
            <a:xfrm>
              <a:off x="3405766" y="2600425"/>
              <a:ext cx="1082400" cy="29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9900"/>
                  </a:solidFill>
                  <a:latin typeface="Lato"/>
                  <a:ea typeface="Lato"/>
                  <a:cs typeface="Lato"/>
                  <a:sym typeface="Lato"/>
                </a:rPr>
                <a:t>mean y 3</a:t>
              </a:r>
              <a:endParaRPr sz="1800">
                <a:solidFill>
                  <a:srgbClr val="FF9900"/>
                </a:solidFill>
                <a:latin typeface="Lato"/>
                <a:ea typeface="Lato"/>
                <a:cs typeface="Lato"/>
                <a:sym typeface="Lato"/>
              </a:endParaRPr>
            </a:p>
          </p:txBody>
        </p:sp>
        <p:sp>
          <p:nvSpPr>
            <p:cNvPr id="220" name="Google Shape;220;p26"/>
            <p:cNvSpPr txBox="1"/>
            <p:nvPr/>
          </p:nvSpPr>
          <p:spPr>
            <a:xfrm>
              <a:off x="5775631" y="2739399"/>
              <a:ext cx="1082400" cy="29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9900"/>
                  </a:solidFill>
                  <a:latin typeface="Lato"/>
                  <a:ea typeface="Lato"/>
                  <a:cs typeface="Lato"/>
                  <a:sym typeface="Lato"/>
                </a:rPr>
                <a:t>mean y 4</a:t>
              </a:r>
              <a:endParaRPr sz="1800">
                <a:solidFill>
                  <a:srgbClr val="FF9900"/>
                </a:solidFill>
                <a:latin typeface="Lato"/>
                <a:ea typeface="Lato"/>
                <a:cs typeface="Lato"/>
                <a:sym typeface="Lato"/>
              </a:endParaRPr>
            </a:p>
          </p:txBody>
        </p:sp>
      </p:grpSp>
      <p:sp>
        <p:nvSpPr>
          <p:cNvPr id="221" name="Google Shape;221;p26"/>
          <p:cNvSpPr/>
          <p:nvPr/>
        </p:nvSpPr>
        <p:spPr>
          <a:xfrm>
            <a:off x="4784050" y="2829025"/>
            <a:ext cx="84300" cy="711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6"/>
          <p:cNvGrpSpPr/>
          <p:nvPr/>
        </p:nvGrpSpPr>
        <p:grpSpPr>
          <a:xfrm>
            <a:off x="4826200" y="2905225"/>
            <a:ext cx="2031900" cy="1006525"/>
            <a:chOff x="4826200" y="2905225"/>
            <a:chExt cx="2031900" cy="1006525"/>
          </a:xfrm>
        </p:grpSpPr>
        <p:grpSp>
          <p:nvGrpSpPr>
            <p:cNvPr id="223" name="Google Shape;223;p26"/>
            <p:cNvGrpSpPr/>
            <p:nvPr/>
          </p:nvGrpSpPr>
          <p:grpSpPr>
            <a:xfrm>
              <a:off x="4826200" y="2905225"/>
              <a:ext cx="963600" cy="881100"/>
              <a:chOff x="4826200" y="2829025"/>
              <a:chExt cx="963600" cy="881100"/>
            </a:xfrm>
          </p:grpSpPr>
          <p:cxnSp>
            <p:nvCxnSpPr>
              <p:cNvPr id="224" name="Google Shape;224;p26"/>
              <p:cNvCxnSpPr/>
              <p:nvPr/>
            </p:nvCxnSpPr>
            <p:spPr>
              <a:xfrm>
                <a:off x="4826200" y="2829025"/>
                <a:ext cx="8100" cy="881100"/>
              </a:xfrm>
              <a:prstGeom prst="straightConnector1">
                <a:avLst/>
              </a:prstGeom>
              <a:noFill/>
              <a:ln cap="flat" cmpd="sng" w="38100">
                <a:solidFill>
                  <a:srgbClr val="2185C5"/>
                </a:solidFill>
                <a:prstDash val="solid"/>
                <a:round/>
                <a:headEnd len="med" w="med" type="none"/>
                <a:tailEnd len="med" w="med" type="none"/>
              </a:ln>
            </p:spPr>
          </p:cxnSp>
          <p:cxnSp>
            <p:nvCxnSpPr>
              <p:cNvPr id="225" name="Google Shape;225;p26"/>
              <p:cNvCxnSpPr/>
              <p:nvPr/>
            </p:nvCxnSpPr>
            <p:spPr>
              <a:xfrm>
                <a:off x="4834300" y="3710125"/>
                <a:ext cx="955500" cy="0"/>
              </a:xfrm>
              <a:prstGeom prst="straightConnector1">
                <a:avLst/>
              </a:prstGeom>
              <a:noFill/>
              <a:ln cap="flat" cmpd="sng" w="38100">
                <a:solidFill>
                  <a:srgbClr val="2185C5"/>
                </a:solidFill>
                <a:prstDash val="solid"/>
                <a:round/>
                <a:headEnd len="med" w="med" type="none"/>
                <a:tailEnd len="med" w="med" type="triangle"/>
              </a:ln>
            </p:spPr>
          </p:cxnSp>
        </p:grpSp>
        <p:sp>
          <p:nvSpPr>
            <p:cNvPr id="226" name="Google Shape;226;p26"/>
            <p:cNvSpPr txBox="1"/>
            <p:nvPr/>
          </p:nvSpPr>
          <p:spPr>
            <a:xfrm>
              <a:off x="5713600" y="3575450"/>
              <a:ext cx="1144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accent1"/>
                  </a:solidFill>
                  <a:latin typeface="Lato"/>
                  <a:ea typeface="Lato"/>
                  <a:cs typeface="Lato"/>
                  <a:sym typeface="Lato"/>
                </a:rPr>
                <a:t>y hat = 3</a:t>
              </a:r>
              <a:endParaRPr sz="1800">
                <a:solidFill>
                  <a:schemeClr val="accent1"/>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893700" y="206000"/>
            <a:ext cx="738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Tree Map</a:t>
            </a:r>
            <a:r>
              <a:rPr lang="zh-CN"/>
              <a:t> to Tree Regression</a:t>
            </a:r>
            <a:endParaRPr/>
          </a:p>
        </p:txBody>
      </p:sp>
      <p:pic>
        <p:nvPicPr>
          <p:cNvPr id="232" name="Google Shape;232;p27"/>
          <p:cNvPicPr preferRelativeResize="0"/>
          <p:nvPr/>
        </p:nvPicPr>
        <p:blipFill>
          <a:blip r:embed="rId3">
            <a:alphaModFix/>
          </a:blip>
          <a:stretch>
            <a:fillRect/>
          </a:stretch>
        </p:blipFill>
        <p:spPr>
          <a:xfrm>
            <a:off x="643425" y="1361525"/>
            <a:ext cx="3480700" cy="3641850"/>
          </a:xfrm>
          <a:prstGeom prst="rect">
            <a:avLst/>
          </a:prstGeom>
          <a:noFill/>
          <a:ln>
            <a:noFill/>
          </a:ln>
        </p:spPr>
      </p:pic>
      <p:pic>
        <p:nvPicPr>
          <p:cNvPr id="233" name="Google Shape;233;p27"/>
          <p:cNvPicPr preferRelativeResize="0"/>
          <p:nvPr/>
        </p:nvPicPr>
        <p:blipFill>
          <a:blip r:embed="rId4">
            <a:alphaModFix/>
          </a:blip>
          <a:stretch>
            <a:fillRect/>
          </a:stretch>
        </p:blipFill>
        <p:spPr>
          <a:xfrm>
            <a:off x="4846125" y="1228075"/>
            <a:ext cx="3686935" cy="3370200"/>
          </a:xfrm>
          <a:prstGeom prst="rect">
            <a:avLst/>
          </a:prstGeom>
          <a:noFill/>
          <a:ln>
            <a:noFill/>
          </a:ln>
        </p:spPr>
      </p:pic>
      <p:grpSp>
        <p:nvGrpSpPr>
          <p:cNvPr id="234" name="Google Shape;234;p27"/>
          <p:cNvGrpSpPr/>
          <p:nvPr/>
        </p:nvGrpSpPr>
        <p:grpSpPr>
          <a:xfrm>
            <a:off x="1836700" y="2508175"/>
            <a:ext cx="4346400" cy="1244475"/>
            <a:chOff x="1836700" y="2508175"/>
            <a:chExt cx="4346400" cy="1244475"/>
          </a:xfrm>
        </p:grpSpPr>
        <p:cxnSp>
          <p:nvCxnSpPr>
            <p:cNvPr id="235" name="Google Shape;235;p27"/>
            <p:cNvCxnSpPr/>
            <p:nvPr/>
          </p:nvCxnSpPr>
          <p:spPr>
            <a:xfrm>
              <a:off x="1836700" y="2508175"/>
              <a:ext cx="3851100" cy="967800"/>
            </a:xfrm>
            <a:prstGeom prst="straightConnector1">
              <a:avLst/>
            </a:prstGeom>
            <a:noFill/>
            <a:ln cap="flat" cmpd="sng" w="38100">
              <a:solidFill>
                <a:srgbClr val="FF9900"/>
              </a:solidFill>
              <a:prstDash val="solid"/>
              <a:round/>
              <a:headEnd len="med" w="med" type="none"/>
              <a:tailEnd len="med" w="med" type="stealth"/>
            </a:ln>
          </p:spPr>
        </p:cxnSp>
        <p:sp>
          <p:nvSpPr>
            <p:cNvPr id="236" name="Google Shape;236;p27"/>
            <p:cNvSpPr txBox="1"/>
            <p:nvPr/>
          </p:nvSpPr>
          <p:spPr>
            <a:xfrm>
              <a:off x="5687800" y="3298150"/>
              <a:ext cx="495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FF9900"/>
                  </a:solidFill>
                  <a:latin typeface="Lato"/>
                  <a:ea typeface="Lato"/>
                  <a:cs typeface="Lato"/>
                  <a:sym typeface="Lato"/>
                </a:rPr>
                <a:t>R2</a:t>
              </a:r>
              <a:endParaRPr b="1" sz="1800">
                <a:solidFill>
                  <a:srgbClr val="FF9900"/>
                </a:solidFill>
                <a:latin typeface="Lato"/>
                <a:ea typeface="Lato"/>
                <a:cs typeface="Lato"/>
                <a:sym typeface="Lato"/>
              </a:endParaRPr>
            </a:p>
          </p:txBody>
        </p:sp>
      </p:grpSp>
      <p:grpSp>
        <p:nvGrpSpPr>
          <p:cNvPr id="237" name="Google Shape;237;p27"/>
          <p:cNvGrpSpPr/>
          <p:nvPr/>
        </p:nvGrpSpPr>
        <p:grpSpPr>
          <a:xfrm>
            <a:off x="2607050" y="2163475"/>
            <a:ext cx="4174200" cy="864000"/>
            <a:chOff x="2607050" y="2163475"/>
            <a:chExt cx="4174200" cy="864000"/>
          </a:xfrm>
        </p:grpSpPr>
        <p:cxnSp>
          <p:nvCxnSpPr>
            <p:cNvPr id="238" name="Google Shape;238;p27"/>
            <p:cNvCxnSpPr/>
            <p:nvPr/>
          </p:nvCxnSpPr>
          <p:spPr>
            <a:xfrm flipH="1" rot="10800000">
              <a:off x="2607050" y="2437375"/>
              <a:ext cx="3755100" cy="590100"/>
            </a:xfrm>
            <a:prstGeom prst="straightConnector1">
              <a:avLst/>
            </a:prstGeom>
            <a:noFill/>
            <a:ln cap="flat" cmpd="sng" w="38100">
              <a:solidFill>
                <a:srgbClr val="FF9900"/>
              </a:solidFill>
              <a:prstDash val="solid"/>
              <a:round/>
              <a:headEnd len="med" w="med" type="none"/>
              <a:tailEnd len="med" w="med" type="stealth"/>
            </a:ln>
          </p:spPr>
        </p:cxnSp>
        <p:sp>
          <p:nvSpPr>
            <p:cNvPr id="239" name="Google Shape;239;p27"/>
            <p:cNvSpPr txBox="1"/>
            <p:nvPr/>
          </p:nvSpPr>
          <p:spPr>
            <a:xfrm>
              <a:off x="6285950" y="2163475"/>
              <a:ext cx="495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FF9900"/>
                  </a:solidFill>
                  <a:latin typeface="Lato"/>
                  <a:ea typeface="Lato"/>
                  <a:cs typeface="Lato"/>
                  <a:sym typeface="Lato"/>
                </a:rPr>
                <a:t>R3</a:t>
              </a:r>
              <a:endParaRPr b="1" sz="1800">
                <a:solidFill>
                  <a:srgbClr val="FF9900"/>
                </a:solidFill>
                <a:latin typeface="Lato"/>
                <a:ea typeface="Lato"/>
                <a:cs typeface="Lato"/>
                <a:sym typeface="Lato"/>
              </a:endParaRPr>
            </a:p>
          </p:txBody>
        </p:sp>
      </p:grpSp>
      <p:grpSp>
        <p:nvGrpSpPr>
          <p:cNvPr id="240" name="Google Shape;240;p27"/>
          <p:cNvGrpSpPr/>
          <p:nvPr/>
        </p:nvGrpSpPr>
        <p:grpSpPr>
          <a:xfrm>
            <a:off x="3454450" y="1348088"/>
            <a:ext cx="3582000" cy="690450"/>
            <a:chOff x="3454450" y="1348088"/>
            <a:chExt cx="3582000" cy="690450"/>
          </a:xfrm>
        </p:grpSpPr>
        <p:cxnSp>
          <p:nvCxnSpPr>
            <p:cNvPr id="241" name="Google Shape;241;p27"/>
            <p:cNvCxnSpPr>
              <a:endCxn id="242" idx="1"/>
            </p:cNvCxnSpPr>
            <p:nvPr/>
          </p:nvCxnSpPr>
          <p:spPr>
            <a:xfrm flipH="1" rot="10800000">
              <a:off x="3454450" y="1575338"/>
              <a:ext cx="3086700" cy="463200"/>
            </a:xfrm>
            <a:prstGeom prst="straightConnector1">
              <a:avLst/>
            </a:prstGeom>
            <a:noFill/>
            <a:ln cap="flat" cmpd="sng" w="38100">
              <a:solidFill>
                <a:srgbClr val="FF9900"/>
              </a:solidFill>
              <a:prstDash val="solid"/>
              <a:round/>
              <a:headEnd len="med" w="med" type="none"/>
              <a:tailEnd len="med" w="med" type="stealth"/>
            </a:ln>
          </p:spPr>
        </p:cxnSp>
        <p:sp>
          <p:nvSpPr>
            <p:cNvPr id="242" name="Google Shape;242;p27"/>
            <p:cNvSpPr txBox="1"/>
            <p:nvPr/>
          </p:nvSpPr>
          <p:spPr>
            <a:xfrm>
              <a:off x="6541150" y="1348088"/>
              <a:ext cx="495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FF9900"/>
                  </a:solidFill>
                  <a:latin typeface="Lato"/>
                  <a:ea typeface="Lato"/>
                  <a:cs typeface="Lato"/>
                  <a:sym typeface="Lato"/>
                </a:rPr>
                <a:t>R5</a:t>
              </a:r>
              <a:endParaRPr b="1" sz="1800">
                <a:solidFill>
                  <a:srgbClr val="FF9900"/>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893700" y="206000"/>
            <a:ext cx="7785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Regression and Classification Trees</a:t>
            </a:r>
            <a:endParaRPr/>
          </a:p>
        </p:txBody>
      </p:sp>
      <p:sp>
        <p:nvSpPr>
          <p:cNvPr id="248" name="Google Shape;248;p28"/>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grpSp>
        <p:nvGrpSpPr>
          <p:cNvPr id="249" name="Google Shape;249;p28"/>
          <p:cNvGrpSpPr/>
          <p:nvPr/>
        </p:nvGrpSpPr>
        <p:grpSpPr>
          <a:xfrm>
            <a:off x="2199900" y="1838600"/>
            <a:ext cx="5172900" cy="834600"/>
            <a:chOff x="2197500" y="1828000"/>
            <a:chExt cx="5172900" cy="834600"/>
          </a:xfrm>
        </p:grpSpPr>
        <p:sp>
          <p:nvSpPr>
            <p:cNvPr id="250" name="Google Shape;250;p28"/>
            <p:cNvSpPr/>
            <p:nvPr/>
          </p:nvSpPr>
          <p:spPr>
            <a:xfrm>
              <a:off x="2197500" y="1828000"/>
              <a:ext cx="5168100" cy="417300"/>
            </a:xfrm>
            <a:prstGeom prst="rect">
              <a:avLst/>
            </a:prstGeom>
            <a:solidFill>
              <a:srgbClr val="2185C5"/>
            </a:solidFill>
            <a:ln cap="flat" cmpd="sng" w="9525">
              <a:solidFill>
                <a:srgbClr val="218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R</a:t>
              </a:r>
              <a:r>
                <a:rPr lang="zh-CN" sz="2400">
                  <a:solidFill>
                    <a:srgbClr val="FFFFFF"/>
                  </a:solidFill>
                  <a:latin typeface="Lato"/>
                  <a:ea typeface="Lato"/>
                  <a:cs typeface="Lato"/>
                  <a:sym typeface="Lato"/>
                </a:rPr>
                <a:t>egression Tree</a:t>
              </a:r>
              <a:endParaRPr sz="2400">
                <a:solidFill>
                  <a:srgbClr val="FFFFFF"/>
                </a:solidFill>
                <a:latin typeface="Lato"/>
                <a:ea typeface="Lato"/>
                <a:cs typeface="Lato"/>
                <a:sym typeface="Lato"/>
              </a:endParaRPr>
            </a:p>
          </p:txBody>
        </p:sp>
        <p:sp>
          <p:nvSpPr>
            <p:cNvPr id="251" name="Google Shape;251;p28"/>
            <p:cNvSpPr/>
            <p:nvPr/>
          </p:nvSpPr>
          <p:spPr>
            <a:xfrm>
              <a:off x="2202300" y="2245300"/>
              <a:ext cx="5168100" cy="417300"/>
            </a:xfrm>
            <a:prstGeom prst="rect">
              <a:avLst/>
            </a:prstGeom>
            <a:solidFill>
              <a:srgbClr val="7ECEFD">
                <a:alpha val="40760"/>
              </a:srgbClr>
            </a:solidFill>
            <a:ln cap="flat" cmpd="sng" w="9525">
              <a:solidFill>
                <a:srgbClr val="7ECE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2400">
                  <a:latin typeface="Lato"/>
                  <a:ea typeface="Lato"/>
                  <a:cs typeface="Lato"/>
                  <a:sym typeface="Lato"/>
                </a:rPr>
                <a:t>yi is continuous</a:t>
              </a:r>
              <a:endParaRPr sz="2400">
                <a:latin typeface="Lato"/>
                <a:ea typeface="Lato"/>
                <a:cs typeface="Lato"/>
                <a:sym typeface="Lato"/>
              </a:endParaRPr>
            </a:p>
          </p:txBody>
        </p:sp>
      </p:grpSp>
      <p:grpSp>
        <p:nvGrpSpPr>
          <p:cNvPr id="252" name="Google Shape;252;p28"/>
          <p:cNvGrpSpPr/>
          <p:nvPr/>
        </p:nvGrpSpPr>
        <p:grpSpPr>
          <a:xfrm>
            <a:off x="2202300" y="3279075"/>
            <a:ext cx="5168100" cy="834600"/>
            <a:chOff x="2197500" y="3085200"/>
            <a:chExt cx="5168100" cy="834600"/>
          </a:xfrm>
        </p:grpSpPr>
        <p:sp>
          <p:nvSpPr>
            <p:cNvPr id="253" name="Google Shape;253;p28"/>
            <p:cNvSpPr/>
            <p:nvPr/>
          </p:nvSpPr>
          <p:spPr>
            <a:xfrm>
              <a:off x="2197500" y="3085200"/>
              <a:ext cx="5168100" cy="417300"/>
            </a:xfrm>
            <a:prstGeom prst="rect">
              <a:avLst/>
            </a:prstGeom>
            <a:solidFill>
              <a:srgbClr val="2185C5"/>
            </a:solidFill>
            <a:ln cap="flat" cmpd="sng" w="9525">
              <a:solidFill>
                <a:srgbClr val="218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Classification</a:t>
              </a:r>
              <a:r>
                <a:rPr lang="zh-CN" sz="2400">
                  <a:solidFill>
                    <a:srgbClr val="FFFFFF"/>
                  </a:solidFill>
                  <a:latin typeface="Lato"/>
                  <a:ea typeface="Lato"/>
                  <a:cs typeface="Lato"/>
                  <a:sym typeface="Lato"/>
                </a:rPr>
                <a:t> Tree</a:t>
              </a:r>
              <a:endParaRPr sz="2400">
                <a:solidFill>
                  <a:srgbClr val="FFFFFF"/>
                </a:solidFill>
                <a:latin typeface="Lato"/>
                <a:ea typeface="Lato"/>
                <a:cs typeface="Lato"/>
                <a:sym typeface="Lato"/>
              </a:endParaRPr>
            </a:p>
          </p:txBody>
        </p:sp>
        <p:sp>
          <p:nvSpPr>
            <p:cNvPr id="254" name="Google Shape;254;p28"/>
            <p:cNvSpPr/>
            <p:nvPr/>
          </p:nvSpPr>
          <p:spPr>
            <a:xfrm>
              <a:off x="2197500" y="3502500"/>
              <a:ext cx="5168100" cy="417300"/>
            </a:xfrm>
            <a:prstGeom prst="rect">
              <a:avLst/>
            </a:prstGeom>
            <a:solidFill>
              <a:srgbClr val="7ECEFD">
                <a:alpha val="40760"/>
              </a:srgbClr>
            </a:solidFill>
            <a:ln cap="flat" cmpd="sng" w="9525">
              <a:solidFill>
                <a:srgbClr val="7ECE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2400">
                  <a:latin typeface="Lato"/>
                  <a:ea typeface="Lato"/>
                  <a:cs typeface="Lato"/>
                  <a:sym typeface="Lato"/>
                </a:rPr>
                <a:t>yi is discrete (yi ∈ {1, 2, ...j})</a:t>
              </a:r>
              <a:endParaRPr sz="2400">
                <a:latin typeface="Lato"/>
                <a:ea typeface="Lato"/>
                <a:cs typeface="Lato"/>
                <a:sym typeface="La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893700" y="206000"/>
            <a:ext cx="738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Basic Idea of Regression Tree</a:t>
            </a:r>
            <a:endParaRPr/>
          </a:p>
        </p:txBody>
      </p:sp>
      <p:sp>
        <p:nvSpPr>
          <p:cNvPr id="260" name="Google Shape;260;p29"/>
          <p:cNvSpPr txBox="1"/>
          <p:nvPr>
            <p:ph idx="1" type="body"/>
          </p:nvPr>
        </p:nvSpPr>
        <p:spPr>
          <a:xfrm>
            <a:off x="893700" y="1373600"/>
            <a:ext cx="7459500" cy="3552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zh-CN" sz="2400"/>
              <a:t>the set of splitting rules used to segment the predictor space can be summarized by </a:t>
            </a:r>
            <a:r>
              <a:rPr lang="zh-CN" sz="2400"/>
              <a:t>a tree</a:t>
            </a:r>
            <a:endParaRPr sz="2400"/>
          </a:p>
          <a:p>
            <a:pPr indent="-381000" lvl="0" marL="457200" rtl="0" algn="l">
              <a:lnSpc>
                <a:spcPct val="115000"/>
              </a:lnSpc>
              <a:spcBef>
                <a:spcPts val="0"/>
              </a:spcBef>
              <a:spcAft>
                <a:spcPts val="0"/>
              </a:spcAft>
              <a:buSzPts val="2400"/>
              <a:buChar char="▷"/>
            </a:pPr>
            <a:r>
              <a:rPr lang="zh-CN" sz="2400">
                <a:solidFill>
                  <a:srgbClr val="2185C5"/>
                </a:solidFill>
              </a:rPr>
              <a:t>Pro: </a:t>
            </a:r>
            <a:r>
              <a:rPr lang="zh-CN" sz="2400"/>
              <a:t>simple and useful for interpretation</a:t>
            </a:r>
            <a:endParaRPr sz="2400"/>
          </a:p>
          <a:p>
            <a:pPr indent="-381000" lvl="0" marL="457200" rtl="0" algn="l">
              <a:lnSpc>
                <a:spcPct val="115000"/>
              </a:lnSpc>
              <a:spcBef>
                <a:spcPts val="0"/>
              </a:spcBef>
              <a:spcAft>
                <a:spcPts val="0"/>
              </a:spcAft>
              <a:buSzPts val="2400"/>
              <a:buChar char="▷"/>
            </a:pPr>
            <a:r>
              <a:rPr lang="zh-CN" sz="2400">
                <a:solidFill>
                  <a:srgbClr val="2185C5"/>
                </a:solidFill>
              </a:rPr>
              <a:t>Con: </a:t>
            </a:r>
            <a:r>
              <a:rPr lang="zh-CN" sz="2400"/>
              <a:t>not competitive with the best supervised learning approaches in terms of prediction accuracy</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7ECEFD"/>
              </a:solidFill>
            </a:endParaRPr>
          </a:p>
          <a:p>
            <a:pPr indent="0" lvl="0" marL="0" rtl="0" algn="ctr">
              <a:spcBef>
                <a:spcPts val="0"/>
              </a:spcBef>
              <a:spcAft>
                <a:spcPts val="0"/>
              </a:spcAft>
              <a:buNone/>
            </a:pPr>
            <a:r>
              <a:rPr lang="zh-CN"/>
              <a:t>Regression Tree</a:t>
            </a:r>
            <a:endParaRPr/>
          </a:p>
        </p:txBody>
      </p:sp>
      <p:sp>
        <p:nvSpPr>
          <p:cNvPr id="266" name="Google Shape;266;p30"/>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Realization Step 1 : Stratify the samples / grow a tree</a:t>
            </a:r>
            <a:endParaRPr/>
          </a:p>
        </p:txBody>
      </p:sp>
      <p:sp>
        <p:nvSpPr>
          <p:cNvPr id="267" name="Google Shape;267;p30"/>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992850" y="292750"/>
            <a:ext cx="7311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Stratify a Regression Tree</a:t>
            </a:r>
            <a:endParaRPr/>
          </a:p>
        </p:txBody>
      </p:sp>
      <p:sp>
        <p:nvSpPr>
          <p:cNvPr id="273" name="Google Shape;273;p31"/>
          <p:cNvSpPr txBox="1"/>
          <p:nvPr>
            <p:ph idx="1" type="body"/>
          </p:nvPr>
        </p:nvSpPr>
        <p:spPr>
          <a:xfrm>
            <a:off x="893700" y="1373600"/>
            <a:ext cx="77574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zh-CN" sz="2400"/>
              <a:t>Divide the predictor space - the Set of Possible Values for X</a:t>
            </a:r>
            <a:r>
              <a:rPr baseline="-25000" lang="zh-CN" sz="2400"/>
              <a:t>1</a:t>
            </a:r>
            <a:r>
              <a:rPr lang="zh-CN" sz="2400"/>
              <a:t>, X</a:t>
            </a:r>
            <a:r>
              <a:rPr baseline="-25000" lang="zh-CN" sz="2400"/>
              <a:t>2</a:t>
            </a:r>
            <a:r>
              <a:rPr lang="zh-CN" sz="2400"/>
              <a:t>, …, X</a:t>
            </a:r>
            <a:r>
              <a:rPr baseline="-25000" lang="zh-CN" sz="2400"/>
              <a:t>p</a:t>
            </a:r>
            <a:r>
              <a:rPr lang="zh-CN" sz="2400"/>
              <a:t> - into </a:t>
            </a:r>
            <a:r>
              <a:rPr i="1" lang="zh-CN" sz="2400"/>
              <a:t>J</a:t>
            </a:r>
            <a:r>
              <a:rPr lang="zh-CN" sz="2400"/>
              <a:t> distinct and non-overlapping regions; R</a:t>
            </a:r>
            <a:r>
              <a:rPr baseline="-25000" lang="zh-CN" sz="2400"/>
              <a:t>1</a:t>
            </a:r>
            <a:r>
              <a:rPr lang="zh-CN" sz="2400"/>
              <a:t>, R</a:t>
            </a:r>
            <a:r>
              <a:rPr baseline="-25000" lang="zh-CN" sz="2400"/>
              <a:t>2</a:t>
            </a:r>
            <a:r>
              <a:rPr lang="zh-CN" sz="2400"/>
              <a:t>, …, R</a:t>
            </a:r>
            <a:r>
              <a:rPr baseline="-25000" lang="zh-CN" sz="2400"/>
              <a:t>J</a:t>
            </a:r>
            <a:endParaRPr baseline="-25000" sz="2400"/>
          </a:p>
          <a:p>
            <a:pPr indent="-381000" lvl="0" marL="457200" rtl="0" algn="l">
              <a:spcBef>
                <a:spcPts val="0"/>
              </a:spcBef>
              <a:spcAft>
                <a:spcPts val="0"/>
              </a:spcAft>
              <a:buSzPts val="2400"/>
              <a:buAutoNum type="arabicPeriod"/>
            </a:pPr>
            <a:r>
              <a:rPr lang="zh-CN" sz="2400"/>
              <a:t>For every observation that falls into the region R</a:t>
            </a:r>
            <a:r>
              <a:rPr baseline="-25000" lang="zh-CN" sz="2400"/>
              <a:t>J</a:t>
            </a:r>
            <a:r>
              <a:rPr lang="zh-CN" sz="2400"/>
              <a:t>, we make the same prediction, which is simply the mean of the response values for the training observations in R</a:t>
            </a:r>
            <a:r>
              <a:rPr baseline="-25000" lang="zh-CN" sz="2400"/>
              <a:t>J</a:t>
            </a:r>
            <a:r>
              <a:rPr lang="zh-CN" sz="2400"/>
              <a: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Agenda</a:t>
            </a:r>
            <a:endParaRPr/>
          </a:p>
        </p:txBody>
      </p:sp>
      <p:sp>
        <p:nvSpPr>
          <p:cNvPr id="99" name="Google Shape;99;p14"/>
          <p:cNvSpPr txBox="1"/>
          <p:nvPr>
            <p:ph idx="1" type="body"/>
          </p:nvPr>
        </p:nvSpPr>
        <p:spPr>
          <a:xfrm>
            <a:off x="893700" y="1220813"/>
            <a:ext cx="6462600" cy="35523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SzPts val="2200"/>
              <a:buChar char="▷"/>
            </a:pPr>
            <a:r>
              <a:rPr lang="zh-CN" sz="2200"/>
              <a:t>Idea of Tree</a:t>
            </a:r>
            <a:endParaRPr sz="2200"/>
          </a:p>
          <a:p>
            <a:pPr indent="-368300" lvl="1" marL="1371600" rtl="0" algn="l">
              <a:lnSpc>
                <a:spcPct val="100000"/>
              </a:lnSpc>
              <a:spcBef>
                <a:spcPts val="0"/>
              </a:spcBef>
              <a:spcAft>
                <a:spcPts val="0"/>
              </a:spcAft>
              <a:buSzPts val="2200"/>
              <a:buChar char="○"/>
            </a:pPr>
            <a:r>
              <a:rPr lang="zh-CN" sz="2200"/>
              <a:t>Decision Tree</a:t>
            </a:r>
            <a:endParaRPr sz="2200"/>
          </a:p>
          <a:p>
            <a:pPr indent="-368300" lvl="1" marL="1371600" rtl="0" algn="l">
              <a:lnSpc>
                <a:spcPct val="100000"/>
              </a:lnSpc>
              <a:spcBef>
                <a:spcPts val="0"/>
              </a:spcBef>
              <a:spcAft>
                <a:spcPts val="0"/>
              </a:spcAft>
              <a:buSzPts val="2200"/>
              <a:buChar char="○"/>
            </a:pPr>
            <a:r>
              <a:rPr lang="zh-CN" sz="2200"/>
              <a:t>Graphs and Terminology</a:t>
            </a:r>
            <a:endParaRPr sz="2200"/>
          </a:p>
          <a:p>
            <a:pPr indent="0" lvl="0" marL="1371600" rtl="0" algn="l">
              <a:lnSpc>
                <a:spcPct val="100000"/>
              </a:lnSpc>
              <a:spcBef>
                <a:spcPts val="600"/>
              </a:spcBef>
              <a:spcAft>
                <a:spcPts val="0"/>
              </a:spcAft>
              <a:buNone/>
            </a:pPr>
            <a:r>
              <a:t/>
            </a:r>
            <a:endParaRPr sz="700"/>
          </a:p>
          <a:p>
            <a:pPr indent="-368300" lvl="0" marL="457200" rtl="0" algn="l">
              <a:lnSpc>
                <a:spcPct val="100000"/>
              </a:lnSpc>
              <a:spcBef>
                <a:spcPts val="600"/>
              </a:spcBef>
              <a:spcAft>
                <a:spcPts val="0"/>
              </a:spcAft>
              <a:buSzPts val="2200"/>
              <a:buChar char="▷"/>
            </a:pPr>
            <a:r>
              <a:rPr lang="zh-CN" sz="2200"/>
              <a:t>Regression Tree</a:t>
            </a:r>
            <a:endParaRPr sz="2200"/>
          </a:p>
          <a:p>
            <a:pPr indent="-368300" lvl="1" marL="1371600" rtl="0" algn="l">
              <a:lnSpc>
                <a:spcPct val="100000"/>
              </a:lnSpc>
              <a:spcBef>
                <a:spcPts val="0"/>
              </a:spcBef>
              <a:spcAft>
                <a:spcPts val="0"/>
              </a:spcAft>
              <a:buSzPts val="2200"/>
              <a:buChar char="○"/>
            </a:pPr>
            <a:r>
              <a:rPr lang="zh-CN" sz="2200"/>
              <a:t>Main Idea</a:t>
            </a:r>
            <a:endParaRPr sz="2200"/>
          </a:p>
          <a:p>
            <a:pPr indent="-368300" lvl="1" marL="1371600" rtl="0" algn="l">
              <a:lnSpc>
                <a:spcPct val="100000"/>
              </a:lnSpc>
              <a:spcBef>
                <a:spcPts val="0"/>
              </a:spcBef>
              <a:spcAft>
                <a:spcPts val="0"/>
              </a:spcAft>
              <a:buSzPts val="2200"/>
              <a:buChar char="○"/>
            </a:pPr>
            <a:r>
              <a:rPr lang="zh-CN" sz="2200"/>
              <a:t>Realization</a:t>
            </a:r>
            <a:endParaRPr sz="2200"/>
          </a:p>
          <a:p>
            <a:pPr indent="0" lvl="0" marL="1828800" rtl="0" algn="l">
              <a:lnSpc>
                <a:spcPct val="100000"/>
              </a:lnSpc>
              <a:spcBef>
                <a:spcPts val="600"/>
              </a:spcBef>
              <a:spcAft>
                <a:spcPts val="0"/>
              </a:spcAft>
              <a:buNone/>
            </a:pPr>
            <a:r>
              <a:rPr lang="zh-CN" sz="2200"/>
              <a:t>Splitting Methods</a:t>
            </a:r>
            <a:endParaRPr sz="2200"/>
          </a:p>
          <a:p>
            <a:pPr indent="0" lvl="0" marL="1828800" rtl="0" algn="l">
              <a:lnSpc>
                <a:spcPct val="100000"/>
              </a:lnSpc>
              <a:spcBef>
                <a:spcPts val="600"/>
              </a:spcBef>
              <a:spcAft>
                <a:spcPts val="0"/>
              </a:spcAft>
              <a:buNone/>
            </a:pPr>
            <a:r>
              <a:rPr lang="zh-CN" sz="2200"/>
              <a:t>Pruning Methods</a:t>
            </a:r>
            <a:endParaRPr sz="2200"/>
          </a:p>
          <a:p>
            <a:pPr indent="-368300" lvl="1" marL="1371600" rtl="0" algn="l">
              <a:lnSpc>
                <a:spcPct val="100000"/>
              </a:lnSpc>
              <a:spcBef>
                <a:spcPts val="480"/>
              </a:spcBef>
              <a:spcAft>
                <a:spcPts val="0"/>
              </a:spcAft>
              <a:buSzPts val="2200"/>
              <a:buChar char="○"/>
            </a:pPr>
            <a:r>
              <a:rPr lang="zh-CN" sz="2200"/>
              <a:t>Examples</a:t>
            </a:r>
            <a:endParaRPr sz="2200"/>
          </a:p>
          <a:p>
            <a:pPr indent="0" lvl="0" marL="0" rtl="0" algn="l">
              <a:lnSpc>
                <a:spcPct val="115000"/>
              </a:lnSpc>
              <a:spcBef>
                <a:spcPts val="600"/>
              </a:spcBef>
              <a:spcAft>
                <a:spcPts val="0"/>
              </a:spcAft>
              <a:buNone/>
            </a:pPr>
            <a:r>
              <a:t/>
            </a:r>
            <a:endParaRPr sz="2000"/>
          </a:p>
        </p:txBody>
      </p:sp>
      <p:sp>
        <p:nvSpPr>
          <p:cNvPr id="100" name="Google Shape;100;p14"/>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893700" y="206000"/>
            <a:ext cx="798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What Criteria Used for Splitting?</a:t>
            </a:r>
            <a:endParaRPr/>
          </a:p>
        </p:txBody>
      </p:sp>
      <p:sp>
        <p:nvSpPr>
          <p:cNvPr id="279" name="Google Shape;279;p32"/>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zh-CN"/>
              <a:t>Minimize RSS</a:t>
            </a:r>
            <a:endParaRPr/>
          </a:p>
        </p:txBody>
      </p:sp>
      <p:pic>
        <p:nvPicPr>
          <p:cNvPr id="280" name="Google Shape;280;p32"/>
          <p:cNvPicPr preferRelativeResize="0"/>
          <p:nvPr/>
        </p:nvPicPr>
        <p:blipFill rotWithShape="1">
          <a:blip r:embed="rId3">
            <a:alphaModFix/>
          </a:blip>
          <a:srcRect b="0" l="0" r="7045" t="0"/>
          <a:stretch/>
        </p:blipFill>
        <p:spPr>
          <a:xfrm>
            <a:off x="2123849" y="2075200"/>
            <a:ext cx="4551450" cy="1974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534250" y="322250"/>
            <a:ext cx="7955700" cy="81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When to Split A Regression Tree?</a:t>
            </a:r>
            <a:endParaRPr/>
          </a:p>
        </p:txBody>
      </p:sp>
      <p:sp>
        <p:nvSpPr>
          <p:cNvPr id="286" name="Google Shape;286;p33"/>
          <p:cNvSpPr txBox="1"/>
          <p:nvPr>
            <p:ph idx="1" type="body"/>
          </p:nvPr>
        </p:nvSpPr>
        <p:spPr>
          <a:xfrm>
            <a:off x="868925" y="1373600"/>
            <a:ext cx="79557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zh-CN"/>
              <a:t>In Theory, Predictor Space Can Have Any Shape</a:t>
            </a:r>
            <a:endParaRPr/>
          </a:p>
          <a:p>
            <a:pPr indent="-419100" lvl="0" marL="457200" rtl="0" algn="l">
              <a:spcBef>
                <a:spcPts val="0"/>
              </a:spcBef>
              <a:spcAft>
                <a:spcPts val="0"/>
              </a:spcAft>
              <a:buSzPts val="3000"/>
              <a:buChar char="▷"/>
            </a:pPr>
            <a:r>
              <a:rPr lang="zh-CN"/>
              <a:t>At Any Node Can Split By</a:t>
            </a:r>
            <a:endParaRPr/>
          </a:p>
          <a:p>
            <a:pPr indent="0" lvl="0" marL="0" rtl="0" algn="l">
              <a:spcBef>
                <a:spcPts val="600"/>
              </a:spcBef>
              <a:spcAft>
                <a:spcPts val="0"/>
              </a:spcAft>
              <a:buNone/>
            </a:pPr>
            <a:r>
              <a:rPr lang="zh-CN"/>
              <a:t>  	Any Predictor At Any</a:t>
            </a:r>
            <a:endParaRPr/>
          </a:p>
          <a:p>
            <a:pPr indent="0" lvl="0" marL="0" rtl="0" algn="l">
              <a:spcBef>
                <a:spcPts val="600"/>
              </a:spcBef>
              <a:spcAft>
                <a:spcPts val="0"/>
              </a:spcAft>
              <a:buNone/>
            </a:pPr>
            <a:r>
              <a:rPr lang="zh-CN"/>
              <a:t>	Cutoff Value</a:t>
            </a:r>
            <a:endParaRPr/>
          </a:p>
          <a:p>
            <a:pPr indent="-419100" lvl="0" marL="457200" rtl="0" algn="l">
              <a:spcBef>
                <a:spcPts val="600"/>
              </a:spcBef>
              <a:spcAft>
                <a:spcPts val="0"/>
              </a:spcAft>
              <a:buSzPts val="3000"/>
              <a:buChar char="▷"/>
            </a:pPr>
            <a:r>
              <a:rPr lang="zh-CN"/>
              <a:t>Atypical Predictor Space</a:t>
            </a:r>
            <a:endParaRPr/>
          </a:p>
        </p:txBody>
      </p:sp>
      <p:pic>
        <p:nvPicPr>
          <p:cNvPr id="287" name="Google Shape;287;p33"/>
          <p:cNvPicPr preferRelativeResize="0"/>
          <p:nvPr/>
        </p:nvPicPr>
        <p:blipFill>
          <a:blip r:embed="rId3">
            <a:alphaModFix/>
          </a:blip>
          <a:stretch>
            <a:fillRect/>
          </a:stretch>
        </p:blipFill>
        <p:spPr>
          <a:xfrm>
            <a:off x="5899525" y="2303575"/>
            <a:ext cx="2364400" cy="2509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Consider All Possible Trees?</a:t>
            </a:r>
            <a:endParaRPr/>
          </a:p>
        </p:txBody>
      </p:sp>
      <p:sp>
        <p:nvSpPr>
          <p:cNvPr id="293" name="Google Shape;293;p34"/>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zh-CN"/>
              <a:t>No, Computationally Infeasible</a:t>
            </a:r>
            <a:endParaRPr/>
          </a:p>
          <a:p>
            <a:pPr indent="0" lvl="0" marL="457200" rtl="0" algn="l">
              <a:spcBef>
                <a:spcPts val="600"/>
              </a:spcBef>
              <a:spcAft>
                <a:spcPts val="0"/>
              </a:spcAft>
              <a:buNone/>
            </a:pPr>
            <a:r>
              <a:t/>
            </a:r>
            <a:endParaRPr/>
          </a:p>
          <a:p>
            <a:pPr indent="-419100" lvl="0" marL="457200" rtl="0" algn="l">
              <a:spcBef>
                <a:spcPts val="600"/>
              </a:spcBef>
              <a:spcAft>
                <a:spcPts val="0"/>
              </a:spcAft>
              <a:buSzPts val="3000"/>
              <a:buChar char="▷"/>
            </a:pPr>
            <a:r>
              <a:rPr lang="zh-CN"/>
              <a:t>At Each Node Too Many Possible Splits to Consider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How to Split Regression Tree?</a:t>
            </a:r>
            <a:endParaRPr/>
          </a:p>
        </p:txBody>
      </p:sp>
      <p:sp>
        <p:nvSpPr>
          <p:cNvPr id="299" name="Google Shape;299;p3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zh-CN"/>
              <a:t>Use Recursive Binary Splitting</a:t>
            </a:r>
            <a:endParaRPr/>
          </a:p>
          <a:p>
            <a:pPr indent="-381000" lvl="1" marL="914400" rtl="0" algn="l">
              <a:spcBef>
                <a:spcPts val="0"/>
              </a:spcBef>
              <a:spcAft>
                <a:spcPts val="0"/>
              </a:spcAft>
              <a:buSzPts val="2400"/>
              <a:buChar char="○"/>
            </a:pPr>
            <a:r>
              <a:rPr lang="zh-CN"/>
              <a:t>Top-Down</a:t>
            </a:r>
            <a:endParaRPr/>
          </a:p>
          <a:p>
            <a:pPr indent="-381000" lvl="2" marL="1371600" rtl="0" algn="l">
              <a:spcBef>
                <a:spcPts val="0"/>
              </a:spcBef>
              <a:spcAft>
                <a:spcPts val="0"/>
              </a:spcAft>
              <a:buSzPts val="2400"/>
              <a:buChar char="■"/>
            </a:pPr>
            <a:r>
              <a:rPr lang="zh-CN"/>
              <a:t>Move Down the Tree</a:t>
            </a:r>
            <a:endParaRPr/>
          </a:p>
          <a:p>
            <a:pPr indent="-381000" lvl="1" marL="914400" rtl="0" algn="l">
              <a:spcBef>
                <a:spcPts val="0"/>
              </a:spcBef>
              <a:spcAft>
                <a:spcPts val="0"/>
              </a:spcAft>
              <a:buSzPts val="2400"/>
              <a:buChar char="○"/>
            </a:pPr>
            <a:r>
              <a:rPr lang="zh-CN"/>
              <a:t>Greedy</a:t>
            </a:r>
            <a:endParaRPr/>
          </a:p>
          <a:p>
            <a:pPr indent="-381000" lvl="2" marL="1371600" rtl="0" algn="l">
              <a:spcBef>
                <a:spcPts val="0"/>
              </a:spcBef>
              <a:spcAft>
                <a:spcPts val="0"/>
              </a:spcAft>
              <a:buSzPts val="2400"/>
              <a:buChar char="■"/>
            </a:pPr>
            <a:r>
              <a:rPr lang="zh-CN"/>
              <a:t>Look At Only</a:t>
            </a:r>
            <a:endParaRPr/>
          </a:p>
          <a:p>
            <a:pPr indent="0" lvl="0" marL="0" rtl="0" algn="l">
              <a:spcBef>
                <a:spcPts val="600"/>
              </a:spcBef>
              <a:spcAft>
                <a:spcPts val="0"/>
              </a:spcAft>
              <a:buNone/>
            </a:pPr>
            <a:r>
              <a:rPr lang="zh-CN" sz="2400"/>
              <a:t>			One Level At a </a:t>
            </a:r>
            <a:endParaRPr sz="2400"/>
          </a:p>
          <a:p>
            <a:pPr indent="0" lvl="0" marL="0" rtl="0" algn="l">
              <a:spcBef>
                <a:spcPts val="600"/>
              </a:spcBef>
              <a:spcAft>
                <a:spcPts val="0"/>
              </a:spcAft>
              <a:buNone/>
            </a:pPr>
            <a:r>
              <a:rPr lang="zh-CN" sz="2400"/>
              <a:t>			Time</a:t>
            </a:r>
            <a:endParaRPr sz="2400"/>
          </a:p>
        </p:txBody>
      </p:sp>
      <p:pic>
        <p:nvPicPr>
          <p:cNvPr id="300" name="Google Shape;300;p35"/>
          <p:cNvPicPr preferRelativeResize="0"/>
          <p:nvPr/>
        </p:nvPicPr>
        <p:blipFill>
          <a:blip r:embed="rId3">
            <a:alphaModFix/>
          </a:blip>
          <a:stretch>
            <a:fillRect/>
          </a:stretch>
        </p:blipFill>
        <p:spPr>
          <a:xfrm>
            <a:off x="4746875" y="2769250"/>
            <a:ext cx="4165050" cy="196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Recursive Binary Splitting</a:t>
            </a:r>
            <a:endParaRPr/>
          </a:p>
        </p:txBody>
      </p:sp>
      <p:sp>
        <p:nvSpPr>
          <p:cNvPr id="306" name="Google Shape;306;p3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zh-CN" sz="2400"/>
              <a:t>Select Predictor X</a:t>
            </a:r>
            <a:r>
              <a:rPr baseline="-25000" lang="zh-CN" sz="2400"/>
              <a:t>J</a:t>
            </a:r>
            <a:r>
              <a:rPr lang="zh-CN" sz="2400"/>
              <a:t> and the cutpoint </a:t>
            </a:r>
            <a:r>
              <a:rPr i="1" lang="zh-CN" sz="2400"/>
              <a:t>s</a:t>
            </a:r>
            <a:r>
              <a:rPr lang="zh-CN" sz="2400"/>
              <a:t> such that splitting the predictor space into the regions {X|X</a:t>
            </a:r>
            <a:r>
              <a:rPr baseline="-25000" lang="zh-CN" sz="2400"/>
              <a:t>J</a:t>
            </a:r>
            <a:r>
              <a:rPr lang="zh-CN" sz="2400"/>
              <a:t> &lt; </a:t>
            </a:r>
            <a:r>
              <a:rPr i="1" lang="zh-CN" sz="2400"/>
              <a:t>s</a:t>
            </a:r>
            <a:r>
              <a:rPr lang="zh-CN" sz="2400"/>
              <a:t>} and {X|X</a:t>
            </a:r>
            <a:r>
              <a:rPr baseline="-25000" lang="zh-CN" sz="2400"/>
              <a:t>J</a:t>
            </a:r>
            <a:r>
              <a:rPr lang="zh-CN" sz="2400"/>
              <a:t> &gt; </a:t>
            </a:r>
            <a:r>
              <a:rPr i="1" lang="zh-CN" sz="2400"/>
              <a:t>s</a:t>
            </a:r>
            <a:r>
              <a:rPr lang="zh-CN" sz="2400"/>
              <a:t>} leads to the greatest possible reduction in RSS</a:t>
            </a:r>
            <a:endParaRPr sz="2400"/>
          </a:p>
          <a:p>
            <a:pPr indent="-381000" lvl="0" marL="457200" rtl="0" algn="l">
              <a:spcBef>
                <a:spcPts val="0"/>
              </a:spcBef>
              <a:spcAft>
                <a:spcPts val="0"/>
              </a:spcAft>
              <a:buSzPts val="2400"/>
              <a:buChar char="▷"/>
            </a:pPr>
            <a:r>
              <a:rPr lang="zh-CN" sz="2400"/>
              <a:t>Next, we repeat the process, looking for the best predictor and best cutpoint in order to split the data further so as to minimize the RSS within each of the resulting regions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Recursive Binary Splitting</a:t>
            </a:r>
            <a:endParaRPr/>
          </a:p>
        </p:txBody>
      </p:sp>
      <p:sp>
        <p:nvSpPr>
          <p:cNvPr id="312" name="Google Shape;312;p37"/>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zh-CN" sz="2400"/>
              <a:t>Again, we look to split one of these new regions further, so as to minimize the RSS. The process continues until a stopping criterion is reached</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Recursive Binary Splitting</a:t>
            </a:r>
            <a:endParaRPr/>
          </a:p>
        </p:txBody>
      </p:sp>
      <p:pic>
        <p:nvPicPr>
          <p:cNvPr id="318" name="Google Shape;318;p38"/>
          <p:cNvPicPr preferRelativeResize="0"/>
          <p:nvPr/>
        </p:nvPicPr>
        <p:blipFill>
          <a:blip r:embed="rId3">
            <a:alphaModFix/>
          </a:blip>
          <a:stretch>
            <a:fillRect/>
          </a:stretch>
        </p:blipFill>
        <p:spPr>
          <a:xfrm>
            <a:off x="1028788" y="1277188"/>
            <a:ext cx="3267075" cy="3362325"/>
          </a:xfrm>
          <a:prstGeom prst="rect">
            <a:avLst/>
          </a:prstGeom>
          <a:noFill/>
          <a:ln>
            <a:noFill/>
          </a:ln>
        </p:spPr>
      </p:pic>
      <p:pic>
        <p:nvPicPr>
          <p:cNvPr id="319" name="Google Shape;319;p38"/>
          <p:cNvPicPr preferRelativeResize="0"/>
          <p:nvPr/>
        </p:nvPicPr>
        <p:blipFill>
          <a:blip r:embed="rId4">
            <a:alphaModFix/>
          </a:blip>
          <a:stretch>
            <a:fillRect/>
          </a:stretch>
        </p:blipFill>
        <p:spPr>
          <a:xfrm>
            <a:off x="4947263" y="1277200"/>
            <a:ext cx="3167956" cy="3362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Predictions</a:t>
            </a:r>
            <a:endParaRPr/>
          </a:p>
        </p:txBody>
      </p:sp>
      <p:sp>
        <p:nvSpPr>
          <p:cNvPr id="325" name="Google Shape;325;p39"/>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zh-CN"/>
              <a:t>We predict the response for a given test observation using the mean of the training observations in the region to which the test observation belongs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893700" y="206000"/>
            <a:ext cx="738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Excel Example</a:t>
            </a:r>
            <a:endParaRPr/>
          </a:p>
        </p:txBody>
      </p:sp>
      <p:sp>
        <p:nvSpPr>
          <p:cNvPr id="331" name="Google Shape;331;p40"/>
          <p:cNvSpPr txBox="1"/>
          <p:nvPr>
            <p:ph idx="1" type="body"/>
          </p:nvPr>
        </p:nvSpPr>
        <p:spPr>
          <a:xfrm>
            <a:off x="893700" y="1910125"/>
            <a:ext cx="7932600" cy="2880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600"/>
              </a:spcBef>
              <a:spcAft>
                <a:spcPts val="0"/>
              </a:spcAft>
              <a:buSzPts val="2400"/>
              <a:buChar char="▷"/>
            </a:pPr>
            <a:r>
              <a:rPr lang="zh-CN" sz="2400"/>
              <a:t>An Insight into Recursive Binary Splitting</a:t>
            </a:r>
            <a:endParaRPr sz="2400"/>
          </a:p>
          <a:p>
            <a:pPr indent="0" lvl="0" marL="0" marR="0" rtl="0" algn="l">
              <a:lnSpc>
                <a:spcPct val="115000"/>
              </a:lnSpc>
              <a:spcBef>
                <a:spcPts val="600"/>
              </a:spcBef>
              <a:spcAft>
                <a:spcPts val="0"/>
              </a:spcAft>
              <a:buNone/>
            </a:pPr>
            <a:r>
              <a:t/>
            </a:r>
            <a:endParaRPr sz="2400"/>
          </a:p>
          <a:p>
            <a:pPr indent="-381000" lvl="0" marL="457200" marR="0" rtl="0" algn="l">
              <a:lnSpc>
                <a:spcPct val="115000"/>
              </a:lnSpc>
              <a:spcBef>
                <a:spcPts val="600"/>
              </a:spcBef>
              <a:spcAft>
                <a:spcPts val="0"/>
              </a:spcAft>
              <a:buSzPts val="2400"/>
              <a:buChar char="▷"/>
            </a:pPr>
            <a:r>
              <a:rPr lang="zh-CN" sz="2400"/>
              <a:t>Explaining Baseball Players’ Salaries</a:t>
            </a:r>
            <a:endParaRPr sz="2400"/>
          </a:p>
        </p:txBody>
      </p:sp>
      <p:sp>
        <p:nvSpPr>
          <p:cNvPr id="332" name="Google Shape;332;p40"/>
          <p:cNvSpPr/>
          <p:nvPr/>
        </p:nvSpPr>
        <p:spPr>
          <a:xfrm>
            <a:off x="9280500" y="1910125"/>
            <a:ext cx="1927200" cy="761100"/>
          </a:xfrm>
          <a:prstGeom prst="rect">
            <a:avLst/>
          </a:prstGeom>
          <a:solidFill>
            <a:srgbClr val="7ECEFD">
              <a:alpha val="4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893700" y="206000"/>
            <a:ext cx="738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Alternative Splitting Methods</a:t>
            </a:r>
            <a:endParaRPr/>
          </a:p>
        </p:txBody>
      </p:sp>
      <p:sp>
        <p:nvSpPr>
          <p:cNvPr id="338" name="Google Shape;338;p41"/>
          <p:cNvSpPr txBox="1"/>
          <p:nvPr>
            <p:ph idx="1" type="body"/>
          </p:nvPr>
        </p:nvSpPr>
        <p:spPr>
          <a:xfrm>
            <a:off x="893700" y="1238575"/>
            <a:ext cx="7254900" cy="35523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600"/>
              </a:spcBef>
              <a:spcAft>
                <a:spcPts val="0"/>
              </a:spcAft>
              <a:buClr>
                <a:srgbClr val="677480"/>
              </a:buClr>
              <a:buSzPts val="2400"/>
              <a:buFont typeface="Lato"/>
              <a:buChar char="▷"/>
            </a:pPr>
            <a:r>
              <a:rPr lang="zh-CN" sz="2400"/>
              <a:t>Bottom - Up Approach</a:t>
            </a:r>
            <a:endParaRPr sz="2400"/>
          </a:p>
          <a:p>
            <a:pPr indent="0" lvl="0" marL="0" marR="0" rtl="0" algn="l">
              <a:lnSpc>
                <a:spcPct val="115000"/>
              </a:lnSpc>
              <a:spcBef>
                <a:spcPts val="600"/>
              </a:spcBef>
              <a:spcAft>
                <a:spcPts val="0"/>
              </a:spcAft>
              <a:buNone/>
            </a:pPr>
            <a:r>
              <a:t/>
            </a:r>
            <a:endParaRPr sz="2400"/>
          </a:p>
          <a:p>
            <a:pPr indent="-381000" lvl="0" marL="457200" marR="0" rtl="0" algn="l">
              <a:lnSpc>
                <a:spcPct val="115000"/>
              </a:lnSpc>
              <a:spcBef>
                <a:spcPts val="600"/>
              </a:spcBef>
              <a:spcAft>
                <a:spcPts val="0"/>
              </a:spcAft>
              <a:buSzPts val="2400"/>
              <a:buChar char="▷"/>
            </a:pPr>
            <a:r>
              <a:rPr lang="zh-CN" sz="2400"/>
              <a:t>Oblique Decision Trees</a:t>
            </a:r>
            <a:endParaRPr sz="2400"/>
          </a:p>
          <a:p>
            <a:pPr indent="0" lvl="0" marL="0" marR="0" rtl="0" algn="l">
              <a:lnSpc>
                <a:spcPct val="115000"/>
              </a:lnSpc>
              <a:spcBef>
                <a:spcPts val="600"/>
              </a:spcBef>
              <a:spcAft>
                <a:spcPts val="0"/>
              </a:spcAft>
              <a:buNone/>
            </a:pPr>
            <a:r>
              <a:t/>
            </a:r>
            <a:endParaRPr sz="2400"/>
          </a:p>
          <a:p>
            <a:pPr indent="0" lvl="0" marL="0" marR="0" rtl="0" algn="l">
              <a:lnSpc>
                <a:spcPct val="115000"/>
              </a:lnSpc>
              <a:spcBef>
                <a:spcPts val="600"/>
              </a:spcBef>
              <a:spcAft>
                <a:spcPts val="0"/>
              </a:spcAft>
              <a:buNone/>
            </a:pPr>
            <a:r>
              <a:t/>
            </a:r>
            <a:endParaRPr sz="2400"/>
          </a:p>
        </p:txBody>
      </p:sp>
      <p:sp>
        <p:nvSpPr>
          <p:cNvPr id="339" name="Google Shape;339;p41"/>
          <p:cNvSpPr/>
          <p:nvPr/>
        </p:nvSpPr>
        <p:spPr>
          <a:xfrm>
            <a:off x="9280500" y="1910125"/>
            <a:ext cx="1927200" cy="761100"/>
          </a:xfrm>
          <a:prstGeom prst="rect">
            <a:avLst/>
          </a:prstGeom>
          <a:solidFill>
            <a:srgbClr val="7ECEFD">
              <a:alpha val="4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7ECEFD"/>
              </a:solidFill>
            </a:endParaRPr>
          </a:p>
          <a:p>
            <a:pPr indent="0" lvl="0" marL="0" rtl="0" algn="ctr">
              <a:spcBef>
                <a:spcPts val="0"/>
              </a:spcBef>
              <a:spcAft>
                <a:spcPts val="0"/>
              </a:spcAft>
              <a:buNone/>
            </a:pPr>
            <a:r>
              <a:rPr lang="zh-CN"/>
              <a:t>Idea of Tree</a:t>
            </a:r>
            <a:endParaRPr/>
          </a:p>
        </p:txBody>
      </p:sp>
      <p:sp>
        <p:nvSpPr>
          <p:cNvPr id="106" name="Google Shape;106;p15"/>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  </a:t>
            </a:r>
            <a:endParaRPr/>
          </a:p>
        </p:txBody>
      </p:sp>
      <p:sp>
        <p:nvSpPr>
          <p:cNvPr id="107" name="Google Shape;107;p15"/>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7ECEFD"/>
              </a:solidFill>
            </a:endParaRPr>
          </a:p>
          <a:p>
            <a:pPr indent="0" lvl="0" marL="0" rtl="0" algn="ctr">
              <a:spcBef>
                <a:spcPts val="0"/>
              </a:spcBef>
              <a:spcAft>
                <a:spcPts val="0"/>
              </a:spcAft>
              <a:buNone/>
            </a:pPr>
            <a:r>
              <a:rPr lang="zh-CN"/>
              <a:t>Regression Tree</a:t>
            </a:r>
            <a:endParaRPr/>
          </a:p>
        </p:txBody>
      </p:sp>
      <p:sp>
        <p:nvSpPr>
          <p:cNvPr id="345" name="Google Shape;345;p4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Realization Step 2 : Avoid overfitting / prune the tree</a:t>
            </a:r>
            <a:endParaRPr/>
          </a:p>
        </p:txBody>
      </p:sp>
      <p:sp>
        <p:nvSpPr>
          <p:cNvPr id="346" name="Google Shape;346;p42"/>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893700" y="206000"/>
            <a:ext cx="738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Problem of Overfitting</a:t>
            </a:r>
            <a:endParaRPr/>
          </a:p>
        </p:txBody>
      </p:sp>
      <p:pic>
        <p:nvPicPr>
          <p:cNvPr id="352" name="Google Shape;352;p43"/>
          <p:cNvPicPr preferRelativeResize="0"/>
          <p:nvPr/>
        </p:nvPicPr>
        <p:blipFill>
          <a:blip r:embed="rId3">
            <a:alphaModFix/>
          </a:blip>
          <a:stretch>
            <a:fillRect/>
          </a:stretch>
        </p:blipFill>
        <p:spPr>
          <a:xfrm>
            <a:off x="4827525" y="1403225"/>
            <a:ext cx="3857150" cy="3176100"/>
          </a:xfrm>
          <a:prstGeom prst="rect">
            <a:avLst/>
          </a:prstGeom>
          <a:noFill/>
          <a:ln>
            <a:noFill/>
          </a:ln>
        </p:spPr>
      </p:pic>
      <p:pic>
        <p:nvPicPr>
          <p:cNvPr id="353" name="Google Shape;353;p43"/>
          <p:cNvPicPr preferRelativeResize="0"/>
          <p:nvPr/>
        </p:nvPicPr>
        <p:blipFill>
          <a:blip r:embed="rId4">
            <a:alphaModFix/>
          </a:blip>
          <a:stretch>
            <a:fillRect/>
          </a:stretch>
        </p:blipFill>
        <p:spPr>
          <a:xfrm>
            <a:off x="370253" y="1348775"/>
            <a:ext cx="4236823" cy="31760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4"/>
          <p:cNvSpPr txBox="1"/>
          <p:nvPr>
            <p:ph type="title"/>
          </p:nvPr>
        </p:nvSpPr>
        <p:spPr>
          <a:xfrm>
            <a:off x="893700" y="206000"/>
            <a:ext cx="738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Problem of Overfitting</a:t>
            </a:r>
            <a:endParaRPr/>
          </a:p>
        </p:txBody>
      </p:sp>
      <p:pic>
        <p:nvPicPr>
          <p:cNvPr id="359" name="Google Shape;359;p44"/>
          <p:cNvPicPr preferRelativeResize="0"/>
          <p:nvPr/>
        </p:nvPicPr>
        <p:blipFill>
          <a:blip r:embed="rId3">
            <a:alphaModFix/>
          </a:blip>
          <a:stretch>
            <a:fillRect/>
          </a:stretch>
        </p:blipFill>
        <p:spPr>
          <a:xfrm>
            <a:off x="4908225" y="1390675"/>
            <a:ext cx="3731655" cy="3078150"/>
          </a:xfrm>
          <a:prstGeom prst="rect">
            <a:avLst/>
          </a:prstGeom>
          <a:noFill/>
          <a:ln>
            <a:noFill/>
          </a:ln>
        </p:spPr>
      </p:pic>
      <p:pic>
        <p:nvPicPr>
          <p:cNvPr id="360" name="Google Shape;360;p44"/>
          <p:cNvPicPr preferRelativeResize="0"/>
          <p:nvPr/>
        </p:nvPicPr>
        <p:blipFill rotWithShape="1">
          <a:blip r:embed="rId4">
            <a:alphaModFix/>
          </a:blip>
          <a:srcRect b="0" l="-2220" r="2219" t="0"/>
          <a:stretch/>
        </p:blipFill>
        <p:spPr>
          <a:xfrm>
            <a:off x="532375" y="1390675"/>
            <a:ext cx="4099075" cy="2956475"/>
          </a:xfrm>
          <a:prstGeom prst="rect">
            <a:avLst/>
          </a:prstGeom>
          <a:noFill/>
          <a:ln>
            <a:noFill/>
          </a:ln>
        </p:spPr>
      </p:pic>
      <p:grpSp>
        <p:nvGrpSpPr>
          <p:cNvPr id="361" name="Google Shape;361;p44"/>
          <p:cNvGrpSpPr/>
          <p:nvPr/>
        </p:nvGrpSpPr>
        <p:grpSpPr>
          <a:xfrm>
            <a:off x="5197275" y="2150600"/>
            <a:ext cx="3333350" cy="1129050"/>
            <a:chOff x="5197275" y="2150600"/>
            <a:chExt cx="3333350" cy="1129050"/>
          </a:xfrm>
        </p:grpSpPr>
        <p:cxnSp>
          <p:nvCxnSpPr>
            <p:cNvPr id="362" name="Google Shape;362;p44"/>
            <p:cNvCxnSpPr/>
            <p:nvPr/>
          </p:nvCxnSpPr>
          <p:spPr>
            <a:xfrm>
              <a:off x="5197275" y="2562800"/>
              <a:ext cx="609300" cy="17700"/>
            </a:xfrm>
            <a:prstGeom prst="straightConnector1">
              <a:avLst/>
            </a:prstGeom>
            <a:noFill/>
            <a:ln cap="flat" cmpd="sng" w="38100">
              <a:solidFill>
                <a:srgbClr val="00FF00"/>
              </a:solidFill>
              <a:prstDash val="solid"/>
              <a:round/>
              <a:headEnd len="med" w="med" type="none"/>
              <a:tailEnd len="med" w="med" type="none"/>
            </a:ln>
          </p:spPr>
        </p:cxnSp>
        <p:cxnSp>
          <p:nvCxnSpPr>
            <p:cNvPr id="363" name="Google Shape;363;p44"/>
            <p:cNvCxnSpPr/>
            <p:nvPr/>
          </p:nvCxnSpPr>
          <p:spPr>
            <a:xfrm rot="10800000">
              <a:off x="5788675" y="2562650"/>
              <a:ext cx="0" cy="717000"/>
            </a:xfrm>
            <a:prstGeom prst="straightConnector1">
              <a:avLst/>
            </a:prstGeom>
            <a:noFill/>
            <a:ln cap="flat" cmpd="sng" w="38100">
              <a:solidFill>
                <a:srgbClr val="00FF00"/>
              </a:solidFill>
              <a:prstDash val="solid"/>
              <a:round/>
              <a:headEnd len="med" w="med" type="none"/>
              <a:tailEnd len="med" w="med" type="none"/>
            </a:ln>
          </p:spPr>
        </p:cxnSp>
        <p:cxnSp>
          <p:nvCxnSpPr>
            <p:cNvPr id="364" name="Google Shape;364;p44"/>
            <p:cNvCxnSpPr/>
            <p:nvPr/>
          </p:nvCxnSpPr>
          <p:spPr>
            <a:xfrm rot="10800000">
              <a:off x="5788775" y="3261650"/>
              <a:ext cx="1003500" cy="18000"/>
            </a:xfrm>
            <a:prstGeom prst="straightConnector1">
              <a:avLst/>
            </a:prstGeom>
            <a:noFill/>
            <a:ln cap="flat" cmpd="sng" w="38100">
              <a:solidFill>
                <a:srgbClr val="00FF00"/>
              </a:solidFill>
              <a:prstDash val="solid"/>
              <a:round/>
              <a:headEnd len="med" w="med" type="none"/>
              <a:tailEnd len="med" w="med" type="none"/>
            </a:ln>
          </p:spPr>
        </p:cxnSp>
        <p:cxnSp>
          <p:nvCxnSpPr>
            <p:cNvPr id="365" name="Google Shape;365;p44"/>
            <p:cNvCxnSpPr/>
            <p:nvPr/>
          </p:nvCxnSpPr>
          <p:spPr>
            <a:xfrm>
              <a:off x="6792275" y="2849525"/>
              <a:ext cx="0" cy="412200"/>
            </a:xfrm>
            <a:prstGeom prst="straightConnector1">
              <a:avLst/>
            </a:prstGeom>
            <a:noFill/>
            <a:ln cap="flat" cmpd="sng" w="38100">
              <a:solidFill>
                <a:srgbClr val="00FF00"/>
              </a:solidFill>
              <a:prstDash val="solid"/>
              <a:round/>
              <a:headEnd len="med" w="med" type="none"/>
              <a:tailEnd len="med" w="med" type="none"/>
            </a:ln>
          </p:spPr>
        </p:cxnSp>
        <p:cxnSp>
          <p:nvCxnSpPr>
            <p:cNvPr id="366" name="Google Shape;366;p44"/>
            <p:cNvCxnSpPr/>
            <p:nvPr/>
          </p:nvCxnSpPr>
          <p:spPr>
            <a:xfrm>
              <a:off x="6792275" y="2867450"/>
              <a:ext cx="197100" cy="0"/>
            </a:xfrm>
            <a:prstGeom prst="straightConnector1">
              <a:avLst/>
            </a:prstGeom>
            <a:noFill/>
            <a:ln cap="flat" cmpd="sng" w="38100">
              <a:solidFill>
                <a:srgbClr val="00FF00"/>
              </a:solidFill>
              <a:prstDash val="solid"/>
              <a:round/>
              <a:headEnd len="med" w="med" type="none"/>
              <a:tailEnd len="med" w="med" type="none"/>
            </a:ln>
          </p:spPr>
        </p:cxnSp>
        <p:cxnSp>
          <p:nvCxnSpPr>
            <p:cNvPr id="367" name="Google Shape;367;p44"/>
            <p:cNvCxnSpPr/>
            <p:nvPr/>
          </p:nvCxnSpPr>
          <p:spPr>
            <a:xfrm>
              <a:off x="6971500" y="2616550"/>
              <a:ext cx="0" cy="268800"/>
            </a:xfrm>
            <a:prstGeom prst="straightConnector1">
              <a:avLst/>
            </a:prstGeom>
            <a:noFill/>
            <a:ln cap="flat" cmpd="sng" w="38100">
              <a:solidFill>
                <a:srgbClr val="00FF00"/>
              </a:solidFill>
              <a:prstDash val="solid"/>
              <a:round/>
              <a:headEnd len="med" w="med" type="none"/>
              <a:tailEnd len="med" w="med" type="none"/>
            </a:ln>
          </p:spPr>
        </p:cxnSp>
        <p:cxnSp>
          <p:nvCxnSpPr>
            <p:cNvPr id="368" name="Google Shape;368;p44"/>
            <p:cNvCxnSpPr/>
            <p:nvPr/>
          </p:nvCxnSpPr>
          <p:spPr>
            <a:xfrm>
              <a:off x="6971500" y="2616550"/>
              <a:ext cx="125400" cy="0"/>
            </a:xfrm>
            <a:prstGeom prst="straightConnector1">
              <a:avLst/>
            </a:prstGeom>
            <a:noFill/>
            <a:ln cap="flat" cmpd="sng" w="38100">
              <a:solidFill>
                <a:srgbClr val="00FF00"/>
              </a:solidFill>
              <a:prstDash val="solid"/>
              <a:round/>
              <a:headEnd len="med" w="med" type="none"/>
              <a:tailEnd len="med" w="med" type="none"/>
            </a:ln>
          </p:spPr>
        </p:cxnSp>
        <p:cxnSp>
          <p:nvCxnSpPr>
            <p:cNvPr id="369" name="Google Shape;369;p44"/>
            <p:cNvCxnSpPr/>
            <p:nvPr/>
          </p:nvCxnSpPr>
          <p:spPr>
            <a:xfrm flipH="1">
              <a:off x="7078725" y="2329800"/>
              <a:ext cx="300" cy="250800"/>
            </a:xfrm>
            <a:prstGeom prst="straightConnector1">
              <a:avLst/>
            </a:prstGeom>
            <a:noFill/>
            <a:ln cap="flat" cmpd="sng" w="38100">
              <a:solidFill>
                <a:srgbClr val="00FF00"/>
              </a:solidFill>
              <a:prstDash val="solid"/>
              <a:round/>
              <a:headEnd len="med" w="med" type="none"/>
              <a:tailEnd len="med" w="med" type="none"/>
            </a:ln>
          </p:spPr>
        </p:cxnSp>
        <p:cxnSp>
          <p:nvCxnSpPr>
            <p:cNvPr id="370" name="Google Shape;370;p44"/>
            <p:cNvCxnSpPr/>
            <p:nvPr/>
          </p:nvCxnSpPr>
          <p:spPr>
            <a:xfrm>
              <a:off x="7079025" y="2329800"/>
              <a:ext cx="179100" cy="0"/>
            </a:xfrm>
            <a:prstGeom prst="straightConnector1">
              <a:avLst/>
            </a:prstGeom>
            <a:noFill/>
            <a:ln cap="flat" cmpd="sng" w="38100">
              <a:solidFill>
                <a:srgbClr val="00FF00"/>
              </a:solidFill>
              <a:prstDash val="solid"/>
              <a:round/>
              <a:headEnd len="med" w="med" type="none"/>
              <a:tailEnd len="med" w="med" type="none"/>
            </a:ln>
          </p:spPr>
        </p:cxnSp>
        <p:cxnSp>
          <p:nvCxnSpPr>
            <p:cNvPr id="371" name="Google Shape;371;p44"/>
            <p:cNvCxnSpPr/>
            <p:nvPr/>
          </p:nvCxnSpPr>
          <p:spPr>
            <a:xfrm>
              <a:off x="7240325" y="2168525"/>
              <a:ext cx="0" cy="161400"/>
            </a:xfrm>
            <a:prstGeom prst="straightConnector1">
              <a:avLst/>
            </a:prstGeom>
            <a:noFill/>
            <a:ln cap="flat" cmpd="sng" w="38100">
              <a:solidFill>
                <a:srgbClr val="00FF00"/>
              </a:solidFill>
              <a:prstDash val="solid"/>
              <a:round/>
              <a:headEnd len="med" w="med" type="none"/>
              <a:tailEnd len="med" w="med" type="none"/>
            </a:ln>
          </p:spPr>
        </p:cxnSp>
        <p:cxnSp>
          <p:nvCxnSpPr>
            <p:cNvPr id="372" name="Google Shape;372;p44"/>
            <p:cNvCxnSpPr/>
            <p:nvPr/>
          </p:nvCxnSpPr>
          <p:spPr>
            <a:xfrm>
              <a:off x="7240325" y="2150600"/>
              <a:ext cx="1290300" cy="0"/>
            </a:xfrm>
            <a:prstGeom prst="straightConnector1">
              <a:avLst/>
            </a:prstGeom>
            <a:noFill/>
            <a:ln cap="flat" cmpd="sng" w="38100">
              <a:solidFill>
                <a:srgbClr val="00FF00"/>
              </a:solidFill>
              <a:prstDash val="solid"/>
              <a:round/>
              <a:headEnd len="med" w="med" type="none"/>
              <a:tailEnd len="med" w="med" type="none"/>
            </a:ln>
          </p:spPr>
        </p:cxnSp>
      </p:grpSp>
      <p:cxnSp>
        <p:nvCxnSpPr>
          <p:cNvPr id="373" name="Google Shape;373;p44"/>
          <p:cNvCxnSpPr/>
          <p:nvPr/>
        </p:nvCxnSpPr>
        <p:spPr>
          <a:xfrm>
            <a:off x="7034300" y="3575450"/>
            <a:ext cx="277800" cy="9000"/>
          </a:xfrm>
          <a:prstGeom prst="straightConnector1">
            <a:avLst/>
          </a:prstGeom>
          <a:noFill/>
          <a:ln cap="flat" cmpd="sng" w="38100">
            <a:solidFill>
              <a:srgbClr val="00FF00"/>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Methods </a:t>
            </a:r>
            <a:r>
              <a:rPr lang="zh-CN"/>
              <a:t>to Solve Overfitting</a:t>
            </a:r>
            <a:endParaRPr/>
          </a:p>
        </p:txBody>
      </p:sp>
      <p:sp>
        <p:nvSpPr>
          <p:cNvPr id="379" name="Google Shape;379;p45"/>
          <p:cNvSpPr txBox="1"/>
          <p:nvPr>
            <p:ph idx="1" type="body"/>
          </p:nvPr>
        </p:nvSpPr>
        <p:spPr>
          <a:xfrm>
            <a:off x="893700" y="1373600"/>
            <a:ext cx="6987600" cy="3552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zh-CN" sz="2400"/>
              <a:t>Method 1:  </a:t>
            </a:r>
            <a:r>
              <a:rPr lang="zh-CN" sz="2400">
                <a:solidFill>
                  <a:srgbClr val="2185C5"/>
                </a:solidFill>
              </a:rPr>
              <a:t>Grow a smaller tree</a:t>
            </a:r>
            <a:endParaRPr sz="2400">
              <a:solidFill>
                <a:srgbClr val="2185C5"/>
              </a:solidFill>
            </a:endParaRPr>
          </a:p>
          <a:p>
            <a:pPr indent="-381000" lvl="1" marL="914400" rtl="0" algn="l">
              <a:lnSpc>
                <a:spcPct val="115000"/>
              </a:lnSpc>
              <a:spcBef>
                <a:spcPts val="0"/>
              </a:spcBef>
              <a:spcAft>
                <a:spcPts val="0"/>
              </a:spcAft>
              <a:buSzPts val="2400"/>
              <a:buChar char="○"/>
            </a:pPr>
            <a:r>
              <a:rPr lang="zh-CN"/>
              <a:t>Grow the tree only when ΔRSS &gt; threshold </a:t>
            </a:r>
            <a:endParaRPr/>
          </a:p>
          <a:p>
            <a:pPr indent="-381000" lvl="1" marL="914400" rtl="0" algn="l">
              <a:lnSpc>
                <a:spcPct val="115000"/>
              </a:lnSpc>
              <a:spcBef>
                <a:spcPts val="0"/>
              </a:spcBef>
              <a:spcAft>
                <a:spcPts val="0"/>
              </a:spcAft>
              <a:buSzPts val="2400"/>
              <a:buChar char="○"/>
            </a:pPr>
            <a:r>
              <a:rPr lang="zh-CN"/>
              <a:t>Short-sighted</a:t>
            </a:r>
            <a:endParaRPr/>
          </a:p>
          <a:p>
            <a:pPr indent="-381000" lvl="0" marL="457200" rtl="0" algn="l">
              <a:lnSpc>
                <a:spcPct val="115000"/>
              </a:lnSpc>
              <a:spcBef>
                <a:spcPts val="0"/>
              </a:spcBef>
              <a:spcAft>
                <a:spcPts val="0"/>
              </a:spcAft>
              <a:buSzPts val="2400"/>
              <a:buChar char="▷"/>
            </a:pPr>
            <a:r>
              <a:rPr lang="zh-CN" sz="2400"/>
              <a:t>Method 2: </a:t>
            </a:r>
            <a:r>
              <a:rPr lang="zh-CN" sz="2400">
                <a:solidFill>
                  <a:srgbClr val="2185C5"/>
                </a:solidFill>
              </a:rPr>
              <a:t>Grow a large tree then prune it</a:t>
            </a:r>
            <a:endParaRPr sz="2400">
              <a:solidFill>
                <a:srgbClr val="2185C5"/>
              </a:solidFill>
            </a:endParaRPr>
          </a:p>
          <a:p>
            <a:pPr indent="-381000" lvl="1" marL="914400" rtl="0" algn="l">
              <a:lnSpc>
                <a:spcPct val="115000"/>
              </a:lnSpc>
              <a:spcBef>
                <a:spcPts val="0"/>
              </a:spcBef>
              <a:spcAft>
                <a:spcPts val="0"/>
              </a:spcAft>
              <a:buSzPts val="2400"/>
              <a:buChar char="○"/>
            </a:pPr>
            <a:r>
              <a:rPr lang="zh-CN" sz="2400"/>
              <a:t>G</a:t>
            </a:r>
            <a:r>
              <a:rPr lang="zh-CN" sz="2400"/>
              <a:t>row a very large tree T0</a:t>
            </a:r>
            <a:endParaRPr sz="2400"/>
          </a:p>
          <a:p>
            <a:pPr indent="-381000" lvl="1" marL="914400" rtl="0" algn="l">
              <a:lnSpc>
                <a:spcPct val="115000"/>
              </a:lnSpc>
              <a:spcBef>
                <a:spcPts val="0"/>
              </a:spcBef>
              <a:spcAft>
                <a:spcPts val="0"/>
              </a:spcAft>
              <a:buSzPts val="2400"/>
              <a:buChar char="○"/>
            </a:pPr>
            <a:r>
              <a:rPr lang="zh-CN" sz="2400"/>
              <a:t>Prune it back in order to obtain a subtree</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Pruning Method</a:t>
            </a:r>
            <a:endParaRPr/>
          </a:p>
        </p:txBody>
      </p:sp>
      <p:sp>
        <p:nvSpPr>
          <p:cNvPr id="385" name="Google Shape;385;p46"/>
          <p:cNvSpPr txBox="1"/>
          <p:nvPr>
            <p:ph idx="1" type="body"/>
          </p:nvPr>
        </p:nvSpPr>
        <p:spPr>
          <a:xfrm>
            <a:off x="893700" y="1373600"/>
            <a:ext cx="7420500" cy="3552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zh-CN" sz="2400"/>
              <a:t>Grow a large tree:</a:t>
            </a:r>
            <a:endParaRPr sz="2400"/>
          </a:p>
          <a:p>
            <a:pPr indent="-381000" lvl="1" marL="914400" rtl="0" algn="l">
              <a:lnSpc>
                <a:spcPct val="115000"/>
              </a:lnSpc>
              <a:spcBef>
                <a:spcPts val="0"/>
              </a:spcBef>
              <a:spcAft>
                <a:spcPts val="0"/>
              </a:spcAft>
              <a:buSzPts val="2400"/>
              <a:buChar char="○"/>
            </a:pPr>
            <a:r>
              <a:rPr lang="zh-CN"/>
              <a:t>keep splitting </a:t>
            </a:r>
            <a:r>
              <a:rPr lang="zh-CN"/>
              <a:t>until the model can’t be improved or there is only 1 observation in a leaf</a:t>
            </a:r>
            <a:r>
              <a:rPr lang="zh-CN"/>
              <a:t> </a:t>
            </a:r>
            <a:endParaRPr/>
          </a:p>
          <a:p>
            <a:pPr indent="-381000" lvl="0" marL="457200" rtl="0" algn="l">
              <a:lnSpc>
                <a:spcPct val="113000"/>
              </a:lnSpc>
              <a:spcBef>
                <a:spcPts val="150"/>
              </a:spcBef>
              <a:spcAft>
                <a:spcPts val="0"/>
              </a:spcAft>
              <a:buSzPts val="2400"/>
              <a:buChar char="▷"/>
            </a:pPr>
            <a:r>
              <a:rPr lang="zh-CN" sz="2400"/>
              <a:t>Prune the tree :</a:t>
            </a:r>
            <a:endParaRPr sz="2400"/>
          </a:p>
          <a:p>
            <a:pPr indent="-381000" lvl="1" marL="914400" rtl="0" algn="l">
              <a:lnSpc>
                <a:spcPct val="113000"/>
              </a:lnSpc>
              <a:spcBef>
                <a:spcPts val="150"/>
              </a:spcBef>
              <a:spcAft>
                <a:spcPts val="0"/>
              </a:spcAft>
              <a:buSzPts val="2400"/>
              <a:buChar char="○"/>
            </a:pPr>
            <a:r>
              <a:rPr lang="zh-CN"/>
              <a:t>cross validate every step</a:t>
            </a:r>
            <a:endParaRPr/>
          </a:p>
          <a:p>
            <a:pPr indent="-381000" lvl="1" marL="914400" rtl="0" algn="l">
              <a:lnSpc>
                <a:spcPct val="113000"/>
              </a:lnSpc>
              <a:spcBef>
                <a:spcPts val="150"/>
              </a:spcBef>
              <a:spcAft>
                <a:spcPts val="0"/>
              </a:spcAft>
              <a:buSzPts val="2400"/>
              <a:buChar char="○"/>
            </a:pPr>
            <a:r>
              <a:rPr lang="zh-CN"/>
              <a:t>compare the error rates</a:t>
            </a:r>
            <a:endParaRPr/>
          </a:p>
          <a:p>
            <a:pPr indent="-381000" lvl="1" marL="914400" rtl="0" algn="l">
              <a:lnSpc>
                <a:spcPct val="113000"/>
              </a:lnSpc>
              <a:spcBef>
                <a:spcPts val="150"/>
              </a:spcBef>
              <a:spcAft>
                <a:spcPts val="0"/>
              </a:spcAft>
              <a:buSzPts val="2400"/>
              <a:buChar char="○"/>
            </a:pPr>
            <a:r>
              <a:rPr lang="zh-CN"/>
              <a:t>but the lowest shouldn’t necessarily be used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7ECEFD"/>
              </a:solidFill>
            </a:endParaRPr>
          </a:p>
          <a:p>
            <a:pPr indent="0" lvl="0" marL="0" rtl="0" algn="ctr">
              <a:spcBef>
                <a:spcPts val="0"/>
              </a:spcBef>
              <a:spcAft>
                <a:spcPts val="0"/>
              </a:spcAft>
              <a:buNone/>
            </a:pPr>
            <a:r>
              <a:rPr lang="zh-CN"/>
              <a:t>Regression Tree</a:t>
            </a:r>
            <a:endParaRPr/>
          </a:p>
        </p:txBody>
      </p:sp>
      <p:sp>
        <p:nvSpPr>
          <p:cNvPr id="391" name="Google Shape;391;p47"/>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Realization in R</a:t>
            </a:r>
            <a:endParaRPr/>
          </a:p>
        </p:txBody>
      </p:sp>
      <p:sp>
        <p:nvSpPr>
          <p:cNvPr id="392" name="Google Shape;392;p47"/>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Steps</a:t>
            </a:r>
            <a:endParaRPr/>
          </a:p>
        </p:txBody>
      </p:sp>
      <p:sp>
        <p:nvSpPr>
          <p:cNvPr id="398" name="Google Shape;398;p48"/>
          <p:cNvSpPr txBox="1"/>
          <p:nvPr>
            <p:ph idx="1" type="body"/>
          </p:nvPr>
        </p:nvSpPr>
        <p:spPr>
          <a:xfrm>
            <a:off x="893700" y="1373600"/>
            <a:ext cx="7932600" cy="35523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600"/>
              </a:spcBef>
              <a:spcAft>
                <a:spcPts val="0"/>
              </a:spcAft>
              <a:buSzPts val="2400"/>
              <a:buChar char="▷"/>
            </a:pPr>
            <a:r>
              <a:rPr lang="zh-CN" sz="2400"/>
              <a:t>Create Maximal Tree</a:t>
            </a:r>
            <a:endParaRPr sz="2400"/>
          </a:p>
          <a:p>
            <a:pPr indent="-381000" lvl="0" marL="457200" rtl="0" algn="l">
              <a:lnSpc>
                <a:spcPct val="150000"/>
              </a:lnSpc>
              <a:spcBef>
                <a:spcPts val="0"/>
              </a:spcBef>
              <a:spcAft>
                <a:spcPts val="0"/>
              </a:spcAft>
              <a:buSzPts val="2400"/>
              <a:buChar char="▷"/>
            </a:pPr>
            <a:r>
              <a:rPr lang="zh-CN" sz="2400"/>
              <a:t>Find Appropriate Complexity Parameter (cp)</a:t>
            </a:r>
            <a:endParaRPr sz="2400"/>
          </a:p>
          <a:p>
            <a:pPr indent="-381000" lvl="0" marL="457200" rtl="0" algn="l">
              <a:lnSpc>
                <a:spcPct val="150000"/>
              </a:lnSpc>
              <a:spcBef>
                <a:spcPts val="0"/>
              </a:spcBef>
              <a:spcAft>
                <a:spcPts val="0"/>
              </a:spcAft>
              <a:buSzPts val="2400"/>
              <a:buChar char="▷"/>
            </a:pPr>
            <a:r>
              <a:rPr lang="zh-CN" sz="2400"/>
              <a:t>Prune Tree with Optimal CP</a:t>
            </a:r>
            <a:endParaRPr sz="2400"/>
          </a:p>
          <a:p>
            <a:pPr indent="-381000" lvl="0" marL="457200" rtl="0" algn="l">
              <a:lnSpc>
                <a:spcPct val="150000"/>
              </a:lnSpc>
              <a:spcBef>
                <a:spcPts val="0"/>
              </a:spcBef>
              <a:spcAft>
                <a:spcPts val="0"/>
              </a:spcAft>
              <a:buSzPts val="2400"/>
              <a:buChar char="▷"/>
            </a:pPr>
            <a:r>
              <a:rPr lang="zh-CN" sz="2400"/>
              <a:t>Predict on Test Set</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7ECEFD"/>
              </a:solidFill>
            </a:endParaRPr>
          </a:p>
          <a:p>
            <a:pPr indent="0" lvl="0" marL="0" rtl="0" algn="ctr">
              <a:spcBef>
                <a:spcPts val="0"/>
              </a:spcBef>
              <a:spcAft>
                <a:spcPts val="0"/>
              </a:spcAft>
              <a:buNone/>
            </a:pPr>
            <a:r>
              <a:rPr lang="zh-CN"/>
              <a:t>Thank you!</a:t>
            </a:r>
            <a:endParaRPr/>
          </a:p>
        </p:txBody>
      </p:sp>
      <p:sp>
        <p:nvSpPr>
          <p:cNvPr id="404" name="Google Shape;404;p49"/>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Cost Complexity Pruning</a:t>
            </a:r>
            <a:endParaRPr/>
          </a:p>
        </p:txBody>
      </p:sp>
      <p:sp>
        <p:nvSpPr>
          <p:cNvPr id="410" name="Google Shape;410;p50"/>
          <p:cNvSpPr txBox="1"/>
          <p:nvPr>
            <p:ph idx="1" type="body"/>
          </p:nvPr>
        </p:nvSpPr>
        <p:spPr>
          <a:xfrm>
            <a:off x="893700" y="1373600"/>
            <a:ext cx="6987600" cy="3552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zh-CN" sz="2400"/>
              <a:t>We consider a sequence of trees indexed by a nonnegative</a:t>
            </a:r>
            <a:r>
              <a:rPr lang="zh-CN" sz="2400">
                <a:solidFill>
                  <a:schemeClr val="accent1"/>
                </a:solidFill>
              </a:rPr>
              <a:t> tuning parameter α.</a:t>
            </a:r>
            <a:endParaRPr sz="2400">
              <a:solidFill>
                <a:schemeClr val="accent1"/>
              </a:solidFill>
            </a:endParaRPr>
          </a:p>
        </p:txBody>
      </p:sp>
      <p:grpSp>
        <p:nvGrpSpPr>
          <p:cNvPr id="411" name="Google Shape;411;p50"/>
          <p:cNvGrpSpPr/>
          <p:nvPr/>
        </p:nvGrpSpPr>
        <p:grpSpPr>
          <a:xfrm>
            <a:off x="1759772" y="2757823"/>
            <a:ext cx="3988862" cy="1258198"/>
            <a:chOff x="1254725" y="2395400"/>
            <a:chExt cx="5146255" cy="1686367"/>
          </a:xfrm>
        </p:grpSpPr>
        <p:pic>
          <p:nvPicPr>
            <p:cNvPr id="412" name="Google Shape;412;p50"/>
            <p:cNvPicPr preferRelativeResize="0"/>
            <p:nvPr/>
          </p:nvPicPr>
          <p:blipFill>
            <a:blip r:embed="rId3">
              <a:alphaModFix/>
            </a:blip>
            <a:stretch>
              <a:fillRect/>
            </a:stretch>
          </p:blipFill>
          <p:spPr>
            <a:xfrm>
              <a:off x="1254725" y="2395400"/>
              <a:ext cx="5069425" cy="1597250"/>
            </a:xfrm>
            <a:prstGeom prst="rect">
              <a:avLst/>
            </a:prstGeom>
            <a:noFill/>
            <a:ln>
              <a:noFill/>
            </a:ln>
          </p:spPr>
        </p:pic>
        <p:sp>
          <p:nvSpPr>
            <p:cNvPr id="413" name="Google Shape;413;p50"/>
            <p:cNvSpPr/>
            <p:nvPr/>
          </p:nvSpPr>
          <p:spPr>
            <a:xfrm>
              <a:off x="5041080" y="2484567"/>
              <a:ext cx="1359900" cy="1597200"/>
            </a:xfrm>
            <a:prstGeom prst="rect">
              <a:avLst/>
            </a:prstGeom>
            <a:noFill/>
            <a:ln cap="flat" cmpd="sng" w="38100">
              <a:solidFill>
                <a:srgbClr val="2185C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50"/>
          <p:cNvSpPr/>
          <p:nvPr/>
        </p:nvSpPr>
        <p:spPr>
          <a:xfrm>
            <a:off x="6151950" y="3315175"/>
            <a:ext cx="501900" cy="271800"/>
          </a:xfrm>
          <a:prstGeom prst="rightArrow">
            <a:avLst>
              <a:gd fmla="val 50000" name="adj1"/>
              <a:gd fmla="val 50000" name="adj2"/>
            </a:avLst>
          </a:prstGeom>
          <a:solidFill>
            <a:srgbClr val="2185C5"/>
          </a:solidFill>
          <a:ln cap="flat" cmpd="sng" w="9525">
            <a:solidFill>
              <a:srgbClr val="218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0"/>
          <p:cNvSpPr txBox="1"/>
          <p:nvPr/>
        </p:nvSpPr>
        <p:spPr>
          <a:xfrm>
            <a:off x="6933025" y="2821975"/>
            <a:ext cx="2132700" cy="12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2185C5"/>
                </a:solidFill>
                <a:latin typeface="Lato"/>
                <a:ea typeface="Lato"/>
                <a:cs typeface="Lato"/>
                <a:sym typeface="Lato"/>
              </a:rPr>
              <a:t>add a penalty to the original RSS function</a:t>
            </a:r>
            <a:endParaRPr sz="2400">
              <a:solidFill>
                <a:srgbClr val="2185C5"/>
              </a:solidFill>
              <a:latin typeface="Lato"/>
              <a:ea typeface="Lato"/>
              <a:cs typeface="Lato"/>
              <a:sym typeface="Lato"/>
            </a:endParaRPr>
          </a:p>
        </p:txBody>
      </p:sp>
      <p:sp>
        <p:nvSpPr>
          <p:cNvPr id="416" name="Google Shape;416;p50"/>
          <p:cNvSpPr txBox="1"/>
          <p:nvPr/>
        </p:nvSpPr>
        <p:spPr>
          <a:xfrm>
            <a:off x="340775" y="3172375"/>
            <a:ext cx="15144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2185C5"/>
                </a:solidFill>
                <a:latin typeface="Lato"/>
                <a:ea typeface="Lato"/>
                <a:cs typeface="Lato"/>
                <a:sym typeface="Lato"/>
              </a:rPr>
              <a:t>Minimize</a:t>
            </a:r>
            <a:endParaRPr sz="2400">
              <a:solidFill>
                <a:srgbClr val="2185C5"/>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Cost Complexity Pruning</a:t>
            </a:r>
            <a:endParaRPr/>
          </a:p>
        </p:txBody>
      </p:sp>
      <p:sp>
        <p:nvSpPr>
          <p:cNvPr id="422" name="Google Shape;422;p51"/>
          <p:cNvSpPr txBox="1"/>
          <p:nvPr>
            <p:ph idx="1" type="body"/>
          </p:nvPr>
        </p:nvSpPr>
        <p:spPr>
          <a:xfrm>
            <a:off x="893700" y="2732650"/>
            <a:ext cx="6987600" cy="3370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zh-CN" sz="2400"/>
              <a:t>When α = 0</a:t>
            </a:r>
            <a:endParaRPr sz="2400"/>
          </a:p>
          <a:p>
            <a:pPr indent="0" lvl="0" marL="914400" rtl="0" algn="l">
              <a:lnSpc>
                <a:spcPct val="115000"/>
              </a:lnSpc>
              <a:spcBef>
                <a:spcPts val="600"/>
              </a:spcBef>
              <a:spcAft>
                <a:spcPts val="0"/>
              </a:spcAft>
              <a:buNone/>
            </a:pPr>
            <a:r>
              <a:rPr lang="zh-CN" sz="2400"/>
              <a:t>subtree T  = To</a:t>
            </a:r>
            <a:endParaRPr sz="2400"/>
          </a:p>
          <a:p>
            <a:pPr indent="-381000" lvl="0" marL="457200" rtl="0" algn="l">
              <a:lnSpc>
                <a:spcPct val="115000"/>
              </a:lnSpc>
              <a:spcBef>
                <a:spcPts val="600"/>
              </a:spcBef>
              <a:spcAft>
                <a:spcPts val="0"/>
              </a:spcAft>
              <a:buSzPts val="2400"/>
              <a:buChar char="▷"/>
            </a:pPr>
            <a:r>
              <a:rPr lang="zh-CN" sz="2400"/>
              <a:t>As α increases</a:t>
            </a:r>
            <a:endParaRPr sz="2400"/>
          </a:p>
          <a:p>
            <a:pPr indent="0" lvl="0" marL="914400" rtl="0" algn="l">
              <a:lnSpc>
                <a:spcPct val="115000"/>
              </a:lnSpc>
              <a:spcBef>
                <a:spcPts val="600"/>
              </a:spcBef>
              <a:spcAft>
                <a:spcPts val="0"/>
              </a:spcAft>
              <a:buNone/>
            </a:pPr>
            <a:r>
              <a:rPr lang="zh-CN" sz="2400"/>
              <a:t>higher cost → smaller subtree</a:t>
            </a:r>
            <a:endParaRPr sz="2400"/>
          </a:p>
        </p:txBody>
      </p:sp>
      <p:grpSp>
        <p:nvGrpSpPr>
          <p:cNvPr id="423" name="Google Shape;423;p51"/>
          <p:cNvGrpSpPr/>
          <p:nvPr/>
        </p:nvGrpSpPr>
        <p:grpSpPr>
          <a:xfrm>
            <a:off x="1469847" y="1369923"/>
            <a:ext cx="3988862" cy="1258198"/>
            <a:chOff x="1254725" y="2395400"/>
            <a:chExt cx="5146255" cy="1686367"/>
          </a:xfrm>
        </p:grpSpPr>
        <p:pic>
          <p:nvPicPr>
            <p:cNvPr id="424" name="Google Shape;424;p51"/>
            <p:cNvPicPr preferRelativeResize="0"/>
            <p:nvPr/>
          </p:nvPicPr>
          <p:blipFill>
            <a:blip r:embed="rId3">
              <a:alphaModFix/>
            </a:blip>
            <a:stretch>
              <a:fillRect/>
            </a:stretch>
          </p:blipFill>
          <p:spPr>
            <a:xfrm>
              <a:off x="1254725" y="2395400"/>
              <a:ext cx="5069425" cy="1597250"/>
            </a:xfrm>
            <a:prstGeom prst="rect">
              <a:avLst/>
            </a:prstGeom>
            <a:noFill/>
            <a:ln>
              <a:noFill/>
            </a:ln>
          </p:spPr>
        </p:pic>
        <p:sp>
          <p:nvSpPr>
            <p:cNvPr id="425" name="Google Shape;425;p51"/>
            <p:cNvSpPr/>
            <p:nvPr/>
          </p:nvSpPr>
          <p:spPr>
            <a:xfrm>
              <a:off x="5041080" y="2484567"/>
              <a:ext cx="1359900" cy="1597200"/>
            </a:xfrm>
            <a:prstGeom prst="rect">
              <a:avLst/>
            </a:prstGeom>
            <a:noFill/>
            <a:ln cap="flat" cmpd="sng" w="38100">
              <a:solidFill>
                <a:srgbClr val="2185C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51"/>
          <p:cNvSpPr/>
          <p:nvPr/>
        </p:nvSpPr>
        <p:spPr>
          <a:xfrm>
            <a:off x="5775600" y="1863125"/>
            <a:ext cx="501900" cy="271800"/>
          </a:xfrm>
          <a:prstGeom prst="rightArrow">
            <a:avLst>
              <a:gd fmla="val 50000" name="adj1"/>
              <a:gd fmla="val 50000" name="adj2"/>
            </a:avLst>
          </a:prstGeom>
          <a:solidFill>
            <a:srgbClr val="2185C5"/>
          </a:solidFill>
          <a:ln cap="flat" cmpd="sng" w="9525">
            <a:solidFill>
              <a:srgbClr val="218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1"/>
          <p:cNvSpPr txBox="1"/>
          <p:nvPr/>
        </p:nvSpPr>
        <p:spPr>
          <a:xfrm>
            <a:off x="6556675" y="1369925"/>
            <a:ext cx="2132700" cy="12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2185C5"/>
                </a:solidFill>
                <a:latin typeface="Lato"/>
                <a:ea typeface="Lato"/>
                <a:cs typeface="Lato"/>
                <a:sym typeface="Lato"/>
              </a:rPr>
              <a:t>α controls the complexity of the model</a:t>
            </a:r>
            <a:endParaRPr sz="2400">
              <a:solidFill>
                <a:srgbClr val="2185C5"/>
              </a:solidFill>
              <a:latin typeface="Lato"/>
              <a:ea typeface="Lato"/>
              <a:cs typeface="Lato"/>
              <a:sym typeface="Lato"/>
            </a:endParaRPr>
          </a:p>
        </p:txBody>
      </p:sp>
      <p:grpSp>
        <p:nvGrpSpPr>
          <p:cNvPr id="428" name="Google Shape;428;p51"/>
          <p:cNvGrpSpPr/>
          <p:nvPr/>
        </p:nvGrpSpPr>
        <p:grpSpPr>
          <a:xfrm>
            <a:off x="5789075" y="2934650"/>
            <a:ext cx="3354775" cy="1258200"/>
            <a:chOff x="5789075" y="2934650"/>
            <a:chExt cx="3354775" cy="1258200"/>
          </a:xfrm>
        </p:grpSpPr>
        <p:sp>
          <p:nvSpPr>
            <p:cNvPr id="429" name="Google Shape;429;p51"/>
            <p:cNvSpPr/>
            <p:nvPr/>
          </p:nvSpPr>
          <p:spPr>
            <a:xfrm>
              <a:off x="5789075" y="3427850"/>
              <a:ext cx="501900" cy="271800"/>
            </a:xfrm>
            <a:prstGeom prst="rightArrow">
              <a:avLst>
                <a:gd fmla="val 50000" name="adj1"/>
                <a:gd fmla="val 50000" name="adj2"/>
              </a:avLst>
            </a:prstGeom>
            <a:solidFill>
              <a:srgbClr val="2185C5"/>
            </a:solidFill>
            <a:ln cap="flat" cmpd="sng" w="9525">
              <a:solidFill>
                <a:srgbClr val="218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1"/>
            <p:cNvSpPr txBox="1"/>
            <p:nvPr/>
          </p:nvSpPr>
          <p:spPr>
            <a:xfrm>
              <a:off x="6570150" y="2934650"/>
              <a:ext cx="2573700" cy="12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2185C5"/>
                  </a:solidFill>
                  <a:latin typeface="Lato"/>
                  <a:ea typeface="Lato"/>
                  <a:cs typeface="Lato"/>
                  <a:sym typeface="Lato"/>
                </a:rPr>
                <a:t>trade-off:</a:t>
              </a:r>
              <a:endParaRPr sz="2400">
                <a:solidFill>
                  <a:srgbClr val="2185C5"/>
                </a:solidFill>
                <a:latin typeface="Lato"/>
                <a:ea typeface="Lato"/>
                <a:cs typeface="Lato"/>
                <a:sym typeface="Lato"/>
              </a:endParaRPr>
            </a:p>
            <a:p>
              <a:pPr indent="0" lvl="0" marL="0" rtl="0" algn="l">
                <a:spcBef>
                  <a:spcPts val="0"/>
                </a:spcBef>
                <a:spcAft>
                  <a:spcPts val="0"/>
                </a:spcAft>
                <a:buNone/>
              </a:pPr>
              <a:r>
                <a:rPr lang="zh-CN" sz="2400">
                  <a:solidFill>
                    <a:srgbClr val="2185C5"/>
                  </a:solidFill>
                  <a:latin typeface="Lato"/>
                  <a:ea typeface="Lato"/>
                  <a:cs typeface="Lato"/>
                  <a:sym typeface="Lato"/>
                </a:rPr>
                <a:t>less complexity &amp; fits to training data</a:t>
              </a:r>
              <a:endParaRPr sz="2400">
                <a:solidFill>
                  <a:srgbClr val="2185C5"/>
                </a:solidFill>
                <a:latin typeface="Lato"/>
                <a:ea typeface="Lato"/>
                <a:cs typeface="Lato"/>
                <a:sym typeface="Lato"/>
              </a:endParaRPr>
            </a:p>
          </p:txBody>
        </p:sp>
      </p:grpSp>
      <p:sp>
        <p:nvSpPr>
          <p:cNvPr id="431" name="Google Shape;431;p51"/>
          <p:cNvSpPr txBox="1"/>
          <p:nvPr/>
        </p:nvSpPr>
        <p:spPr>
          <a:xfrm>
            <a:off x="198375" y="1720325"/>
            <a:ext cx="15144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2185C5"/>
                </a:solidFill>
                <a:latin typeface="Lato"/>
                <a:ea typeface="Lato"/>
                <a:cs typeface="Lato"/>
                <a:sym typeface="Lato"/>
              </a:rPr>
              <a:t>Minimize</a:t>
            </a:r>
            <a:endParaRPr sz="2400">
              <a:solidFill>
                <a:srgbClr val="2185C5"/>
              </a:solidFill>
              <a:latin typeface="Lato"/>
              <a:ea typeface="Lato"/>
              <a:cs typeface="Lato"/>
              <a:sym typeface="Lato"/>
            </a:endParaRPr>
          </a:p>
        </p:txBody>
      </p:sp>
      <p:pic>
        <p:nvPicPr>
          <p:cNvPr id="432" name="Google Shape;432;p51"/>
          <p:cNvPicPr preferRelativeResize="0"/>
          <p:nvPr/>
        </p:nvPicPr>
        <p:blipFill>
          <a:blip r:embed="rId4">
            <a:alphaModFix/>
          </a:blip>
          <a:stretch>
            <a:fillRect/>
          </a:stretch>
        </p:blipFill>
        <p:spPr>
          <a:xfrm>
            <a:off x="9835755" y="-217600"/>
            <a:ext cx="7267989"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893700" y="206000"/>
            <a:ext cx="7417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Decision Tree in Daily Life</a:t>
            </a:r>
            <a:endParaRPr/>
          </a:p>
        </p:txBody>
      </p:sp>
      <p:sp>
        <p:nvSpPr>
          <p:cNvPr id="113" name="Google Shape;113;p16"/>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14" name="Google Shape;114;p16"/>
          <p:cNvSpPr txBox="1"/>
          <p:nvPr>
            <p:ph idx="1" type="body"/>
          </p:nvPr>
        </p:nvSpPr>
        <p:spPr>
          <a:xfrm>
            <a:off x="893700" y="1373600"/>
            <a:ext cx="4250100" cy="3399600"/>
          </a:xfrm>
          <a:prstGeom prst="rect">
            <a:avLst/>
          </a:prstGeom>
        </p:spPr>
        <p:txBody>
          <a:bodyPr anchorCtr="0" anchor="ctr" bIns="91425" lIns="91425" spcFirstLastPara="1" rIns="91425" wrap="square" tIns="91425">
            <a:noAutofit/>
          </a:bodyPr>
          <a:lstStyle/>
          <a:p>
            <a:pPr indent="0" lvl="0" marL="0" marR="0" rtl="0" algn="l">
              <a:lnSpc>
                <a:spcPct val="200000"/>
              </a:lnSpc>
              <a:spcBef>
                <a:spcPts val="600"/>
              </a:spcBef>
              <a:spcAft>
                <a:spcPts val="0"/>
              </a:spcAft>
              <a:buNone/>
            </a:pPr>
            <a:r>
              <a:rPr lang="zh-CN" sz="2400"/>
              <a:t>Should I bring an umbrella / a rain jacket / nothing today?</a:t>
            </a:r>
            <a:endParaRPr/>
          </a:p>
        </p:txBody>
      </p:sp>
      <p:pic>
        <p:nvPicPr>
          <p:cNvPr id="115" name="Google Shape;115;p16"/>
          <p:cNvPicPr preferRelativeResize="0"/>
          <p:nvPr/>
        </p:nvPicPr>
        <p:blipFill>
          <a:blip r:embed="rId3">
            <a:alphaModFix/>
          </a:blip>
          <a:stretch>
            <a:fillRect/>
          </a:stretch>
        </p:blipFill>
        <p:spPr>
          <a:xfrm>
            <a:off x="5897600" y="2129300"/>
            <a:ext cx="1590750" cy="15907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Reference</a:t>
            </a:r>
            <a:endParaRPr/>
          </a:p>
        </p:txBody>
      </p:sp>
      <p:sp>
        <p:nvSpPr>
          <p:cNvPr id="438" name="Google Shape;438;p52"/>
          <p:cNvSpPr txBox="1"/>
          <p:nvPr>
            <p:ph idx="1" type="body"/>
          </p:nvPr>
        </p:nvSpPr>
        <p:spPr>
          <a:xfrm>
            <a:off x="893700" y="1373600"/>
            <a:ext cx="7932600" cy="355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zh-CN" sz="1100">
                <a:solidFill>
                  <a:schemeClr val="dk1"/>
                </a:solidFill>
                <a:latin typeface="Arial"/>
                <a:ea typeface="Arial"/>
                <a:cs typeface="Arial"/>
                <a:sym typeface="Arial"/>
              </a:rPr>
              <a:t>Teaching Slides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zh-CN" sz="1100">
                <a:solidFill>
                  <a:schemeClr val="dk1"/>
                </a:solidFill>
                <a:latin typeface="Arial"/>
                <a:ea typeface="Arial"/>
                <a:cs typeface="Arial"/>
                <a:sym typeface="Arial"/>
              </a:rPr>
              <a:t>Text Book: An Introduction to Statistical Learning with applications in R,Gareth James, Springers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zh-CN" sz="1100">
                <a:solidFill>
                  <a:schemeClr val="dk1"/>
                </a:solidFill>
                <a:latin typeface="Arial"/>
                <a:ea typeface="Arial"/>
                <a:cs typeface="Arial"/>
                <a:sym typeface="Arial"/>
              </a:rPr>
              <a:t>http://www2.stat.duke.edu/~rcs46/lectures_2017/08-trees/08-tree-regression.pdf</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zh-CN" sz="1100" u="sng">
                <a:solidFill>
                  <a:schemeClr val="hlink"/>
                </a:solidFill>
                <a:latin typeface="Arial"/>
                <a:ea typeface="Arial"/>
                <a:cs typeface="Arial"/>
                <a:sym typeface="Arial"/>
                <a:hlinkClick r:id="rId3"/>
              </a:rPr>
              <a:t>http://www.statsoft.com/textbook/classification-and-regression-trees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zh-CN" sz="1100">
                <a:solidFill>
                  <a:schemeClr val="dk1"/>
                </a:solidFill>
                <a:latin typeface="Arial"/>
                <a:ea typeface="Arial"/>
                <a:cs typeface="Arial"/>
                <a:sym typeface="Arial"/>
              </a:rPr>
              <a:t>https://lagunita.stanford.edu/c4x/HumanitiesScience/StatLearning/asset/trees.pdf</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zh-CN" sz="1100">
                <a:solidFill>
                  <a:schemeClr val="dk1"/>
                </a:solidFill>
                <a:latin typeface="Arial"/>
                <a:ea typeface="Arial"/>
                <a:cs typeface="Arial"/>
                <a:sym typeface="Arial"/>
              </a:rPr>
              <a:t>RainJacket Image:</a:t>
            </a:r>
            <a:r>
              <a:rPr lang="zh-CN" sz="1100" u="sng">
                <a:solidFill>
                  <a:srgbClr val="1155CC"/>
                </a:solidFill>
                <a:latin typeface="Arial"/>
                <a:ea typeface="Arial"/>
                <a:cs typeface="Arial"/>
                <a:sym typeface="Arial"/>
                <a:hlinkClick r:id="rId4"/>
              </a:rPr>
              <a:t>https://ml.berkeley.edu/blog/2017/12/26/tutorial-5/</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zh-CN" sz="1100">
                <a:solidFill>
                  <a:schemeClr val="dk1"/>
                </a:solidFill>
                <a:latin typeface="Arial"/>
                <a:ea typeface="Arial"/>
                <a:cs typeface="Arial"/>
                <a:sym typeface="Arial"/>
              </a:rPr>
              <a:t>Regression Charts: Anders Munk-Nielsen, Department of Economics, University of Copenhagen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17"/>
          <p:cNvPicPr preferRelativeResize="0"/>
          <p:nvPr/>
        </p:nvPicPr>
        <p:blipFill>
          <a:blip r:embed="rId3">
            <a:alphaModFix/>
          </a:blip>
          <a:stretch>
            <a:fillRect/>
          </a:stretch>
        </p:blipFill>
        <p:spPr>
          <a:xfrm>
            <a:off x="2094225" y="0"/>
            <a:ext cx="4775225" cy="501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idx="1" type="body"/>
          </p:nvPr>
        </p:nvSpPr>
        <p:spPr>
          <a:xfrm>
            <a:off x="827725" y="2161800"/>
            <a:ext cx="74883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zh-CN"/>
              <a:t>A decision tree is a decision support tool that uses a tree-like model of decisions and their possible consequences.</a:t>
            </a:r>
            <a:endParaRPr/>
          </a:p>
        </p:txBody>
      </p:sp>
      <p:sp>
        <p:nvSpPr>
          <p:cNvPr id="126" name="Google Shape;126;p18"/>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Terminology</a:t>
            </a:r>
            <a:endParaRPr/>
          </a:p>
        </p:txBody>
      </p:sp>
      <p:sp>
        <p:nvSpPr>
          <p:cNvPr id="132" name="Google Shape;132;p19"/>
          <p:cNvSpPr/>
          <p:nvPr/>
        </p:nvSpPr>
        <p:spPr>
          <a:xfrm>
            <a:off x="2282151" y="1540325"/>
            <a:ext cx="1511100" cy="550800"/>
          </a:xfrm>
          <a:prstGeom prst="roundRect">
            <a:avLst>
              <a:gd fmla="val 16667" name="adj"/>
            </a:avLst>
          </a:prstGeom>
          <a:solidFill>
            <a:srgbClr val="2185C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Root Node</a:t>
            </a:r>
            <a:endParaRPr sz="1800">
              <a:solidFill>
                <a:srgbClr val="FFFFFF"/>
              </a:solidFill>
            </a:endParaRPr>
          </a:p>
        </p:txBody>
      </p:sp>
      <p:sp>
        <p:nvSpPr>
          <p:cNvPr id="133" name="Google Shape;133;p19"/>
          <p:cNvSpPr/>
          <p:nvPr/>
        </p:nvSpPr>
        <p:spPr>
          <a:xfrm>
            <a:off x="1035575" y="2821463"/>
            <a:ext cx="1511100" cy="5508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zh-CN" sz="1800">
                <a:solidFill>
                  <a:srgbClr val="FFFFFF"/>
                </a:solidFill>
              </a:rPr>
              <a:t>Internal Node</a:t>
            </a:r>
            <a:endParaRPr sz="1800">
              <a:solidFill>
                <a:srgbClr val="FFFFFF"/>
              </a:solidFill>
            </a:endParaRPr>
          </a:p>
        </p:txBody>
      </p:sp>
      <p:cxnSp>
        <p:nvCxnSpPr>
          <p:cNvPr id="134" name="Google Shape;134;p19"/>
          <p:cNvCxnSpPr>
            <a:stCxn id="132" idx="2"/>
            <a:endCxn id="133" idx="0"/>
          </p:cNvCxnSpPr>
          <p:nvPr/>
        </p:nvCxnSpPr>
        <p:spPr>
          <a:xfrm flipH="1">
            <a:off x="1791201" y="2091125"/>
            <a:ext cx="1246500" cy="730200"/>
          </a:xfrm>
          <a:prstGeom prst="straightConnector1">
            <a:avLst/>
          </a:prstGeom>
          <a:noFill/>
          <a:ln cap="flat" cmpd="sng" w="28575">
            <a:solidFill>
              <a:schemeClr val="dk2"/>
            </a:solidFill>
            <a:prstDash val="solid"/>
            <a:round/>
            <a:headEnd len="med" w="med" type="none"/>
            <a:tailEnd len="med" w="med" type="none"/>
          </a:ln>
        </p:spPr>
      </p:cxnSp>
      <p:cxnSp>
        <p:nvCxnSpPr>
          <p:cNvPr id="135" name="Google Shape;135;p19"/>
          <p:cNvCxnSpPr>
            <a:stCxn id="133" idx="2"/>
            <a:endCxn id="136" idx="0"/>
          </p:cNvCxnSpPr>
          <p:nvPr/>
        </p:nvCxnSpPr>
        <p:spPr>
          <a:xfrm flipH="1">
            <a:off x="881225" y="3372263"/>
            <a:ext cx="909900" cy="730200"/>
          </a:xfrm>
          <a:prstGeom prst="straightConnector1">
            <a:avLst/>
          </a:prstGeom>
          <a:noFill/>
          <a:ln cap="flat" cmpd="sng" w="28575">
            <a:solidFill>
              <a:schemeClr val="dk2"/>
            </a:solidFill>
            <a:prstDash val="solid"/>
            <a:round/>
            <a:headEnd len="med" w="med" type="none"/>
            <a:tailEnd len="med" w="med" type="none"/>
          </a:ln>
        </p:spPr>
      </p:cxnSp>
      <p:cxnSp>
        <p:nvCxnSpPr>
          <p:cNvPr id="137" name="Google Shape;137;p19"/>
          <p:cNvCxnSpPr>
            <a:stCxn id="133" idx="2"/>
            <a:endCxn id="138" idx="0"/>
          </p:cNvCxnSpPr>
          <p:nvPr/>
        </p:nvCxnSpPr>
        <p:spPr>
          <a:xfrm>
            <a:off x="1791125" y="3372263"/>
            <a:ext cx="882600" cy="730500"/>
          </a:xfrm>
          <a:prstGeom prst="straightConnector1">
            <a:avLst/>
          </a:prstGeom>
          <a:noFill/>
          <a:ln cap="flat" cmpd="sng" w="28575">
            <a:solidFill>
              <a:schemeClr val="dk2"/>
            </a:solidFill>
            <a:prstDash val="solid"/>
            <a:round/>
            <a:headEnd len="med" w="med" type="none"/>
            <a:tailEnd len="med" w="med" type="none"/>
          </a:ln>
        </p:spPr>
      </p:cxnSp>
      <p:sp>
        <p:nvSpPr>
          <p:cNvPr id="139" name="Google Shape;139;p19"/>
          <p:cNvSpPr/>
          <p:nvPr/>
        </p:nvSpPr>
        <p:spPr>
          <a:xfrm>
            <a:off x="3658237" y="2821475"/>
            <a:ext cx="1511100" cy="5508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Terminal  Node/Leaf 3</a:t>
            </a:r>
            <a:endParaRPr sz="1800"/>
          </a:p>
        </p:txBody>
      </p:sp>
      <p:cxnSp>
        <p:nvCxnSpPr>
          <p:cNvPr id="140" name="Google Shape;140;p19"/>
          <p:cNvCxnSpPr>
            <a:stCxn id="132" idx="2"/>
            <a:endCxn id="139" idx="0"/>
          </p:cNvCxnSpPr>
          <p:nvPr/>
        </p:nvCxnSpPr>
        <p:spPr>
          <a:xfrm>
            <a:off x="3037701" y="2091125"/>
            <a:ext cx="1376100" cy="730500"/>
          </a:xfrm>
          <a:prstGeom prst="straightConnector1">
            <a:avLst/>
          </a:prstGeom>
          <a:noFill/>
          <a:ln cap="flat" cmpd="sng" w="28575">
            <a:solidFill>
              <a:schemeClr val="dk2"/>
            </a:solidFill>
            <a:prstDash val="solid"/>
            <a:round/>
            <a:headEnd len="med" w="med" type="none"/>
            <a:tailEnd len="med" w="med" type="none"/>
          </a:ln>
        </p:spPr>
      </p:cxnSp>
      <p:grpSp>
        <p:nvGrpSpPr>
          <p:cNvPr id="141" name="Google Shape;141;p19"/>
          <p:cNvGrpSpPr/>
          <p:nvPr/>
        </p:nvGrpSpPr>
        <p:grpSpPr>
          <a:xfrm>
            <a:off x="5568325" y="1540400"/>
            <a:ext cx="2862900" cy="2875500"/>
            <a:chOff x="5215525" y="1245950"/>
            <a:chExt cx="2862900" cy="2875500"/>
          </a:xfrm>
        </p:grpSpPr>
        <p:sp>
          <p:nvSpPr>
            <p:cNvPr id="142" name="Google Shape;142;p19"/>
            <p:cNvSpPr/>
            <p:nvPr/>
          </p:nvSpPr>
          <p:spPr>
            <a:xfrm>
              <a:off x="5291725" y="1245950"/>
              <a:ext cx="2786700" cy="2875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cxnSp>
          <p:nvCxnSpPr>
            <p:cNvPr id="143" name="Google Shape;143;p19"/>
            <p:cNvCxnSpPr/>
            <p:nvPr/>
          </p:nvCxnSpPr>
          <p:spPr>
            <a:xfrm flipH="1">
              <a:off x="6092175" y="1263325"/>
              <a:ext cx="9000" cy="2858100"/>
            </a:xfrm>
            <a:prstGeom prst="straightConnector1">
              <a:avLst/>
            </a:prstGeom>
            <a:noFill/>
            <a:ln cap="flat" cmpd="sng" w="28575">
              <a:solidFill>
                <a:schemeClr val="dk2"/>
              </a:solidFill>
              <a:prstDash val="solid"/>
              <a:round/>
              <a:headEnd len="med" w="med" type="none"/>
              <a:tailEnd len="med" w="med" type="none"/>
            </a:ln>
          </p:spPr>
        </p:cxnSp>
        <p:cxnSp>
          <p:nvCxnSpPr>
            <p:cNvPr id="144" name="Google Shape;144;p19"/>
            <p:cNvCxnSpPr>
              <a:stCxn id="142" idx="3"/>
            </p:cNvCxnSpPr>
            <p:nvPr/>
          </p:nvCxnSpPr>
          <p:spPr>
            <a:xfrm flipH="1">
              <a:off x="6092125" y="2683700"/>
              <a:ext cx="1986300" cy="14100"/>
            </a:xfrm>
            <a:prstGeom prst="straightConnector1">
              <a:avLst/>
            </a:prstGeom>
            <a:noFill/>
            <a:ln cap="flat" cmpd="sng" w="28575">
              <a:solidFill>
                <a:schemeClr val="dk2"/>
              </a:solidFill>
              <a:prstDash val="solid"/>
              <a:round/>
              <a:headEnd len="med" w="med" type="none"/>
              <a:tailEnd len="med" w="med" type="none"/>
            </a:ln>
          </p:spPr>
        </p:cxnSp>
        <p:sp>
          <p:nvSpPr>
            <p:cNvPr id="145" name="Google Shape;145;p19"/>
            <p:cNvSpPr txBox="1"/>
            <p:nvPr/>
          </p:nvSpPr>
          <p:spPr>
            <a:xfrm>
              <a:off x="6502225" y="3122450"/>
              <a:ext cx="11661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Region 2</a:t>
              </a:r>
              <a:endParaRPr>
                <a:latin typeface="Lato"/>
                <a:ea typeface="Lato"/>
                <a:cs typeface="Lato"/>
                <a:sym typeface="Lato"/>
              </a:endParaRPr>
            </a:p>
          </p:txBody>
        </p:sp>
        <p:sp>
          <p:nvSpPr>
            <p:cNvPr id="146" name="Google Shape;146;p19"/>
            <p:cNvSpPr txBox="1"/>
            <p:nvPr/>
          </p:nvSpPr>
          <p:spPr>
            <a:xfrm>
              <a:off x="6556400" y="1870475"/>
              <a:ext cx="11661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Region 1</a:t>
              </a:r>
              <a:endParaRPr>
                <a:latin typeface="Lato"/>
                <a:ea typeface="Lato"/>
                <a:cs typeface="Lato"/>
                <a:sym typeface="Lato"/>
              </a:endParaRPr>
            </a:p>
          </p:txBody>
        </p:sp>
        <p:sp>
          <p:nvSpPr>
            <p:cNvPr id="147" name="Google Shape;147;p19"/>
            <p:cNvSpPr txBox="1"/>
            <p:nvPr/>
          </p:nvSpPr>
          <p:spPr>
            <a:xfrm>
              <a:off x="5215525" y="2461250"/>
              <a:ext cx="11661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Region 3</a:t>
              </a:r>
              <a:endParaRPr>
                <a:latin typeface="Lato"/>
                <a:ea typeface="Lato"/>
                <a:cs typeface="Lato"/>
                <a:sym typeface="Lato"/>
              </a:endParaRPr>
            </a:p>
          </p:txBody>
        </p:sp>
      </p:grpSp>
      <p:sp>
        <p:nvSpPr>
          <p:cNvPr id="148" name="Google Shape;148;p19"/>
          <p:cNvSpPr/>
          <p:nvPr/>
        </p:nvSpPr>
        <p:spPr>
          <a:xfrm>
            <a:off x="280037" y="4102775"/>
            <a:ext cx="1511100" cy="5508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Terminal  Node/Leaf 1</a:t>
            </a:r>
            <a:endParaRPr sz="1800"/>
          </a:p>
        </p:txBody>
      </p:sp>
      <p:sp>
        <p:nvSpPr>
          <p:cNvPr id="149" name="Google Shape;149;p19"/>
          <p:cNvSpPr/>
          <p:nvPr/>
        </p:nvSpPr>
        <p:spPr>
          <a:xfrm>
            <a:off x="1929537" y="4102625"/>
            <a:ext cx="1511100" cy="5508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Terminal  Node/Leaf 2</a:t>
            </a:r>
            <a:endParaRPr sz="1800"/>
          </a:p>
        </p:txBody>
      </p:sp>
      <p:grpSp>
        <p:nvGrpSpPr>
          <p:cNvPr id="150" name="Google Shape;150;p19"/>
          <p:cNvGrpSpPr/>
          <p:nvPr/>
        </p:nvGrpSpPr>
        <p:grpSpPr>
          <a:xfrm>
            <a:off x="-92675" y="1782263"/>
            <a:ext cx="3603975" cy="3014675"/>
            <a:chOff x="-31725" y="1772550"/>
            <a:chExt cx="3603975" cy="3014675"/>
          </a:xfrm>
        </p:grpSpPr>
        <p:sp>
          <p:nvSpPr>
            <p:cNvPr id="151" name="Google Shape;151;p19"/>
            <p:cNvSpPr/>
            <p:nvPr/>
          </p:nvSpPr>
          <p:spPr>
            <a:xfrm>
              <a:off x="163050" y="2687525"/>
              <a:ext cx="3409200" cy="2099700"/>
            </a:xfrm>
            <a:prstGeom prst="rect">
              <a:avLst/>
            </a:prstGeom>
            <a:noFill/>
            <a:ln cap="flat" cmpd="sng" w="28575">
              <a:solidFill>
                <a:srgbClr val="FF99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txBox="1"/>
            <p:nvPr/>
          </p:nvSpPr>
          <p:spPr>
            <a:xfrm>
              <a:off x="-31725" y="1772550"/>
              <a:ext cx="19149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sz="1800">
                  <a:solidFill>
                    <a:srgbClr val="FF9900"/>
                  </a:solidFill>
                  <a:latin typeface="Lato"/>
                  <a:ea typeface="Lato"/>
                  <a:cs typeface="Lato"/>
                  <a:sym typeface="Lato"/>
                </a:rPr>
                <a:t>Subtree /Branch</a:t>
              </a:r>
              <a:endParaRPr sz="1800">
                <a:solidFill>
                  <a:srgbClr val="FF9900"/>
                </a:solidFill>
                <a:latin typeface="Lato"/>
                <a:ea typeface="Lato"/>
                <a:cs typeface="Lato"/>
                <a:sym typeface="Lato"/>
              </a:endParaRPr>
            </a:p>
          </p:txBody>
        </p:sp>
        <p:cxnSp>
          <p:nvCxnSpPr>
            <p:cNvPr id="153" name="Google Shape;153;p19"/>
            <p:cNvCxnSpPr/>
            <p:nvPr/>
          </p:nvCxnSpPr>
          <p:spPr>
            <a:xfrm>
              <a:off x="912050" y="2091113"/>
              <a:ext cx="5100" cy="595500"/>
            </a:xfrm>
            <a:prstGeom prst="straightConnector1">
              <a:avLst/>
            </a:prstGeom>
            <a:noFill/>
            <a:ln cap="flat" cmpd="sng" w="28575">
              <a:solidFill>
                <a:srgbClr val="FF9900"/>
              </a:solidFill>
              <a:prstDash val="solid"/>
              <a:round/>
              <a:headEnd len="med" w="med"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Making Rules From Trees</a:t>
            </a:r>
            <a:endParaRPr/>
          </a:p>
        </p:txBody>
      </p:sp>
      <p:pic>
        <p:nvPicPr>
          <p:cNvPr id="159" name="Google Shape;159;p20"/>
          <p:cNvPicPr preferRelativeResize="0"/>
          <p:nvPr/>
        </p:nvPicPr>
        <p:blipFill>
          <a:blip r:embed="rId3">
            <a:alphaModFix/>
          </a:blip>
          <a:stretch>
            <a:fillRect/>
          </a:stretch>
        </p:blipFill>
        <p:spPr>
          <a:xfrm>
            <a:off x="574325" y="2019438"/>
            <a:ext cx="2486025" cy="1695450"/>
          </a:xfrm>
          <a:prstGeom prst="rect">
            <a:avLst/>
          </a:prstGeom>
          <a:noFill/>
          <a:ln>
            <a:noFill/>
          </a:ln>
        </p:spPr>
      </p:pic>
      <p:pic>
        <p:nvPicPr>
          <p:cNvPr id="160" name="Google Shape;160;p20"/>
          <p:cNvPicPr preferRelativeResize="0"/>
          <p:nvPr/>
        </p:nvPicPr>
        <p:blipFill>
          <a:blip r:embed="rId4">
            <a:alphaModFix/>
          </a:blip>
          <a:stretch>
            <a:fillRect/>
          </a:stretch>
        </p:blipFill>
        <p:spPr>
          <a:xfrm>
            <a:off x="4056625" y="1697988"/>
            <a:ext cx="4162425" cy="2543175"/>
          </a:xfrm>
          <a:prstGeom prst="rect">
            <a:avLst/>
          </a:prstGeom>
          <a:noFill/>
          <a:ln>
            <a:noFill/>
          </a:ln>
        </p:spPr>
      </p:pic>
      <p:sp>
        <p:nvSpPr>
          <p:cNvPr id="161" name="Google Shape;161;p20"/>
          <p:cNvSpPr txBox="1"/>
          <p:nvPr/>
        </p:nvSpPr>
        <p:spPr>
          <a:xfrm>
            <a:off x="574313" y="35414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CN" sz="1100">
                <a:solidFill>
                  <a:schemeClr val="dk1"/>
                </a:solidFill>
              </a:rPr>
              <a:t>5%</a:t>
            </a:r>
            <a:endParaRPr/>
          </a:p>
        </p:txBody>
      </p:sp>
      <p:sp>
        <p:nvSpPr>
          <p:cNvPr id="162" name="Google Shape;162;p20"/>
          <p:cNvSpPr txBox="1"/>
          <p:nvPr/>
        </p:nvSpPr>
        <p:spPr>
          <a:xfrm>
            <a:off x="1262075" y="35414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CN" sz="1100">
                <a:solidFill>
                  <a:schemeClr val="dk1"/>
                </a:solidFill>
              </a:rPr>
              <a:t>67%</a:t>
            </a:r>
            <a:endParaRPr sz="1100">
              <a:solidFill>
                <a:schemeClr val="dk1"/>
              </a:solidFill>
            </a:endParaRPr>
          </a:p>
        </p:txBody>
      </p:sp>
      <p:sp>
        <p:nvSpPr>
          <p:cNvPr id="163" name="Google Shape;163;p20"/>
          <p:cNvSpPr txBox="1"/>
          <p:nvPr/>
        </p:nvSpPr>
        <p:spPr>
          <a:xfrm>
            <a:off x="1936875" y="35414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CN" sz="1100">
                <a:solidFill>
                  <a:schemeClr val="dk1"/>
                </a:solidFill>
              </a:rPr>
              <a:t>20%</a:t>
            </a:r>
            <a:endParaRPr sz="1100">
              <a:solidFill>
                <a:schemeClr val="dk1"/>
              </a:solidFill>
            </a:endParaRPr>
          </a:p>
        </p:txBody>
      </p:sp>
      <p:sp>
        <p:nvSpPr>
          <p:cNvPr id="164" name="Google Shape;164;p20"/>
          <p:cNvSpPr txBox="1"/>
          <p:nvPr/>
        </p:nvSpPr>
        <p:spPr>
          <a:xfrm>
            <a:off x="2625000" y="35414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CN" sz="1100">
                <a:solidFill>
                  <a:schemeClr val="dk1"/>
                </a:solidFill>
              </a:rPr>
              <a:t>74%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Decision Tree in Coding Logic</a:t>
            </a:r>
            <a:endParaRPr/>
          </a:p>
        </p:txBody>
      </p:sp>
      <p:pic>
        <p:nvPicPr>
          <p:cNvPr id="170" name="Google Shape;170;p21"/>
          <p:cNvPicPr preferRelativeResize="0"/>
          <p:nvPr/>
        </p:nvPicPr>
        <p:blipFill>
          <a:blip r:embed="rId3">
            <a:alphaModFix/>
          </a:blip>
          <a:stretch>
            <a:fillRect/>
          </a:stretch>
        </p:blipFill>
        <p:spPr>
          <a:xfrm>
            <a:off x="152400" y="1215788"/>
            <a:ext cx="8839200" cy="33571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