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82" r:id="rId24"/>
    <p:sldId id="279" r:id="rId25"/>
    <p:sldId id="280" r:id="rId26"/>
    <p:sldId id="281" r:id="rId27"/>
  </p:sldIdLst>
  <p:sldSz cx="9144000" cy="5143500" type="screen16x9"/>
  <p:notesSz cx="6858000" cy="9144000"/>
  <p:embeddedFontLst>
    <p:embeddedFont>
      <p:font typeface="Consolas" panose="020B0609020204030204" pitchFamily="49" charset="0"/>
      <p:regular r:id="rId29"/>
      <p:bold r:id="rId30"/>
      <p:italic r:id="rId31"/>
      <p:boldItalic r:id="rId32"/>
    </p:embeddedFont>
    <p:embeddedFont>
      <p:font typeface="Merriweather" panose="020B0604020202020204" charset="0"/>
      <p:regular r:id="rId33"/>
      <p:bold r:id="rId34"/>
      <p:italic r:id="rId35"/>
      <p:boldItalic r:id="rId36"/>
    </p:embeddedFon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944F6-1957-4130-BFA4-0B164A36A4FC}">
  <a:tblStyle styleId="{7AC944F6-1957-4130-BFA4-0B164A36A4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08" autoAdjust="0"/>
  </p:normalViewPr>
  <p:slideViewPr>
    <p:cSldViewPr snapToGrid="0">
      <p:cViewPr varScale="1">
        <p:scale>
          <a:sx n="94" d="100"/>
          <a:sy n="94" d="100"/>
        </p:scale>
        <p:origin x="11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nalyticsvidhya.com/blog/2016/04/complete-tutorial-tree-based-modeling-scratch-in-pyth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xoriant.com/blog/product-engineering/decision-trees-machine-learning-algorithm.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Packages:</a:t>
            </a:r>
            <a:endParaRPr/>
          </a:p>
          <a:p>
            <a:pPr marL="0" lvl="0" indent="0" algn="l" rtl="0">
              <a:spcBef>
                <a:spcPts val="0"/>
              </a:spcBef>
              <a:spcAft>
                <a:spcPts val="0"/>
              </a:spcAft>
              <a:buNone/>
            </a:pPr>
            <a:r>
              <a:rPr lang="en"/>
              <a:t>Gini &lt; DescTools, rpart, </a:t>
            </a:r>
            <a:endParaRPr/>
          </a:p>
          <a:p>
            <a:pPr marL="0" lvl="0" indent="0" algn="l" rtl="0">
              <a:spcBef>
                <a:spcPts val="0"/>
              </a:spcBef>
              <a:spcAft>
                <a:spcPts val="0"/>
              </a:spcAft>
              <a:buNone/>
            </a:pPr>
            <a:r>
              <a:rPr lang="en"/>
              <a:t>Entropy &lt; C50,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f7baee78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f7baee78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cde851b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cde851b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cde851b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cde851b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f7baee784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f7baee784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f97c2e3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f97c2e3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f97c2e3d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f97c2e3d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fbff5b9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fbff5b9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cd60bf7d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cd60bf7d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97c2e3d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97c2e3d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f97c2e3d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f97c2e3d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150">
                <a:solidFill>
                  <a:srgbClr val="242729"/>
                </a:solidFill>
              </a:rPr>
              <a:t>Each row represents a different height of the tree. In general, more levels in the tree mean that it has lower classification error on the training. However, you run the risk of overfitting. Often, the cross-validation error will actually grow as the tree gets more levels (at least, after the 'optimal' level).</a:t>
            </a:r>
            <a:endParaRPr sz="1150">
              <a:solidFill>
                <a:srgbClr val="242729"/>
              </a:solidFill>
            </a:endParaRPr>
          </a:p>
          <a:p>
            <a:pPr marL="0" lvl="0" indent="0" algn="l" rtl="0">
              <a:lnSpc>
                <a:spcPct val="115000"/>
              </a:lnSpc>
              <a:spcBef>
                <a:spcPts val="1100"/>
              </a:spcBef>
              <a:spcAft>
                <a:spcPts val="0"/>
              </a:spcAft>
              <a:buClr>
                <a:srgbClr val="000000"/>
              </a:buClr>
              <a:buSzPts val="1100"/>
              <a:buFont typeface="Arial"/>
              <a:buNone/>
            </a:pPr>
            <a:r>
              <a:rPr lang="en" sz="1150">
                <a:solidFill>
                  <a:srgbClr val="242729"/>
                </a:solidFill>
              </a:rPr>
              <a:t>A rule of thumb is to choose the </a:t>
            </a:r>
            <a:r>
              <a:rPr lang="en" sz="1150" b="1">
                <a:solidFill>
                  <a:srgbClr val="242729"/>
                </a:solidFill>
              </a:rPr>
              <a:t>lowest</a:t>
            </a:r>
            <a:r>
              <a:rPr lang="en" sz="1150">
                <a:solidFill>
                  <a:srgbClr val="242729"/>
                </a:solidFill>
              </a:rPr>
              <a:t> level where the </a:t>
            </a:r>
            <a:r>
              <a:rPr lang="en" sz="1000">
                <a:solidFill>
                  <a:srgbClr val="242729"/>
                </a:solidFill>
                <a:highlight>
                  <a:srgbClr val="EFF0F1"/>
                </a:highlight>
                <a:latin typeface="Consolas"/>
                <a:ea typeface="Consolas"/>
                <a:cs typeface="Consolas"/>
                <a:sym typeface="Consolas"/>
              </a:rPr>
              <a:t>rel_error + xstd &lt; xerror</a:t>
            </a:r>
            <a:r>
              <a:rPr lang="en" sz="1150">
                <a:solidFill>
                  <a:srgbClr val="242729"/>
                </a:solidFill>
              </a:rPr>
              <a:t>.</a:t>
            </a:r>
            <a:endParaRPr sz="1150">
              <a:solidFill>
                <a:srgbClr val="242729"/>
              </a:solidFill>
            </a:endParaRPr>
          </a:p>
          <a:p>
            <a:pPr marL="0" lvl="0" indent="0" algn="l" rtl="0">
              <a:spcBef>
                <a:spcPts val="11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f7baee78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f7baee78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cd60bf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cd60bf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f7baee784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f7baee784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Changing the cutoffs for the predictions -- types of error </a:t>
            </a:r>
            <a:endParaRPr/>
          </a:p>
          <a:p>
            <a:pPr marL="457200" lvl="0" indent="-298450" algn="l" rtl="0">
              <a:spcBef>
                <a:spcPts val="0"/>
              </a:spcBef>
              <a:spcAft>
                <a:spcPts val="0"/>
              </a:spcAft>
              <a:buSzPts val="1100"/>
              <a:buChar char="-"/>
            </a:pPr>
            <a:r>
              <a:rPr lang="en"/>
              <a:t>Changing to relate certain types of error more heavily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cd60bf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cd60bf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271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fa0430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fa0430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3274982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052a3fa4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052a3fa4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endParaRPr sz="1150">
              <a:solidFill>
                <a:srgbClr val="242729"/>
              </a:solidFill>
            </a:endParaRPr>
          </a:p>
          <a:p>
            <a:pPr marL="0" lvl="0" indent="0" algn="l" rtl="0">
              <a:spcBef>
                <a:spcPts val="110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052a3fa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052a3fa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150">
                <a:solidFill>
                  <a:srgbClr val="242729"/>
                </a:solidFill>
              </a:rPr>
              <a:t>Each row represents a different height of the tree. In general, more levels in the tree mean that it has lower classification error on the training. However, you run the risk of overfitting. Often, the cross-validation error will actually grow as the tree gets more levels (at least, after the 'optimal' level).</a:t>
            </a:r>
            <a:endParaRPr sz="1150">
              <a:solidFill>
                <a:srgbClr val="242729"/>
              </a:solidFill>
            </a:endParaRPr>
          </a:p>
          <a:p>
            <a:pPr marL="0" lvl="0" indent="0" algn="l" rtl="0">
              <a:lnSpc>
                <a:spcPct val="115000"/>
              </a:lnSpc>
              <a:spcBef>
                <a:spcPts val="1100"/>
              </a:spcBef>
              <a:spcAft>
                <a:spcPts val="0"/>
              </a:spcAft>
              <a:buClr>
                <a:srgbClr val="000000"/>
              </a:buClr>
              <a:buSzPts val="1100"/>
              <a:buFont typeface="Arial"/>
              <a:buNone/>
            </a:pPr>
            <a:r>
              <a:rPr lang="en" sz="1150">
                <a:solidFill>
                  <a:srgbClr val="242729"/>
                </a:solidFill>
              </a:rPr>
              <a:t>A rule of thumb is to choose the </a:t>
            </a:r>
            <a:r>
              <a:rPr lang="en" sz="1150" b="1">
                <a:solidFill>
                  <a:srgbClr val="242729"/>
                </a:solidFill>
              </a:rPr>
              <a:t>lowest</a:t>
            </a:r>
            <a:r>
              <a:rPr lang="en" sz="1150">
                <a:solidFill>
                  <a:srgbClr val="242729"/>
                </a:solidFill>
              </a:rPr>
              <a:t> level where the </a:t>
            </a:r>
            <a:r>
              <a:rPr lang="en" sz="1000">
                <a:solidFill>
                  <a:srgbClr val="242729"/>
                </a:solidFill>
                <a:highlight>
                  <a:srgbClr val="EFF0F1"/>
                </a:highlight>
                <a:latin typeface="Consolas"/>
                <a:ea typeface="Consolas"/>
                <a:cs typeface="Consolas"/>
                <a:sym typeface="Consolas"/>
              </a:rPr>
              <a:t>rel_error + xstd &lt; xerror</a:t>
            </a:r>
            <a:r>
              <a:rPr lang="en" sz="1150">
                <a:solidFill>
                  <a:srgbClr val="242729"/>
                </a:solidFill>
              </a:rPr>
              <a:t>.</a:t>
            </a:r>
            <a:endParaRPr sz="1150">
              <a:solidFill>
                <a:srgbClr val="242729"/>
              </a:solidFill>
            </a:endParaRPr>
          </a:p>
          <a:p>
            <a:pPr marL="0" lvl="0" indent="0" algn="l" rtl="0">
              <a:spcBef>
                <a:spcPts val="110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f9488abc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f9488abc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f97c2e3d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f97c2e3d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https://www.analyticsvidhya.com/blog/2016/04/complete-tutorial-tree-based-modeling-scratch-in-python/</a:t>
            </a:r>
            <a:endParaRPr/>
          </a:p>
          <a:p>
            <a:pPr marL="0" lvl="0" indent="0" algn="l" rtl="0">
              <a:spcBef>
                <a:spcPts val="0"/>
              </a:spcBef>
              <a:spcAft>
                <a:spcPts val="0"/>
              </a:spcAft>
              <a:buNone/>
            </a:pPr>
            <a:r>
              <a:rPr lang="en" u="sng">
                <a:solidFill>
                  <a:schemeClr val="hlink"/>
                </a:solidFill>
                <a:hlinkClick r:id="rId4"/>
              </a:rPr>
              <a:t>https://www.xoriant.com/blog/product-engineering/decision-trees-machine-learning-algorithm.html</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7baee784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7baee78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sz="1000">
                <a:solidFill>
                  <a:schemeClr val="dk1"/>
                </a:solidFill>
              </a:rPr>
              <a:t>Classification trees predict that each observation belongs to the most commonly occurring class of training observations in the region to which it belongs.</a:t>
            </a:r>
            <a:br>
              <a:rPr lang="en" sz="1000">
                <a:solidFill>
                  <a:schemeClr val="dk1"/>
                </a:solidFill>
              </a:rPr>
            </a:b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f7baee784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f7baee784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classification setting, RSS cannot be used as a criterion for making the binary splits. A natural alternative to RSS is the classification error rate. Since we plan to assign an observation in a given region to the most commonly occurring class of training observations in that region, the classification error rate is simply the fraction of the training observations in that region that do not belong to the most common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f7baee784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f7baee784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two other measures that are prefered than the Classification Error Rate, being the Gini Index and Entropy. They are both more sensitive to node purity that the classification error rate.</a:t>
            </a:r>
            <a:endParaRPr/>
          </a:p>
          <a:p>
            <a:pPr marL="0" lvl="0" indent="0" algn="l" rtl="0">
              <a:spcBef>
                <a:spcPts val="0"/>
              </a:spcBef>
              <a:spcAft>
                <a:spcPts val="0"/>
              </a:spcAft>
              <a:buNone/>
            </a:pPr>
            <a:endParaRPr/>
          </a:p>
          <a:p>
            <a:pPr marL="0" lvl="0" indent="0" algn="l" rtl="0">
              <a:spcBef>
                <a:spcPts val="0"/>
              </a:spcBef>
              <a:spcAft>
                <a:spcPts val="0"/>
              </a:spcAft>
              <a:buNone/>
            </a:pPr>
            <a:r>
              <a:rPr lang="en"/>
              <a:t>For example, a small value of ṕmk indicates that a node contains predominantly observations from a single class</a:t>
            </a:r>
            <a:endParaRPr/>
          </a:p>
          <a:p>
            <a:pPr marL="0" lvl="0" indent="0" algn="l" rtl="0">
              <a:spcBef>
                <a:spcPts val="0"/>
              </a:spcBef>
              <a:spcAft>
                <a:spcPts val="0"/>
              </a:spcAft>
              <a:buNone/>
            </a:pPr>
            <a:endParaRPr/>
          </a:p>
          <a:p>
            <a:pPr marL="0" lvl="0" indent="0" algn="l" rtl="0">
              <a:spcBef>
                <a:spcPts val="0"/>
              </a:spcBef>
              <a:spcAft>
                <a:spcPts val="0"/>
              </a:spcAft>
              <a:buNone/>
            </a:pPr>
            <a:r>
              <a:rPr lang="en"/>
              <a:t>Gini index says, if we select two items from a population at random then they must be of same class and probability for this is 1 if population is pure.</a:t>
            </a:r>
            <a:br>
              <a:rPr lang="en"/>
            </a:br>
            <a:br>
              <a:rPr lang="en"/>
            </a:br>
            <a:r>
              <a:rPr lang="en"/>
              <a:t>It works with categorical target variable “Success” or “Failure”.</a:t>
            </a:r>
            <a:br>
              <a:rPr lang="en"/>
            </a:br>
            <a:r>
              <a:rPr lang="en"/>
              <a:t>It performs only Binary splits</a:t>
            </a:r>
            <a:br>
              <a:rPr lang="en"/>
            </a:br>
            <a:r>
              <a:rPr lang="en"/>
              <a:t>Higher the value of Gini higher the homogeneity.</a:t>
            </a:r>
            <a:br>
              <a:rPr lang="en"/>
            </a:br>
            <a:r>
              <a:rPr lang="en"/>
              <a:t>CART (Classification and Regression Tree) uses Gini method to create binary splits.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f7baee784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f7baee784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(sometimes referred to as cross-entropy)</a:t>
            </a:r>
            <a:endParaRPr dirty="0"/>
          </a:p>
          <a:p>
            <a:pPr marL="0" lvl="0" indent="0" algn="l" rtl="0">
              <a:spcBef>
                <a:spcPts val="0"/>
              </a:spcBef>
              <a:spcAft>
                <a:spcPts val="0"/>
              </a:spcAft>
              <a:buNone/>
            </a:pPr>
            <a:r>
              <a:rPr lang="en" dirty="0"/>
              <a:t>Measures the amount of randomness or uncertainty in the data </a:t>
            </a:r>
            <a:endParaRPr dirty="0"/>
          </a:p>
          <a:p>
            <a:pPr marL="0" lvl="0" indent="0" algn="l" rtl="0">
              <a:spcBef>
                <a:spcPts val="0"/>
              </a:spcBef>
              <a:spcAft>
                <a:spcPts val="0"/>
              </a:spcAft>
              <a:buNone/>
            </a:pPr>
            <a:r>
              <a:rPr lang="en" dirty="0"/>
              <a:t>Intuitively, it tells us about the predictability of a certain event</a:t>
            </a:r>
            <a:endParaRPr dirty="0"/>
          </a:p>
          <a:p>
            <a:pPr marL="0" lvl="0" indent="0" algn="l" rtl="0">
              <a:spcBef>
                <a:spcPts val="0"/>
              </a:spcBef>
              <a:spcAft>
                <a:spcPts val="0"/>
              </a:spcAft>
              <a:buNone/>
            </a:pPr>
            <a:r>
              <a:rPr lang="en" dirty="0"/>
              <a:t>In particular, lower values imply less uncertainty while higher values imply high uncertainty.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Example, consider a coin toss whose probability of heads is 0.5 and probability of tails is 0.5. Here the entropy is the highest possible, since there’s no way of determining what the outcome might be. Alternatively, consider a coin which has heads on both the sides, the entropy of such an event can be predicted perfectly since we know beforehand that it’ll always be heads. In other words, this event has no randomness hence it’s entropy is zero</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f7baee784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f7baee784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might be a bit clearer if we think about a perfect model with as many parameters as observations such that it explains all variance in the response. This is the saturated model. Deviance simply measures the difference in "fit" of a candidate model and that of the saturated model.</a:t>
            </a:r>
            <a:endParaRPr/>
          </a:p>
          <a:p>
            <a:pPr marL="0" lvl="0" indent="0" algn="l" rtl="0">
              <a:spcBef>
                <a:spcPts val="0"/>
              </a:spcBef>
              <a:spcAft>
                <a:spcPts val="0"/>
              </a:spcAft>
              <a:buNone/>
            </a:pPr>
            <a:endParaRPr/>
          </a:p>
          <a:p>
            <a:pPr marL="0" lvl="0" indent="0" algn="l" rtl="0">
              <a:spcBef>
                <a:spcPts val="0"/>
              </a:spcBef>
              <a:spcAft>
                <a:spcPts val="0"/>
              </a:spcAft>
              <a:buNone/>
            </a:pPr>
            <a:r>
              <a:rPr lang="en"/>
              <a:t>For a classification tree, residual sums of squares is not the most appropriate measure of lack of fit. Instead, there is an alternative measure of deviance, plus trees can be built minimising an entropy measure or the Gini index.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f97c2e3d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f97c2e3d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Logarithmic functions are computationally intensive </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Trees</a:t>
            </a:r>
            <a:endParaRPr/>
          </a:p>
        </p:txBody>
      </p:sp>
      <p:sp>
        <p:nvSpPr>
          <p:cNvPr id="65" name="Google Shape;65;p13"/>
          <p:cNvSpPr txBox="1">
            <a:spLocks noGrp="1"/>
          </p:cNvSpPr>
          <p:nvPr>
            <p:ph type="subTitle" idx="1"/>
          </p:nvPr>
        </p:nvSpPr>
        <p:spPr>
          <a:xfrm>
            <a:off x="4478975" y="3663035"/>
            <a:ext cx="4242600" cy="7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rPr>
              <a:t>Team Theta: Max Meneses, Patrick Poehailos,  Jake Seefeldt, Shea Thomas</a:t>
            </a:r>
            <a:endParaRPr sz="1800">
              <a:solidFill>
                <a:schemeClr val="lt1"/>
              </a:solidFill>
            </a:endParaRPr>
          </a:p>
        </p:txBody>
      </p:sp>
      <p:pic>
        <p:nvPicPr>
          <p:cNvPr id="66" name="Google Shape;66;p13"/>
          <p:cNvPicPr preferRelativeResize="0"/>
          <p:nvPr/>
        </p:nvPicPr>
        <p:blipFill>
          <a:blip r:embed="rId3">
            <a:alphaModFix amt="20000"/>
          </a:blip>
          <a:stretch>
            <a:fillRect/>
          </a:stretch>
        </p:blipFill>
        <p:spPr>
          <a:xfrm>
            <a:off x="162900" y="1155850"/>
            <a:ext cx="4949652" cy="2287149"/>
          </a:xfrm>
          <a:prstGeom prst="rect">
            <a:avLst/>
          </a:prstGeom>
          <a:noFill/>
          <a:ln>
            <a:noFill/>
          </a:ln>
          <a:effectLst>
            <a:outerShdw blurRad="57150" dist="19050" dir="5400000" algn="bl" rotWithShape="0">
              <a:schemeClr val="lt2">
                <a:alpha val="50000"/>
              </a:scheme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675" y="798600"/>
            <a:ext cx="8548800" cy="354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Visuals of Gini-Index &amp; Entropy</a:t>
            </a:r>
            <a:endParaRPr sz="4800"/>
          </a:p>
        </p:txBody>
      </p:sp>
      <p:sp>
        <p:nvSpPr>
          <p:cNvPr id="138" name="Google Shape;13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675" y="798600"/>
            <a:ext cx="8548800" cy="3546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1200" b="1" dirty="0">
              <a:solidFill>
                <a:srgbClr val="000000"/>
              </a:solidFill>
            </a:endParaRPr>
          </a:p>
          <a:p>
            <a:pPr marL="0" lvl="0" indent="0" algn="ctr" rtl="0">
              <a:lnSpc>
                <a:spcPct val="115000"/>
              </a:lnSpc>
              <a:spcBef>
                <a:spcPts val="0"/>
              </a:spcBef>
              <a:spcAft>
                <a:spcPts val="0"/>
              </a:spcAft>
              <a:buNone/>
            </a:pPr>
            <a:endParaRPr sz="1200" b="1" dirty="0">
              <a:solidFill>
                <a:srgbClr val="000000"/>
              </a:solidFill>
            </a:endParaRPr>
          </a:p>
          <a:p>
            <a:pPr marL="0" lvl="0" indent="0" algn="ctr" rtl="0">
              <a:lnSpc>
                <a:spcPct val="115000"/>
              </a:lnSpc>
              <a:spcBef>
                <a:spcPts val="0"/>
              </a:spcBef>
              <a:spcAft>
                <a:spcPts val="0"/>
              </a:spcAft>
              <a:buNone/>
            </a:pPr>
            <a:endParaRPr sz="1800" b="1" dirty="0">
              <a:solidFill>
                <a:srgbClr val="000000"/>
              </a:solidFill>
            </a:endParaRPr>
          </a:p>
          <a:p>
            <a:pPr marL="0" lvl="0" indent="0" algn="ctr" rtl="0">
              <a:lnSpc>
                <a:spcPct val="115000"/>
              </a:lnSpc>
              <a:spcBef>
                <a:spcPts val="0"/>
              </a:spcBef>
              <a:spcAft>
                <a:spcPts val="0"/>
              </a:spcAft>
              <a:buClr>
                <a:srgbClr val="000000"/>
              </a:buClr>
              <a:buSzPts val="1100"/>
              <a:buFont typeface="Arial"/>
              <a:buNone/>
            </a:pPr>
            <a:r>
              <a:rPr lang="en" sz="1800" b="1" dirty="0">
                <a:solidFill>
                  <a:srgbClr val="000000"/>
                </a:solidFill>
              </a:rPr>
              <a:t>rpart( ~ . ,data= " ", method="class",</a:t>
            </a:r>
            <a:endParaRPr sz="1800" b="1" dirty="0">
              <a:solidFill>
                <a:srgbClr val="000000"/>
              </a:solidFill>
            </a:endParaRPr>
          </a:p>
          <a:p>
            <a:pPr marL="0" lvl="0" indent="0" algn="ctr" rtl="0">
              <a:lnSpc>
                <a:spcPct val="115000"/>
              </a:lnSpc>
              <a:spcBef>
                <a:spcPts val="0"/>
              </a:spcBef>
              <a:spcAft>
                <a:spcPts val="0"/>
              </a:spcAft>
              <a:buNone/>
            </a:pPr>
            <a:r>
              <a:rPr lang="en" sz="1800" b="1" dirty="0">
                <a:solidFill>
                  <a:srgbClr val="000000"/>
                </a:solidFill>
              </a:rPr>
              <a:t>        	parms=list(</a:t>
            </a:r>
            <a:r>
              <a:rPr lang="en" sz="1800" b="1" dirty="0">
                <a:solidFill>
                  <a:srgbClr val="FF0000"/>
                </a:solidFill>
              </a:rPr>
              <a:t>split="information"</a:t>
            </a:r>
            <a:r>
              <a:rPr lang="en" sz="1800" b="1" dirty="0">
                <a:solidFill>
                  <a:srgbClr val="000000"/>
                </a:solidFill>
              </a:rPr>
              <a:t>), control=rpart.control</a:t>
            </a:r>
            <a:endParaRPr sz="1800" b="1" dirty="0">
              <a:solidFill>
                <a:srgbClr val="000000"/>
              </a:solidFill>
            </a:endParaRPr>
          </a:p>
          <a:p>
            <a:pPr marL="0" lvl="0" indent="0" algn="ctr" rtl="0">
              <a:lnSpc>
                <a:spcPct val="115000"/>
              </a:lnSpc>
              <a:spcBef>
                <a:spcPts val="0"/>
              </a:spcBef>
              <a:spcAft>
                <a:spcPts val="0"/>
              </a:spcAft>
              <a:buNone/>
            </a:pPr>
            <a:r>
              <a:rPr lang="en" sz="1800" b="1" dirty="0">
                <a:solidFill>
                  <a:srgbClr val="000000"/>
                </a:solidFill>
              </a:rPr>
              <a:t>(minsplit=2,</a:t>
            </a:r>
            <a:endParaRPr sz="1800" b="1" dirty="0">
              <a:solidFill>
                <a:srgbClr val="000000"/>
              </a:solidFill>
            </a:endParaRPr>
          </a:p>
          <a:p>
            <a:pPr marL="0" lvl="0" indent="0" algn="ctr" rtl="0">
              <a:lnSpc>
                <a:spcPct val="115000"/>
              </a:lnSpc>
              <a:spcBef>
                <a:spcPts val="0"/>
              </a:spcBef>
              <a:spcAft>
                <a:spcPts val="0"/>
              </a:spcAft>
              <a:buClr>
                <a:srgbClr val="000000"/>
              </a:buClr>
              <a:buSzPts val="1100"/>
              <a:buFont typeface="Arial"/>
              <a:buNone/>
            </a:pPr>
            <a:r>
              <a:rPr lang="en" sz="1800" b="1" dirty="0">
                <a:solidFill>
                  <a:srgbClr val="000000"/>
                </a:solidFill>
              </a:rPr>
              <a:t>        	minbucket=1, cp=0))</a:t>
            </a:r>
            <a:endParaRPr sz="1800" b="1" dirty="0">
              <a:solidFill>
                <a:srgbClr val="000000"/>
              </a:solidFill>
            </a:endParaRPr>
          </a:p>
          <a:p>
            <a:pPr marL="0" lvl="0" indent="0" algn="ctr" rtl="0">
              <a:spcBef>
                <a:spcPts val="0"/>
              </a:spcBef>
              <a:spcAft>
                <a:spcPts val="0"/>
              </a:spcAft>
              <a:buNone/>
            </a:pPr>
            <a:endParaRPr sz="4800" dirty="0"/>
          </a:p>
        </p:txBody>
      </p:sp>
      <p:sp>
        <p:nvSpPr>
          <p:cNvPr id="144" name="Google Shape;14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675" y="798600"/>
            <a:ext cx="8548800" cy="354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Visuals of Gini-Index &amp; Entropy</a:t>
            </a:r>
            <a:endParaRPr sz="4800"/>
          </a:p>
        </p:txBody>
      </p:sp>
      <p:sp>
        <p:nvSpPr>
          <p:cNvPr id="150" name="Google Shape;15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675" y="798600"/>
            <a:ext cx="8458500" cy="354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Building Trees in R</a:t>
            </a:r>
            <a:endParaRPr sz="4800"/>
          </a:p>
        </p:txBody>
      </p:sp>
      <p:sp>
        <p:nvSpPr>
          <p:cNvPr id="156" name="Google Shape;15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Tuning Parameters - minsplit</a:t>
            </a:r>
            <a:endParaRPr/>
          </a:p>
        </p:txBody>
      </p:sp>
      <p:sp>
        <p:nvSpPr>
          <p:cNvPr id="162" name="Google Shape;162;p26"/>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Specifies the minimum number of observations in a node for which rpart will try to compute a split on </a:t>
            </a:r>
            <a:endParaRPr sz="1800"/>
          </a:p>
          <a:p>
            <a:pPr marL="457200" lvl="0" indent="-342900" algn="l" rtl="0">
              <a:lnSpc>
                <a:spcPct val="150000"/>
              </a:lnSpc>
              <a:spcBef>
                <a:spcPts val="0"/>
              </a:spcBef>
              <a:spcAft>
                <a:spcPts val="0"/>
              </a:spcAft>
              <a:buSzPts val="1800"/>
              <a:buChar char="●"/>
            </a:pPr>
            <a:r>
              <a:rPr lang="en" sz="1800"/>
              <a:t>This parameter eliminates computation time since many small nodes will not be created </a:t>
            </a:r>
            <a:endParaRPr sz="1800"/>
          </a:p>
          <a:p>
            <a:pPr marL="457200" lvl="0" indent="-342900" algn="l" rtl="0">
              <a:lnSpc>
                <a:spcPct val="150000"/>
              </a:lnSpc>
              <a:spcBef>
                <a:spcPts val="0"/>
              </a:spcBef>
              <a:spcAft>
                <a:spcPts val="0"/>
              </a:spcAft>
              <a:buSzPts val="1800"/>
              <a:buChar char="●"/>
            </a:pPr>
            <a:r>
              <a:rPr lang="en" sz="1800"/>
              <a:t>Default value is 20 </a:t>
            </a:r>
            <a:endParaRPr sz="1800"/>
          </a:p>
        </p:txBody>
      </p:sp>
      <p:sp>
        <p:nvSpPr>
          <p:cNvPr id="163" name="Google Shape;16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Tuning Parameters - minbucket</a:t>
            </a:r>
            <a:endParaRPr/>
          </a:p>
        </p:txBody>
      </p:sp>
      <p:sp>
        <p:nvSpPr>
          <p:cNvPr id="169" name="Google Shape;169;p27"/>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Specifies the minimum number of observations that must come off of one side of the node</a:t>
            </a:r>
            <a:endParaRPr sz="1800"/>
          </a:p>
          <a:p>
            <a:pPr marL="457200" lvl="0" indent="-342900" algn="l" rtl="0">
              <a:lnSpc>
                <a:spcPct val="150000"/>
              </a:lnSpc>
              <a:spcBef>
                <a:spcPts val="0"/>
              </a:spcBef>
              <a:spcAft>
                <a:spcPts val="0"/>
              </a:spcAft>
              <a:buSzPts val="1800"/>
              <a:buChar char="●"/>
            </a:pPr>
            <a:r>
              <a:rPr lang="en" sz="1800"/>
              <a:t>If either minsplit or minbucket is specified, the other takes a default value so that the relationship holds true </a:t>
            </a:r>
            <a:endParaRPr sz="1800"/>
          </a:p>
          <a:p>
            <a:pPr marL="457200" lvl="0" indent="-342900" algn="l" rtl="0">
              <a:lnSpc>
                <a:spcPct val="150000"/>
              </a:lnSpc>
              <a:spcBef>
                <a:spcPts val="0"/>
              </a:spcBef>
              <a:spcAft>
                <a:spcPts val="0"/>
              </a:spcAft>
              <a:buSzPts val="1800"/>
              <a:buChar char="●"/>
            </a:pPr>
            <a:r>
              <a:rPr lang="en" sz="1800"/>
              <a:t>Default value is 7 </a:t>
            </a:r>
            <a:endParaRPr sz="1800"/>
          </a:p>
        </p:txBody>
      </p:sp>
      <p:sp>
        <p:nvSpPr>
          <p:cNvPr id="170" name="Google Shape;17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Tuning Parameters- Max Depth</a:t>
            </a:r>
            <a:endParaRPr/>
          </a:p>
        </p:txBody>
      </p:sp>
      <p:sp>
        <p:nvSpPr>
          <p:cNvPr id="176" name="Google Shape;176;p28"/>
          <p:cNvSpPr txBox="1">
            <a:spLocks noGrp="1"/>
          </p:cNvSpPr>
          <p:nvPr>
            <p:ph type="body" idx="1"/>
          </p:nvPr>
        </p:nvSpPr>
        <p:spPr>
          <a:xfrm>
            <a:off x="311700" y="1505700"/>
            <a:ext cx="7779300" cy="307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Determines the Maximum Depth of the tree from it’s terminal leaves (root node = 0)</a:t>
            </a:r>
            <a:endParaRPr sz="1800"/>
          </a:p>
        </p:txBody>
      </p:sp>
      <p:sp>
        <p:nvSpPr>
          <p:cNvPr id="177" name="Google Shape;17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Tuning Parameters - surrogate</a:t>
            </a:r>
            <a:endParaRPr/>
          </a:p>
        </p:txBody>
      </p:sp>
      <p:sp>
        <p:nvSpPr>
          <p:cNvPr id="183" name="Google Shape;183;p29"/>
          <p:cNvSpPr txBox="1">
            <a:spLocks noGrp="1"/>
          </p:cNvSpPr>
          <p:nvPr>
            <p:ph type="body" idx="1"/>
          </p:nvPr>
        </p:nvSpPr>
        <p:spPr>
          <a:xfrm>
            <a:off x="215900" y="1495825"/>
            <a:ext cx="8520600" cy="3076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Surrogate splits: How to decide a bucket with missing data</a:t>
            </a:r>
            <a:endParaRPr sz="1800"/>
          </a:p>
          <a:p>
            <a:pPr marL="457200" lvl="0" indent="0" algn="l" rtl="0">
              <a:lnSpc>
                <a:spcPct val="115000"/>
              </a:lnSpc>
              <a:spcBef>
                <a:spcPts val="1600"/>
              </a:spcBef>
              <a:spcAft>
                <a:spcPts val="0"/>
              </a:spcAft>
              <a:buNone/>
            </a:pPr>
            <a:r>
              <a:rPr lang="en" sz="1800"/>
              <a:t>Goal: Find a different variable that can create roughly the same split</a:t>
            </a:r>
            <a:endParaRPr sz="1800"/>
          </a:p>
          <a:p>
            <a:pPr marL="457200" lvl="0" indent="-342900" algn="l" rtl="0">
              <a:lnSpc>
                <a:spcPct val="115000"/>
              </a:lnSpc>
              <a:spcBef>
                <a:spcPts val="1600"/>
              </a:spcBef>
              <a:spcAft>
                <a:spcPts val="0"/>
              </a:spcAft>
              <a:buSzPts val="1800"/>
              <a:buChar char="●"/>
            </a:pPr>
            <a:r>
              <a:rPr lang="en" sz="1800"/>
              <a:t>usesurrogate: whether to use surrogates:</a:t>
            </a:r>
            <a:endParaRPr sz="1800"/>
          </a:p>
          <a:p>
            <a:pPr marL="914400" lvl="1" indent="-342900" algn="l" rtl="0">
              <a:lnSpc>
                <a:spcPct val="115000"/>
              </a:lnSpc>
              <a:spcBef>
                <a:spcPts val="0"/>
              </a:spcBef>
              <a:spcAft>
                <a:spcPts val="0"/>
              </a:spcAft>
              <a:buSzPts val="1800"/>
              <a:buChar char="○"/>
            </a:pPr>
            <a:r>
              <a:rPr lang="en" sz="1800"/>
              <a:t>0 = display only (do not classify missing values at splits)</a:t>
            </a:r>
            <a:endParaRPr sz="1800"/>
          </a:p>
          <a:p>
            <a:pPr marL="914400" lvl="1" indent="-342900" algn="l" rtl="0">
              <a:lnSpc>
                <a:spcPct val="115000"/>
              </a:lnSpc>
              <a:spcBef>
                <a:spcPts val="0"/>
              </a:spcBef>
              <a:spcAft>
                <a:spcPts val="0"/>
              </a:spcAft>
              <a:buSzPts val="1800"/>
              <a:buChar char="○"/>
            </a:pPr>
            <a:r>
              <a:rPr lang="en" sz="1800"/>
              <a:t>1 = use surrogates (do not classify if all surrogates missing)</a:t>
            </a:r>
            <a:endParaRPr sz="1800"/>
          </a:p>
          <a:p>
            <a:pPr marL="914400" lvl="1" indent="-342900" algn="l" rtl="0">
              <a:lnSpc>
                <a:spcPct val="115000"/>
              </a:lnSpc>
              <a:spcBef>
                <a:spcPts val="0"/>
              </a:spcBef>
              <a:spcAft>
                <a:spcPts val="0"/>
              </a:spcAft>
              <a:buSzPts val="1800"/>
              <a:buChar char="○"/>
            </a:pPr>
            <a:r>
              <a:rPr lang="en" sz="1800"/>
              <a:t>2 = if all surrogates are missing, send in majority direction</a:t>
            </a:r>
            <a:endParaRPr sz="1800"/>
          </a:p>
          <a:p>
            <a:pPr marL="457200" lvl="0" indent="-342900" algn="l" rtl="0">
              <a:lnSpc>
                <a:spcPct val="115000"/>
              </a:lnSpc>
              <a:spcBef>
                <a:spcPts val="0"/>
              </a:spcBef>
              <a:spcAft>
                <a:spcPts val="0"/>
              </a:spcAft>
              <a:buSzPts val="1800"/>
              <a:buChar char="●"/>
            </a:pPr>
            <a:r>
              <a:rPr lang="en" sz="1800"/>
              <a:t>maxsurrogate: how many surrogates to be computed</a:t>
            </a:r>
            <a:endParaRPr sz="1800"/>
          </a:p>
          <a:p>
            <a:pPr marL="914400" lvl="1" indent="-342900" algn="l" rtl="0">
              <a:lnSpc>
                <a:spcPct val="115000"/>
              </a:lnSpc>
              <a:spcBef>
                <a:spcPts val="0"/>
              </a:spcBef>
              <a:spcAft>
                <a:spcPts val="0"/>
              </a:spcAft>
              <a:buSzPts val="1800"/>
              <a:buChar char="○"/>
            </a:pPr>
            <a:r>
              <a:rPr lang="en" sz="1800"/>
              <a:t>Value of 0 minimizes run-time</a:t>
            </a:r>
            <a:endParaRPr sz="1800"/>
          </a:p>
        </p:txBody>
      </p:sp>
      <p:sp>
        <p:nvSpPr>
          <p:cNvPr id="184" name="Google Shape;18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Tuning Parameters - Complexity Parameter</a:t>
            </a:r>
            <a:endParaRPr/>
          </a:p>
        </p:txBody>
      </p:sp>
      <p:sp>
        <p:nvSpPr>
          <p:cNvPr id="190" name="Google Shape;190;p30"/>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Controls the process of pruning a decision tree</a:t>
            </a:r>
            <a:endParaRPr sz="1800"/>
          </a:p>
          <a:p>
            <a:pPr marL="457200" lvl="0" indent="-342900" algn="l" rtl="0">
              <a:lnSpc>
                <a:spcPct val="150000"/>
              </a:lnSpc>
              <a:spcBef>
                <a:spcPts val="0"/>
              </a:spcBef>
              <a:spcAft>
                <a:spcPts val="0"/>
              </a:spcAft>
              <a:buSzPts val="1800"/>
              <a:buChar char="●"/>
            </a:pPr>
            <a:r>
              <a:rPr lang="en" sz="1800"/>
              <a:t>Governs the minimum “benefit” that must be gained at each split of the decision tree in order to make a split worthwhile </a:t>
            </a:r>
            <a:endParaRPr sz="1800"/>
          </a:p>
          <a:p>
            <a:pPr marL="457200" lvl="0" indent="-342900" algn="l" rtl="0">
              <a:lnSpc>
                <a:spcPct val="150000"/>
              </a:lnSpc>
              <a:spcBef>
                <a:spcPts val="0"/>
              </a:spcBef>
              <a:spcAft>
                <a:spcPts val="0"/>
              </a:spcAft>
              <a:buSzPts val="1800"/>
              <a:buChar char="●"/>
            </a:pPr>
            <a:r>
              <a:rPr lang="en" sz="1800"/>
              <a:t>Saves computation time </a:t>
            </a:r>
            <a:endParaRPr sz="1800"/>
          </a:p>
          <a:p>
            <a:pPr marL="457200" lvl="0" indent="-342900" algn="l" rtl="0">
              <a:lnSpc>
                <a:spcPct val="150000"/>
              </a:lnSpc>
              <a:spcBef>
                <a:spcPts val="0"/>
              </a:spcBef>
              <a:spcAft>
                <a:spcPts val="0"/>
              </a:spcAft>
              <a:buSzPts val="1800"/>
              <a:buChar char="●"/>
            </a:pPr>
            <a:r>
              <a:rPr lang="en" sz="1800"/>
              <a:t>Default value is 0.01. A value of 0 will build a complete tree to max depth </a:t>
            </a:r>
            <a:endParaRPr sz="1800"/>
          </a:p>
        </p:txBody>
      </p:sp>
      <p:sp>
        <p:nvSpPr>
          <p:cNvPr id="191" name="Google Shape;19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Tuning Parameters - Complexity Parameter</a:t>
            </a:r>
            <a:endParaRPr/>
          </a:p>
        </p:txBody>
      </p:sp>
      <p:sp>
        <p:nvSpPr>
          <p:cNvPr id="197" name="Google Shape;197;p31"/>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What is it doing </a:t>
            </a:r>
            <a:endParaRPr sz="1800"/>
          </a:p>
          <a:p>
            <a:pPr marL="914400" lvl="1" indent="-342900" algn="l" rtl="0">
              <a:lnSpc>
                <a:spcPct val="150000"/>
              </a:lnSpc>
              <a:spcBef>
                <a:spcPts val="0"/>
              </a:spcBef>
              <a:spcAft>
                <a:spcPts val="0"/>
              </a:spcAft>
              <a:buSzPts val="1800"/>
              <a:buChar char="○"/>
            </a:pPr>
            <a:r>
              <a:rPr lang="en" sz="1800"/>
              <a:t>Looking for the number of splits where the Xerror is minimum  </a:t>
            </a:r>
            <a:endParaRPr sz="1800"/>
          </a:p>
          <a:p>
            <a:pPr marL="457200" lvl="0" indent="-342900" algn="l" rtl="0">
              <a:lnSpc>
                <a:spcPct val="150000"/>
              </a:lnSpc>
              <a:spcBef>
                <a:spcPts val="0"/>
              </a:spcBef>
              <a:spcAft>
                <a:spcPts val="0"/>
              </a:spcAft>
              <a:buSzPts val="1800"/>
              <a:buChar char="●"/>
            </a:pPr>
            <a:r>
              <a:rPr lang="en" sz="1800"/>
              <a:t>Xerror</a:t>
            </a:r>
            <a:endParaRPr sz="1800"/>
          </a:p>
          <a:p>
            <a:pPr marL="914400" lvl="1" indent="-342900" algn="l" rtl="0">
              <a:lnSpc>
                <a:spcPct val="150000"/>
              </a:lnSpc>
              <a:spcBef>
                <a:spcPts val="0"/>
              </a:spcBef>
              <a:spcAft>
                <a:spcPts val="0"/>
              </a:spcAft>
              <a:buSzPts val="1800"/>
              <a:buChar char="○"/>
            </a:pPr>
            <a:r>
              <a:rPr lang="en" sz="1800"/>
              <a:t>Cross validation error relative to the root node error </a:t>
            </a:r>
            <a:endParaRPr sz="1800"/>
          </a:p>
          <a:p>
            <a:pPr marL="914400" lvl="1" indent="-342900" algn="l" rtl="0">
              <a:lnSpc>
                <a:spcPct val="150000"/>
              </a:lnSpc>
              <a:spcBef>
                <a:spcPts val="0"/>
              </a:spcBef>
              <a:spcAft>
                <a:spcPts val="0"/>
              </a:spcAft>
              <a:buSzPts val="1800"/>
              <a:buChar char="○"/>
            </a:pPr>
            <a:r>
              <a:rPr lang="en" sz="1800"/>
              <a:t>Rpart has cross validation built in! </a:t>
            </a:r>
            <a:endParaRPr sz="1800"/>
          </a:p>
        </p:txBody>
      </p:sp>
      <p:sp>
        <p:nvSpPr>
          <p:cNvPr id="198" name="Google Shape;19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7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Agenda </a:t>
            </a:r>
            <a:endParaRPr sz="3600"/>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en" sz="2400"/>
              <a:t>Tree Terminology Review</a:t>
            </a:r>
            <a:endParaRPr sz="2400"/>
          </a:p>
          <a:p>
            <a:pPr marL="457200" lvl="0" indent="-381000" algn="l" rtl="0">
              <a:lnSpc>
                <a:spcPct val="150000"/>
              </a:lnSpc>
              <a:spcBef>
                <a:spcPts val="0"/>
              </a:spcBef>
              <a:spcAft>
                <a:spcPts val="0"/>
              </a:spcAft>
              <a:buSzPts val="2400"/>
              <a:buChar char="●"/>
            </a:pPr>
            <a:r>
              <a:rPr lang="en" sz="2400"/>
              <a:t>Classification Trees</a:t>
            </a:r>
            <a:endParaRPr sz="2400"/>
          </a:p>
          <a:p>
            <a:pPr marL="457200" lvl="0" indent="-381000" algn="l" rtl="0">
              <a:lnSpc>
                <a:spcPct val="150000"/>
              </a:lnSpc>
              <a:spcBef>
                <a:spcPts val="0"/>
              </a:spcBef>
              <a:spcAft>
                <a:spcPts val="0"/>
              </a:spcAft>
              <a:buSzPts val="2400"/>
              <a:buChar char="●"/>
            </a:pPr>
            <a:r>
              <a:rPr lang="en" sz="2400"/>
              <a:t>Growing Metrics</a:t>
            </a:r>
            <a:endParaRPr sz="2400"/>
          </a:p>
          <a:p>
            <a:pPr marL="457200" lvl="0" indent="-381000" algn="l" rtl="0">
              <a:lnSpc>
                <a:spcPct val="150000"/>
              </a:lnSpc>
              <a:spcBef>
                <a:spcPts val="0"/>
              </a:spcBef>
              <a:spcAft>
                <a:spcPts val="0"/>
              </a:spcAft>
              <a:buSzPts val="2400"/>
              <a:buChar char="●"/>
            </a:pPr>
            <a:r>
              <a:rPr lang="en" sz="2400"/>
              <a:t>Walkthrough</a:t>
            </a:r>
            <a:endParaRPr sz="2400"/>
          </a:p>
          <a:p>
            <a:pPr marL="457200" lvl="0" indent="-381000" algn="l" rtl="0">
              <a:lnSpc>
                <a:spcPct val="150000"/>
              </a:lnSpc>
              <a:spcBef>
                <a:spcPts val="0"/>
              </a:spcBef>
              <a:spcAft>
                <a:spcPts val="0"/>
              </a:spcAft>
              <a:buSzPts val="2400"/>
              <a:buChar char="●"/>
            </a:pPr>
            <a:r>
              <a:rPr lang="en" sz="2400"/>
              <a:t>Churn Example</a:t>
            </a:r>
            <a:endParaRPr sz="2400"/>
          </a:p>
          <a:p>
            <a:pPr marL="457200" lvl="0" indent="-381000" algn="l" rtl="0">
              <a:lnSpc>
                <a:spcPct val="150000"/>
              </a:lnSpc>
              <a:spcBef>
                <a:spcPts val="0"/>
              </a:spcBef>
              <a:spcAft>
                <a:spcPts val="0"/>
              </a:spcAft>
              <a:buSzPts val="2400"/>
              <a:buChar char="●"/>
            </a:pPr>
            <a:r>
              <a:rPr lang="en" sz="2400"/>
              <a:t>Group Work </a:t>
            </a:r>
            <a:endParaRPr sz="2400"/>
          </a:p>
        </p:txBody>
      </p:sp>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pic>
        <p:nvPicPr>
          <p:cNvPr id="74" name="Google Shape;74;p14"/>
          <p:cNvPicPr preferRelativeResize="0"/>
          <p:nvPr/>
        </p:nvPicPr>
        <p:blipFill>
          <a:blip r:embed="rId3">
            <a:alphaModFix/>
          </a:blip>
          <a:stretch>
            <a:fillRect/>
          </a:stretch>
        </p:blipFill>
        <p:spPr>
          <a:xfrm>
            <a:off x="852475" y="1028975"/>
            <a:ext cx="2625000" cy="262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Tuning Parameters- Priors</a:t>
            </a:r>
            <a:endParaRPr/>
          </a:p>
        </p:txBody>
      </p:sp>
      <p:sp>
        <p:nvSpPr>
          <p:cNvPr id="204" name="Google Shape;204;p32"/>
          <p:cNvSpPr txBox="1">
            <a:spLocks noGrp="1"/>
          </p:cNvSpPr>
          <p:nvPr>
            <p:ph type="body" idx="1"/>
          </p:nvPr>
        </p:nvSpPr>
        <p:spPr>
          <a:xfrm>
            <a:off x="311700" y="1505700"/>
            <a:ext cx="8368800" cy="307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priors: vector of probabilities </a:t>
            </a:r>
            <a:endParaRPr sz="1800"/>
          </a:p>
          <a:p>
            <a:pPr marL="914400" lvl="1" indent="-342900" algn="l" rtl="0">
              <a:spcBef>
                <a:spcPts val="0"/>
              </a:spcBef>
              <a:spcAft>
                <a:spcPts val="0"/>
              </a:spcAft>
              <a:buSzPts val="1800"/>
              <a:buChar char="○"/>
            </a:pPr>
            <a:r>
              <a:rPr lang="en" sz="1800"/>
              <a:t>proportions of the class in the population if known</a:t>
            </a:r>
            <a:endParaRPr sz="1800"/>
          </a:p>
          <a:p>
            <a:pPr marL="457200" lvl="0" indent="-342900" algn="l" rtl="0">
              <a:spcBef>
                <a:spcPts val="0"/>
              </a:spcBef>
              <a:spcAft>
                <a:spcPts val="0"/>
              </a:spcAft>
              <a:buSzPts val="1800"/>
              <a:buChar char="●"/>
            </a:pPr>
            <a:r>
              <a:rPr lang="en" sz="1800"/>
              <a:t>Informs rpart of the natural split ratios in the hope of trying to reach them</a:t>
            </a:r>
            <a:endParaRPr sz="1800"/>
          </a:p>
          <a:p>
            <a:pPr marL="457200" lvl="0" indent="-342900" algn="l" rtl="0">
              <a:spcBef>
                <a:spcPts val="0"/>
              </a:spcBef>
              <a:spcAft>
                <a:spcPts val="0"/>
              </a:spcAft>
              <a:buSzPts val="1800"/>
              <a:buChar char="●"/>
            </a:pPr>
            <a:r>
              <a:rPr lang="en" sz="1800"/>
              <a:t>Increasingly helpful the farther the split gets from 50/50 in data</a:t>
            </a:r>
            <a:endParaRPr sz="1800"/>
          </a:p>
        </p:txBody>
      </p:sp>
      <p:sp>
        <p:nvSpPr>
          <p:cNvPr id="205" name="Google Shape;20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Loss Matrix</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21</a:t>
            </a:fld>
            <a:endParaRPr/>
          </a:p>
        </p:txBody>
      </p:sp>
      <p:graphicFrame>
        <p:nvGraphicFramePr>
          <p:cNvPr id="212" name="Google Shape;212;p33"/>
          <p:cNvGraphicFramePr/>
          <p:nvPr/>
        </p:nvGraphicFramePr>
        <p:xfrm>
          <a:off x="813200" y="1969800"/>
          <a:ext cx="3568900" cy="1219140"/>
        </p:xfrm>
        <a:graphic>
          <a:graphicData uri="http://schemas.openxmlformats.org/drawingml/2006/table">
            <a:tbl>
              <a:tblPr>
                <a:noFill/>
                <a:tableStyleId>{7AC944F6-1957-4130-BFA4-0B164A36A4FC}</a:tableStyleId>
              </a:tblPr>
              <a:tblGrid>
                <a:gridCol w="1784450">
                  <a:extLst>
                    <a:ext uri="{9D8B030D-6E8A-4147-A177-3AD203B41FA5}">
                      <a16:colId xmlns:a16="http://schemas.microsoft.com/office/drawing/2014/main" val="20000"/>
                    </a:ext>
                  </a:extLst>
                </a:gridCol>
                <a:gridCol w="1784450">
                  <a:extLst>
                    <a:ext uri="{9D8B030D-6E8A-4147-A177-3AD203B41FA5}">
                      <a16:colId xmlns:a16="http://schemas.microsoft.com/office/drawing/2014/main" val="20001"/>
                    </a:ext>
                  </a:extLst>
                </a:gridCol>
              </a:tblGrid>
              <a:tr h="545700">
                <a:tc>
                  <a:txBody>
                    <a:bodyPr/>
                    <a:lstStyle/>
                    <a:p>
                      <a:pPr marL="0" lvl="0" indent="0" algn="ctr" rtl="0">
                        <a:spcBef>
                          <a:spcPts val="0"/>
                        </a:spcBef>
                        <a:spcAft>
                          <a:spcPts val="0"/>
                        </a:spcAft>
                        <a:buNone/>
                      </a:pPr>
                      <a:r>
                        <a:rPr lang="en"/>
                        <a:t>Predicted not rainy, was not rainy</a:t>
                      </a:r>
                      <a:endParaRPr/>
                    </a:p>
                  </a:txBody>
                  <a:tcPr marL="91425" marR="91425" marT="91425" marB="91425"/>
                </a:tc>
                <a:tc>
                  <a:txBody>
                    <a:bodyPr/>
                    <a:lstStyle/>
                    <a:p>
                      <a:pPr marL="0" lvl="0" indent="0" algn="ctr" rtl="0">
                        <a:spcBef>
                          <a:spcPts val="0"/>
                        </a:spcBef>
                        <a:spcAft>
                          <a:spcPts val="0"/>
                        </a:spcAft>
                        <a:buNone/>
                      </a:pPr>
                      <a:r>
                        <a:rPr lang="en"/>
                        <a:t>Predicted rainy, was not rainy</a:t>
                      </a:r>
                      <a:endParaRPr/>
                    </a:p>
                  </a:txBody>
                  <a:tcPr marL="91425" marR="91425" marT="91425" marB="91425"/>
                </a:tc>
                <a:extLst>
                  <a:ext uri="{0D108BD9-81ED-4DB2-BD59-A6C34878D82A}">
                    <a16:rowId xmlns:a16="http://schemas.microsoft.com/office/drawing/2014/main" val="10000"/>
                  </a:ext>
                </a:extLst>
              </a:tr>
              <a:tr h="545700">
                <a:tc>
                  <a:txBody>
                    <a:bodyPr/>
                    <a:lstStyle/>
                    <a:p>
                      <a:pPr marL="0" lvl="0" indent="0" algn="ctr" rtl="0">
                        <a:spcBef>
                          <a:spcPts val="0"/>
                        </a:spcBef>
                        <a:spcAft>
                          <a:spcPts val="0"/>
                        </a:spcAft>
                        <a:buNone/>
                      </a:pPr>
                      <a:r>
                        <a:rPr lang="en"/>
                        <a:t>Predicted not rainy, was rainy</a:t>
                      </a:r>
                      <a:endParaRPr/>
                    </a:p>
                  </a:txBody>
                  <a:tcPr marL="91425" marR="91425" marT="91425" marB="91425"/>
                </a:tc>
                <a:tc>
                  <a:txBody>
                    <a:bodyPr/>
                    <a:lstStyle/>
                    <a:p>
                      <a:pPr marL="0" lvl="0" indent="0" algn="ctr" rtl="0">
                        <a:spcBef>
                          <a:spcPts val="0"/>
                        </a:spcBef>
                        <a:spcAft>
                          <a:spcPts val="0"/>
                        </a:spcAft>
                        <a:buNone/>
                      </a:pPr>
                      <a:r>
                        <a:rPr lang="en"/>
                        <a:t>Predicted rainy, was rainy</a:t>
                      </a:r>
                      <a:endParaRPr/>
                    </a:p>
                  </a:txBody>
                  <a:tcPr marL="91425" marR="91425" marT="91425" marB="91425"/>
                </a:tc>
                <a:extLst>
                  <a:ext uri="{0D108BD9-81ED-4DB2-BD59-A6C34878D82A}">
                    <a16:rowId xmlns:a16="http://schemas.microsoft.com/office/drawing/2014/main" val="10001"/>
                  </a:ext>
                </a:extLst>
              </a:tr>
            </a:tbl>
          </a:graphicData>
        </a:graphic>
      </p:graphicFrame>
      <p:cxnSp>
        <p:nvCxnSpPr>
          <p:cNvPr id="213" name="Google Shape;213;p33"/>
          <p:cNvCxnSpPr/>
          <p:nvPr/>
        </p:nvCxnSpPr>
        <p:spPr>
          <a:xfrm rot="10800000">
            <a:off x="346350" y="2571750"/>
            <a:ext cx="471600" cy="0"/>
          </a:xfrm>
          <a:prstGeom prst="straightConnector1">
            <a:avLst/>
          </a:prstGeom>
          <a:noFill/>
          <a:ln w="9525" cap="flat" cmpd="sng">
            <a:solidFill>
              <a:schemeClr val="dk2"/>
            </a:solidFill>
            <a:prstDash val="solid"/>
            <a:round/>
            <a:headEnd type="none" w="med" len="med"/>
            <a:tailEnd type="none" w="med" len="med"/>
          </a:ln>
        </p:spPr>
      </p:cxnSp>
      <p:sp>
        <p:nvSpPr>
          <p:cNvPr id="214" name="Google Shape;214;p33"/>
          <p:cNvSpPr txBox="1"/>
          <p:nvPr/>
        </p:nvSpPr>
        <p:spPr>
          <a:xfrm rot="-5400000">
            <a:off x="-224700" y="2402250"/>
            <a:ext cx="7884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cxnSp>
        <p:nvCxnSpPr>
          <p:cNvPr id="215" name="Google Shape;215;p33"/>
          <p:cNvCxnSpPr/>
          <p:nvPr/>
        </p:nvCxnSpPr>
        <p:spPr>
          <a:xfrm rot="10800000">
            <a:off x="2597650" y="1630800"/>
            <a:ext cx="0" cy="33900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33"/>
          <p:cNvSpPr txBox="1"/>
          <p:nvPr/>
        </p:nvSpPr>
        <p:spPr>
          <a:xfrm>
            <a:off x="2085475" y="1316350"/>
            <a:ext cx="12288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Prediction</a:t>
            </a:r>
            <a:endParaRPr>
              <a:latin typeface="Roboto"/>
              <a:ea typeface="Roboto"/>
              <a:cs typeface="Roboto"/>
              <a:sym typeface="Roboto"/>
            </a:endParaRPr>
          </a:p>
        </p:txBody>
      </p:sp>
      <p:sp>
        <p:nvSpPr>
          <p:cNvPr id="217" name="Google Shape;217;p33"/>
          <p:cNvSpPr txBox="1"/>
          <p:nvPr/>
        </p:nvSpPr>
        <p:spPr>
          <a:xfrm>
            <a:off x="905324" y="1446600"/>
            <a:ext cx="14811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a:ea typeface="Roboto"/>
                <a:cs typeface="Roboto"/>
                <a:sym typeface="Roboto"/>
              </a:rPr>
              <a:t>Don’t Reject Null</a:t>
            </a:r>
            <a:endParaRPr dirty="0">
              <a:latin typeface="Roboto"/>
              <a:ea typeface="Roboto"/>
              <a:cs typeface="Roboto"/>
              <a:sym typeface="Roboto"/>
            </a:endParaRPr>
          </a:p>
        </p:txBody>
      </p:sp>
      <p:sp>
        <p:nvSpPr>
          <p:cNvPr id="218" name="Google Shape;218;p33"/>
          <p:cNvSpPr txBox="1"/>
          <p:nvPr/>
        </p:nvSpPr>
        <p:spPr>
          <a:xfrm>
            <a:off x="3009900" y="1643075"/>
            <a:ext cx="12288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Reject Null</a:t>
            </a:r>
            <a:endParaRPr>
              <a:latin typeface="Roboto"/>
              <a:ea typeface="Roboto"/>
              <a:cs typeface="Roboto"/>
              <a:sym typeface="Roboto"/>
            </a:endParaRPr>
          </a:p>
        </p:txBody>
      </p:sp>
      <p:sp>
        <p:nvSpPr>
          <p:cNvPr id="219" name="Google Shape;219;p33"/>
          <p:cNvSpPr txBox="1"/>
          <p:nvPr/>
        </p:nvSpPr>
        <p:spPr>
          <a:xfrm rot="-5400000">
            <a:off x="-13175" y="1879500"/>
            <a:ext cx="8364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Null True</a:t>
            </a:r>
            <a:endParaRPr>
              <a:latin typeface="Roboto"/>
              <a:ea typeface="Roboto"/>
              <a:cs typeface="Roboto"/>
              <a:sym typeface="Roboto"/>
            </a:endParaRPr>
          </a:p>
        </p:txBody>
      </p:sp>
      <p:sp>
        <p:nvSpPr>
          <p:cNvPr id="220" name="Google Shape;220;p33"/>
          <p:cNvSpPr txBox="1"/>
          <p:nvPr/>
        </p:nvSpPr>
        <p:spPr>
          <a:xfrm rot="-5400000">
            <a:off x="84175" y="2721900"/>
            <a:ext cx="6417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Null False</a:t>
            </a:r>
            <a:endParaRPr>
              <a:latin typeface="Roboto"/>
              <a:ea typeface="Roboto"/>
              <a:cs typeface="Roboto"/>
              <a:sym typeface="Roboto"/>
            </a:endParaRPr>
          </a:p>
        </p:txBody>
      </p:sp>
      <p:graphicFrame>
        <p:nvGraphicFramePr>
          <p:cNvPr id="221" name="Google Shape;221;p33"/>
          <p:cNvGraphicFramePr/>
          <p:nvPr/>
        </p:nvGraphicFramePr>
        <p:xfrm>
          <a:off x="5461400" y="1969800"/>
          <a:ext cx="3568900" cy="1203900"/>
        </p:xfrm>
        <a:graphic>
          <a:graphicData uri="http://schemas.openxmlformats.org/drawingml/2006/table">
            <a:tbl>
              <a:tblPr>
                <a:noFill/>
                <a:tableStyleId>{7AC944F6-1957-4130-BFA4-0B164A36A4FC}</a:tableStyleId>
              </a:tblPr>
              <a:tblGrid>
                <a:gridCol w="1784450">
                  <a:extLst>
                    <a:ext uri="{9D8B030D-6E8A-4147-A177-3AD203B41FA5}">
                      <a16:colId xmlns:a16="http://schemas.microsoft.com/office/drawing/2014/main" val="20000"/>
                    </a:ext>
                  </a:extLst>
                </a:gridCol>
                <a:gridCol w="1784450">
                  <a:extLst>
                    <a:ext uri="{9D8B030D-6E8A-4147-A177-3AD203B41FA5}">
                      <a16:colId xmlns:a16="http://schemas.microsoft.com/office/drawing/2014/main" val="20001"/>
                    </a:ext>
                  </a:extLst>
                </a:gridCol>
              </a:tblGrid>
              <a:tr h="601950">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0"/>
                  </a:ext>
                </a:extLst>
              </a:tr>
              <a:tr h="601950">
                <a:tc>
                  <a:txBody>
                    <a:bodyPr/>
                    <a:lstStyle/>
                    <a:p>
                      <a:pPr marL="0" lvl="0" indent="0" algn="ctr" rtl="0">
                        <a:spcBef>
                          <a:spcPts val="0"/>
                        </a:spcBef>
                        <a:spcAft>
                          <a:spcPts val="0"/>
                        </a:spcAft>
                        <a:buNone/>
                      </a:pPr>
                      <a:r>
                        <a:rPr lang="en"/>
                        <a:t>10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bl>
          </a:graphicData>
        </a:graphic>
      </p:graphicFrame>
      <p:cxnSp>
        <p:nvCxnSpPr>
          <p:cNvPr id="222" name="Google Shape;222;p33"/>
          <p:cNvCxnSpPr/>
          <p:nvPr/>
        </p:nvCxnSpPr>
        <p:spPr>
          <a:xfrm rot="10800000">
            <a:off x="4994550" y="2571750"/>
            <a:ext cx="471600" cy="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33"/>
          <p:cNvSpPr txBox="1"/>
          <p:nvPr/>
        </p:nvSpPr>
        <p:spPr>
          <a:xfrm rot="-5400000">
            <a:off x="4423500" y="2402250"/>
            <a:ext cx="7884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cxnSp>
        <p:nvCxnSpPr>
          <p:cNvPr id="224" name="Google Shape;224;p33"/>
          <p:cNvCxnSpPr/>
          <p:nvPr/>
        </p:nvCxnSpPr>
        <p:spPr>
          <a:xfrm rot="10800000">
            <a:off x="7245850" y="1630800"/>
            <a:ext cx="0" cy="339000"/>
          </a:xfrm>
          <a:prstGeom prst="straightConnector1">
            <a:avLst/>
          </a:prstGeom>
          <a:noFill/>
          <a:ln w="9525" cap="flat" cmpd="sng">
            <a:solidFill>
              <a:schemeClr val="dk2"/>
            </a:solidFill>
            <a:prstDash val="solid"/>
            <a:round/>
            <a:headEnd type="none" w="med" len="med"/>
            <a:tailEnd type="none" w="med" len="med"/>
          </a:ln>
        </p:spPr>
      </p:cxnSp>
      <p:sp>
        <p:nvSpPr>
          <p:cNvPr id="225" name="Google Shape;225;p33"/>
          <p:cNvSpPr txBox="1"/>
          <p:nvPr/>
        </p:nvSpPr>
        <p:spPr>
          <a:xfrm>
            <a:off x="6733675" y="1316350"/>
            <a:ext cx="12288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Prediction</a:t>
            </a:r>
            <a:endParaRPr>
              <a:latin typeface="Roboto"/>
              <a:ea typeface="Roboto"/>
              <a:cs typeface="Roboto"/>
              <a:sym typeface="Roboto"/>
            </a:endParaRPr>
          </a:p>
        </p:txBody>
      </p:sp>
      <p:sp>
        <p:nvSpPr>
          <p:cNvPr id="226" name="Google Shape;226;p33"/>
          <p:cNvSpPr txBox="1"/>
          <p:nvPr/>
        </p:nvSpPr>
        <p:spPr>
          <a:xfrm>
            <a:off x="5558626" y="1452922"/>
            <a:ext cx="14811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a:ea typeface="Roboto"/>
                <a:cs typeface="Roboto"/>
                <a:sym typeface="Roboto"/>
              </a:rPr>
              <a:t>Don’t Reject Null</a:t>
            </a:r>
            <a:endParaRPr dirty="0">
              <a:latin typeface="Roboto"/>
              <a:ea typeface="Roboto"/>
              <a:cs typeface="Roboto"/>
              <a:sym typeface="Roboto"/>
            </a:endParaRPr>
          </a:p>
        </p:txBody>
      </p:sp>
      <p:sp>
        <p:nvSpPr>
          <p:cNvPr id="227" name="Google Shape;227;p33"/>
          <p:cNvSpPr txBox="1"/>
          <p:nvPr/>
        </p:nvSpPr>
        <p:spPr>
          <a:xfrm>
            <a:off x="7658100" y="1643075"/>
            <a:ext cx="12288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Reject Null</a:t>
            </a:r>
            <a:endParaRPr>
              <a:latin typeface="Roboto"/>
              <a:ea typeface="Roboto"/>
              <a:cs typeface="Roboto"/>
              <a:sym typeface="Roboto"/>
            </a:endParaRPr>
          </a:p>
        </p:txBody>
      </p:sp>
      <p:sp>
        <p:nvSpPr>
          <p:cNvPr id="228" name="Google Shape;228;p33"/>
          <p:cNvSpPr txBox="1"/>
          <p:nvPr/>
        </p:nvSpPr>
        <p:spPr>
          <a:xfrm rot="-5400000">
            <a:off x="4635025" y="1879500"/>
            <a:ext cx="8364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Null True</a:t>
            </a:r>
            <a:endParaRPr>
              <a:latin typeface="Roboto"/>
              <a:ea typeface="Roboto"/>
              <a:cs typeface="Roboto"/>
              <a:sym typeface="Roboto"/>
            </a:endParaRPr>
          </a:p>
        </p:txBody>
      </p:sp>
      <p:sp>
        <p:nvSpPr>
          <p:cNvPr id="229" name="Google Shape;229;p33"/>
          <p:cNvSpPr txBox="1"/>
          <p:nvPr/>
        </p:nvSpPr>
        <p:spPr>
          <a:xfrm rot="-5400000">
            <a:off x="4732375" y="2721900"/>
            <a:ext cx="6417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Null False</a:t>
            </a:r>
            <a:endParaRPr>
              <a:latin typeface="Roboto"/>
              <a:ea typeface="Roboto"/>
              <a:cs typeface="Roboto"/>
              <a:sym typeface="Roboto"/>
            </a:endParaRPr>
          </a:p>
        </p:txBody>
      </p:sp>
      <p:cxnSp>
        <p:nvCxnSpPr>
          <p:cNvPr id="230" name="Google Shape;230;p33"/>
          <p:cNvCxnSpPr/>
          <p:nvPr/>
        </p:nvCxnSpPr>
        <p:spPr>
          <a:xfrm flipH="1">
            <a:off x="4624950" y="1269050"/>
            <a:ext cx="14700" cy="2011800"/>
          </a:xfrm>
          <a:prstGeom prst="straightConnector1">
            <a:avLst/>
          </a:prstGeom>
          <a:noFill/>
          <a:ln w="9525" cap="flat" cmpd="sng">
            <a:solidFill>
              <a:schemeClr val="dk2"/>
            </a:solidFill>
            <a:prstDash val="solid"/>
            <a:round/>
            <a:headEnd type="none" w="med" len="med"/>
            <a:tailEnd type="none" w="med" len="med"/>
          </a:ln>
        </p:spPr>
      </p:cxnSp>
      <p:sp>
        <p:nvSpPr>
          <p:cNvPr id="231" name="Google Shape;231;p33"/>
          <p:cNvSpPr txBox="1"/>
          <p:nvPr/>
        </p:nvSpPr>
        <p:spPr>
          <a:xfrm>
            <a:off x="169475" y="3463400"/>
            <a:ext cx="8860800" cy="1495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loss = matrix(2,2), 0’s on the diagonal and positive weights for remaining values</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Specifies penalties for different types of errors, adjusting priors</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EX: type 2 error penalized 10 times as much as type 1 error</a:t>
            </a:r>
            <a:endParaRPr sz="1800">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use Decision Trees?</a:t>
            </a:r>
            <a:endParaRPr dirty="0"/>
          </a:p>
        </p:txBody>
      </p:sp>
      <p:sp>
        <p:nvSpPr>
          <p:cNvPr id="204" name="Google Shape;204;p32"/>
          <p:cNvSpPr txBox="1">
            <a:spLocks noGrp="1"/>
          </p:cNvSpPr>
          <p:nvPr>
            <p:ph type="body" idx="1"/>
          </p:nvPr>
        </p:nvSpPr>
        <p:spPr>
          <a:xfrm>
            <a:off x="311700" y="1505700"/>
            <a:ext cx="8368800" cy="307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dirty="0"/>
              <a:t>Simple to explain</a:t>
            </a:r>
          </a:p>
          <a:p>
            <a:pPr marL="457200" lvl="0" indent="-342900" algn="l" rtl="0">
              <a:spcBef>
                <a:spcPts val="0"/>
              </a:spcBef>
              <a:spcAft>
                <a:spcPts val="0"/>
              </a:spcAft>
              <a:buSzPts val="1800"/>
              <a:buChar char="●"/>
            </a:pPr>
            <a:r>
              <a:rPr lang="en-US" sz="1800" dirty="0"/>
              <a:t>Some people believe it better mirrors how humans make decisions</a:t>
            </a:r>
          </a:p>
          <a:p>
            <a:pPr marL="457200" lvl="0" indent="-342900" algn="l" rtl="0">
              <a:spcBef>
                <a:spcPts val="0"/>
              </a:spcBef>
              <a:spcAft>
                <a:spcPts val="0"/>
              </a:spcAft>
              <a:buSzPts val="1800"/>
              <a:buChar char="●"/>
            </a:pPr>
            <a:r>
              <a:rPr lang="en-US" sz="1800" dirty="0"/>
              <a:t>Can be displayed with a simple graphic </a:t>
            </a:r>
          </a:p>
          <a:p>
            <a:pPr marL="457200" lvl="0" indent="-342900" algn="l" rtl="0">
              <a:spcBef>
                <a:spcPts val="0"/>
              </a:spcBef>
              <a:spcAft>
                <a:spcPts val="0"/>
              </a:spcAft>
              <a:buSzPts val="1800"/>
              <a:buChar char="●"/>
            </a:pPr>
            <a:r>
              <a:rPr lang="en-US" sz="1800" dirty="0"/>
              <a:t>Can handle qualitative predictors without having to create dummy variables </a:t>
            </a:r>
            <a:endParaRPr sz="1800" dirty="0"/>
          </a:p>
        </p:txBody>
      </p:sp>
      <p:sp>
        <p:nvSpPr>
          <p:cNvPr id="205" name="Google Shape;20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22</a:t>
            </a:fld>
            <a:endParaRPr/>
          </a:p>
        </p:txBody>
      </p:sp>
    </p:spTree>
    <p:extLst>
      <p:ext uri="{BB962C8B-B14F-4D97-AF65-F5344CB8AC3E}">
        <p14:creationId xmlns:p14="http://schemas.microsoft.com/office/powerpoint/2010/main" val="3179095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are Decision Trees useful?</a:t>
            </a:r>
            <a:endParaRPr/>
          </a:p>
        </p:txBody>
      </p:sp>
      <p:sp>
        <p:nvSpPr>
          <p:cNvPr id="243" name="Google Shape;24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23</a:t>
            </a:fld>
            <a:endParaRPr/>
          </a:p>
        </p:txBody>
      </p:sp>
      <p:pic>
        <p:nvPicPr>
          <p:cNvPr id="244" name="Google Shape;244;p35"/>
          <p:cNvPicPr preferRelativeResize="0"/>
          <p:nvPr/>
        </p:nvPicPr>
        <p:blipFill>
          <a:blip r:embed="rId3">
            <a:alphaModFix/>
          </a:blip>
          <a:stretch>
            <a:fillRect/>
          </a:stretch>
        </p:blipFill>
        <p:spPr>
          <a:xfrm>
            <a:off x="578399" y="1707475"/>
            <a:ext cx="3029375" cy="2878701"/>
          </a:xfrm>
          <a:prstGeom prst="rect">
            <a:avLst/>
          </a:prstGeom>
          <a:noFill/>
          <a:ln>
            <a:noFill/>
          </a:ln>
        </p:spPr>
      </p:pic>
      <p:pic>
        <p:nvPicPr>
          <p:cNvPr id="245" name="Google Shape;245;p35"/>
          <p:cNvPicPr preferRelativeResize="0"/>
          <p:nvPr/>
        </p:nvPicPr>
        <p:blipFill>
          <a:blip r:embed="rId4">
            <a:alphaModFix/>
          </a:blip>
          <a:stretch>
            <a:fillRect/>
          </a:stretch>
        </p:blipFill>
        <p:spPr>
          <a:xfrm>
            <a:off x="5122950" y="1608725"/>
            <a:ext cx="3130403" cy="2977449"/>
          </a:xfrm>
          <a:prstGeom prst="rect">
            <a:avLst/>
          </a:prstGeom>
          <a:noFill/>
          <a:ln>
            <a:noFill/>
          </a:ln>
        </p:spPr>
      </p:pic>
    </p:spTree>
    <p:extLst>
      <p:ext uri="{BB962C8B-B14F-4D97-AF65-F5344CB8AC3E}">
        <p14:creationId xmlns:p14="http://schemas.microsoft.com/office/powerpoint/2010/main" val="550086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Are decision trees useful?</a:t>
            </a:r>
            <a:endParaRPr/>
          </a:p>
        </p:txBody>
      </p:sp>
      <p:sp>
        <p:nvSpPr>
          <p:cNvPr id="251" name="Google Shape;251;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24</a:t>
            </a:fld>
            <a:endParaRPr/>
          </a:p>
        </p:txBody>
      </p:sp>
      <p:pic>
        <p:nvPicPr>
          <p:cNvPr id="252" name="Google Shape;252;p36"/>
          <p:cNvPicPr preferRelativeResize="0"/>
          <p:nvPr/>
        </p:nvPicPr>
        <p:blipFill rotWithShape="1">
          <a:blip r:embed="rId3">
            <a:alphaModFix/>
          </a:blip>
          <a:srcRect r="3232"/>
          <a:stretch/>
        </p:blipFill>
        <p:spPr>
          <a:xfrm>
            <a:off x="713775" y="1691313"/>
            <a:ext cx="2883099" cy="2754376"/>
          </a:xfrm>
          <a:prstGeom prst="rect">
            <a:avLst/>
          </a:prstGeom>
          <a:noFill/>
          <a:ln>
            <a:noFill/>
          </a:ln>
        </p:spPr>
      </p:pic>
      <p:pic>
        <p:nvPicPr>
          <p:cNvPr id="253" name="Google Shape;253;p36"/>
          <p:cNvPicPr preferRelativeResize="0"/>
          <p:nvPr/>
        </p:nvPicPr>
        <p:blipFill>
          <a:blip r:embed="rId4">
            <a:alphaModFix/>
          </a:blip>
          <a:stretch>
            <a:fillRect/>
          </a:stretch>
        </p:blipFill>
        <p:spPr>
          <a:xfrm>
            <a:off x="5010750" y="1647788"/>
            <a:ext cx="3197425" cy="2841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Takeaways</a:t>
            </a:r>
            <a:endParaRPr/>
          </a:p>
        </p:txBody>
      </p:sp>
      <p:sp>
        <p:nvSpPr>
          <p:cNvPr id="259" name="Google Shape;259;p37"/>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Build a tree and prune it back to the level with the lowest Xerror!</a:t>
            </a:r>
            <a:endParaRPr sz="1800"/>
          </a:p>
          <a:p>
            <a:pPr marL="914400" lvl="1" indent="-342900" algn="l" rtl="0">
              <a:lnSpc>
                <a:spcPct val="150000"/>
              </a:lnSpc>
              <a:spcBef>
                <a:spcPts val="0"/>
              </a:spcBef>
              <a:spcAft>
                <a:spcPts val="0"/>
              </a:spcAft>
              <a:buSzPts val="1800"/>
              <a:buChar char="○"/>
            </a:pPr>
            <a:r>
              <a:rPr lang="en" sz="1800"/>
              <a:t>While still applying the one standard deviation rule </a:t>
            </a:r>
            <a:endParaRPr sz="1800"/>
          </a:p>
          <a:p>
            <a:pPr marL="457200" lvl="0" indent="-342900" algn="l" rtl="0">
              <a:lnSpc>
                <a:spcPct val="150000"/>
              </a:lnSpc>
              <a:spcBef>
                <a:spcPts val="0"/>
              </a:spcBef>
              <a:spcAft>
                <a:spcPts val="0"/>
              </a:spcAft>
              <a:buSzPts val="1800"/>
              <a:buChar char="●"/>
            </a:pPr>
            <a:r>
              <a:rPr lang="en" sz="1800"/>
              <a:t>Kind in mind your type of error and your loss matrix </a:t>
            </a:r>
            <a:endParaRPr sz="1800"/>
          </a:p>
          <a:p>
            <a:pPr marL="457200" lvl="0" indent="-342900" algn="l" rtl="0">
              <a:lnSpc>
                <a:spcPct val="150000"/>
              </a:lnSpc>
              <a:spcBef>
                <a:spcPts val="0"/>
              </a:spcBef>
              <a:spcAft>
                <a:spcPts val="0"/>
              </a:spcAft>
              <a:buSzPts val="1800"/>
              <a:buChar char="●"/>
            </a:pPr>
            <a:r>
              <a:rPr lang="en" sz="1800"/>
              <a:t>This is the building block for boosting, bagging, and random forests</a:t>
            </a:r>
            <a:endParaRPr sz="1800"/>
          </a:p>
        </p:txBody>
      </p:sp>
      <p:sp>
        <p:nvSpPr>
          <p:cNvPr id="260" name="Google Shape;26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title"/>
          </p:nvPr>
        </p:nvSpPr>
        <p:spPr>
          <a:xfrm>
            <a:off x="311675" y="798600"/>
            <a:ext cx="8458500" cy="354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Classwide peer programming!</a:t>
            </a:r>
            <a:endParaRPr sz="4800"/>
          </a:p>
        </p:txBody>
      </p:sp>
      <p:sp>
        <p:nvSpPr>
          <p:cNvPr id="266" name="Google Shape;26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 Terminology Review </a:t>
            </a:r>
            <a:endParaRPr/>
          </a:p>
        </p:txBody>
      </p:sp>
      <p:sp>
        <p:nvSpPr>
          <p:cNvPr id="80" name="Google Shape;80;p15"/>
          <p:cNvSpPr txBox="1">
            <a:spLocks noGrp="1"/>
          </p:cNvSpPr>
          <p:nvPr>
            <p:ph type="body" idx="1"/>
          </p:nvPr>
        </p:nvSpPr>
        <p:spPr>
          <a:xfrm>
            <a:off x="311700" y="1505700"/>
            <a:ext cx="4310700" cy="3637800"/>
          </a:xfrm>
          <a:prstGeom prst="rect">
            <a:avLst/>
          </a:prstGeom>
        </p:spPr>
        <p:txBody>
          <a:bodyPr spcFirstLastPara="1" wrap="square" lIns="91425" tIns="91425" rIns="91425" bIns="91425" anchor="t" anchorCtr="0">
            <a:noAutofit/>
          </a:bodyPr>
          <a:lstStyle/>
          <a:p>
            <a:pPr marL="457200" lvl="0" indent="-320675" algn="l" rtl="0">
              <a:spcBef>
                <a:spcPts val="0"/>
              </a:spcBef>
              <a:spcAft>
                <a:spcPts val="0"/>
              </a:spcAft>
              <a:buSzPts val="1450"/>
              <a:buChar char="●"/>
            </a:pPr>
            <a:r>
              <a:rPr lang="en" sz="1450" b="1"/>
              <a:t>Root Node</a:t>
            </a:r>
            <a:r>
              <a:rPr lang="en" sz="1450"/>
              <a:t> → entire population or sample </a:t>
            </a:r>
            <a:endParaRPr sz="1450"/>
          </a:p>
          <a:p>
            <a:pPr marL="457200" lvl="0" indent="-320675" algn="l" rtl="0">
              <a:spcBef>
                <a:spcPts val="0"/>
              </a:spcBef>
              <a:spcAft>
                <a:spcPts val="0"/>
              </a:spcAft>
              <a:buSzPts val="1450"/>
              <a:buChar char="●"/>
            </a:pPr>
            <a:r>
              <a:rPr lang="en" sz="1450" b="1"/>
              <a:t>Splitting</a:t>
            </a:r>
            <a:r>
              <a:rPr lang="en" sz="1450"/>
              <a:t> → dividing a node into two or more sub-nodes</a:t>
            </a:r>
            <a:endParaRPr sz="1450"/>
          </a:p>
          <a:p>
            <a:pPr marL="457200" lvl="0" indent="-320675" algn="l" rtl="0">
              <a:spcBef>
                <a:spcPts val="0"/>
              </a:spcBef>
              <a:spcAft>
                <a:spcPts val="0"/>
              </a:spcAft>
              <a:buSzPts val="1450"/>
              <a:buChar char="●"/>
            </a:pPr>
            <a:r>
              <a:rPr lang="en" sz="1450" b="1"/>
              <a:t>Decision Node </a:t>
            </a:r>
            <a:r>
              <a:rPr lang="en" sz="1450"/>
              <a:t>→ sub-node that splits into further sub-nodes </a:t>
            </a:r>
            <a:endParaRPr sz="1450"/>
          </a:p>
          <a:p>
            <a:pPr marL="457200" lvl="0" indent="-320675" algn="l" rtl="0">
              <a:spcBef>
                <a:spcPts val="0"/>
              </a:spcBef>
              <a:spcAft>
                <a:spcPts val="0"/>
              </a:spcAft>
              <a:buSzPts val="1450"/>
              <a:buChar char="●"/>
            </a:pPr>
            <a:r>
              <a:rPr lang="en" sz="1450" b="1"/>
              <a:t>Leaf/Terminal Node</a:t>
            </a:r>
            <a:r>
              <a:rPr lang="en" sz="1450"/>
              <a:t> → nodes that do not split</a:t>
            </a:r>
            <a:endParaRPr sz="1450"/>
          </a:p>
          <a:p>
            <a:pPr marL="457200" lvl="0" indent="-320675" algn="l" rtl="0">
              <a:spcBef>
                <a:spcPts val="0"/>
              </a:spcBef>
              <a:spcAft>
                <a:spcPts val="0"/>
              </a:spcAft>
              <a:buSzPts val="1450"/>
              <a:buChar char="●"/>
            </a:pPr>
            <a:r>
              <a:rPr lang="en" sz="1450" b="1"/>
              <a:t>Pruning</a:t>
            </a:r>
            <a:r>
              <a:rPr lang="en" sz="1450"/>
              <a:t> → removing sub-nodes of a decision node (opposite process of splitting) </a:t>
            </a:r>
            <a:endParaRPr sz="1450"/>
          </a:p>
          <a:p>
            <a:pPr marL="457200" lvl="0" indent="-320675" algn="l" rtl="0">
              <a:spcBef>
                <a:spcPts val="0"/>
              </a:spcBef>
              <a:spcAft>
                <a:spcPts val="0"/>
              </a:spcAft>
              <a:buSzPts val="1450"/>
              <a:buChar char="●"/>
            </a:pPr>
            <a:r>
              <a:rPr lang="en" sz="1450" b="1"/>
              <a:t>Branch/Sub-Tree</a:t>
            </a:r>
            <a:r>
              <a:rPr lang="en" sz="1450"/>
              <a:t> → sub-section of entire tree</a:t>
            </a:r>
            <a:endParaRPr sz="1450" b="1"/>
          </a:p>
          <a:p>
            <a:pPr marL="457200" lvl="0" indent="-320675" algn="l" rtl="0">
              <a:spcBef>
                <a:spcPts val="0"/>
              </a:spcBef>
              <a:spcAft>
                <a:spcPts val="0"/>
              </a:spcAft>
              <a:buSzPts val="1450"/>
              <a:buChar char="●"/>
            </a:pPr>
            <a:r>
              <a:rPr lang="en" sz="1450" b="1"/>
              <a:t>Parent and Child Node</a:t>
            </a:r>
            <a:r>
              <a:rPr lang="en" sz="1450"/>
              <a:t> → a node that is divided into sub-nodes (children)</a:t>
            </a:r>
            <a:endParaRPr sz="1450"/>
          </a:p>
        </p:txBody>
      </p:sp>
      <p:sp>
        <p:nvSpPr>
          <p:cNvPr id="81" name="Google Shape;8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pic>
        <p:nvPicPr>
          <p:cNvPr id="82" name="Google Shape;82;p15"/>
          <p:cNvPicPr preferRelativeResize="0"/>
          <p:nvPr/>
        </p:nvPicPr>
        <p:blipFill rotWithShape="1">
          <a:blip r:embed="rId3">
            <a:alphaModFix/>
          </a:blip>
          <a:srcRect l="6180" t="2818" r="9037"/>
          <a:stretch/>
        </p:blipFill>
        <p:spPr>
          <a:xfrm>
            <a:off x="4541200" y="2013175"/>
            <a:ext cx="4470800" cy="249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vs. Classification Trees</a:t>
            </a:r>
            <a:endParaRPr/>
          </a:p>
        </p:txBody>
      </p:sp>
      <p:sp>
        <p:nvSpPr>
          <p:cNvPr id="88" name="Google Shape;88;p16"/>
          <p:cNvSpPr txBox="1">
            <a:spLocks noGrp="1"/>
          </p:cNvSpPr>
          <p:nvPr>
            <p:ph type="body" idx="1"/>
          </p:nvPr>
        </p:nvSpPr>
        <p:spPr>
          <a:xfrm>
            <a:off x="4142725" y="1505700"/>
            <a:ext cx="4689300" cy="3076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dirty="0"/>
              <a:t>Regression trees                 Quantitative </a:t>
            </a:r>
            <a:endParaRPr sz="1800" dirty="0"/>
          </a:p>
          <a:p>
            <a:pPr marL="457200" lvl="0" indent="-342900" algn="l" rtl="0">
              <a:lnSpc>
                <a:spcPct val="150000"/>
              </a:lnSpc>
              <a:spcBef>
                <a:spcPts val="0"/>
              </a:spcBef>
              <a:spcAft>
                <a:spcPts val="0"/>
              </a:spcAft>
              <a:buSzPts val="1800"/>
              <a:buChar char="●"/>
            </a:pPr>
            <a:r>
              <a:rPr lang="en" sz="1800" dirty="0"/>
              <a:t>Classification trees                 Qualitative </a:t>
            </a:r>
            <a:endParaRPr sz="1800" dirty="0"/>
          </a:p>
          <a:p>
            <a:pPr marL="457200" lvl="0" indent="-342900" algn="l" rtl="0">
              <a:lnSpc>
                <a:spcPct val="150000"/>
              </a:lnSpc>
              <a:spcBef>
                <a:spcPts val="0"/>
              </a:spcBef>
              <a:spcAft>
                <a:spcPts val="0"/>
              </a:spcAft>
              <a:buSzPts val="1800"/>
              <a:buChar char="●"/>
            </a:pPr>
            <a:r>
              <a:rPr lang="en" sz="1800" dirty="0"/>
              <a:t>Classification trees predicts common classes</a:t>
            </a:r>
            <a:endParaRPr sz="1800" dirty="0"/>
          </a:p>
          <a:p>
            <a:pPr marL="457200" lvl="0" indent="-342900" algn="l" rtl="0">
              <a:lnSpc>
                <a:spcPct val="150000"/>
              </a:lnSpc>
              <a:spcBef>
                <a:spcPts val="0"/>
              </a:spcBef>
              <a:spcAft>
                <a:spcPts val="0"/>
              </a:spcAft>
              <a:buSzPts val="1800"/>
              <a:buChar char="●"/>
            </a:pPr>
            <a:r>
              <a:rPr lang="en" sz="1800" dirty="0"/>
              <a:t>Cannot use MSE or RSS, have alternative metrics to evaluate the trees</a:t>
            </a:r>
            <a:endParaRPr sz="1800" dirty="0"/>
          </a:p>
        </p:txBody>
      </p:sp>
      <p:sp>
        <p:nvSpPr>
          <p:cNvPr id="89" name="Google Shape;8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90" name="Google Shape;90;p16"/>
          <p:cNvSpPr/>
          <p:nvPr/>
        </p:nvSpPr>
        <p:spPr>
          <a:xfrm>
            <a:off x="6527153" y="1707638"/>
            <a:ext cx="728700" cy="257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6776909" y="2119594"/>
            <a:ext cx="728700" cy="257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 name="Google Shape;92;p16"/>
          <p:cNvPicPr preferRelativeResize="0"/>
          <p:nvPr/>
        </p:nvPicPr>
        <p:blipFill>
          <a:blip r:embed="rId3">
            <a:alphaModFix/>
          </a:blip>
          <a:stretch>
            <a:fillRect/>
          </a:stretch>
        </p:blipFill>
        <p:spPr>
          <a:xfrm>
            <a:off x="187325" y="1446851"/>
            <a:ext cx="4028474" cy="335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Error Rate</a:t>
            </a:r>
            <a:endParaRPr/>
          </a:p>
        </p:txBody>
      </p:sp>
      <p:sp>
        <p:nvSpPr>
          <p:cNvPr id="98" name="Google Shape;98;p17"/>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The fraction of the training observations in that region that do not belong to the most common class:</a:t>
            </a:r>
            <a:endParaRPr sz="1800"/>
          </a:p>
          <a:p>
            <a:pPr marL="0" lvl="0" indent="0" algn="l" rtl="0">
              <a:lnSpc>
                <a:spcPct val="100000"/>
              </a:lnSpc>
              <a:spcBef>
                <a:spcPts val="1600"/>
              </a:spcBef>
              <a:spcAft>
                <a:spcPts val="0"/>
              </a:spcAft>
              <a:buNone/>
            </a:pPr>
            <a:endParaRPr sz="1800"/>
          </a:p>
          <a:p>
            <a:pPr marL="457200" lvl="0" indent="-342900" algn="l" rtl="0">
              <a:lnSpc>
                <a:spcPct val="150000"/>
              </a:lnSpc>
              <a:spcBef>
                <a:spcPts val="1600"/>
              </a:spcBef>
              <a:spcAft>
                <a:spcPts val="0"/>
              </a:spcAft>
              <a:buSzPts val="1800"/>
              <a:buChar char="●"/>
            </a:pPr>
            <a:r>
              <a:rPr lang="en" sz="1800"/>
              <a:t>ṕ</a:t>
            </a:r>
            <a:r>
              <a:rPr lang="en" sz="1800" baseline="-25000"/>
              <a:t>mk </a:t>
            </a:r>
            <a:r>
              <a:rPr lang="en" sz="1800"/>
              <a:t>represents the proportion of training observations in the </a:t>
            </a:r>
            <a:r>
              <a:rPr lang="en" sz="1800" i="1"/>
              <a:t>m</a:t>
            </a:r>
            <a:r>
              <a:rPr lang="en" sz="1800"/>
              <a:t>th region that are from class </a:t>
            </a:r>
            <a:r>
              <a:rPr lang="en" sz="1800" i="1"/>
              <a:t>k</a:t>
            </a:r>
            <a:endParaRPr sz="1800" i="1"/>
          </a:p>
          <a:p>
            <a:pPr marL="457200" lvl="0" indent="-342900" algn="l" rtl="0">
              <a:lnSpc>
                <a:spcPct val="150000"/>
              </a:lnSpc>
              <a:spcBef>
                <a:spcPts val="0"/>
              </a:spcBef>
              <a:spcAft>
                <a:spcPts val="0"/>
              </a:spcAft>
              <a:buSzPts val="1800"/>
              <a:buChar char="●"/>
            </a:pPr>
            <a:r>
              <a:rPr lang="en" sz="1800"/>
              <a:t>It turns out that the classification error rate is not sufficiently sensitive</a:t>
            </a:r>
            <a:br>
              <a:rPr lang="en" sz="1800"/>
            </a:br>
            <a:r>
              <a:rPr lang="en" sz="1800"/>
              <a:t>for tree-growing</a:t>
            </a:r>
            <a:endParaRPr sz="1800"/>
          </a:p>
          <a:p>
            <a:pPr marL="0" lvl="0" indent="0" algn="l" rtl="0">
              <a:spcBef>
                <a:spcPts val="1600"/>
              </a:spcBef>
              <a:spcAft>
                <a:spcPts val="0"/>
              </a:spcAft>
              <a:buNone/>
            </a:pPr>
            <a:endParaRPr/>
          </a:p>
          <a:p>
            <a:pPr marL="457200" lvl="0" indent="0" algn="l" rtl="0">
              <a:spcBef>
                <a:spcPts val="1600"/>
              </a:spcBef>
              <a:spcAft>
                <a:spcPts val="1600"/>
              </a:spcAft>
              <a:buNone/>
            </a:pPr>
            <a:br>
              <a:rPr lang="en"/>
            </a:br>
            <a:endParaRPr/>
          </a:p>
        </p:txBody>
      </p:sp>
      <p:pic>
        <p:nvPicPr>
          <p:cNvPr id="99" name="Google Shape;99;p17"/>
          <p:cNvPicPr preferRelativeResize="0"/>
          <p:nvPr/>
        </p:nvPicPr>
        <p:blipFill>
          <a:blip r:embed="rId3">
            <a:alphaModFix/>
          </a:blip>
          <a:stretch>
            <a:fillRect/>
          </a:stretch>
        </p:blipFill>
        <p:spPr>
          <a:xfrm>
            <a:off x="3390900" y="2077850"/>
            <a:ext cx="2362200" cy="685800"/>
          </a:xfrm>
          <a:prstGeom prst="rect">
            <a:avLst/>
          </a:prstGeom>
          <a:noFill/>
          <a:ln>
            <a:noFill/>
          </a:ln>
        </p:spPr>
      </p:pic>
      <p:sp>
        <p:nvSpPr>
          <p:cNvPr id="100" name="Google Shape;10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Gini-Index </a:t>
            </a:r>
            <a:endParaRPr/>
          </a:p>
        </p:txBody>
      </p:sp>
      <p:sp>
        <p:nvSpPr>
          <p:cNvPr id="106" name="Google Shape;106;p18"/>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The Gini-Index (GI) is defined by: </a:t>
            </a:r>
            <a:endParaRPr sz="1800"/>
          </a:p>
          <a:p>
            <a:pPr marL="0" lvl="0" indent="0" algn="l" rtl="0">
              <a:lnSpc>
                <a:spcPct val="100000"/>
              </a:lnSpc>
              <a:spcBef>
                <a:spcPts val="1600"/>
              </a:spcBef>
              <a:spcAft>
                <a:spcPts val="0"/>
              </a:spcAft>
              <a:buNone/>
            </a:pPr>
            <a:endParaRPr sz="1800"/>
          </a:p>
          <a:p>
            <a:pPr marL="457200" lvl="0" indent="-342900" algn="l" rtl="0">
              <a:lnSpc>
                <a:spcPct val="150000"/>
              </a:lnSpc>
              <a:spcBef>
                <a:spcPts val="1600"/>
              </a:spcBef>
              <a:spcAft>
                <a:spcPts val="0"/>
              </a:spcAft>
              <a:buSzPts val="1800"/>
              <a:buChar char="●"/>
            </a:pPr>
            <a:r>
              <a:rPr lang="en" sz="1800"/>
              <a:t>It’s a measure of the total variance across the </a:t>
            </a:r>
            <a:r>
              <a:rPr lang="en" sz="1800" i="1"/>
              <a:t>K</a:t>
            </a:r>
            <a:r>
              <a:rPr lang="en" sz="1800"/>
              <a:t> classes</a:t>
            </a:r>
            <a:endParaRPr sz="1800"/>
          </a:p>
          <a:p>
            <a:pPr marL="457200" lvl="0" indent="-342900" algn="l" rtl="0">
              <a:lnSpc>
                <a:spcPct val="150000"/>
              </a:lnSpc>
              <a:spcBef>
                <a:spcPts val="0"/>
              </a:spcBef>
              <a:spcAft>
                <a:spcPts val="0"/>
              </a:spcAft>
              <a:buSzPts val="1800"/>
              <a:buChar char="●"/>
            </a:pPr>
            <a:r>
              <a:rPr lang="en" sz="1800"/>
              <a:t>The GI takes on a small value if all of the ṕ</a:t>
            </a:r>
            <a:r>
              <a:rPr lang="en" sz="1800" baseline="-25000"/>
              <a:t>mk</a:t>
            </a:r>
            <a:r>
              <a:rPr lang="en" sz="1800"/>
              <a:t> are close to 0 or 1</a:t>
            </a:r>
            <a:endParaRPr sz="1800"/>
          </a:p>
          <a:p>
            <a:pPr marL="457200" lvl="0" indent="-342900" algn="l" rtl="0">
              <a:lnSpc>
                <a:spcPct val="150000"/>
              </a:lnSpc>
              <a:spcBef>
                <a:spcPts val="0"/>
              </a:spcBef>
              <a:spcAft>
                <a:spcPts val="0"/>
              </a:spcAft>
              <a:buSzPts val="1800"/>
              <a:buChar char="●"/>
            </a:pPr>
            <a:r>
              <a:rPr lang="en" sz="1800"/>
              <a:t>Because of this, the GI is called a measure of </a:t>
            </a:r>
            <a:r>
              <a:rPr lang="en" sz="1800" b="1"/>
              <a:t>node purity</a:t>
            </a:r>
            <a:endParaRPr sz="1800"/>
          </a:p>
        </p:txBody>
      </p:sp>
      <p:sp>
        <p:nvSpPr>
          <p:cNvPr id="107" name="Google Shape;10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pic>
        <p:nvPicPr>
          <p:cNvPr id="108" name="Google Shape;108;p18"/>
          <p:cNvPicPr preferRelativeResize="0"/>
          <p:nvPr/>
        </p:nvPicPr>
        <p:blipFill rotWithShape="1">
          <a:blip r:embed="rId3">
            <a:alphaModFix/>
          </a:blip>
          <a:srcRect t="12131" b="5393"/>
          <a:stretch/>
        </p:blipFill>
        <p:spPr>
          <a:xfrm>
            <a:off x="3296950" y="1876450"/>
            <a:ext cx="2390100" cy="82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Entropy</a:t>
            </a:r>
            <a:endParaRPr/>
          </a:p>
        </p:txBody>
      </p:sp>
      <p:sp>
        <p:nvSpPr>
          <p:cNvPr id="114" name="Google Shape;114;p19"/>
          <p:cNvSpPr txBox="1">
            <a:spLocks noGrp="1"/>
          </p:cNvSpPr>
          <p:nvPr>
            <p:ph type="body" idx="1"/>
          </p:nvPr>
        </p:nvSpPr>
        <p:spPr>
          <a:xfrm>
            <a:off x="311700" y="1505700"/>
            <a:ext cx="8520600" cy="34776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Entropy measures the same homogeneity as Gini, and often closely tracks it:</a:t>
            </a:r>
            <a:endParaRPr sz="1800"/>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0"/>
              </a:spcAft>
              <a:buNone/>
            </a:pPr>
            <a:endParaRPr/>
          </a:p>
          <a:p>
            <a:pPr marL="457200" lvl="0" indent="-342900" algn="l" rtl="0">
              <a:lnSpc>
                <a:spcPct val="115000"/>
              </a:lnSpc>
              <a:spcBef>
                <a:spcPts val="1600"/>
              </a:spcBef>
              <a:spcAft>
                <a:spcPts val="0"/>
              </a:spcAft>
              <a:buSzPts val="1800"/>
              <a:buChar char="●"/>
            </a:pPr>
            <a:r>
              <a:rPr lang="en" sz="1800"/>
              <a:t>The sum D is also considered the </a:t>
            </a:r>
            <a:r>
              <a:rPr lang="en" sz="1800" b="1" u="sng"/>
              <a:t>Information</a:t>
            </a:r>
            <a:r>
              <a:rPr lang="en" sz="1800"/>
              <a:t> of the dataset; we want a value close to 0. </a:t>
            </a:r>
            <a:endParaRPr sz="1800"/>
          </a:p>
          <a:p>
            <a:pPr marL="457200" lvl="0" indent="-342900" algn="l" rtl="0">
              <a:lnSpc>
                <a:spcPct val="115000"/>
              </a:lnSpc>
              <a:spcBef>
                <a:spcPts val="0"/>
              </a:spcBef>
              <a:spcAft>
                <a:spcPts val="0"/>
              </a:spcAft>
              <a:buSzPts val="1800"/>
              <a:buChar char="●"/>
            </a:pPr>
            <a:r>
              <a:rPr lang="en" sz="1800"/>
              <a:t>We can also assess the entropy of a certain split, and compare it to the pre-split data to determine proper building splits:</a:t>
            </a:r>
            <a:endParaRPr sz="1800"/>
          </a:p>
          <a:p>
            <a:pPr marL="457200" lvl="0" indent="0" algn="l" rtl="0">
              <a:lnSpc>
                <a:spcPct val="150000"/>
              </a:lnSpc>
              <a:spcBef>
                <a:spcPts val="1600"/>
              </a:spcBef>
              <a:spcAft>
                <a:spcPts val="1600"/>
              </a:spcAft>
              <a:buNone/>
            </a:pPr>
            <a:endParaRPr/>
          </a:p>
        </p:txBody>
      </p:sp>
      <p:sp>
        <p:nvSpPr>
          <p:cNvPr id="115" name="Google Shape;11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pic>
        <p:nvPicPr>
          <p:cNvPr id="116" name="Google Shape;116;p19"/>
          <p:cNvPicPr preferRelativeResize="0"/>
          <p:nvPr/>
        </p:nvPicPr>
        <p:blipFill rotWithShape="1">
          <a:blip r:embed="rId3">
            <a:alphaModFix/>
          </a:blip>
          <a:srcRect t="10321"/>
          <a:stretch/>
        </p:blipFill>
        <p:spPr>
          <a:xfrm>
            <a:off x="3211863" y="2016652"/>
            <a:ext cx="2720325" cy="770375"/>
          </a:xfrm>
          <a:prstGeom prst="rect">
            <a:avLst/>
          </a:prstGeom>
          <a:noFill/>
          <a:ln>
            <a:noFill/>
          </a:ln>
        </p:spPr>
      </p:pic>
      <p:pic>
        <p:nvPicPr>
          <p:cNvPr id="117" name="Google Shape;117;p19"/>
          <p:cNvPicPr preferRelativeResize="0"/>
          <p:nvPr/>
        </p:nvPicPr>
        <p:blipFill>
          <a:blip r:embed="rId4">
            <a:alphaModFix/>
          </a:blip>
          <a:stretch>
            <a:fillRect/>
          </a:stretch>
        </p:blipFill>
        <p:spPr>
          <a:xfrm>
            <a:off x="2742013" y="4415599"/>
            <a:ext cx="3660025" cy="56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Deviance </a:t>
            </a:r>
            <a:endParaRPr/>
          </a:p>
        </p:txBody>
      </p:sp>
      <p:sp>
        <p:nvSpPr>
          <p:cNvPr id="123" name="Google Shape;123;p20"/>
          <p:cNvSpPr txBox="1">
            <a:spLocks noGrp="1"/>
          </p:cNvSpPr>
          <p:nvPr>
            <p:ph type="body" idx="1"/>
          </p:nvPr>
        </p:nvSpPr>
        <p:spPr>
          <a:xfrm>
            <a:off x="311700" y="1505700"/>
            <a:ext cx="8520600" cy="32361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Used as an alternative metric</a:t>
            </a:r>
            <a:endParaRPr sz="1800"/>
          </a:p>
          <a:p>
            <a:pPr marL="457200" lvl="0" indent="-342900" algn="l" rtl="0">
              <a:lnSpc>
                <a:spcPct val="115000"/>
              </a:lnSpc>
              <a:spcBef>
                <a:spcPts val="0"/>
              </a:spcBef>
              <a:spcAft>
                <a:spcPts val="0"/>
              </a:spcAft>
              <a:buSzPts val="1800"/>
              <a:buChar char="●"/>
            </a:pPr>
            <a:r>
              <a:rPr lang="en" sz="1800"/>
              <a:t>For classification trees, the deviance is given by the summary() function and can be calculated by: </a:t>
            </a:r>
            <a:endParaRPr sz="1800"/>
          </a:p>
          <a:p>
            <a:pPr marL="0" lvl="0" indent="0" algn="l" rtl="0">
              <a:lnSpc>
                <a:spcPct val="115000"/>
              </a:lnSpc>
              <a:spcBef>
                <a:spcPts val="1600"/>
              </a:spcBef>
              <a:spcAft>
                <a:spcPts val="0"/>
              </a:spcAft>
              <a:buNone/>
            </a:pPr>
            <a:endParaRPr sz="1800"/>
          </a:p>
          <a:p>
            <a:pPr marL="457200" lvl="0" indent="-342900" algn="l" rtl="0">
              <a:lnSpc>
                <a:spcPct val="115000"/>
              </a:lnSpc>
              <a:spcBef>
                <a:spcPts val="1600"/>
              </a:spcBef>
              <a:spcAft>
                <a:spcPts val="0"/>
              </a:spcAft>
              <a:buSzPts val="1800"/>
              <a:buChar char="●"/>
            </a:pPr>
            <a:r>
              <a:rPr lang="en" sz="1800" i="1"/>
              <a:t>n</a:t>
            </a:r>
            <a:r>
              <a:rPr lang="en" sz="1800" baseline="-25000"/>
              <a:t>mk</a:t>
            </a:r>
            <a:r>
              <a:rPr lang="en" sz="1800"/>
              <a:t> is the number of observations in the </a:t>
            </a:r>
            <a:r>
              <a:rPr lang="en" sz="1800" i="1"/>
              <a:t>m</a:t>
            </a:r>
            <a:r>
              <a:rPr lang="en" sz="1800"/>
              <a:t>th terminal node that belongs to class</a:t>
            </a:r>
            <a:r>
              <a:rPr lang="en" sz="1800" i="1"/>
              <a:t> k</a:t>
            </a:r>
            <a:endParaRPr sz="1800" i="1"/>
          </a:p>
          <a:p>
            <a:pPr marL="457200" lvl="0" indent="-342900" algn="l" rtl="0">
              <a:lnSpc>
                <a:spcPct val="115000"/>
              </a:lnSpc>
              <a:spcBef>
                <a:spcPts val="0"/>
              </a:spcBef>
              <a:spcAft>
                <a:spcPts val="0"/>
              </a:spcAft>
              <a:buSzPts val="1800"/>
              <a:buChar char="●"/>
            </a:pPr>
            <a:r>
              <a:rPr lang="en" sz="1800"/>
              <a:t>A small deviance indicates a tree that provides a good fit to the (training) data</a:t>
            </a:r>
            <a:endParaRPr sz="1800"/>
          </a:p>
          <a:p>
            <a:pPr marL="457200" lvl="0" indent="-342900" algn="l" rtl="0">
              <a:lnSpc>
                <a:spcPct val="115000"/>
              </a:lnSpc>
              <a:spcBef>
                <a:spcPts val="0"/>
              </a:spcBef>
              <a:spcAft>
                <a:spcPts val="0"/>
              </a:spcAft>
              <a:buSzPts val="1800"/>
              <a:buChar char="●"/>
            </a:pPr>
            <a:r>
              <a:rPr lang="en" sz="1800"/>
              <a:t>The residual mean deviance reported is simply the deviance divided by n − |T</a:t>
            </a:r>
            <a:r>
              <a:rPr lang="en" sz="1800" baseline="-25000"/>
              <a:t>o</a:t>
            </a:r>
            <a:r>
              <a:rPr lang="en" sz="1800"/>
              <a:t>|</a:t>
            </a:r>
            <a:endParaRPr sz="1800"/>
          </a:p>
        </p:txBody>
      </p:sp>
      <p:sp>
        <p:nvSpPr>
          <p:cNvPr id="124" name="Google Shape;12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pic>
        <p:nvPicPr>
          <p:cNvPr id="125" name="Google Shape;125;p20"/>
          <p:cNvPicPr preferRelativeResize="0"/>
          <p:nvPr/>
        </p:nvPicPr>
        <p:blipFill>
          <a:blip r:embed="rId3">
            <a:alphaModFix/>
          </a:blip>
          <a:stretch>
            <a:fillRect/>
          </a:stretch>
        </p:blipFill>
        <p:spPr>
          <a:xfrm>
            <a:off x="3058500" y="2320825"/>
            <a:ext cx="3027025" cy="80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choose different metrics? </a:t>
            </a:r>
            <a:endParaRPr/>
          </a:p>
        </p:txBody>
      </p:sp>
      <p:sp>
        <p:nvSpPr>
          <p:cNvPr id="131" name="Google Shape;13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graphicFrame>
        <p:nvGraphicFramePr>
          <p:cNvPr id="132" name="Google Shape;132;p21"/>
          <p:cNvGraphicFramePr/>
          <p:nvPr/>
        </p:nvGraphicFramePr>
        <p:xfrm>
          <a:off x="311700" y="1607700"/>
          <a:ext cx="8520600" cy="2800481"/>
        </p:xfrm>
        <a:graphic>
          <a:graphicData uri="http://schemas.openxmlformats.org/drawingml/2006/table">
            <a:tbl>
              <a:tblPr>
                <a:noFill/>
                <a:tableStyleId>{7AC944F6-1957-4130-BFA4-0B164A36A4FC}</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521775">
                <a:tc>
                  <a:txBody>
                    <a:bodyPr/>
                    <a:lstStyle/>
                    <a:p>
                      <a:pPr marL="0" lvl="0" indent="0" algn="ctr" rtl="0">
                        <a:lnSpc>
                          <a:spcPct val="150000"/>
                        </a:lnSpc>
                        <a:spcBef>
                          <a:spcPts val="0"/>
                        </a:spcBef>
                        <a:spcAft>
                          <a:spcPts val="0"/>
                        </a:spcAft>
                        <a:buNone/>
                      </a:pPr>
                      <a:r>
                        <a:rPr lang="en" sz="2000">
                          <a:solidFill>
                            <a:schemeClr val="lt1"/>
                          </a:solidFill>
                        </a:rPr>
                        <a:t>Gini Index </a:t>
                      </a:r>
                      <a:endParaRPr sz="2000">
                        <a:solidFill>
                          <a:schemeClr val="lt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50000"/>
                        </a:lnSpc>
                        <a:spcBef>
                          <a:spcPts val="0"/>
                        </a:spcBef>
                        <a:spcAft>
                          <a:spcPts val="0"/>
                        </a:spcAft>
                        <a:buNone/>
                      </a:pPr>
                      <a:r>
                        <a:rPr lang="en" sz="2000">
                          <a:solidFill>
                            <a:schemeClr val="lt1"/>
                          </a:solidFill>
                        </a:rPr>
                        <a:t>Entropy </a:t>
                      </a:r>
                      <a:endParaRPr sz="2000">
                        <a:solidFill>
                          <a:schemeClr val="lt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50000"/>
                        </a:lnSpc>
                        <a:spcBef>
                          <a:spcPts val="0"/>
                        </a:spcBef>
                        <a:spcAft>
                          <a:spcPts val="0"/>
                        </a:spcAft>
                        <a:buNone/>
                      </a:pPr>
                      <a:r>
                        <a:rPr lang="en" sz="2000">
                          <a:solidFill>
                            <a:schemeClr val="lt1"/>
                          </a:solidFill>
                        </a:rPr>
                        <a:t>Deviance</a:t>
                      </a:r>
                      <a:endParaRPr sz="2000">
                        <a:solidFill>
                          <a:schemeClr val="lt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1494325">
                <a:tc>
                  <a:txBody>
                    <a:bodyPr/>
                    <a:lstStyle/>
                    <a:p>
                      <a:pPr marL="0" lvl="0" indent="0" algn="ctr" rtl="0">
                        <a:lnSpc>
                          <a:spcPct val="115000"/>
                        </a:lnSpc>
                        <a:spcBef>
                          <a:spcPts val="0"/>
                        </a:spcBef>
                        <a:spcAft>
                          <a:spcPts val="0"/>
                        </a:spcAft>
                        <a:buNone/>
                      </a:pPr>
                      <a:r>
                        <a:rPr lang="en" sz="1800">
                          <a:solidFill>
                            <a:schemeClr val="lt1"/>
                          </a:solidFill>
                        </a:rPr>
                        <a:t>Intended for continuous attributes</a:t>
                      </a:r>
                      <a:endParaRPr sz="1800">
                        <a:solidFill>
                          <a:schemeClr val="lt1"/>
                        </a:solidFill>
                      </a:endParaRPr>
                    </a:p>
                    <a:p>
                      <a:pPr marL="0" lvl="0" indent="0" algn="ctr" rtl="0">
                        <a:lnSpc>
                          <a:spcPct val="150000"/>
                        </a:lnSpc>
                        <a:spcBef>
                          <a:spcPts val="0"/>
                        </a:spcBef>
                        <a:spcAft>
                          <a:spcPts val="0"/>
                        </a:spcAft>
                        <a:buNone/>
                      </a:pPr>
                      <a:r>
                        <a:rPr lang="en" sz="1800">
                          <a:solidFill>
                            <a:schemeClr val="lt1"/>
                          </a:solidFill>
                        </a:rPr>
                        <a:t>Minimize misclassification</a:t>
                      </a:r>
                      <a:endParaRPr sz="1800">
                        <a:solidFill>
                          <a:schemeClr val="lt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800">
                          <a:solidFill>
                            <a:schemeClr val="lt1"/>
                          </a:solidFill>
                        </a:rPr>
                        <a:t>Attributes that occur in classes</a:t>
                      </a:r>
                      <a:endParaRPr sz="1800">
                        <a:solidFill>
                          <a:schemeClr val="lt1"/>
                        </a:solidFill>
                      </a:endParaRPr>
                    </a:p>
                    <a:p>
                      <a:pPr marL="0" lvl="0" indent="0" algn="ctr" rtl="0">
                        <a:lnSpc>
                          <a:spcPct val="150000"/>
                        </a:lnSpc>
                        <a:spcBef>
                          <a:spcPts val="0"/>
                        </a:spcBef>
                        <a:spcAft>
                          <a:spcPts val="0"/>
                        </a:spcAft>
                        <a:buNone/>
                      </a:pPr>
                      <a:r>
                        <a:rPr lang="en" sz="1800">
                          <a:solidFill>
                            <a:schemeClr val="lt1"/>
                          </a:solidFill>
                        </a:rPr>
                        <a:t>Exploratory Analysis</a:t>
                      </a:r>
                      <a:endParaRPr sz="1800">
                        <a:solidFill>
                          <a:schemeClr val="lt1"/>
                        </a:solidFill>
                      </a:endParaRPr>
                    </a:p>
                    <a:p>
                      <a:pPr marL="0" lvl="0" indent="0" algn="ctr" rtl="0">
                        <a:lnSpc>
                          <a:spcPct val="115000"/>
                        </a:lnSpc>
                        <a:spcBef>
                          <a:spcPts val="0"/>
                        </a:spcBef>
                        <a:spcAft>
                          <a:spcPts val="0"/>
                        </a:spcAft>
                        <a:buNone/>
                      </a:pPr>
                      <a:r>
                        <a:rPr lang="en" sz="1800">
                          <a:solidFill>
                            <a:schemeClr val="lt1"/>
                          </a:solidFill>
                        </a:rPr>
                        <a:t>Slower to compute → Logarithmic Functions</a:t>
                      </a:r>
                      <a:endParaRPr sz="1800">
                        <a:solidFill>
                          <a:schemeClr val="lt1"/>
                        </a:solidFill>
                      </a:endParaRPr>
                    </a:p>
                    <a:p>
                      <a:pPr marL="0" lvl="0" indent="0" algn="ctr" rtl="0">
                        <a:lnSpc>
                          <a:spcPct val="150000"/>
                        </a:lnSpc>
                        <a:spcBef>
                          <a:spcPts val="0"/>
                        </a:spcBef>
                        <a:spcAft>
                          <a:spcPts val="0"/>
                        </a:spcAft>
                        <a:buNone/>
                      </a:pPr>
                      <a:endParaRPr sz="1800">
                        <a:solidFill>
                          <a:schemeClr val="lt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800">
                          <a:solidFill>
                            <a:schemeClr val="lt1"/>
                          </a:solidFill>
                        </a:rPr>
                        <a:t>How far predicted values from target</a:t>
                      </a:r>
                      <a:endParaRPr sz="1800">
                        <a:solidFill>
                          <a:schemeClr val="lt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1619</Words>
  <Application>Microsoft Office PowerPoint</Application>
  <PresentationFormat>On-screen Show (16:9)</PresentationFormat>
  <Paragraphs>194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Consolas</vt:lpstr>
      <vt:lpstr>Merriweather</vt:lpstr>
      <vt:lpstr>Roboto</vt:lpstr>
      <vt:lpstr>Paradigm</vt:lpstr>
      <vt:lpstr>Classification Trees</vt:lpstr>
      <vt:lpstr>Agenda </vt:lpstr>
      <vt:lpstr>Tree Terminology Review </vt:lpstr>
      <vt:lpstr>Regression vs. Classification Trees</vt:lpstr>
      <vt:lpstr>Classification Error Rate</vt:lpstr>
      <vt:lpstr>Gini-Index </vt:lpstr>
      <vt:lpstr>Entropy</vt:lpstr>
      <vt:lpstr>Deviance </vt:lpstr>
      <vt:lpstr>Why choose different metrics? </vt:lpstr>
      <vt:lpstr>Visuals of Gini-Index &amp; Entropy</vt:lpstr>
      <vt:lpstr>   rpart( ~ . ,data= " ", method="class",          parms=list(split="information"), control=rpart.control (minsplit=2,          minbucket=1, cp=0)) </vt:lpstr>
      <vt:lpstr>Visuals of Gini-Index &amp; Entropy</vt:lpstr>
      <vt:lpstr>Building Trees in R</vt:lpstr>
      <vt:lpstr>Tuning Parameters - minsplit</vt:lpstr>
      <vt:lpstr>Tuning Parameters - minbucket</vt:lpstr>
      <vt:lpstr>Tuning Parameters- Max Depth</vt:lpstr>
      <vt:lpstr>Tuning Parameters - surrogate</vt:lpstr>
      <vt:lpstr>Tuning Parameters - Complexity Parameter</vt:lpstr>
      <vt:lpstr>Tuning Parameters - Complexity Parameter</vt:lpstr>
      <vt:lpstr>Tuning Parameters- Priors</vt:lpstr>
      <vt:lpstr>Loss Matrix</vt:lpstr>
      <vt:lpstr>Why use Decision Trees?</vt:lpstr>
      <vt:lpstr>When are Decision Trees useful?</vt:lpstr>
      <vt:lpstr>Are decision trees useful?</vt:lpstr>
      <vt:lpstr>Takeaways</vt:lpstr>
      <vt:lpstr>Classwide peer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Trees</dc:title>
  <dc:creator>jakem</dc:creator>
  <cp:lastModifiedBy>jakemseefeldt@outlook.com</cp:lastModifiedBy>
  <cp:revision>3</cp:revision>
  <dcterms:modified xsi:type="dcterms:W3CDTF">2019-02-24T21:59:26Z</dcterms:modified>
</cp:coreProperties>
</file>