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61" r:id="rId2"/>
  </p:sldMasterIdLst>
  <p:notesMasterIdLst>
    <p:notesMasterId r:id="rId18"/>
  </p:notesMasterIdLst>
  <p:handoutMasterIdLst>
    <p:handoutMasterId r:id="rId19"/>
  </p:handoutMasterIdLst>
  <p:sldIdLst>
    <p:sldId id="470" r:id="rId3"/>
    <p:sldId id="548" r:id="rId4"/>
    <p:sldId id="552" r:id="rId5"/>
    <p:sldId id="553" r:id="rId6"/>
    <p:sldId id="562" r:id="rId7"/>
    <p:sldId id="555" r:id="rId8"/>
    <p:sldId id="556" r:id="rId9"/>
    <p:sldId id="563" r:id="rId10"/>
    <p:sldId id="561" r:id="rId11"/>
    <p:sldId id="543" r:id="rId12"/>
    <p:sldId id="559" r:id="rId13"/>
    <p:sldId id="545" r:id="rId14"/>
    <p:sldId id="544" r:id="rId15"/>
    <p:sldId id="546" r:id="rId16"/>
    <p:sldId id="547" r:id="rId17"/>
  </p:sldIdLst>
  <p:sldSz cx="9144000" cy="6858000" type="screen4x3"/>
  <p:notesSz cx="7053263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7" userDrawn="1">
          <p15:clr>
            <a:srgbClr val="A4A3A4"/>
          </p15:clr>
        </p15:guide>
        <p15:guide id="2" pos="295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66"/>
    <a:srgbClr val="FFFFCC"/>
    <a:srgbClr val="FFFF00"/>
    <a:srgbClr val="33CCFF"/>
    <a:srgbClr val="330099"/>
    <a:srgbClr val="66FFFF"/>
    <a:srgbClr val="F1822F"/>
    <a:srgbClr val="FF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1" autoAdjust="0"/>
    <p:restoredTop sz="80200" autoAdjust="0"/>
  </p:normalViewPr>
  <p:slideViewPr>
    <p:cSldViewPr snapToGrid="0">
      <p:cViewPr varScale="1">
        <p:scale>
          <a:sx n="59" d="100"/>
          <a:sy n="59" d="100"/>
        </p:scale>
        <p:origin x="172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-3408" y="-84"/>
      </p:cViewPr>
      <p:guideLst>
        <p:guide orient="horz" pos="2217"/>
        <p:guide pos="295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644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03" y="-1593"/>
            <a:ext cx="3056949" cy="46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40" tIns="0" rIns="19540" bIns="0" numCol="1" anchor="t" anchorCtr="0" compatLnSpc="1">
            <a:prstTxWarp prst="textNoShape">
              <a:avLst/>
            </a:prstTxWarp>
          </a:bodyPr>
          <a:lstStyle>
            <a:lvl1pPr defTabSz="930788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6315" y="-1593"/>
            <a:ext cx="3056948" cy="46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40" tIns="0" rIns="19540" bIns="0" numCol="1" anchor="t" anchorCtr="0" compatLnSpc="1">
            <a:prstTxWarp prst="textNoShape">
              <a:avLst/>
            </a:prstTxWarp>
          </a:bodyPr>
          <a:lstStyle>
            <a:lvl1pPr algn="r" defTabSz="930788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6500" y="704850"/>
            <a:ext cx="4637088" cy="3476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367" y="4420549"/>
            <a:ext cx="5172928" cy="4189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42" tIns="47222" rIns="94442" bIns="472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03" y="8842691"/>
            <a:ext cx="3056949" cy="466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40" tIns="0" rIns="19540" bIns="0" numCol="1" anchor="b" anchorCtr="0" compatLnSpc="1">
            <a:prstTxWarp prst="textNoShape">
              <a:avLst/>
            </a:prstTxWarp>
          </a:bodyPr>
          <a:lstStyle>
            <a:lvl1pPr defTabSz="930788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6315" y="8842691"/>
            <a:ext cx="3056948" cy="466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40" tIns="0" rIns="19540" bIns="0" numCol="1" anchor="b" anchorCtr="0" compatLnSpc="1">
            <a:prstTxWarp prst="textNoShape">
              <a:avLst/>
            </a:prstTxWarp>
          </a:bodyPr>
          <a:lstStyle>
            <a:lvl1pPr algn="r" defTabSz="930788">
              <a:defRPr sz="1000" i="1"/>
            </a:lvl1pPr>
          </a:lstStyle>
          <a:p>
            <a:pPr>
              <a:defRPr/>
            </a:pPr>
            <a:fld id="{37C33934-A1DB-4296-82CD-66CFE6EA8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246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1225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66838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0863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E6A0F4-28F1-494B-990E-ED8D6CB7934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3996315" y="-1592"/>
            <a:ext cx="3056948" cy="46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961" tIns="45981" rIns="91961" bIns="45981" anchor="ctr"/>
          <a:lstStyle/>
          <a:p>
            <a:endParaRPr lang="en-US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3996315" y="8841098"/>
            <a:ext cx="3056948" cy="46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540" tIns="0" rIns="19540" bIns="0" anchor="b"/>
          <a:lstStyle/>
          <a:p>
            <a:pPr algn="r" defTabSz="930788"/>
            <a:r>
              <a:rPr lang="en-US" sz="1000" i="1"/>
              <a:t>1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-1603" y="8841098"/>
            <a:ext cx="3056949" cy="46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961" tIns="45981" rIns="91961" bIns="45981" anchor="ctr"/>
          <a:lstStyle/>
          <a:p>
            <a:endParaRPr lang="en-US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-1603" y="-1592"/>
            <a:ext cx="3056949" cy="46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961" tIns="45981" rIns="91961" bIns="45981" anchor="ctr"/>
          <a:lstStyle/>
          <a:p>
            <a:endParaRPr lang="en-US"/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3996315" y="-1592"/>
            <a:ext cx="3056948" cy="46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961" tIns="45981" rIns="91961" bIns="45981" anchor="ctr"/>
          <a:lstStyle/>
          <a:p>
            <a:endParaRPr lang="en-US"/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3996315" y="8839507"/>
            <a:ext cx="3056948" cy="468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540" tIns="0" rIns="19540" bIns="0" anchor="b"/>
          <a:lstStyle/>
          <a:p>
            <a:pPr algn="r" defTabSz="930788"/>
            <a:r>
              <a:rPr lang="en-US" sz="1000" i="1"/>
              <a:t>1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-1603" y="8839507"/>
            <a:ext cx="3056949" cy="468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961" tIns="45981" rIns="91961" bIns="45981" anchor="ctr"/>
          <a:lstStyle/>
          <a:p>
            <a:endParaRPr lang="en-US"/>
          </a:p>
        </p:txBody>
      </p:sp>
      <p:sp>
        <p:nvSpPr>
          <p:cNvPr id="34826" name="Rectangle 9"/>
          <p:cNvSpPr>
            <a:spLocks noChangeArrowheads="1"/>
          </p:cNvSpPr>
          <p:nvPr/>
        </p:nvSpPr>
        <p:spPr bwMode="auto">
          <a:xfrm>
            <a:off x="-1603" y="-1592"/>
            <a:ext cx="3056949" cy="46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961" tIns="45981" rIns="91961" bIns="45981" anchor="ctr"/>
          <a:lstStyle/>
          <a:p>
            <a:endParaRPr lang="en-US"/>
          </a:p>
        </p:txBody>
      </p:sp>
      <p:sp>
        <p:nvSpPr>
          <p:cNvPr id="34827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39367" y="4417366"/>
            <a:ext cx="5172928" cy="4189732"/>
          </a:xfrm>
          <a:noFill/>
          <a:ln/>
        </p:spPr>
        <p:txBody>
          <a:bodyPr lIns="96070" tIns="48850" rIns="96070" bIns="48850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0815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C33934-A1DB-4296-82CD-66CFE6EA8B3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38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 Poisson regression, the assumed relationship is that the variance equals the expected value; rather restrictive, I think you'll agree. With a "standard" linear regression, the assumption is that the variance is constant regardless of the expected value. For a quasi-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poisson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regression, the variance is assumed to be a linear function of the mean; for negative binomial regression, a quadratic function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glm.nb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() function in package MASS). A good discussion can be found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Venables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and Ripley, Modern Applied Statistics with 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C33934-A1DB-4296-82CD-66CFE6EA8B3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338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78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999491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5115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753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5930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6002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4pPr marL="1600200" indent="-2286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82821"/>
            <a:ext cx="313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6E0E6-980A-4B46-B407-5C3937A7E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45216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55064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1144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5364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7626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7364" y="11087"/>
            <a:ext cx="7772400" cy="85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30531"/>
            <a:ext cx="7772400" cy="549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82821"/>
            <a:ext cx="313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6E0E6-980A-4B46-B407-5C3937A7E1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7364" y="11087"/>
            <a:ext cx="7772400" cy="85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30531"/>
            <a:ext cx="7772400" cy="549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586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andom_variable" TargetMode="External"/><Relationship Id="rId2" Type="http://schemas.openxmlformats.org/officeDocument/2006/relationships/hyperlink" Target="http://en.wikipedia.org/wiki/Expected_value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en.wikipedia.org/wiki/Linear_combinatio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og-linear_mode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en.wikipedia.org/wiki/Logarith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dds_ratio" TargetMode="External"/><Relationship Id="rId2" Type="http://schemas.openxmlformats.org/officeDocument/2006/relationships/hyperlink" Target="http://en.wikipedia.org/wiki/Bernoulli_distribution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omial_distribution" TargetMode="External"/><Relationship Id="rId2" Type="http://schemas.openxmlformats.org/officeDocument/2006/relationships/hyperlink" Target="http://en.wikipedia.org/wiki/Poisson_distribution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en.wikipedia.org/wiki/Logi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792823" y="373831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Generalized Linear Models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18326" y="503433"/>
            <a:ext cx="8458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ctr">
              <a:defRPr/>
            </a:pPr>
            <a:r>
              <a:rPr lang="en-US" sz="6600" b="1" i="1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BUAD 5082</a:t>
            </a:r>
            <a:endParaRPr lang="en-US" sz="6600" b="1" i="1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  <a:p>
            <a:pPr marL="342900" indent="-342900" algn="ctr">
              <a:defRPr/>
            </a:pPr>
            <a:endParaRPr lang="en-US" sz="4400" b="1" i="1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  <a:p>
            <a:pPr marL="342900" indent="-342900" algn="ctr">
              <a:defRPr/>
            </a:pPr>
            <a:r>
              <a:rPr lang="en-US" sz="4000" b="1" i="1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Machine Learning 2</a:t>
            </a:r>
          </a:p>
          <a:p>
            <a:pPr marL="342900" indent="-342900" algn="ctr">
              <a:defRPr/>
            </a:pPr>
            <a:endParaRPr lang="en-US" sz="4000" b="1" i="1" dirty="0" smtClean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</p:spTree>
    <p:extLst>
      <p:ext uri="{BB962C8B-B14F-4D97-AF65-F5344CB8AC3E}">
        <p14:creationId xmlns:p14="http://schemas.microsoft.com/office/powerpoint/2010/main" val="1757274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3437"/>
          </a:xfrm>
        </p:spPr>
        <p:txBody>
          <a:bodyPr/>
          <a:lstStyle/>
          <a:p>
            <a:r>
              <a:rPr lang="en-US" dirty="0" smtClean="0"/>
              <a:t>The Generalized Linear Model (</a:t>
            </a:r>
            <a:r>
              <a:rPr lang="en-US" dirty="0" err="1" smtClean="0"/>
              <a:t>glm’s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30531"/>
            <a:ext cx="7948246" cy="602640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Ordinary </a:t>
            </a:r>
            <a:r>
              <a:rPr lang="en-US" dirty="0"/>
              <a:t>linear regression predicts the </a:t>
            </a:r>
            <a:r>
              <a:rPr lang="en-US" dirty="0">
                <a:hlinkClick r:id="rId2" tooltip="Expected value"/>
              </a:rPr>
              <a:t>expected value</a:t>
            </a:r>
            <a:r>
              <a:rPr lang="en-US" dirty="0"/>
              <a:t> of a given unknown </a:t>
            </a:r>
            <a:r>
              <a:rPr lang="en-US" dirty="0" smtClean="0"/>
              <a:t>quantity (the </a:t>
            </a:r>
            <a:r>
              <a:rPr lang="en-US" i="1" dirty="0" smtClean="0"/>
              <a:t>response variable</a:t>
            </a:r>
            <a:r>
              <a:rPr lang="en-US" dirty="0" smtClean="0"/>
              <a:t>, a </a:t>
            </a:r>
            <a:r>
              <a:rPr lang="en-US" dirty="0" smtClean="0">
                <a:hlinkClick r:id="rId3" tooltip="Random variable"/>
              </a:rPr>
              <a:t>random variable</a:t>
            </a:r>
            <a:r>
              <a:rPr lang="en-US" dirty="0" smtClean="0"/>
              <a:t>) as </a:t>
            </a:r>
            <a:r>
              <a:rPr lang="en-US" dirty="0"/>
              <a:t>a </a:t>
            </a:r>
            <a:r>
              <a:rPr lang="en-US" dirty="0">
                <a:hlinkClick r:id="rId4" tooltip="Linear combination"/>
              </a:rPr>
              <a:t>linear combination</a:t>
            </a:r>
            <a:r>
              <a:rPr lang="en-US" dirty="0"/>
              <a:t> of a set of observed values (</a:t>
            </a:r>
            <a:r>
              <a:rPr lang="en-US" i="1" dirty="0"/>
              <a:t>predictors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implies that a constant change in a predictor leads to a constant change in the response variable (i.e. a </a:t>
            </a:r>
            <a:r>
              <a:rPr lang="en-US" i="1" dirty="0"/>
              <a:t>linear-response model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This follows from an </a:t>
            </a:r>
            <a:r>
              <a:rPr lang="en-US" dirty="0"/>
              <a:t>assumption that </a:t>
            </a:r>
            <a:r>
              <a:rPr lang="en-US" i="1" dirty="0">
                <a:latin typeface="Symbol" panose="05050102010706020507" pitchFamily="18" charset="2"/>
              </a:rPr>
              <a:t>e</a:t>
            </a:r>
            <a:r>
              <a:rPr lang="en-US" dirty="0"/>
              <a:t>, the irreducible error in the population, is independently and identically distributed </a:t>
            </a:r>
            <a:r>
              <a:rPr lang="en-US" dirty="0" smtClean="0"/>
              <a:t>around the expected </a:t>
            </a:r>
            <a:r>
              <a:rPr lang="en-US" dirty="0"/>
              <a:t>value of the response </a:t>
            </a:r>
            <a:r>
              <a:rPr lang="en-US" dirty="0" smtClean="0"/>
              <a:t>variable, and has mean 0 and constant variance </a:t>
            </a:r>
            <a:r>
              <a:rPr lang="en-US" i="1" dirty="0" smtClean="0">
                <a:latin typeface="Symbol" panose="05050102010706020507" pitchFamily="18" charset="2"/>
              </a:rPr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64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3437"/>
          </a:xfrm>
        </p:spPr>
        <p:txBody>
          <a:bodyPr/>
          <a:lstStyle/>
          <a:p>
            <a:r>
              <a:rPr lang="en-US" dirty="0" smtClean="0"/>
              <a:t>The Generalized Linear Model (</a:t>
            </a:r>
            <a:r>
              <a:rPr lang="en-US" dirty="0" err="1" smtClean="0"/>
              <a:t>glm’s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30531"/>
            <a:ext cx="7772400" cy="5727469"/>
          </a:xfrm>
        </p:spPr>
        <p:txBody>
          <a:bodyPr>
            <a:normAutofit/>
          </a:bodyPr>
          <a:lstStyle/>
          <a:p>
            <a:r>
              <a:rPr lang="en-US" dirty="0" smtClean="0"/>
              <a:t>However</a:t>
            </a:r>
            <a:r>
              <a:rPr lang="en-US" dirty="0"/>
              <a:t>, these assumptions are inappropriate for some types of response variables.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in cases where the response variable is expected to </a:t>
            </a:r>
            <a:r>
              <a:rPr lang="en-US" dirty="0" smtClean="0"/>
              <a:t>take on values that are:</a:t>
            </a:r>
          </a:p>
          <a:p>
            <a:pPr lvl="2"/>
            <a:r>
              <a:rPr lang="en-US" dirty="0" smtClean="0"/>
              <a:t>counts</a:t>
            </a:r>
          </a:p>
          <a:p>
            <a:pPr lvl="2"/>
            <a:r>
              <a:rPr lang="en-US" dirty="0" smtClean="0"/>
              <a:t>always positive (e.g. probabilities)</a:t>
            </a:r>
          </a:p>
          <a:p>
            <a:pPr lvl="2"/>
            <a:r>
              <a:rPr lang="en-US" dirty="0" smtClean="0"/>
              <a:t>such that constant </a:t>
            </a:r>
            <a:r>
              <a:rPr lang="en-US" dirty="0"/>
              <a:t>input changes lead to geometrically varying, rather than constantly varying, output changes </a:t>
            </a:r>
            <a:r>
              <a:rPr lang="en-US" dirty="0" smtClean="0"/>
              <a:t>(e.g. heteroscedasticity)</a:t>
            </a:r>
          </a:p>
        </p:txBody>
      </p:sp>
    </p:spTree>
    <p:extLst>
      <p:ext uri="{BB962C8B-B14F-4D97-AF65-F5344CB8AC3E}">
        <p14:creationId xmlns:p14="http://schemas.microsoft.com/office/powerpoint/2010/main" val="1207898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3437"/>
          </a:xfrm>
        </p:spPr>
        <p:txBody>
          <a:bodyPr/>
          <a:lstStyle/>
          <a:p>
            <a:r>
              <a:rPr lang="en-US" dirty="0" smtClean="0"/>
              <a:t>The Generalized Linear Model (</a:t>
            </a:r>
            <a:r>
              <a:rPr lang="en-US" dirty="0" err="1" smtClean="0"/>
              <a:t>glm’s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 </a:t>
            </a:r>
            <a:r>
              <a:rPr lang="en-US" dirty="0"/>
              <a:t>an </a:t>
            </a:r>
            <a:r>
              <a:rPr lang="en-US" dirty="0" smtClean="0"/>
              <a:t>example…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problem with this kind of prediction model </a:t>
            </a:r>
            <a:r>
              <a:rPr lang="en-US" dirty="0" smtClean="0"/>
              <a:t>is that it would </a:t>
            </a:r>
            <a:r>
              <a:rPr lang="en-US" dirty="0"/>
              <a:t>imply a temperature drop of 10 degrees would lead to 1,000 fewer people visiting the </a:t>
            </a:r>
            <a:r>
              <a:rPr lang="en-US" dirty="0" smtClean="0"/>
              <a:t>beach. </a:t>
            </a:r>
          </a:p>
          <a:p>
            <a:pPr lvl="1"/>
            <a:r>
              <a:rPr lang="en-US" dirty="0" smtClean="0"/>
              <a:t>Therefore, a </a:t>
            </a:r>
            <a:r>
              <a:rPr lang="en-US" dirty="0"/>
              <a:t>beach whose expected attendance was 50 at a higher temperature would now be predicted to have the impossible attendance value of -950. </a:t>
            </a:r>
            <a:endParaRPr lang="en-US" dirty="0" smtClean="0"/>
          </a:p>
          <a:p>
            <a:pPr lvl="1"/>
            <a:r>
              <a:rPr lang="en-US" dirty="0" smtClean="0"/>
              <a:t>Logically</a:t>
            </a:r>
            <a:r>
              <a:rPr lang="en-US" dirty="0"/>
              <a:t>, a more realistic model would instead predict a constant </a:t>
            </a:r>
            <a:r>
              <a:rPr lang="en-US" i="1" dirty="0"/>
              <a:t>rate</a:t>
            </a:r>
            <a:r>
              <a:rPr lang="en-US" dirty="0"/>
              <a:t> of increased beach attendance (e.g. an increase in 10 degrees leads to a doubling in beach attendance, and a drop in 10 degrees leads to a halving in attendance). Such a model is termed an </a:t>
            </a:r>
            <a:r>
              <a:rPr lang="en-US" i="1" dirty="0"/>
              <a:t>exponential-response model</a:t>
            </a:r>
            <a:r>
              <a:rPr lang="en-US" dirty="0"/>
              <a:t> (or </a:t>
            </a:r>
            <a:r>
              <a:rPr lang="en-US" i="1" dirty="0">
                <a:hlinkClick r:id="rId3" tooltip="Log-linear model"/>
              </a:rPr>
              <a:t>log-linear model</a:t>
            </a:r>
            <a:r>
              <a:rPr lang="en-US" dirty="0"/>
              <a:t>, since the </a:t>
            </a:r>
            <a:r>
              <a:rPr lang="en-US" dirty="0">
                <a:hlinkClick r:id="rId4" tooltip="Logarithm"/>
              </a:rPr>
              <a:t>logarithm</a:t>
            </a:r>
            <a:r>
              <a:rPr lang="en-US" dirty="0"/>
              <a:t> of the response is predicted to vary linearly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97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3437"/>
          </a:xfrm>
        </p:spPr>
        <p:txBody>
          <a:bodyPr/>
          <a:lstStyle/>
          <a:p>
            <a:r>
              <a:rPr lang="en-US" dirty="0" smtClean="0"/>
              <a:t>The Generalized Linear Model (</a:t>
            </a:r>
            <a:r>
              <a:rPr lang="en-US" dirty="0" err="1" smtClean="0"/>
              <a:t>glm’s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Similarly, a model that predicts a probability of making a yes/no choice (a </a:t>
            </a:r>
            <a:r>
              <a:rPr lang="en-US" dirty="0">
                <a:hlinkClick r:id="rId2" tooltip="Bernoulli distribution"/>
              </a:rPr>
              <a:t>Bernoulli variable</a:t>
            </a:r>
            <a:r>
              <a:rPr lang="en-US" dirty="0"/>
              <a:t>) is even less suitable as a linear-response model, since probabilities are bounded on both ends (they must be between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0 </a:t>
            </a:r>
            <a:r>
              <a:rPr lang="en-US" dirty="0"/>
              <a:t>and 1). </a:t>
            </a:r>
            <a:endParaRPr lang="en-US" dirty="0" smtClean="0"/>
          </a:p>
          <a:p>
            <a:r>
              <a:rPr lang="en-US" dirty="0" smtClean="0"/>
              <a:t>For example…</a:t>
            </a:r>
          </a:p>
          <a:p>
            <a:pPr lvl="1"/>
            <a:r>
              <a:rPr lang="en-US" dirty="0" smtClean="0"/>
              <a:t>Imagine </a:t>
            </a:r>
            <a:r>
              <a:rPr lang="en-US" dirty="0"/>
              <a:t>a model that predicts the </a:t>
            </a:r>
            <a:r>
              <a:rPr lang="en-US" dirty="0" smtClean="0"/>
              <a:t>probability </a:t>
            </a:r>
            <a:r>
              <a:rPr lang="en-US" dirty="0"/>
              <a:t>of a given person going to the beach as a function of temperature.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reasonable model might </a:t>
            </a:r>
            <a:r>
              <a:rPr lang="en-US" dirty="0" smtClean="0"/>
              <a:t>predict that </a:t>
            </a:r>
            <a:r>
              <a:rPr lang="en-US" dirty="0"/>
              <a:t>a change in 10 degrees makes a person two times more or less likely to go to the beach.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what does "twice as likely" mean in terms of a probability? It cannot literally mean to double the probability value (e.g. 50% becomes 100%, 75% becomes 150%, etc.). </a:t>
            </a:r>
            <a:endParaRPr lang="en-US" dirty="0" smtClean="0"/>
          </a:p>
          <a:p>
            <a:pPr lvl="1"/>
            <a:r>
              <a:rPr lang="en-US" dirty="0" smtClean="0"/>
              <a:t>Rather</a:t>
            </a:r>
            <a:r>
              <a:rPr lang="en-US" dirty="0"/>
              <a:t>, it is the </a:t>
            </a:r>
            <a:r>
              <a:rPr lang="en-US" i="1" dirty="0">
                <a:hlinkClick r:id="rId3" tooltip="Odds ratio"/>
              </a:rPr>
              <a:t>odds</a:t>
            </a:r>
            <a:r>
              <a:rPr lang="en-US" dirty="0"/>
              <a:t> that are doubling: from 2:1 odds, to 4:1 odds, to 8:1 odds, etc. Such a model is a </a:t>
            </a:r>
            <a:r>
              <a:rPr lang="en-US" i="1" dirty="0"/>
              <a:t>log-odds model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44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3437"/>
          </a:xfrm>
        </p:spPr>
        <p:txBody>
          <a:bodyPr/>
          <a:lstStyle/>
          <a:p>
            <a:r>
              <a:rPr lang="en-US" dirty="0" smtClean="0"/>
              <a:t>The Generalized Linear Model (</a:t>
            </a:r>
            <a:r>
              <a:rPr lang="en-US" dirty="0" err="1" smtClean="0"/>
              <a:t>glm’s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130531"/>
            <a:ext cx="7923945" cy="549886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Generalized </a:t>
            </a:r>
            <a:r>
              <a:rPr lang="en-US" dirty="0"/>
              <a:t>linear models cover all these situations by allowing </a:t>
            </a:r>
            <a:r>
              <a:rPr lang="en-US" dirty="0" smtClean="0"/>
              <a:t>the expected value of response </a:t>
            </a:r>
            <a:r>
              <a:rPr lang="en-US" dirty="0"/>
              <a:t>variables </a:t>
            </a:r>
            <a:r>
              <a:rPr lang="en-US" dirty="0" smtClean="0"/>
              <a:t>to </a:t>
            </a:r>
            <a:r>
              <a:rPr lang="en-US" dirty="0"/>
              <a:t>have </a:t>
            </a:r>
            <a:r>
              <a:rPr lang="en-US" dirty="0" smtClean="0"/>
              <a:t>an arbitrary distribution, </a:t>
            </a:r>
            <a:r>
              <a:rPr lang="en-US" dirty="0"/>
              <a:t>and for an arbitrary function of the response variable (the </a:t>
            </a:r>
            <a:r>
              <a:rPr lang="en-US" i="1" dirty="0"/>
              <a:t>link function</a:t>
            </a:r>
            <a:r>
              <a:rPr lang="en-US" dirty="0"/>
              <a:t>) to vary linearly with the predicted values (rather than assuming that the response itself must vary linearly).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the case above of predicted number of beach attendees would typically be modeled with a </a:t>
            </a:r>
            <a:r>
              <a:rPr lang="en-US" dirty="0">
                <a:hlinkClick r:id="rId2" tooltip="Poisson distribution"/>
              </a:rPr>
              <a:t>Poisson distribution</a:t>
            </a:r>
            <a:r>
              <a:rPr lang="en-US" dirty="0"/>
              <a:t> and a log link, while the case of predicted probability of beach attendance would typically be modeled with a </a:t>
            </a:r>
            <a:r>
              <a:rPr lang="en-US" dirty="0" smtClean="0">
                <a:hlinkClick r:id="rId3" tooltip="Binomial distribution"/>
              </a:rPr>
              <a:t>binomial distribution</a:t>
            </a:r>
            <a:r>
              <a:rPr lang="en-US" dirty="0" smtClean="0"/>
              <a:t> and </a:t>
            </a:r>
            <a:r>
              <a:rPr lang="en-US" dirty="0"/>
              <a:t>a log-odds (or </a:t>
            </a:r>
            <a:r>
              <a:rPr lang="en-US" i="1" dirty="0">
                <a:hlinkClick r:id="rId4" tooltip="Logit"/>
              </a:rPr>
              <a:t>logit</a:t>
            </a:r>
            <a:r>
              <a:rPr lang="en-US" dirty="0"/>
              <a:t>) link function.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95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dirty="0" smtClean="0"/>
              <a:t>The Generalized Linear Model (</a:t>
            </a:r>
            <a:r>
              <a:rPr lang="en-US" dirty="0" err="1" smtClean="0"/>
              <a:t>glm’s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161351"/>
            <a:ext cx="7772400" cy="590726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glm</a:t>
            </a:r>
            <a:r>
              <a:rPr lang="en-US" dirty="0" smtClean="0"/>
              <a:t>() function in R supports the following distributions (and associated link functions):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Response variables that are counts normally use one of the Poisson or binomial distributions (depending on the degree of variance).</a:t>
            </a:r>
          </a:p>
          <a:p>
            <a:r>
              <a:rPr lang="en-US" dirty="0" smtClean="0"/>
              <a:t>Gamma distributions can address heteroscedasticity </a:t>
            </a:r>
            <a:r>
              <a:rPr lang="en-US" dirty="0"/>
              <a:t>in non-negative </a:t>
            </a:r>
            <a:r>
              <a:rPr lang="en-US" dirty="0" smtClean="0"/>
              <a:t>data. The inverse-Gaussian distribution also relaxes homoscedastic assumptions.</a:t>
            </a:r>
          </a:p>
          <a:p>
            <a:r>
              <a:rPr lang="en-US" dirty="0"/>
              <a:t>See </a:t>
            </a:r>
            <a:r>
              <a:rPr lang="en-US" dirty="0" err="1" smtClean="0">
                <a:solidFill>
                  <a:srgbClr val="FF0000"/>
                </a:solidFill>
              </a:rPr>
              <a:t>GLMs.R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for </a:t>
            </a:r>
            <a:r>
              <a:rPr lang="en-US" dirty="0"/>
              <a:t>a simple  example of a typical </a:t>
            </a:r>
            <a:r>
              <a:rPr lang="en-US" dirty="0" smtClean="0"/>
              <a:t>Poisson Regression model.</a:t>
            </a:r>
          </a:p>
          <a:p>
            <a:pPr lvl="1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535" y="1817989"/>
            <a:ext cx="5109443" cy="177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14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word on learning algorithms covered so far.</a:t>
            </a:r>
          </a:p>
          <a:p>
            <a:r>
              <a:rPr lang="en-US" dirty="0" smtClean="0"/>
              <a:t>Introduction to Generalized Linear Models (</a:t>
            </a:r>
            <a:r>
              <a:rPr lang="en-US" dirty="0" err="1" smtClean="0"/>
              <a:t>glm’s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Poisson Regression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56E0E6-980A-4B46-B407-5C3937A7E1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54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dirty="0" smtClean="0"/>
              <a:t>Modeling methods discussed 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30531"/>
            <a:ext cx="7772400" cy="5727469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KNN and </a:t>
            </a:r>
            <a:r>
              <a:rPr lang="en-US" dirty="0" err="1" smtClean="0"/>
              <a:t>KNN.Reg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Local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56E0E6-980A-4B46-B407-5C3937A7E1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27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dirty="0" smtClean="0"/>
              <a:t>Modeling Methods discussed 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30531"/>
            <a:ext cx="7772400" cy="5727469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KNN and </a:t>
            </a:r>
            <a:r>
              <a:rPr lang="en-US" dirty="0" err="1"/>
              <a:t>KNN.Reg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</a:rPr>
              <a:t>Simple Linear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Logistic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Subset Selection (Best, Forward</a:t>
            </a:r>
            <a:r>
              <a:rPr lang="en-US" dirty="0" smtClean="0"/>
              <a:t>, Backward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Lasso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Partial Least Squares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Maximal-Margin Separating Hyperplanes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Support Vector Classifiers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Support Vector Machines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chemeClr val="bg1"/>
                </a:solidFill>
              </a:rPr>
              <a:t>PolynomialRegression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(a Basis Function method)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Step Function </a:t>
            </a:r>
            <a:r>
              <a:rPr lang="en-US" dirty="0"/>
              <a:t>Regression  (also </a:t>
            </a:r>
            <a:r>
              <a:rPr lang="en-US" dirty="0" smtClean="0"/>
              <a:t>a Basis </a:t>
            </a:r>
            <a:r>
              <a:rPr lang="en-US" dirty="0"/>
              <a:t>Function method)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Regres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plines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(also </a:t>
            </a:r>
            <a:r>
              <a:rPr lang="en-US" dirty="0" smtClean="0"/>
              <a:t>a Basis </a:t>
            </a:r>
            <a:r>
              <a:rPr lang="en-US" dirty="0"/>
              <a:t>Function method)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Smoothing Splines </a:t>
            </a:r>
            <a:r>
              <a:rPr lang="en-US" dirty="0" smtClean="0"/>
              <a:t>(</a:t>
            </a:r>
            <a:r>
              <a:rPr lang="en-US" b="1" dirty="0" smtClean="0"/>
              <a:t>not</a:t>
            </a:r>
            <a:r>
              <a:rPr lang="en-US" dirty="0" smtClean="0"/>
              <a:t> </a:t>
            </a:r>
            <a:r>
              <a:rPr lang="en-US" dirty="0"/>
              <a:t>a Basis Function method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Local Regression</a:t>
            </a:r>
            <a:r>
              <a:rPr lang="en-US" dirty="0" smtClean="0"/>
              <a:t>    </a:t>
            </a:r>
            <a:r>
              <a:rPr lang="en-US" dirty="0"/>
              <a:t>(</a:t>
            </a:r>
            <a:r>
              <a:rPr lang="en-US" b="1" dirty="0"/>
              <a:t>not</a:t>
            </a:r>
            <a:r>
              <a:rPr lang="en-US" dirty="0"/>
              <a:t> a Basis Function method) </a:t>
            </a:r>
            <a:r>
              <a:rPr lang="en-US" dirty="0" smtClean="0"/>
              <a:t>                                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Local </a:t>
            </a:r>
            <a:r>
              <a:rPr lang="en-US" dirty="0" smtClean="0">
                <a:solidFill>
                  <a:schemeClr val="bg1"/>
                </a:solidFill>
              </a:rPr>
              <a:t>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56E0E6-980A-4B46-B407-5C3937A7E1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49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dirty="0" smtClean="0"/>
              <a:t>Modeling Methods discussed 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30531"/>
            <a:ext cx="7772400" cy="5727469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KNN and </a:t>
            </a:r>
            <a:r>
              <a:rPr lang="en-US" dirty="0" err="1"/>
              <a:t>KNN.Reg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</a:rPr>
              <a:t>Simple Linear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Multiple Linear Regression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Logistic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LDA 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QDA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Subset Selection (Best, Forward</a:t>
            </a:r>
            <a:r>
              <a:rPr lang="en-US" dirty="0" smtClean="0"/>
              <a:t>, Backward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Ridge Regression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Lasso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Principal Component Regression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Partial Least Squares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Maximal-Margin Separating Hyperplanes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Support Vector Classifiers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Support Vector Machines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Polynomial Regression </a:t>
            </a:r>
            <a:r>
              <a:rPr lang="en-US" dirty="0"/>
              <a:t>(a Basis Function method)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Step Function </a:t>
            </a:r>
            <a:r>
              <a:rPr lang="en-US" dirty="0"/>
              <a:t>Regression  (also </a:t>
            </a:r>
            <a:r>
              <a:rPr lang="en-US" dirty="0" smtClean="0"/>
              <a:t>a Basis </a:t>
            </a:r>
            <a:r>
              <a:rPr lang="en-US" dirty="0"/>
              <a:t>Function method)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Regression Splines </a:t>
            </a:r>
            <a:r>
              <a:rPr lang="en-US" dirty="0"/>
              <a:t>(also </a:t>
            </a:r>
            <a:r>
              <a:rPr lang="en-US" dirty="0" smtClean="0"/>
              <a:t>a Basis </a:t>
            </a:r>
            <a:r>
              <a:rPr lang="en-US" dirty="0"/>
              <a:t>Function method)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Smoothing Splines </a:t>
            </a:r>
            <a:r>
              <a:rPr lang="en-US" dirty="0" smtClean="0"/>
              <a:t>(</a:t>
            </a:r>
            <a:r>
              <a:rPr lang="en-US" b="1" dirty="0" smtClean="0"/>
              <a:t>not</a:t>
            </a:r>
            <a:r>
              <a:rPr lang="en-US" dirty="0" smtClean="0"/>
              <a:t> </a:t>
            </a:r>
            <a:r>
              <a:rPr lang="en-US" dirty="0"/>
              <a:t>a Basis Function method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Local Regression    </a:t>
            </a:r>
            <a:r>
              <a:rPr lang="en-US" dirty="0"/>
              <a:t>(</a:t>
            </a:r>
            <a:r>
              <a:rPr lang="en-US" b="1" dirty="0"/>
              <a:t>not</a:t>
            </a:r>
            <a:r>
              <a:rPr lang="en-US" dirty="0"/>
              <a:t> a Basis Function method) </a:t>
            </a:r>
            <a:r>
              <a:rPr lang="en-US" dirty="0" smtClean="0"/>
              <a:t>                                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Local </a:t>
            </a:r>
            <a:r>
              <a:rPr lang="en-US" dirty="0" smtClean="0">
                <a:solidFill>
                  <a:schemeClr val="bg1"/>
                </a:solidFill>
              </a:rPr>
              <a:t>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56E0E6-980A-4B46-B407-5C3937A7E1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60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So Far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241290" y="1692616"/>
            <a:ext cx="3229414" cy="256323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3115" y="2393007"/>
            <a:ext cx="162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Parametric Methods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4281" y="4645479"/>
            <a:ext cx="2009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Nonparametric Methods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41290" y="1286073"/>
            <a:ext cx="3215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 Predictor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84359" y="1286073"/>
            <a:ext cx="3215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 or More Predictors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2241290" y="4255855"/>
            <a:ext cx="3229414" cy="256323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470704" y="1692616"/>
            <a:ext cx="3229414" cy="256323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5470704" y="4255855"/>
            <a:ext cx="3229414" cy="256323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41289" y="936268"/>
            <a:ext cx="6458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Dimensionality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56E0E6-980A-4B46-B407-5C3937A7E1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44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So Far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241290" y="1692616"/>
            <a:ext cx="3229414" cy="256323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Simple</a:t>
            </a:r>
            <a:r>
              <a:rPr kumimoji="0" lang="en-US" sz="17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Linear Regression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700" baseline="0" dirty="0" smtClean="0"/>
              <a:t>Basis Function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baseline="0" dirty="0" smtClean="0"/>
              <a:t>Polynomial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baseline="0" dirty="0" smtClean="0"/>
              <a:t>Step Function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sz="17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Regression Splines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3115" y="2393007"/>
            <a:ext cx="162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Parametric Methods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4281" y="4645479"/>
            <a:ext cx="2009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Nonparametric Methods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41290" y="1286073"/>
            <a:ext cx="3215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 Predictor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84359" y="1286073"/>
            <a:ext cx="3215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 or More Predictors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2241290" y="4255855"/>
            <a:ext cx="3229414" cy="256323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Smoothing Splines 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700" dirty="0" smtClean="0"/>
              <a:t>Local Regression 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470704" y="1692616"/>
            <a:ext cx="3229414" cy="256323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Multiple 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LDA and QDA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Subset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Ridge Regression and Lasso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MM Separating Hyperplanes, Support Vector Classifiers and Support Vector Machines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PCR and PLS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5470704" y="4255855"/>
            <a:ext cx="3229414" cy="256323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KNN and </a:t>
            </a:r>
            <a:r>
              <a:rPr lang="en-US" sz="1700" dirty="0" err="1" smtClean="0"/>
              <a:t>KNN.Reg</a:t>
            </a:r>
            <a:endParaRPr lang="en-US" sz="17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41289" y="936268"/>
            <a:ext cx="6458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Dimensionality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56E0E6-980A-4B46-B407-5C3937A7E1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72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GAM’s Do This…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241290" y="1692616"/>
            <a:ext cx="3229414" cy="256323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Simple</a:t>
            </a:r>
            <a:r>
              <a:rPr kumimoji="0" lang="en-US" sz="17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Linear Regression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700" baseline="0" dirty="0" smtClean="0"/>
              <a:t>Basis Function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baseline="0" dirty="0" smtClean="0"/>
              <a:t>Polynomial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baseline="0" dirty="0" smtClean="0"/>
              <a:t>Step Function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sz="17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Regression Splines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3115" y="2393007"/>
            <a:ext cx="162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Parametric Methods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4281" y="4645479"/>
            <a:ext cx="2009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Nonparametric Methods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41290" y="1286073"/>
            <a:ext cx="3215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 Predictor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84359" y="1286073"/>
            <a:ext cx="3215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 or More Predictors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2241290" y="4255855"/>
            <a:ext cx="3229414" cy="256323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Smoothing Splines 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700" dirty="0" smtClean="0"/>
              <a:t>Local Regression 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470704" y="1692616"/>
            <a:ext cx="3229414" cy="256323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Multiple 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LDA and QDA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Subset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Ridge Regression and Lasso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MM Separating Hyperplanes, Support Vector Classifiers and Support Vector Machines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PCR and PLS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5470704" y="4255855"/>
            <a:ext cx="3229414" cy="256323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KNN and </a:t>
            </a:r>
            <a:r>
              <a:rPr lang="en-US" sz="1700" dirty="0" err="1" smtClean="0"/>
              <a:t>KNN.Reg</a:t>
            </a:r>
            <a:endParaRPr lang="en-US" sz="17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41289" y="936268"/>
            <a:ext cx="6458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Dimensionality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 bwMode="auto">
          <a:xfrm>
            <a:off x="5124752" y="2042421"/>
            <a:ext cx="637284" cy="1038334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ight Brace 17"/>
          <p:cNvSpPr/>
          <p:nvPr/>
        </p:nvSpPr>
        <p:spPr bwMode="auto">
          <a:xfrm>
            <a:off x="5124752" y="4410528"/>
            <a:ext cx="637284" cy="488043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56E0E6-980A-4B46-B407-5C3937A7E1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40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linear models (</a:t>
            </a:r>
            <a:r>
              <a:rPr lang="en-US" dirty="0" err="1" smtClean="0"/>
              <a:t>glm’</a:t>
            </a:r>
            <a:r>
              <a:rPr lang="en-US" cap="none" dirty="0" err="1" smtClean="0"/>
              <a:t>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70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myVisitedLinksBlackScheme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000000"/>
      </a:hlink>
      <a:folHlink>
        <a:srgbClr val="0000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8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">
  <a:themeElements>
    <a:clrScheme name="myVisitedLinksBlackScheme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000000"/>
      </a:hlink>
      <a:folHlink>
        <a:srgbClr val="0000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8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38320</TotalTime>
  <Words>745</Words>
  <Application>Microsoft Office PowerPoint</Application>
  <PresentationFormat>On-screen Show (4:3)</PresentationFormat>
  <Paragraphs>165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Symbol</vt:lpstr>
      <vt:lpstr>Times New Roman</vt:lpstr>
      <vt:lpstr>BLANK</vt:lpstr>
      <vt:lpstr>1_BLANK</vt:lpstr>
      <vt:lpstr>PowerPoint Presentation</vt:lpstr>
      <vt:lpstr>Agenda</vt:lpstr>
      <vt:lpstr>Modeling methods discussed so far…</vt:lpstr>
      <vt:lpstr>Modeling Methods discussed so far…</vt:lpstr>
      <vt:lpstr>Modeling Methods discussed so far…</vt:lpstr>
      <vt:lpstr>Summary So Far</vt:lpstr>
      <vt:lpstr>Summary So Far</vt:lpstr>
      <vt:lpstr>GAM’s Do This…</vt:lpstr>
      <vt:lpstr>Generalized linear models (glm’s)</vt:lpstr>
      <vt:lpstr>The Generalized Linear Model (glm’s)</vt:lpstr>
      <vt:lpstr>The Generalized Linear Model (glm’s)</vt:lpstr>
      <vt:lpstr>The Generalized Linear Model (glm’s)</vt:lpstr>
      <vt:lpstr>The Generalized Linear Model (glm’s)</vt:lpstr>
      <vt:lpstr>The Generalized Linear Model (glm’s)</vt:lpstr>
      <vt:lpstr>The Generalized Linear Model (glm’s)</vt:lpstr>
    </vt:vector>
  </TitlesOfParts>
  <Company>William and Mary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School of Business</dc:creator>
  <cp:lastModifiedBy>David Murray</cp:lastModifiedBy>
  <cp:revision>884</cp:revision>
  <cp:lastPrinted>2018-02-04T19:50:39Z</cp:lastPrinted>
  <dcterms:created xsi:type="dcterms:W3CDTF">1999-08-21T13:27:39Z</dcterms:created>
  <dcterms:modified xsi:type="dcterms:W3CDTF">2019-03-09T18:04:03Z</dcterms:modified>
</cp:coreProperties>
</file>