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70" r:id="rId2"/>
    <p:sldId id="642" r:id="rId3"/>
    <p:sldId id="471" r:id="rId4"/>
    <p:sldId id="504" r:id="rId5"/>
    <p:sldId id="574" r:id="rId6"/>
    <p:sldId id="575" r:id="rId7"/>
    <p:sldId id="578" r:id="rId8"/>
    <p:sldId id="577" r:id="rId9"/>
    <p:sldId id="576" r:id="rId10"/>
    <p:sldId id="579" r:id="rId11"/>
    <p:sldId id="580" r:id="rId12"/>
    <p:sldId id="581" r:id="rId13"/>
    <p:sldId id="582" r:id="rId14"/>
    <p:sldId id="583" r:id="rId15"/>
    <p:sldId id="585" r:id="rId16"/>
    <p:sldId id="584" r:id="rId17"/>
    <p:sldId id="586" r:id="rId18"/>
    <p:sldId id="587" r:id="rId19"/>
    <p:sldId id="588" r:id="rId20"/>
    <p:sldId id="589" r:id="rId21"/>
    <p:sldId id="590" r:id="rId22"/>
    <p:sldId id="591" r:id="rId23"/>
    <p:sldId id="638" r:id="rId24"/>
    <p:sldId id="639" r:id="rId25"/>
    <p:sldId id="640" r:id="rId26"/>
    <p:sldId id="641" r:id="rId27"/>
    <p:sldId id="643" r:id="rId28"/>
    <p:sldId id="593" r:id="rId29"/>
    <p:sldId id="592" r:id="rId30"/>
    <p:sldId id="572" r:id="rId31"/>
    <p:sldId id="595" r:id="rId32"/>
    <p:sldId id="596" r:id="rId33"/>
    <p:sldId id="597" r:id="rId34"/>
    <p:sldId id="598" r:id="rId35"/>
    <p:sldId id="599" r:id="rId36"/>
    <p:sldId id="637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330099"/>
    <a:srgbClr val="FF3300"/>
    <a:srgbClr val="220066"/>
    <a:srgbClr val="000066"/>
    <a:srgbClr val="00CC99"/>
    <a:srgbClr val="EBFEFF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63" autoAdjust="0"/>
  </p:normalViewPr>
  <p:slideViewPr>
    <p:cSldViewPr snapToGrid="0">
      <p:cViewPr varScale="1">
        <p:scale>
          <a:sx n="64" d="100"/>
          <a:sy n="64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408" y="-84"/>
      </p:cViewPr>
      <p:guideLst>
        <p:guide orient="horz" pos="2211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4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2863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7" tIns="46954" rIns="93907" bIns="469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fld id="{37C33934-A1DB-4296-82CD-66CFE6EA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57638" y="-1588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57638" y="8815388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588" y="8815388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588" y="-1588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22863" cy="4178300"/>
          </a:xfrm>
          <a:noFill/>
          <a:ln/>
        </p:spPr>
        <p:txBody>
          <a:bodyPr lIns="95526" tIns="48573" rIns="95526" bIns="485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6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57638" y="-1588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57638" y="8815388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588" y="8815388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588" y="-1588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22863" cy="4178300"/>
          </a:xfrm>
          <a:noFill/>
          <a:ln/>
        </p:spPr>
        <p:txBody>
          <a:bodyPr lIns="95526" tIns="48573" rIns="95526" bIns="485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803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</a:t>
            </a:r>
            <a:r>
              <a:rPr lang="en-US" baseline="0" dirty="0" smtClean="0"/>
              <a:t> in the 90’s – some of the best “out of the box”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4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move B2x2 to </a:t>
            </a:r>
            <a:r>
              <a:rPr lang="en-US" dirty="0" err="1" smtClean="0"/>
              <a:t>rhs</a:t>
            </a:r>
            <a:r>
              <a:rPr lang="en-US" dirty="0" smtClean="0"/>
              <a:t> and divide by</a:t>
            </a:r>
            <a:r>
              <a:rPr lang="en-US" baseline="0" dirty="0" smtClean="0"/>
              <a:t> 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notes for 2 solutions (algebra and vectors)</a:t>
            </a:r>
          </a:p>
          <a:p>
            <a:r>
              <a:rPr lang="en-US" dirty="0" smtClean="0"/>
              <a:t>Bullet 1:If b1 and b2 are initial betas, multiply</a:t>
            </a:r>
            <a:r>
              <a:rPr lang="en-US" baseline="0" dirty="0" smtClean="0"/>
              <a:t> each by 1/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(b1^2 + b2^2), square each and add then up – results in 1. So multiple all 3 betas (i.e., including b0) by the same factor to insure all points remain on the line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satisfies the plane equation).</a:t>
            </a:r>
          </a:p>
          <a:p>
            <a:r>
              <a:rPr lang="en-US" baseline="0" dirty="0" smtClean="0"/>
              <a:t>Bullet 2: Just plug the </a:t>
            </a:r>
            <a:r>
              <a:rPr lang="en-US" baseline="0" dirty="0" err="1" smtClean="0"/>
              <a:t>def’s</a:t>
            </a:r>
            <a:r>
              <a:rPr lang="en-US" baseline="0" dirty="0" smtClean="0"/>
              <a:t> of slope and intercept into expression for perp. distance between point and line (see spreadsheet note)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quadratic optimization problem that can be solved using readily available</a:t>
            </a:r>
            <a:r>
              <a:rPr lang="en-US" baseline="0" dirty="0" smtClean="0"/>
              <a:t> software (QP for quadratic programming). However, there’s a better way…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" y="57331"/>
            <a:ext cx="364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D394-594E-4309-8258-905733208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7150" y="72680"/>
            <a:ext cx="517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D394-594E-4309-8258-905733208D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4754491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Maximal Margin Classifiers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Support Vector Classifiers</a:t>
            </a:r>
          </a:p>
          <a:p>
            <a:pPr algn="ctr"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(ISLR, Chapter 9)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9144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5082</a:t>
            </a:r>
            <a:endParaRPr lang="en-US" sz="66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II</a:t>
            </a:r>
          </a:p>
          <a:p>
            <a:pPr marL="342900" indent="-342900" algn="ctr">
              <a:defRPr/>
            </a:pPr>
            <a:endParaRPr lang="en-US" sz="4000" b="1" i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75727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</a:t>
            </a:r>
            <a:r>
              <a:rPr lang="en-US" dirty="0" smtClean="0"/>
              <a:t>seen a </a:t>
            </a:r>
            <a:r>
              <a:rPr lang="en-US" dirty="0"/>
              <a:t>number of approaches for this task, such as </a:t>
            </a:r>
            <a:r>
              <a:rPr lang="en-US" dirty="0" smtClean="0"/>
              <a:t>KNN, Bernoulli Naïve Bayes, Logistic Regression , LDA, QDA, and Ridge and Lasso Classification. </a:t>
            </a:r>
          </a:p>
          <a:p>
            <a:r>
              <a:rPr lang="en-US" dirty="0" smtClean="0"/>
              <a:t>We </a:t>
            </a:r>
            <a:r>
              <a:rPr lang="en-US" dirty="0"/>
              <a:t>will now see a new approach that is based </a:t>
            </a:r>
            <a:r>
              <a:rPr lang="en-US" dirty="0" smtClean="0"/>
              <a:t>upon the </a:t>
            </a:r>
            <a:r>
              <a:rPr lang="en-US" dirty="0"/>
              <a:t>concept of a </a:t>
            </a:r>
            <a:r>
              <a:rPr lang="en-US" i="1" dirty="0"/>
              <a:t>separating hyperplane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6"/>
            <a:ext cx="7772400" cy="30009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that it is possible to construct a hyperplane that separates </a:t>
            </a:r>
            <a:r>
              <a:rPr lang="en-US" dirty="0" smtClean="0"/>
              <a:t>the training </a:t>
            </a:r>
            <a:r>
              <a:rPr lang="en-US" dirty="0"/>
              <a:t>observations </a:t>
            </a:r>
            <a:r>
              <a:rPr lang="en-US" u="sng" dirty="0"/>
              <a:t>perfectly</a:t>
            </a:r>
            <a:r>
              <a:rPr lang="en-US" dirty="0"/>
              <a:t> according to their class labels. </a:t>
            </a:r>
            <a:endParaRPr lang="en-US" dirty="0" smtClean="0"/>
          </a:p>
          <a:p>
            <a:pPr lvl="1"/>
            <a:r>
              <a:rPr lang="en-US" dirty="0" smtClean="0"/>
              <a:t>Examples of </a:t>
            </a:r>
            <a:r>
              <a:rPr lang="en-US" dirty="0"/>
              <a:t>three such </a:t>
            </a:r>
            <a:r>
              <a:rPr lang="en-US" i="1" dirty="0"/>
              <a:t>separating hyperplanes </a:t>
            </a:r>
            <a:r>
              <a:rPr lang="en-US" dirty="0"/>
              <a:t>are shown in the left-hand panel </a:t>
            </a:r>
            <a:r>
              <a:rPr lang="en-US" dirty="0" smtClean="0"/>
              <a:t>above.</a:t>
            </a:r>
            <a:endParaRPr lang="en-US" dirty="0"/>
          </a:p>
          <a:p>
            <a:r>
              <a:rPr lang="en-US" dirty="0" smtClean="0"/>
              <a:t>We have labeled the </a:t>
            </a:r>
            <a:r>
              <a:rPr lang="en-US" dirty="0"/>
              <a:t>observations from the blue class as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= 1 </a:t>
            </a:r>
            <a:r>
              <a:rPr lang="en-US" dirty="0" smtClean="0"/>
              <a:t>and </a:t>
            </a:r>
            <a:r>
              <a:rPr lang="en-US" dirty="0"/>
              <a:t>those from the purple class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i="1" dirty="0"/>
              <a:t>−</a:t>
            </a:r>
            <a:r>
              <a:rPr lang="en-US" dirty="0"/>
              <a:t>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7933" y="1045028"/>
            <a:ext cx="96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y = 1</a:t>
            </a:r>
            <a:r>
              <a:rPr lang="en-US" sz="1100" dirty="0" smtClean="0"/>
              <a:t> for these points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761958" y="2699656"/>
            <a:ext cx="96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y = -1</a:t>
            </a:r>
            <a:r>
              <a:rPr lang="en-US" sz="1100" dirty="0" smtClean="0"/>
              <a:t> for these points</a:t>
            </a:r>
            <a:endParaRPr lang="en-US" sz="11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6"/>
            <a:ext cx="7772400" cy="2877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Then a </a:t>
            </a:r>
            <a:r>
              <a:rPr lang="en-US" dirty="0" smtClean="0"/>
              <a:t>separating hyperplane has the properties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Equivalently, a </a:t>
            </a:r>
            <a:r>
              <a:rPr lang="en-US" sz="3100" b="1" dirty="0" smtClean="0"/>
              <a:t>Separating Hyperplane </a:t>
            </a:r>
            <a:r>
              <a:rPr lang="en-US" dirty="0"/>
              <a:t>has the property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all </a:t>
            </a:r>
            <a:r>
              <a:rPr lang="en-US" i="1" dirty="0"/>
              <a:t>i</a:t>
            </a:r>
            <a:r>
              <a:rPr lang="en-US" dirty="0"/>
              <a:t> in 1</a:t>
            </a:r>
            <a:r>
              <a:rPr lang="en-US" dirty="0" smtClean="0"/>
              <a:t>,…,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not on the hyperplane.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3286" y="3976712"/>
                <a:ext cx="6638696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86" y="3976712"/>
                <a:ext cx="6638696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1328" y="4581721"/>
                <a:ext cx="6568528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328" y="4581721"/>
                <a:ext cx="6568528" cy="490199"/>
              </a:xfrm>
              <a:prstGeom prst="rect">
                <a:avLst/>
              </a:prstGeom>
              <a:blipFill>
                <a:blip r:embed="rId4"/>
                <a:stretch>
                  <a:fillRect l="-836" t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33779" y="5372267"/>
                <a:ext cx="6075118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79" y="5372267"/>
                <a:ext cx="6075118" cy="4901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84959" y="5918099"/>
            <a:ext cx="204787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This is where the mathematical convenience comes in. 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" name="5-Point Star 8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933" y="1045028"/>
            <a:ext cx="96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y = 1</a:t>
            </a:r>
            <a:r>
              <a:rPr lang="en-US" sz="1100" dirty="0" smtClean="0"/>
              <a:t> for these points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1958" y="2699656"/>
            <a:ext cx="96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y = -1</a:t>
            </a:r>
            <a:r>
              <a:rPr lang="en-US" sz="1100" dirty="0" smtClean="0"/>
              <a:t> for these points</a:t>
            </a:r>
            <a:endParaRPr lang="en-US" sz="11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28416"/>
                <a:ext cx="7772400" cy="3229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a separating hyperplane exists, we can use it to construct a very </a:t>
                </a:r>
                <a:r>
                  <a:rPr lang="en-US" dirty="0" smtClean="0"/>
                  <a:t>natural classifier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test observation is assigned a class depending on which side </a:t>
                </a:r>
                <a:r>
                  <a:rPr lang="en-US" dirty="0" smtClean="0"/>
                  <a:t>of the </a:t>
                </a:r>
                <a:r>
                  <a:rPr lang="en-US" dirty="0"/>
                  <a:t>hyperplane it is located.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classify </a:t>
                </a:r>
                <a:r>
                  <a:rPr lang="en-US" i="1" dirty="0" smtClean="0"/>
                  <a:t>x</a:t>
                </a:r>
                <a:r>
                  <a:rPr lang="en-US" i="1" baseline="30000" dirty="0" smtClean="0"/>
                  <a:t>∗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based </a:t>
                </a:r>
                <a:r>
                  <a:rPr lang="en-US" dirty="0"/>
                  <a:t>on the sign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positive, then we assign the test observation to class 1,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negative, then we assign it to class </a:t>
                </a:r>
                <a:r>
                  <a:rPr lang="en-US" i="1" dirty="0"/>
                  <a:t>-</a:t>
                </a:r>
                <a:r>
                  <a:rPr lang="en-US" dirty="0"/>
                  <a:t>1.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28416"/>
                <a:ext cx="7772400" cy="3229584"/>
              </a:xfrm>
              <a:blipFill>
                <a:blip r:embed="rId2"/>
                <a:stretch>
                  <a:fillRect l="-1098" t="-377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15685" y="5381231"/>
                <a:ext cx="617663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85" y="5381231"/>
                <a:ext cx="6176633" cy="49019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28415"/>
                <a:ext cx="7874540" cy="33852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can also make use of the </a:t>
                </a:r>
                <a:r>
                  <a:rPr lang="en-US" i="1" dirty="0"/>
                  <a:t>magnitude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far from zero, then 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lies </a:t>
                </a:r>
                <a:r>
                  <a:rPr lang="en-US" dirty="0"/>
                  <a:t>far from the hyperplane</a:t>
                </a:r>
                <a:r>
                  <a:rPr lang="en-US" dirty="0" smtClean="0"/>
                  <a:t>, and </a:t>
                </a:r>
                <a:r>
                  <a:rPr lang="en-US" dirty="0"/>
                  <a:t>so we can </a:t>
                </a:r>
                <a:r>
                  <a:rPr lang="en-US" u="sng" dirty="0"/>
                  <a:t>be confident</a:t>
                </a:r>
                <a:r>
                  <a:rPr lang="en-US" dirty="0"/>
                  <a:t> about our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close to zero,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located near the hyperplane, </a:t>
                </a:r>
                <a:r>
                  <a:rPr lang="en-US" dirty="0" smtClean="0"/>
                  <a:t>and we </a:t>
                </a:r>
                <a:r>
                  <a:rPr lang="en-US" dirty="0"/>
                  <a:t>are </a:t>
                </a:r>
                <a:r>
                  <a:rPr lang="en-US" u="sng" dirty="0"/>
                  <a:t>less certain</a:t>
                </a:r>
                <a:r>
                  <a:rPr lang="en-US" dirty="0"/>
                  <a:t> about the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As shown in the right-hand panel above, </a:t>
                </a:r>
                <a:r>
                  <a:rPr lang="en-US" dirty="0"/>
                  <a:t>a classifier that is based on a separating </a:t>
                </a:r>
                <a:r>
                  <a:rPr lang="en-US" dirty="0" smtClean="0"/>
                  <a:t>hyperplane leads </a:t>
                </a:r>
                <a:r>
                  <a:rPr lang="en-US" dirty="0"/>
                  <a:t>to a </a:t>
                </a:r>
                <a:r>
                  <a:rPr lang="en-US" u="sng" dirty="0"/>
                  <a:t>linear decision boundary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28415"/>
                <a:ext cx="7874540" cy="3385227"/>
              </a:xfrm>
              <a:blipFill>
                <a:blip r:embed="rId2"/>
                <a:stretch>
                  <a:fillRect l="-1084" t="-3597" r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5"/>
            <a:ext cx="7874540" cy="3385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general, if our data can be perfectly separated using a hyperplane, </a:t>
            </a:r>
            <a:r>
              <a:rPr lang="en-US" dirty="0" smtClean="0"/>
              <a:t>then there </a:t>
            </a:r>
            <a:r>
              <a:rPr lang="en-US" dirty="0"/>
              <a:t>will in fact exist an </a:t>
            </a:r>
            <a:r>
              <a:rPr lang="en-US" u="sng" dirty="0"/>
              <a:t>infinite</a:t>
            </a:r>
            <a:r>
              <a:rPr lang="en-US" dirty="0"/>
              <a:t> number of such hyperplanes. </a:t>
            </a:r>
            <a:endParaRPr lang="en-US" dirty="0" smtClean="0"/>
          </a:p>
          <a:p>
            <a:pPr lvl="1"/>
            <a:r>
              <a:rPr lang="en-US" dirty="0" smtClean="0"/>
              <a:t>This is because </a:t>
            </a:r>
            <a:r>
              <a:rPr lang="en-US" dirty="0"/>
              <a:t>a given separating hyperplane can usually be shifted a tiny bit up </a:t>
            </a:r>
            <a:r>
              <a:rPr lang="en-US" dirty="0" smtClean="0"/>
              <a:t>or down</a:t>
            </a:r>
            <a:r>
              <a:rPr lang="en-US" dirty="0"/>
              <a:t>, or rotated, without coming into contact with any of the observations.</a:t>
            </a:r>
          </a:p>
          <a:p>
            <a:r>
              <a:rPr lang="en-US" dirty="0"/>
              <a:t>Three possible separating hyperplanes are shown in the left-hand </a:t>
            </a:r>
            <a:r>
              <a:rPr lang="en-US" dirty="0" smtClean="0"/>
              <a:t>panel  above. </a:t>
            </a:r>
          </a:p>
          <a:p>
            <a:r>
              <a:rPr lang="en-US" dirty="0" smtClean="0"/>
              <a:t>In </a:t>
            </a:r>
            <a:r>
              <a:rPr lang="en-US" dirty="0"/>
              <a:t>order to construct a classifier based upon a </a:t>
            </a:r>
            <a:r>
              <a:rPr lang="en-US" dirty="0" smtClean="0"/>
              <a:t>separating hyperplane</a:t>
            </a:r>
            <a:r>
              <a:rPr lang="en-US" dirty="0"/>
              <a:t>, we must have a reasonable way to decide </a:t>
            </a:r>
            <a:r>
              <a:rPr lang="en-US" u="sng" dirty="0"/>
              <a:t>which of the </a:t>
            </a:r>
            <a:r>
              <a:rPr lang="en-US" u="sng" dirty="0" smtClean="0"/>
              <a:t>infinite possible </a:t>
            </a:r>
            <a:r>
              <a:rPr lang="en-US" u="sng" dirty="0"/>
              <a:t>separating hyperplanes to use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0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Maximal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35351"/>
            <a:ext cx="7772400" cy="35226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Intuitively, the </a:t>
            </a:r>
            <a:r>
              <a:rPr lang="en-US" b="1" i="1" dirty="0">
                <a:solidFill>
                  <a:srgbClr val="0070C0"/>
                </a:solidFill>
              </a:rPr>
              <a:t>maximal margin hyperplane</a:t>
            </a:r>
            <a:r>
              <a:rPr lang="en-US" i="1" dirty="0"/>
              <a:t> </a:t>
            </a:r>
            <a:r>
              <a:rPr lang="en-US" dirty="0"/>
              <a:t>(also known as </a:t>
            </a:r>
            <a:r>
              <a:rPr lang="en-US" dirty="0" smtClean="0"/>
              <a:t>the </a:t>
            </a:r>
            <a:r>
              <a:rPr lang="en-US" b="1" i="1" dirty="0">
                <a:solidFill>
                  <a:srgbClr val="0070C0"/>
                </a:solidFill>
              </a:rPr>
              <a:t>optimal separating hyperplane</a:t>
            </a:r>
            <a:r>
              <a:rPr lang="en-US" dirty="0"/>
              <a:t>), </a:t>
            </a:r>
            <a:r>
              <a:rPr lang="en-US" dirty="0" smtClean="0"/>
              <a:t>is </a:t>
            </a:r>
            <a:r>
              <a:rPr lang="en-US" dirty="0"/>
              <a:t>the separating hyperplane </a:t>
            </a:r>
            <a:r>
              <a:rPr lang="en-US" dirty="0" smtClean="0"/>
              <a:t>that is </a:t>
            </a:r>
            <a:r>
              <a:rPr lang="en-US" dirty="0"/>
              <a:t>farthest from the training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determine which of the candidate separating hyperplanes is the maximal </a:t>
            </a:r>
            <a:r>
              <a:rPr lang="en-US" dirty="0"/>
              <a:t>margin </a:t>
            </a:r>
            <a:r>
              <a:rPr lang="en-US" dirty="0" smtClean="0"/>
              <a:t>hyperplane, we proceed as follows:</a:t>
            </a:r>
          </a:p>
          <a:p>
            <a:pPr lvl="1"/>
            <a:r>
              <a:rPr lang="en-US" dirty="0" smtClean="0"/>
              <a:t>For each separating hyperplane, compute the distance </a:t>
            </a:r>
            <a:r>
              <a:rPr lang="en-US" dirty="0"/>
              <a:t>from each training observation to </a:t>
            </a:r>
            <a:r>
              <a:rPr lang="en-US" dirty="0" smtClean="0"/>
              <a:t>that hyperplane</a:t>
            </a:r>
            <a:r>
              <a:rPr lang="en-US" dirty="0"/>
              <a:t>; the </a:t>
            </a:r>
            <a:r>
              <a:rPr lang="en-US" u="sng" dirty="0"/>
              <a:t>smallest</a:t>
            </a:r>
            <a:r>
              <a:rPr lang="en-US" dirty="0"/>
              <a:t> such distance </a:t>
            </a:r>
            <a:r>
              <a:rPr lang="en-US" dirty="0" smtClean="0"/>
              <a:t>is </a:t>
            </a:r>
            <a:r>
              <a:rPr lang="en-US" dirty="0"/>
              <a:t>known as the </a:t>
            </a:r>
            <a:r>
              <a:rPr lang="en-US" b="1" i="1" dirty="0" smtClean="0">
                <a:solidFill>
                  <a:srgbClr val="0070C0"/>
                </a:solidFill>
              </a:rPr>
              <a:t>margin</a:t>
            </a:r>
            <a:r>
              <a:rPr lang="en-US" dirty="0"/>
              <a:t> </a:t>
            </a:r>
            <a:r>
              <a:rPr lang="en-US" dirty="0" smtClean="0"/>
              <a:t>for that hyperplane.</a:t>
            </a:r>
          </a:p>
          <a:p>
            <a:pPr lvl="1"/>
            <a:r>
              <a:rPr lang="en-US" dirty="0" smtClean="0"/>
              <a:t>The maximal margin </a:t>
            </a:r>
            <a:r>
              <a:rPr lang="en-US" dirty="0"/>
              <a:t>hyperplane is the separating hyperplane for which the margin </a:t>
            </a:r>
            <a:r>
              <a:rPr lang="en-US" dirty="0" smtClean="0"/>
              <a:t>is </a:t>
            </a:r>
            <a:r>
              <a:rPr lang="en-US" u="sng" dirty="0" smtClean="0"/>
              <a:t>largest</a:t>
            </a:r>
            <a:r>
              <a:rPr lang="en-US" dirty="0" smtClean="0"/>
              <a:t> - that </a:t>
            </a:r>
            <a:r>
              <a:rPr lang="en-US" dirty="0"/>
              <a:t>is, it is the hyperplane that has the </a:t>
            </a:r>
            <a:r>
              <a:rPr lang="en-US" u="sng" dirty="0"/>
              <a:t>farthest minimum </a:t>
            </a:r>
            <a:r>
              <a:rPr lang="en-US" u="sng" dirty="0" smtClean="0"/>
              <a:t>distance to </a:t>
            </a:r>
            <a:r>
              <a:rPr lang="en-US" u="sng" dirty="0"/>
              <a:t>the training observations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864524"/>
            <a:ext cx="2477797" cy="24708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94234" y="2595684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603" y="1098256"/>
            <a:ext cx="258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margin</a:t>
            </a:r>
            <a:r>
              <a:rPr lang="en-US" sz="2000" dirty="0"/>
              <a:t> is the</a:t>
            </a:r>
          </a:p>
          <a:p>
            <a:r>
              <a:rPr lang="en-US" sz="2000" dirty="0"/>
              <a:t>distance from the solid line to either of the dashed </a:t>
            </a:r>
            <a:r>
              <a:rPr lang="en-US" sz="2000" dirty="0" smtClean="0"/>
              <a:t>lines.</a:t>
            </a:r>
            <a:endParaRPr lang="en-US" sz="20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 flipV="1">
            <a:off x="3519517" y="2668642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 rot="18383351">
            <a:off x="3548643" y="246653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9" name="Straight Connector 8"/>
          <p:cNvCxnSpPr>
            <a:endCxn id="6" idx="3"/>
          </p:cNvCxnSpPr>
          <p:nvPr/>
        </p:nvCxnSpPr>
        <p:spPr bwMode="auto">
          <a:xfrm flipH="1" flipV="1">
            <a:off x="2831865" y="1759976"/>
            <a:ext cx="687652" cy="11626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71226" y="864524"/>
            <a:ext cx="347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 Maximal </a:t>
            </a:r>
            <a:r>
              <a:rPr lang="en-US" b="1" i="1" dirty="0">
                <a:solidFill>
                  <a:srgbClr val="0070C0"/>
                </a:solidFill>
                <a:latin typeface="+mn-lt"/>
              </a:rPr>
              <a:t>Margin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Hyperplane </a:t>
            </a:r>
            <a:r>
              <a:rPr lang="en-US" dirty="0" smtClean="0"/>
              <a:t>is the </a:t>
            </a:r>
            <a:r>
              <a:rPr lang="en-US" dirty="0"/>
              <a:t>mid-line of the widest “slab” that we </a:t>
            </a:r>
            <a:r>
              <a:rPr lang="en-US" dirty="0" smtClean="0"/>
              <a:t>can insert </a:t>
            </a:r>
            <a:r>
              <a:rPr lang="en-US" dirty="0"/>
              <a:t>between the two classes</a:t>
            </a:r>
            <a:endParaRPr lang="en-US" b="1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 flipV="1">
            <a:off x="4328809" y="1822940"/>
            <a:ext cx="1342417" cy="11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Maximal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then classify a test </a:t>
                </a:r>
                <a:r>
                  <a:rPr lang="en-US" dirty="0" smtClean="0"/>
                  <a:t>observation based </a:t>
                </a:r>
                <a:r>
                  <a:rPr lang="en-US" dirty="0"/>
                  <a:t>on which side of the maximal margin hyperplane it lies. This is </a:t>
                </a:r>
                <a:r>
                  <a:rPr lang="en-US" dirty="0" smtClean="0"/>
                  <a:t>known as </a:t>
                </a:r>
                <a:r>
                  <a:rPr lang="en-US" dirty="0"/>
                  <a:t>the </a:t>
                </a:r>
                <a:r>
                  <a:rPr lang="en-US" b="1" i="1" u="sng" dirty="0">
                    <a:solidFill>
                      <a:srgbClr val="0070C0"/>
                    </a:solidFill>
                  </a:rPr>
                  <a:t>maximal margin classifier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So in summary, if </a:t>
                </a:r>
                <a:r>
                  <a:rPr lang="en-US" i="1" dirty="0"/>
                  <a:t>β</a:t>
                </a:r>
                <a:r>
                  <a:rPr lang="en-US" baseline="-25000" dirty="0"/>
                  <a:t>0</a:t>
                </a:r>
                <a:r>
                  <a:rPr lang="en-US" i="1" dirty="0"/>
                  <a:t>, 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are the coefficients of the maximal margin hyperplane</a:t>
                </a:r>
                <a:r>
                  <a:rPr lang="en-US" dirty="0" smtClean="0"/>
                  <a:t>, then </a:t>
                </a:r>
                <a:r>
                  <a:rPr lang="en-US" dirty="0"/>
                  <a:t>the maximal margin classifier classifies 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based on </a:t>
                </a:r>
                <a:r>
                  <a:rPr lang="en-US" dirty="0"/>
                  <a:t>the sign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b="1" u="sng" dirty="0" smtClean="0"/>
                  <a:t>Important</a:t>
                </a:r>
                <a:r>
                  <a:rPr lang="en-US" dirty="0" smtClean="0"/>
                  <a:t>: Our </a:t>
                </a:r>
                <a:r>
                  <a:rPr lang="en-US" dirty="0"/>
                  <a:t>expectation (hope?) is that if the classifier has a large margin on the </a:t>
                </a:r>
                <a:r>
                  <a:rPr lang="en-US" u="sng" dirty="0"/>
                  <a:t>training data</a:t>
                </a:r>
                <a:r>
                  <a:rPr lang="en-US" dirty="0"/>
                  <a:t>, it will also have a large margin on the </a:t>
                </a:r>
                <a:r>
                  <a:rPr lang="en-US" u="sng" dirty="0"/>
                  <a:t>test data</a:t>
                </a:r>
                <a:r>
                  <a:rPr lang="en-US" dirty="0"/>
                  <a:t>, and hence will classify the test observations correctly.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6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83683" y="3969721"/>
                <a:ext cx="617663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83" y="3969721"/>
                <a:ext cx="6176633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6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Maximal Margin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05" y="3509067"/>
            <a:ext cx="8150382" cy="33489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Observe that three </a:t>
            </a:r>
            <a:r>
              <a:rPr lang="en-US" dirty="0"/>
              <a:t>training observations are </a:t>
            </a:r>
            <a:r>
              <a:rPr lang="en-US" dirty="0" smtClean="0"/>
              <a:t>equidistant from </a:t>
            </a:r>
            <a:r>
              <a:rPr lang="en-US" dirty="0"/>
              <a:t>the maximal margin hyperplane and lie along the dashed </a:t>
            </a:r>
            <a:r>
              <a:rPr lang="en-US" dirty="0" smtClean="0"/>
              <a:t>lines indicating </a:t>
            </a:r>
            <a:r>
              <a:rPr lang="en-US" dirty="0"/>
              <a:t>the width of the margin</a:t>
            </a:r>
            <a:r>
              <a:rPr lang="en-US" dirty="0" smtClean="0"/>
              <a:t>.</a:t>
            </a:r>
          </a:p>
          <a:p>
            <a:r>
              <a:rPr lang="en-US" dirty="0"/>
              <a:t>These three observations are known </a:t>
            </a:r>
            <a:r>
              <a:rPr lang="en-US" dirty="0" smtClean="0"/>
              <a:t>as </a:t>
            </a:r>
            <a:r>
              <a:rPr lang="en-US" sz="3400" b="1" i="1" kern="1200" dirty="0">
                <a:solidFill>
                  <a:srgbClr val="0070C0"/>
                </a:solidFill>
              </a:rPr>
              <a:t>support vectors</a:t>
            </a:r>
            <a:r>
              <a:rPr lang="en-US" dirty="0"/>
              <a:t>, since they are vectors in </a:t>
            </a:r>
            <a:r>
              <a:rPr lang="en-US" i="1" dirty="0"/>
              <a:t>p</a:t>
            </a:r>
            <a:r>
              <a:rPr lang="en-US" dirty="0"/>
              <a:t>-dimensional space </a:t>
            </a:r>
            <a:r>
              <a:rPr lang="en-US" dirty="0" smtClean="0"/>
              <a:t>(here </a:t>
            </a:r>
            <a:r>
              <a:rPr lang="en-US" i="1" dirty="0" smtClean="0"/>
              <a:t>p </a:t>
            </a:r>
            <a:r>
              <a:rPr lang="en-US" dirty="0"/>
              <a:t>= 2) and they “support” the maximal margin hyperplane in the sense </a:t>
            </a:r>
            <a:r>
              <a:rPr lang="en-US" dirty="0" smtClean="0"/>
              <a:t>that </a:t>
            </a:r>
            <a:r>
              <a:rPr lang="en-US" dirty="0"/>
              <a:t>if these points were moved slightly then the maximal margin </a:t>
            </a:r>
            <a:r>
              <a:rPr lang="en-US" dirty="0" smtClean="0"/>
              <a:t>hyperplane would </a:t>
            </a:r>
            <a:r>
              <a:rPr lang="en-US" dirty="0"/>
              <a:t>move as well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864524"/>
            <a:ext cx="2477797" cy="2470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26" y="864524"/>
            <a:ext cx="347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Maximal </a:t>
            </a:r>
            <a:r>
              <a:rPr lang="en-US" b="1" i="1" dirty="0">
                <a:solidFill>
                  <a:srgbClr val="0070C0"/>
                </a:solidFill>
                <a:latin typeface="+mn-lt"/>
              </a:rPr>
              <a:t>Margin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Hyperplane </a:t>
            </a:r>
            <a:r>
              <a:rPr lang="en-US" dirty="0" smtClean="0"/>
              <a:t>is the </a:t>
            </a:r>
            <a:r>
              <a:rPr lang="en-US" dirty="0"/>
              <a:t>mid-line of the widest “slab” that we </a:t>
            </a:r>
            <a:r>
              <a:rPr lang="en-US" dirty="0" smtClean="0"/>
              <a:t>can insert </a:t>
            </a:r>
            <a:r>
              <a:rPr lang="en-US" dirty="0"/>
              <a:t>between the two classes</a:t>
            </a:r>
            <a:endParaRPr lang="en-US" b="1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4328809" y="1822940"/>
            <a:ext cx="1342417" cy="11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694234" y="2595684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13" y="2112669"/>
            <a:ext cx="258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margin</a:t>
            </a:r>
            <a:r>
              <a:rPr lang="en-US" sz="2000" dirty="0"/>
              <a:t> is the</a:t>
            </a:r>
          </a:p>
          <a:p>
            <a:r>
              <a:rPr lang="en-US" sz="2000" dirty="0"/>
              <a:t>distance from the solid line to either of the dashed lines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 bwMode="auto">
          <a:xfrm flipV="1">
            <a:off x="3519517" y="2668642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23374" y="1368512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13455" y="1489988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662941" y="235929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44963" y="2352934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383351">
            <a:off x="3548643" y="246653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37" name="Straight Connector 36"/>
          <p:cNvCxnSpPr>
            <a:endCxn id="14" idx="3"/>
          </p:cNvCxnSpPr>
          <p:nvPr/>
        </p:nvCxnSpPr>
        <p:spPr bwMode="auto">
          <a:xfrm flipH="1" flipV="1">
            <a:off x="2952275" y="2774389"/>
            <a:ext cx="567242" cy="148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Arrow Connector 39"/>
          <p:cNvCxnSpPr>
            <a:stCxn id="26" idx="3"/>
            <a:endCxn id="27" idx="2"/>
          </p:cNvCxnSpPr>
          <p:nvPr/>
        </p:nvCxnSpPr>
        <p:spPr bwMode="auto">
          <a:xfrm>
            <a:off x="2653261" y="1568567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591956"/>
            <a:ext cx="7772400" cy="32660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 that the maximal margin hyperplane depends directly on the support vectors, </a:t>
            </a:r>
            <a:r>
              <a:rPr lang="en-US" u="sng" dirty="0" smtClean="0"/>
              <a:t>but not on the other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movement to any of the other observations would not affect the separating hyperplane, provided that the observation’s movement does not cause it to cross the boundary set by the margin. </a:t>
            </a:r>
          </a:p>
          <a:p>
            <a:r>
              <a:rPr lang="en-US" dirty="0" smtClean="0"/>
              <a:t>The fact that </a:t>
            </a:r>
            <a:r>
              <a:rPr lang="en-US" u="sng" dirty="0" smtClean="0"/>
              <a:t>the maximal margin hyperplane depends directly on only a small subset of the observations</a:t>
            </a:r>
            <a:r>
              <a:rPr lang="en-US" dirty="0" smtClean="0"/>
              <a:t> is an important property that will arise later when we discuss the support vector classifier and support vector machines.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864524"/>
            <a:ext cx="2477797" cy="2470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26" y="864524"/>
            <a:ext cx="347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Maximal </a:t>
            </a:r>
            <a:r>
              <a:rPr lang="en-US" b="1" i="1" dirty="0">
                <a:solidFill>
                  <a:srgbClr val="0070C0"/>
                </a:solidFill>
                <a:latin typeface="+mn-lt"/>
              </a:rPr>
              <a:t>Margin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Hyperplane </a:t>
            </a:r>
            <a:r>
              <a:rPr lang="en-US" dirty="0" smtClean="0"/>
              <a:t>is the </a:t>
            </a:r>
            <a:r>
              <a:rPr lang="en-US" dirty="0"/>
              <a:t>mid-line of the widest “slab” that we </a:t>
            </a:r>
            <a:r>
              <a:rPr lang="en-US" dirty="0" smtClean="0"/>
              <a:t>can insert </a:t>
            </a:r>
            <a:r>
              <a:rPr lang="en-US" dirty="0"/>
              <a:t>between the two classes</a:t>
            </a:r>
            <a:endParaRPr lang="en-US" b="1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4328809" y="1822940"/>
            <a:ext cx="1342417" cy="11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694234" y="2595684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13" y="2112669"/>
            <a:ext cx="258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margin</a:t>
            </a:r>
            <a:r>
              <a:rPr lang="en-US" sz="2000" dirty="0"/>
              <a:t> is the</a:t>
            </a:r>
          </a:p>
          <a:p>
            <a:r>
              <a:rPr lang="en-US" sz="2000" dirty="0"/>
              <a:t>distance from the solid line to either of the dashed lines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 bwMode="auto">
          <a:xfrm flipV="1">
            <a:off x="3519517" y="2668642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23374" y="1368512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13455" y="1489988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662941" y="235929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44963" y="2352934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383351">
            <a:off x="3548643" y="246653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37" name="Straight Connector 36"/>
          <p:cNvCxnSpPr>
            <a:endCxn id="14" idx="3"/>
          </p:cNvCxnSpPr>
          <p:nvPr/>
        </p:nvCxnSpPr>
        <p:spPr bwMode="auto">
          <a:xfrm flipH="1" flipV="1">
            <a:off x="2952275" y="2774389"/>
            <a:ext cx="567242" cy="148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Arrow Connector 39"/>
          <p:cNvCxnSpPr>
            <a:stCxn id="26" idx="3"/>
            <a:endCxn id="27" idx="2"/>
          </p:cNvCxnSpPr>
          <p:nvPr/>
        </p:nvCxnSpPr>
        <p:spPr bwMode="auto">
          <a:xfrm>
            <a:off x="2653261" y="1568567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4754491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Maximal Margin </a:t>
            </a:r>
            <a:r>
              <a:rPr lang="en-US" sz="44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Classifiers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Support Vector </a:t>
            </a:r>
            <a:r>
              <a:rPr lang="en-US" sz="44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Classifiers</a:t>
            </a:r>
          </a:p>
          <a:p>
            <a:pPr algn="ctr"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(ISLR, Chapter 9)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9144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5082</a:t>
            </a:r>
            <a:endParaRPr lang="en-US" sz="66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II</a:t>
            </a:r>
          </a:p>
          <a:p>
            <a:pPr marL="342900" indent="-342900" algn="ctr">
              <a:defRPr/>
            </a:pPr>
            <a:endParaRPr lang="en-US" sz="4000" b="1" i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2075634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7485"/>
            <a:ext cx="7772400" cy="53619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find the maximal margin hyperplane, we solve the following optimization problem: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perhaps simpler than it looks:</a:t>
            </a:r>
          </a:p>
          <a:p>
            <a:pPr lvl="1"/>
            <a:r>
              <a:rPr lang="en-US" dirty="0" smtClean="0"/>
              <a:t>The last constraint guarantees that each observation will be on the correct side of the hyperplane with some </a:t>
            </a:r>
            <a:r>
              <a:rPr lang="en-US" dirty="0" smtClean="0"/>
              <a:t>“cushion” (i.e. margin)  </a:t>
            </a:r>
            <a:r>
              <a:rPr lang="en-US" i="1" dirty="0" smtClean="0"/>
              <a:t>M</a:t>
            </a:r>
            <a:r>
              <a:rPr lang="en-US" dirty="0" smtClean="0"/>
              <a:t>, provided that </a:t>
            </a:r>
            <a:r>
              <a:rPr lang="en-US" i="1" dirty="0" smtClean="0"/>
              <a:t>M</a:t>
            </a:r>
            <a:r>
              <a:rPr lang="en-US" dirty="0" smtClean="0"/>
              <a:t> is positive.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39" y="2245444"/>
            <a:ext cx="7312508" cy="19928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12333"/>
                <a:ext cx="7772400" cy="319576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first constraint is not really a constraint on the hyperplane, since if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defines a hyperplane, then so does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 for any </a:t>
                </a:r>
                <a:r>
                  <a:rPr lang="en-US" i="1" dirty="0"/>
                  <a:t>k </a:t>
                </a:r>
                <a:r>
                  <a:rPr lang="en-US" dirty="0" smtClean="0"/>
                  <a:t>≠ </a:t>
                </a:r>
                <a:r>
                  <a:rPr lang="en-US" dirty="0"/>
                  <a:t>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/>
                  <a:t>one can show that with this constraint the </a:t>
                </a:r>
                <a:r>
                  <a:rPr lang="en-US" dirty="0" smtClean="0"/>
                  <a:t>perpendicular distance </a:t>
                </a:r>
                <a:r>
                  <a:rPr lang="en-US" dirty="0"/>
                  <a:t>from the </a:t>
                </a:r>
                <a:r>
                  <a:rPr lang="en-US" i="1" dirty="0" smtClean="0"/>
                  <a:t>i 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to the hyperplane is given </a:t>
                </a:r>
                <a:r>
                  <a:rPr lang="en-US" dirty="0" smtClean="0"/>
                  <a:t>by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12333"/>
                <a:ext cx="7772400" cy="3195761"/>
              </a:xfrm>
              <a:blipFill>
                <a:blip r:embed="rId3"/>
                <a:stretch>
                  <a:fillRect l="-863" t="-343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9" y="1347869"/>
            <a:ext cx="7312508" cy="199285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838667"/>
            <a:ext cx="7772400" cy="27605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Therefore, </a:t>
            </a:r>
            <a:r>
              <a:rPr lang="en-US" dirty="0" smtClean="0"/>
              <a:t>taken together, the two constraints ensure </a:t>
            </a:r>
            <a:r>
              <a:rPr lang="en-US" dirty="0"/>
              <a:t>that each </a:t>
            </a:r>
            <a:r>
              <a:rPr lang="en-US" dirty="0" smtClean="0"/>
              <a:t>observation is </a:t>
            </a:r>
            <a:r>
              <a:rPr lang="en-US" dirty="0"/>
              <a:t>on the correct side of the hyperplane and at least a distance </a:t>
            </a:r>
            <a:r>
              <a:rPr lang="en-US" i="1" dirty="0"/>
              <a:t>M </a:t>
            </a:r>
            <a:r>
              <a:rPr lang="en-US" dirty="0"/>
              <a:t>from </a:t>
            </a:r>
            <a:r>
              <a:rPr lang="en-US" dirty="0" smtClean="0"/>
              <a:t>the hyperplane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represents the margin of our hyperplane, and </a:t>
            </a:r>
            <a:r>
              <a:rPr lang="en-US" dirty="0" smtClean="0"/>
              <a:t>the optimization </a:t>
            </a:r>
            <a:r>
              <a:rPr lang="en-US" dirty="0"/>
              <a:t>problem chooses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i="1" dirty="0"/>
              <a:t>, β</a:t>
            </a:r>
            <a:r>
              <a:rPr lang="en-US" baseline="-25000" dirty="0"/>
              <a:t>1</a:t>
            </a:r>
            <a:r>
              <a:rPr lang="en-US" i="1" dirty="0"/>
              <a:t>, . . . , β</a:t>
            </a:r>
            <a:r>
              <a:rPr lang="en-US" baseline="-25000" dirty="0"/>
              <a:t>p</a:t>
            </a:r>
            <a:r>
              <a:rPr lang="en-US" i="1" dirty="0"/>
              <a:t> </a:t>
            </a:r>
            <a:r>
              <a:rPr lang="en-US" dirty="0" smtClean="0"/>
              <a:t>to </a:t>
            </a:r>
            <a:r>
              <a:rPr lang="en-US" dirty="0"/>
              <a:t>maximize </a:t>
            </a:r>
            <a:r>
              <a:rPr lang="en-US" i="1" dirty="0"/>
              <a:t>M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1190446"/>
            <a:ext cx="2477797" cy="2470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3694234" y="2921606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013" y="2438591"/>
            <a:ext cx="141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margin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 bwMode="auto">
          <a:xfrm flipV="1">
            <a:off x="3519517" y="2994564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3374" y="1694434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 bwMode="auto">
          <a:xfrm>
            <a:off x="4213455" y="1815910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62941" y="2685213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44963" y="2678856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383351">
            <a:off x="3548643" y="279245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20" name="Straight Connector 19"/>
          <p:cNvCxnSpPr>
            <a:endCxn id="13" idx="3"/>
          </p:cNvCxnSpPr>
          <p:nvPr/>
        </p:nvCxnSpPr>
        <p:spPr bwMode="auto">
          <a:xfrm flipH="1" flipV="1">
            <a:off x="1783533" y="2638646"/>
            <a:ext cx="1735984" cy="6099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Arrow Connector 20"/>
          <p:cNvCxnSpPr>
            <a:stCxn id="15" idx="3"/>
            <a:endCxn id="16" idx="2"/>
          </p:cNvCxnSpPr>
          <p:nvPr/>
        </p:nvCxnSpPr>
        <p:spPr bwMode="auto">
          <a:xfrm>
            <a:off x="2653261" y="1894489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12624" y="1433241"/>
                <a:ext cx="3119893" cy="970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The perpendicular </a:t>
                </a:r>
                <a:r>
                  <a:rPr lang="en-US" sz="1400" dirty="0"/>
                  <a:t>distance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from </a:t>
                </a:r>
                <a:r>
                  <a:rPr lang="en-US" sz="1400" dirty="0"/>
                  <a:t>the </a:t>
                </a:r>
                <a:r>
                  <a:rPr lang="en-US" sz="1400" i="1" dirty="0"/>
                  <a:t>i 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observation</a:t>
                </a:r>
                <a:r>
                  <a:rPr lang="en-US" sz="1400" dirty="0" smtClean="0"/>
                  <a:t> is</a:t>
                </a:r>
                <a:br>
                  <a:rPr lang="en-US" sz="1400" dirty="0" smtClean="0"/>
                </a:b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when ||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 smtClean="0"/>
                  <a:t>||=1</a:t>
                </a:r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24" y="1433241"/>
                <a:ext cx="3119893" cy="970715"/>
              </a:xfrm>
              <a:prstGeom prst="rect">
                <a:avLst/>
              </a:prstGeom>
              <a:blipFill>
                <a:blip r:embed="rId3"/>
                <a:stretch>
                  <a:fillRect l="-586" t="-1258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4" idx="1"/>
          </p:cNvCxnSpPr>
          <p:nvPr/>
        </p:nvCxnSpPr>
        <p:spPr bwMode="auto">
          <a:xfrm flipH="1">
            <a:off x="4613564" y="1918599"/>
            <a:ext cx="1099060" cy="426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rot="7425836">
            <a:off x="4372129" y="2004968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{</a:t>
            </a:r>
            <a:endParaRPr lang="en-US" sz="5400" dirty="0"/>
          </a:p>
        </p:txBody>
      </p:sp>
      <p:sp>
        <p:nvSpPr>
          <p:cNvPr id="22" name="5-Point Star 21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Solution Note for the Maximal Margin Classifier</a:t>
            </a:r>
            <a:endParaRPr lang="en-US" sz="360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2851130"/>
            <a:ext cx="7772400" cy="37853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Above is our earlier expression of the optimization problem, expressed in vector form for convenience.</a:t>
            </a:r>
          </a:p>
          <a:p>
            <a:r>
              <a:rPr lang="en-US" dirty="0"/>
              <a:t>The </a:t>
            </a:r>
            <a:r>
              <a:rPr lang="en-US" dirty="0" smtClean="0"/>
              <a:t>two constraints </a:t>
            </a:r>
            <a:r>
              <a:rPr lang="en-US" dirty="0"/>
              <a:t>ensure that all the points are at least a </a:t>
            </a:r>
            <a:r>
              <a:rPr lang="en-US" dirty="0" smtClean="0"/>
              <a:t>distance </a:t>
            </a:r>
            <a:r>
              <a:rPr lang="en-US" i="1" dirty="0"/>
              <a:t>M</a:t>
            </a:r>
            <a:r>
              <a:rPr lang="en-US" dirty="0"/>
              <a:t> from the decision boundary defined </a:t>
            </a:r>
            <a:r>
              <a:rPr lang="en-US" dirty="0" smtClean="0"/>
              <a:t>by </a:t>
            </a:r>
            <a:r>
              <a:rPr lang="en-US" i="1" dirty="0" smtClean="0">
                <a:latin typeface="Symbol" panose="05050102010706020507" pitchFamily="18" charset="2"/>
              </a:rPr>
              <a:t>b</a:t>
            </a:r>
            <a:r>
              <a:rPr lang="en-US" dirty="0" smtClean="0"/>
              <a:t> and </a:t>
            </a:r>
            <a:r>
              <a:rPr lang="en-US" i="1" dirty="0">
                <a:latin typeface="Symbol" panose="05050102010706020507" pitchFamily="18" charset="2"/>
              </a:rPr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and we </a:t>
            </a:r>
            <a:r>
              <a:rPr lang="en-US" dirty="0" smtClean="0"/>
              <a:t>seek the </a:t>
            </a:r>
            <a:r>
              <a:rPr lang="en-US" dirty="0"/>
              <a:t>largest such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another slightly different formulation of this problem, which is more commonly seen in the literature.</a:t>
            </a:r>
          </a:p>
          <a:p>
            <a:r>
              <a:rPr lang="en-US" dirty="0" smtClean="0"/>
              <a:t>We can get rid of the first constraint by replacing the second constraint with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…or equivalently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223967" y="1359317"/>
            <a:ext cx="452487" cy="1719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260914" y="1045452"/>
            <a:ext cx="452487" cy="2940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83938" y="954848"/>
                <a:ext cx="792845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38" y="954848"/>
                <a:ext cx="792845" cy="440955"/>
              </a:xfrm>
              <a:prstGeom prst="rect">
                <a:avLst/>
              </a:prstGeom>
              <a:blipFill>
                <a:blip r:embed="rId2"/>
                <a:stretch>
                  <a:fillRect l="-3077" r="-692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73098" y="1827551"/>
                <a:ext cx="16668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98" y="1827551"/>
                <a:ext cx="1666802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383938" y="2289785"/>
                <a:ext cx="341971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38" y="2289785"/>
                <a:ext cx="3419718" cy="347403"/>
              </a:xfrm>
              <a:prstGeom prst="rect">
                <a:avLst/>
              </a:prstGeom>
              <a:blipFill>
                <a:blip r:embed="rId4"/>
                <a:stretch>
                  <a:fillRect l="-713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34383" y="144633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093797" y="5347289"/>
                <a:ext cx="3896964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97" y="5347289"/>
                <a:ext cx="3896964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223967" y="6289067"/>
                <a:ext cx="385419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67" y="6289067"/>
                <a:ext cx="3854196" cy="347403"/>
              </a:xfrm>
              <a:prstGeom prst="rect">
                <a:avLst/>
              </a:prstGeom>
              <a:blipFill>
                <a:blip r:embed="rId6"/>
                <a:stretch>
                  <a:fillRect l="-475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Solution Note for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4566" y="2478668"/>
                <a:ext cx="7772400" cy="1469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We now have the problem expressed above.</a:t>
                </a:r>
              </a:p>
              <a:p>
                <a:r>
                  <a:rPr lang="en-US" dirty="0"/>
                  <a:t>Since for any </a:t>
                </a:r>
                <a:r>
                  <a:rPr lang="en-US" i="1" dirty="0">
                    <a:latin typeface="Symbol" panose="05050102010706020507" pitchFamily="18" charset="2"/>
                  </a:rPr>
                  <a:t>b</a:t>
                </a:r>
                <a:r>
                  <a:rPr lang="en-US" dirty="0"/>
                  <a:t> and </a:t>
                </a:r>
                <a:r>
                  <a:rPr lang="en-US" i="1" dirty="0">
                    <a:latin typeface="Symbol" panose="05050102010706020507" pitchFamily="18" charset="2"/>
                  </a:rPr>
                  <a:t>b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satisfying these inequalities, any positively </a:t>
                </a:r>
                <a:r>
                  <a:rPr lang="en-US" dirty="0" smtClean="0"/>
                  <a:t>scaled multiple </a:t>
                </a:r>
                <a:r>
                  <a:rPr lang="en-US" dirty="0"/>
                  <a:t>satisfies them too, we can arbitrarily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 smtClean="0"/>
                  <a:t>. This, our problem can be expressed as</a:t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566" y="2478668"/>
                <a:ext cx="7772400" cy="1469647"/>
              </a:xfrm>
              <a:blipFill>
                <a:blip r:embed="rId2"/>
                <a:stretch>
                  <a:fillRect l="-627" t="-6639" r="-2667" b="-9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2780" y="1031880"/>
                <a:ext cx="792845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0" y="1031880"/>
                <a:ext cx="792845" cy="440955"/>
              </a:xfrm>
              <a:prstGeom prst="rect">
                <a:avLst/>
              </a:prstGeom>
              <a:blipFill>
                <a:blip r:embed="rId3"/>
                <a:stretch>
                  <a:fillRect l="-3077" r="-6923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53225" y="15233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402780" y="1899290"/>
                <a:ext cx="385419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0" y="1899290"/>
                <a:ext cx="3854196" cy="347403"/>
              </a:xfrm>
              <a:prstGeom prst="rect">
                <a:avLst/>
              </a:prstGeom>
              <a:blipFill>
                <a:blip r:embed="rId4"/>
                <a:stretch>
                  <a:fillRect l="-475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0441" y="3622513"/>
                <a:ext cx="924997" cy="43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41" y="3622513"/>
                <a:ext cx="924997" cy="438903"/>
              </a:xfrm>
              <a:prstGeom prst="rect">
                <a:avLst/>
              </a:prstGeom>
              <a:blipFill>
                <a:blip r:embed="rId5"/>
                <a:stretch>
                  <a:fillRect l="-526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70886" y="407008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0441" y="4446012"/>
                <a:ext cx="333809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41" y="4446012"/>
                <a:ext cx="3338093" cy="347403"/>
              </a:xfrm>
              <a:prstGeom prst="rect">
                <a:avLst/>
              </a:prstGeom>
              <a:blipFill>
                <a:blip r:embed="rId6"/>
                <a:stretch>
                  <a:fillRect l="-73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46577" y="4856333"/>
            <a:ext cx="728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Any </a:t>
            </a:r>
            <a:r>
              <a:rPr lang="en-US" sz="2000" i="1" dirty="0">
                <a:latin typeface="Symbol" panose="05050102010706020507" pitchFamily="18" charset="2"/>
              </a:rPr>
              <a:t>b</a:t>
            </a:r>
            <a:r>
              <a:rPr lang="en-US" sz="2000" dirty="0"/>
              <a:t> and </a:t>
            </a:r>
            <a:r>
              <a:rPr lang="en-US" sz="2000" i="1" dirty="0">
                <a:latin typeface="Symbol" panose="05050102010706020507" pitchFamily="18" charset="2"/>
              </a:rPr>
              <a:t>b</a:t>
            </a:r>
            <a:r>
              <a:rPr lang="en-US" sz="2000" baseline="-25000" dirty="0"/>
              <a:t>0</a:t>
            </a:r>
            <a:r>
              <a:rPr lang="en-US" sz="2000" dirty="0" smtClean="0"/>
              <a:t> that satisfies this expression also satisfies the following: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2780" y="5211964"/>
                <a:ext cx="1328954" cy="599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0" y="5211964"/>
                <a:ext cx="1328954" cy="599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53225" y="588578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402780" y="6261711"/>
                <a:ext cx="333809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80" y="6261711"/>
                <a:ext cx="3338093" cy="347403"/>
              </a:xfrm>
              <a:prstGeom prst="rect">
                <a:avLst/>
              </a:prstGeom>
              <a:blipFill>
                <a:blip r:embed="rId8"/>
                <a:stretch>
                  <a:fillRect l="-73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Solution Note for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4566" y="2572978"/>
                <a:ext cx="7772400" cy="405406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Recall that earlier we showed that the distance from any point not on the hyperplane to the hyperplane is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The constraint therefore insures that there will be an empty “slab” surrounding the maximal margin hyperplane of thickness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. Hence we choose </a:t>
                </a:r>
                <a:r>
                  <a:rPr lang="en-US" i="1" dirty="0">
                    <a:latin typeface="Symbol" panose="05050102010706020507" pitchFamily="18" charset="2"/>
                  </a:rPr>
                  <a:t>b</a:t>
                </a:r>
                <a:r>
                  <a:rPr lang="en-US" dirty="0"/>
                  <a:t> and </a:t>
                </a:r>
                <a:r>
                  <a:rPr lang="en-US" i="1" dirty="0">
                    <a:latin typeface="Symbol" panose="05050102010706020507" pitchFamily="18" charset="2"/>
                  </a:rPr>
                  <a:t>b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 to maximize this thickness.</a:t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566" y="2572978"/>
                <a:ext cx="7772400" cy="4054065"/>
              </a:xfrm>
              <a:blipFill>
                <a:blip r:embed="rId3"/>
                <a:stretch>
                  <a:fillRect l="-1255" t="-2406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2321" y="908249"/>
                <a:ext cx="1593065" cy="719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1" y="908249"/>
                <a:ext cx="1593065" cy="719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41046" y="1645814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62321" y="2099934"/>
                <a:ext cx="399160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1" y="2099934"/>
                <a:ext cx="3991606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23580" y="3563886"/>
                <a:ext cx="2579360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80" y="3563886"/>
                <a:ext cx="2579360" cy="8484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082"/>
            <a:ext cx="7772400" cy="3856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convex </a:t>
            </a:r>
            <a:r>
              <a:rPr lang="en-US" dirty="0" smtClean="0"/>
              <a:t>quadratic optimization problem. </a:t>
            </a:r>
            <a:r>
              <a:rPr lang="en-US" dirty="0"/>
              <a:t>The </a:t>
            </a:r>
            <a:r>
              <a:rPr lang="en-US" dirty="0" smtClean="0"/>
              <a:t>Lagrangian for the  primal function to </a:t>
            </a:r>
            <a:r>
              <a:rPr lang="en-US" dirty="0"/>
              <a:t>be minimized w.r.t. </a:t>
            </a:r>
            <a:r>
              <a:rPr lang="en-US" i="1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Symbol" panose="05050102010706020507" pitchFamily="18" charset="2"/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>
                <a:latin typeface="Symbol" panose="05050102010706020507" pitchFamily="18" charset="2"/>
              </a:rPr>
              <a:t>b</a:t>
            </a:r>
            <a:r>
              <a:rPr lang="en-US" baseline="-25000" dirty="0"/>
              <a:t>0</a:t>
            </a:r>
            <a:r>
              <a:rPr lang="en-US" dirty="0" smtClean="0"/>
              <a:t>,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Setting the partial derivatives equal to 0, solving for </a:t>
            </a:r>
            <a:r>
              <a:rPr lang="en-US" i="1" dirty="0">
                <a:latin typeface="Symbol" panose="05050102010706020507" pitchFamily="18" charset="2"/>
              </a:rPr>
              <a:t>b</a:t>
            </a:r>
            <a:r>
              <a:rPr lang="en-US" dirty="0" smtClean="0"/>
              <a:t>, and substituting back into </a:t>
            </a:r>
            <a:r>
              <a:rPr lang="en-US" i="1" dirty="0" smtClean="0"/>
              <a:t>L</a:t>
            </a:r>
            <a:r>
              <a:rPr lang="en-US" i="1" baseline="-25000" dirty="0" smtClean="0"/>
              <a:t>P</a:t>
            </a:r>
            <a:r>
              <a:rPr lang="en-US" dirty="0" smtClean="0"/>
              <a:t>, we obtain we obtain the dual optimization problem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Solution Note for the Maximal Margin Classifier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60" y="2537926"/>
            <a:ext cx="4246923" cy="710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318"/>
          <a:stretch/>
        </p:blipFill>
        <p:spPr>
          <a:xfrm>
            <a:off x="2438399" y="4965962"/>
            <a:ext cx="4032021" cy="17145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28526" y="4708595"/>
            <a:ext cx="3321968" cy="2062103"/>
            <a:chOff x="5557101" y="4479995"/>
            <a:chExt cx="3321968" cy="2062103"/>
          </a:xfrm>
        </p:grpSpPr>
        <p:sp>
          <p:nvSpPr>
            <p:cNvPr id="10" name="Oval 9"/>
            <p:cNvSpPr/>
            <p:nvPr/>
          </p:nvSpPr>
          <p:spPr bwMode="auto">
            <a:xfrm>
              <a:off x="5557101" y="4895207"/>
              <a:ext cx="725864" cy="4996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20331" y="4479995"/>
                  <a:ext cx="2158738" cy="2062103"/>
                </a:xfrm>
                <a:prstGeom prst="rect">
                  <a:avLst/>
                </a:prstGeom>
                <a:solidFill>
                  <a:srgbClr val="00206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FF99"/>
                      </a:solidFill>
                    </a:rPr>
                    <a:t>Observe that the solution depends only on the dot products of the training data. It can also be shown that the only points for which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600" dirty="0" smtClean="0">
                      <a:solidFill>
                        <a:srgbClr val="FFFF99"/>
                      </a:solidFill>
                    </a:rPr>
                    <a:t> are the support vectors.</a:t>
                  </a:r>
                  <a:endParaRPr lang="en-US" sz="1600" dirty="0">
                    <a:solidFill>
                      <a:srgbClr val="FFFF99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331" y="4479995"/>
                  <a:ext cx="2158738" cy="2062103"/>
                </a:xfrm>
                <a:prstGeom prst="rect">
                  <a:avLst/>
                </a:prstGeom>
                <a:blipFill>
                  <a:blip r:embed="rId4"/>
                  <a:stretch>
                    <a:fillRect l="-1695" t="-885" b="-2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40385" y="510475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</a:t>
            </a:r>
            <a:r>
              <a:rPr lang="en-US" baseline="-25000" dirty="0" err="1" smtClean="0">
                <a:latin typeface="Symbol" panose="05050102010706020507" pitchFamily="18" charset="2"/>
              </a:rPr>
              <a:t>a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6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2972472"/>
            <a:ext cx="7820025" cy="37998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dual problem above, we have </a:t>
            </a:r>
            <a:r>
              <a:rPr lang="en-US" dirty="0" smtClean="0"/>
              <a:t>a maximization </a:t>
            </a:r>
            <a:r>
              <a:rPr lang="en-US" dirty="0"/>
              <a:t>problem </a:t>
            </a:r>
            <a:r>
              <a:rPr lang="en-US" dirty="0" smtClean="0"/>
              <a:t>with </a:t>
            </a:r>
            <a:r>
              <a:rPr lang="en-US" dirty="0"/>
              <a:t>the parameters </a:t>
            </a:r>
            <a:r>
              <a:rPr lang="en-US" dirty="0" smtClean="0"/>
              <a:t>the </a:t>
            </a:r>
            <a:r>
              <a:rPr lang="en-US" i="1" dirty="0" smtClean="0"/>
              <a:t>α</a:t>
            </a:r>
            <a:r>
              <a:rPr lang="en-US" baseline="-25000" dirty="0" smtClean="0"/>
              <a:t>i</a:t>
            </a:r>
            <a:r>
              <a:rPr lang="en-US" dirty="0" smtClean="0"/>
              <a:t>’s, which is much easier to solve than the earlier quadratic </a:t>
            </a:r>
            <a:r>
              <a:rPr lang="en-US" dirty="0"/>
              <a:t>optimization </a:t>
            </a:r>
            <a:r>
              <a:rPr lang="en-US" dirty="0" smtClean="0"/>
              <a:t>problem.</a:t>
            </a:r>
          </a:p>
          <a:p>
            <a:r>
              <a:rPr lang="en-US" dirty="0" smtClean="0"/>
              <a:t>Once we have found the </a:t>
            </a:r>
            <a:r>
              <a:rPr lang="en-US" i="1" dirty="0"/>
              <a:t>α</a:t>
            </a:r>
            <a:r>
              <a:rPr lang="en-US" baseline="-25000" dirty="0"/>
              <a:t>i</a:t>
            </a:r>
            <a:r>
              <a:rPr lang="en-US" dirty="0"/>
              <a:t>’s, we can </a:t>
            </a:r>
            <a:r>
              <a:rPr lang="en-US" dirty="0" smtClean="0"/>
              <a:t>go </a:t>
            </a:r>
            <a:r>
              <a:rPr lang="en-US" dirty="0"/>
              <a:t>back and </a:t>
            </a:r>
            <a:r>
              <a:rPr lang="en-US" dirty="0" smtClean="0"/>
              <a:t>substitute these into the partial derivative expressions to find the optimal </a:t>
            </a:r>
            <a:r>
              <a:rPr lang="en-US" dirty="0" smtClean="0">
                <a:latin typeface="+mj-lt"/>
              </a:rPr>
              <a:t>betas</a:t>
            </a:r>
            <a:r>
              <a:rPr lang="en-US" dirty="0" smtClean="0"/>
              <a:t> as a function of the </a:t>
            </a:r>
            <a:r>
              <a:rPr lang="en-US" i="1" dirty="0" smtClean="0"/>
              <a:t>α</a:t>
            </a:r>
            <a:r>
              <a:rPr lang="en-US" baseline="-25000" dirty="0" smtClean="0"/>
              <a:t>i</a:t>
            </a:r>
            <a:r>
              <a:rPr lang="en-US" dirty="0" smtClean="0"/>
              <a:t>’s.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Solution Note for the Maximal Margin Classifier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30860" y="1191297"/>
            <a:ext cx="4630035" cy="1714500"/>
            <a:chOff x="9260360" y="991272"/>
            <a:chExt cx="4630035" cy="1714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21318"/>
            <a:stretch/>
          </p:blipFill>
          <p:spPr>
            <a:xfrm>
              <a:off x="9858374" y="991272"/>
              <a:ext cx="4032021" cy="17145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260360" y="113006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max</a:t>
              </a:r>
              <a:r>
                <a:rPr lang="en-US" baseline="-25000" dirty="0" err="1" smtClean="0">
                  <a:latin typeface="Symbol" panose="05050102010706020507" pitchFamily="18" charset="2"/>
                </a:rPr>
                <a:t>a</a:t>
              </a:r>
              <a:endParaRPr lang="en-US" baseline="-25000" dirty="0">
                <a:latin typeface="Symbol" panose="05050102010706020507" pitchFamily="18" charset="2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2157"/>
            <a:ext cx="7772400" cy="853437"/>
          </a:xfrm>
        </p:spPr>
        <p:txBody>
          <a:bodyPr/>
          <a:lstStyle/>
          <a:p>
            <a:r>
              <a:rPr lang="en-US" dirty="0" smtClean="0"/>
              <a:t>But What If Our Data Looks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79" y="1496072"/>
            <a:ext cx="5814447" cy="53619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2258839" y="2435382"/>
            <a:ext cx="4626321" cy="31506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2258839" y="3268301"/>
            <a:ext cx="4911506" cy="9087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2177358" y="3114392"/>
            <a:ext cx="4902452" cy="19244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76111" y="275067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8020" y="34471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602" y="342591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maximal margin classifier is a very natural way to perform classification</a:t>
            </a:r>
            <a:r>
              <a:rPr lang="en-US" dirty="0" smtClean="0"/>
              <a:t>, </a:t>
            </a:r>
            <a:r>
              <a:rPr lang="en-US" i="1" dirty="0" smtClean="0"/>
              <a:t>if </a:t>
            </a:r>
            <a:r>
              <a:rPr lang="en-US" i="1" dirty="0"/>
              <a:t>a separating hyperplane exists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in most cases </a:t>
            </a:r>
            <a:r>
              <a:rPr lang="en-US" dirty="0"/>
              <a:t>no separating hyperplane exists, and so there is no </a:t>
            </a:r>
            <a:r>
              <a:rPr lang="en-US" dirty="0" smtClean="0"/>
              <a:t>maximal margin classifier (and the optimization problem just discussed has no solution).</a:t>
            </a:r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we cannot </a:t>
            </a:r>
            <a:r>
              <a:rPr lang="en-US" i="1" dirty="0"/>
              <a:t>exactly </a:t>
            </a:r>
            <a:r>
              <a:rPr lang="en-US" dirty="0"/>
              <a:t>separate the two classes.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extend the concept of a separating hyperplane in order </a:t>
            </a:r>
            <a:r>
              <a:rPr lang="en-US" dirty="0" smtClean="0"/>
              <a:t>to develop </a:t>
            </a:r>
            <a:r>
              <a:rPr lang="en-US" dirty="0"/>
              <a:t>a hyperplane that </a:t>
            </a:r>
            <a:r>
              <a:rPr lang="en-US" i="1" dirty="0"/>
              <a:t>almost </a:t>
            </a:r>
            <a:r>
              <a:rPr lang="en-US" dirty="0"/>
              <a:t>separates the classes, using a </a:t>
            </a:r>
            <a:r>
              <a:rPr lang="en-US" dirty="0" smtClean="0"/>
              <a:t>so-called </a:t>
            </a:r>
            <a:r>
              <a:rPr lang="en-US" b="1" i="1" dirty="0" smtClean="0">
                <a:solidFill>
                  <a:srgbClr val="0070C0"/>
                </a:solidFill>
              </a:rPr>
              <a:t>soft </a:t>
            </a:r>
            <a:r>
              <a:rPr lang="en-US" b="1" i="1" dirty="0">
                <a:solidFill>
                  <a:srgbClr val="0070C0"/>
                </a:solidFill>
              </a:rPr>
              <a:t>margin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generalization of the maximal margin classifier to </a:t>
            </a:r>
            <a:r>
              <a:rPr lang="en-US" dirty="0" smtClean="0"/>
              <a:t>the non-separable </a:t>
            </a:r>
            <a:r>
              <a:rPr lang="en-US" dirty="0"/>
              <a:t>case is known as the </a:t>
            </a:r>
            <a:r>
              <a:rPr lang="en-US" b="1" i="1" u="sng" dirty="0" smtClean="0">
                <a:solidFill>
                  <a:srgbClr val="0070C0"/>
                </a:solidFill>
              </a:rPr>
              <a:t>Support Vector Classifier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2" y="1130531"/>
            <a:ext cx="7975121" cy="549886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Quick review of the mathematics of hyperplanes</a:t>
            </a:r>
          </a:p>
          <a:p>
            <a:pPr lvl="1"/>
            <a:r>
              <a:rPr lang="en-US" dirty="0" smtClean="0"/>
              <a:t>Three Approaches to </a:t>
            </a:r>
            <a:r>
              <a:rPr lang="en-US" u="sng" dirty="0" smtClean="0"/>
              <a:t>binary classification</a:t>
            </a:r>
            <a:r>
              <a:rPr lang="en-US" dirty="0" smtClean="0"/>
              <a:t> (often collectively called Support Vector Machines, or SVM’s)</a:t>
            </a:r>
          </a:p>
          <a:p>
            <a:pPr lvl="2"/>
            <a:r>
              <a:rPr lang="en-US" dirty="0" smtClean="0"/>
              <a:t>A Separating Hyperplane</a:t>
            </a:r>
          </a:p>
          <a:p>
            <a:pPr lvl="2"/>
            <a:r>
              <a:rPr lang="en-US" dirty="0" smtClean="0"/>
              <a:t>The Maximal Margin Classifier</a:t>
            </a:r>
          </a:p>
          <a:p>
            <a:pPr lvl="2"/>
            <a:r>
              <a:rPr lang="en-US" dirty="0" smtClean="0"/>
              <a:t>The Support Vector Classifier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This talk addresses the first two (today and Monday).</a:t>
            </a:r>
          </a:p>
          <a:p>
            <a:pPr lvl="1"/>
            <a:r>
              <a:rPr lang="en-US" dirty="0" smtClean="0"/>
              <a:t>We’ll then discuss the final two topic on Wednesday and Friday next week and conclude this sequence with some hands-on problems.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instances in which a classifier based </a:t>
            </a:r>
            <a:r>
              <a:rPr lang="en-US" dirty="0" smtClean="0"/>
              <a:t>on a </a:t>
            </a:r>
            <a:r>
              <a:rPr lang="en-US" dirty="0"/>
              <a:t>separating </a:t>
            </a:r>
            <a:r>
              <a:rPr lang="en-US" dirty="0" smtClean="0"/>
              <a:t>hyperplane, even if it exists, might </a:t>
            </a:r>
            <a:r>
              <a:rPr lang="en-US" dirty="0"/>
              <a:t>not be desirable.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classifier based on </a:t>
            </a:r>
            <a:r>
              <a:rPr lang="en-US" dirty="0" smtClean="0"/>
              <a:t>a separating </a:t>
            </a:r>
            <a:r>
              <a:rPr lang="en-US" dirty="0"/>
              <a:t>hyperplane will necessarily perfectly classify all of the </a:t>
            </a:r>
            <a:r>
              <a:rPr lang="en-US" dirty="0" smtClean="0"/>
              <a:t>training observations</a:t>
            </a:r>
            <a:r>
              <a:rPr lang="en-US" dirty="0"/>
              <a:t>; this can lead to sensitivity to individual </a:t>
            </a:r>
            <a:r>
              <a:rPr lang="en-US" dirty="0" smtClean="0"/>
              <a:t>observations.</a:t>
            </a:r>
          </a:p>
          <a:p>
            <a:r>
              <a:rPr lang="en-US" dirty="0" smtClean="0"/>
              <a:t>In the example above, the </a:t>
            </a:r>
            <a:r>
              <a:rPr lang="en-US" dirty="0"/>
              <a:t>addition of a single observation in </a:t>
            </a:r>
            <a:r>
              <a:rPr lang="en-US" dirty="0" smtClean="0"/>
              <a:t>the right-hand </a:t>
            </a:r>
            <a:r>
              <a:rPr lang="en-US" dirty="0"/>
              <a:t>panel </a:t>
            </a:r>
            <a:r>
              <a:rPr lang="en-US" dirty="0" smtClean="0"/>
              <a:t>leads </a:t>
            </a:r>
            <a:r>
              <a:rPr lang="en-US" dirty="0"/>
              <a:t>to a dramatic change in the </a:t>
            </a:r>
            <a:r>
              <a:rPr lang="en-US" dirty="0" smtClean="0"/>
              <a:t>maximal margin </a:t>
            </a:r>
            <a:r>
              <a:rPr lang="en-US" dirty="0"/>
              <a:t>hyperplane.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33977" y="672030"/>
            <a:ext cx="4621136" cy="2562786"/>
            <a:chOff x="4433977" y="672030"/>
            <a:chExt cx="4621136" cy="25627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0745"/>
            <a:stretch/>
          </p:blipFill>
          <p:spPr>
            <a:xfrm>
              <a:off x="4433977" y="801149"/>
              <a:ext cx="2847886" cy="243366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6525613" y="1681745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22385" y="672030"/>
              <a:ext cx="1532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addition of one additional point dramatically changes the maximal margin hyperplane</a:t>
              </a:r>
              <a:endParaRPr lang="en-US" sz="1100" dirty="0"/>
            </a:p>
          </p:txBody>
        </p:sp>
        <p:cxnSp>
          <p:nvCxnSpPr>
            <p:cNvPr id="9" name="Straight Arrow Connector 8"/>
            <p:cNvCxnSpPr>
              <a:stCxn id="2" idx="1"/>
            </p:cNvCxnSpPr>
            <p:nvPr/>
          </p:nvCxnSpPr>
          <p:spPr bwMode="auto">
            <a:xfrm flipH="1">
              <a:off x="6604032" y="1141390"/>
              <a:ext cx="918353" cy="618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50563"/>
          <a:stretch/>
        </p:blipFill>
        <p:spPr>
          <a:xfrm>
            <a:off x="1653229" y="801150"/>
            <a:ext cx="2858386" cy="243366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9475847" y="-151758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6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resulting maximal margin hyperplane is </a:t>
            </a:r>
            <a:r>
              <a:rPr lang="en-US" dirty="0" smtClean="0"/>
              <a:t>not satisfactory for two reasons: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only a tiny margin. This is </a:t>
            </a:r>
            <a:r>
              <a:rPr lang="en-US" dirty="0" smtClean="0"/>
              <a:t>problematic because </a:t>
            </a:r>
            <a:r>
              <a:rPr lang="en-US" dirty="0"/>
              <a:t>as discussed previously, the distance of an observation from </a:t>
            </a:r>
            <a:r>
              <a:rPr lang="en-US" dirty="0" smtClean="0"/>
              <a:t>the hyperplane </a:t>
            </a:r>
            <a:r>
              <a:rPr lang="en-US" dirty="0"/>
              <a:t>can be seen as a measure of our confidence that the </a:t>
            </a:r>
            <a:r>
              <a:rPr lang="en-US" dirty="0" smtClean="0"/>
              <a:t>observation was </a:t>
            </a:r>
            <a:r>
              <a:rPr lang="en-US" dirty="0"/>
              <a:t>correctly classified. </a:t>
            </a:r>
            <a:endParaRPr lang="en-US" dirty="0" smtClean="0"/>
          </a:p>
          <a:p>
            <a:pPr lvl="1"/>
            <a:r>
              <a:rPr lang="en-US" dirty="0" smtClean="0"/>
              <a:t>The fact </a:t>
            </a:r>
            <a:r>
              <a:rPr lang="en-US" dirty="0"/>
              <a:t>that the maximal </a:t>
            </a:r>
            <a:r>
              <a:rPr lang="en-US" dirty="0" smtClean="0"/>
              <a:t>margin hyperplane </a:t>
            </a:r>
            <a:r>
              <a:rPr lang="en-US" dirty="0"/>
              <a:t>is extremely sensitive to a change in a single </a:t>
            </a:r>
            <a:r>
              <a:rPr lang="en-US" dirty="0" smtClean="0"/>
              <a:t>observation suggests </a:t>
            </a:r>
            <a:r>
              <a:rPr lang="en-US" dirty="0"/>
              <a:t>that it may have overfit the training data.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3977" y="672030"/>
            <a:ext cx="4621136" cy="2562786"/>
            <a:chOff x="4433977" y="672030"/>
            <a:chExt cx="4621136" cy="25627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745"/>
            <a:stretch/>
          </p:blipFill>
          <p:spPr>
            <a:xfrm>
              <a:off x="4433977" y="801149"/>
              <a:ext cx="2847886" cy="2433667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 bwMode="auto">
            <a:xfrm>
              <a:off x="6525613" y="1681745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2385" y="672030"/>
              <a:ext cx="1532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addition of one additional point dramatically changes the maximal margin hyperplane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 bwMode="auto">
            <a:xfrm flipH="1">
              <a:off x="6604032" y="1141390"/>
              <a:ext cx="918353" cy="618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50563"/>
          <a:stretch/>
        </p:blipFill>
        <p:spPr>
          <a:xfrm>
            <a:off x="1653229" y="801150"/>
            <a:ext cx="2858386" cy="24336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case, we might be willing to consider a classifier based on a </a:t>
            </a:r>
            <a:r>
              <a:rPr lang="en-US" dirty="0" smtClean="0"/>
              <a:t>hyperplane that </a:t>
            </a:r>
            <a:r>
              <a:rPr lang="en-US" dirty="0"/>
              <a:t>does </a:t>
            </a:r>
            <a:r>
              <a:rPr lang="en-US" i="1" dirty="0"/>
              <a:t>not perfectly</a:t>
            </a:r>
            <a:r>
              <a:rPr lang="en-US" dirty="0"/>
              <a:t> separate the two classes, in the interest </a:t>
            </a:r>
            <a:r>
              <a:rPr lang="en-US" dirty="0" smtClean="0"/>
              <a:t>of </a:t>
            </a:r>
          </a:p>
          <a:p>
            <a:pPr lvl="1"/>
            <a:r>
              <a:rPr lang="en-US" dirty="0"/>
              <a:t>Greater robustness to individual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/>
              <a:t>Better classification of </a:t>
            </a:r>
            <a:r>
              <a:rPr lang="en-US" i="1" dirty="0"/>
              <a:t>most </a:t>
            </a:r>
            <a:r>
              <a:rPr lang="en-US" dirty="0"/>
              <a:t>of the training </a:t>
            </a:r>
            <a:r>
              <a:rPr lang="en-US" dirty="0" smtClean="0"/>
              <a:t>observations</a:t>
            </a:r>
          </a:p>
          <a:p>
            <a:r>
              <a:rPr lang="en-US" dirty="0"/>
              <a:t>That is, it could be worthwhile to </a:t>
            </a:r>
            <a:r>
              <a:rPr lang="en-US" dirty="0" smtClean="0"/>
              <a:t>misclassify </a:t>
            </a:r>
            <a:r>
              <a:rPr lang="en-US" dirty="0"/>
              <a:t>a few training </a:t>
            </a:r>
            <a:r>
              <a:rPr lang="en-US" dirty="0" smtClean="0"/>
              <a:t>observations in </a:t>
            </a:r>
            <a:r>
              <a:rPr lang="en-US" dirty="0"/>
              <a:t>order to do a better job in classifying the remaining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8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0B0F0"/>
                </a:solidFill>
              </a:rPr>
              <a:t>support vector classifier</a:t>
            </a:r>
            <a:r>
              <a:rPr lang="en-US" dirty="0"/>
              <a:t>, sometimes called a </a:t>
            </a:r>
            <a:r>
              <a:rPr lang="en-US" b="1" i="1" dirty="0">
                <a:solidFill>
                  <a:srgbClr val="00B0F0"/>
                </a:solidFill>
              </a:rPr>
              <a:t>soft margin classifier</a:t>
            </a:r>
            <a:r>
              <a:rPr lang="en-US" dirty="0" smtClean="0"/>
              <a:t>, does </a:t>
            </a:r>
            <a:r>
              <a:rPr lang="en-US" dirty="0"/>
              <a:t>exactly this.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seeking the largest possible margin so </a:t>
            </a:r>
            <a:r>
              <a:rPr lang="en-US" dirty="0" smtClean="0"/>
              <a:t>that every </a:t>
            </a:r>
            <a:r>
              <a:rPr lang="en-US" dirty="0"/>
              <a:t>observation is </a:t>
            </a:r>
            <a:r>
              <a:rPr lang="en-US" dirty="0" smtClean="0"/>
              <a:t>both on </a:t>
            </a:r>
            <a:r>
              <a:rPr lang="en-US" dirty="0"/>
              <a:t>the correct side of the hyperplane </a:t>
            </a:r>
            <a:r>
              <a:rPr lang="en-US" dirty="0" smtClean="0"/>
              <a:t>and also </a:t>
            </a:r>
            <a:r>
              <a:rPr lang="en-US" dirty="0"/>
              <a:t>on the correct side of the margin, we instead </a:t>
            </a:r>
            <a:r>
              <a:rPr lang="en-US" u="sng" dirty="0"/>
              <a:t>allow some </a:t>
            </a:r>
            <a:r>
              <a:rPr lang="en-US" u="sng" dirty="0" smtClean="0"/>
              <a:t>observations to </a:t>
            </a:r>
            <a:r>
              <a:rPr lang="en-US" u="sng" dirty="0"/>
              <a:t>be on the incorrect side of the margin</a:t>
            </a:r>
            <a:r>
              <a:rPr lang="en-US" dirty="0"/>
              <a:t>, or even the </a:t>
            </a:r>
            <a:r>
              <a:rPr lang="en-US" u="sng" dirty="0"/>
              <a:t>incorrect side </a:t>
            </a:r>
            <a:r>
              <a:rPr lang="en-US" u="sng" dirty="0" smtClean="0"/>
              <a:t>of the hyperplane</a:t>
            </a:r>
            <a:r>
              <a:rPr lang="en-US" dirty="0"/>
              <a:t> </a:t>
            </a:r>
            <a:r>
              <a:rPr lang="en-US" dirty="0" smtClean="0"/>
              <a:t>(thus the term “soft”).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Left panel: All points are on the correct side of the hyperplane, and all but two are on the correct side of the margin.</a:t>
            </a:r>
            <a:endParaRPr lang="en-US" dirty="0"/>
          </a:p>
          <a:p>
            <a:pPr lvl="1"/>
            <a:r>
              <a:rPr lang="en-US" dirty="0" smtClean="0"/>
              <a:t>However, an </a:t>
            </a:r>
            <a:r>
              <a:rPr lang="en-US" dirty="0"/>
              <a:t>observation can be not only on the wrong side of the margin, but also on the wrong side of the hyperplane. </a:t>
            </a:r>
            <a:endParaRPr lang="en-US" dirty="0" smtClean="0"/>
          </a:p>
          <a:p>
            <a:pPr lvl="2"/>
            <a:r>
              <a:rPr lang="en-US" dirty="0"/>
              <a:t>In fact, when there is no separating hyperplane, such a situation is inevitable.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Right panel: Observations </a:t>
            </a:r>
            <a:r>
              <a:rPr lang="en-US" dirty="0">
                <a:solidFill>
                  <a:schemeClr val="bg1"/>
                </a:solidFill>
              </a:rPr>
              <a:t>on the wrong side </a:t>
            </a:r>
            <a:r>
              <a:rPr lang="en-US" dirty="0" smtClean="0">
                <a:solidFill>
                  <a:schemeClr val="bg1"/>
                </a:solidFill>
              </a:rPr>
              <a:t>of the </a:t>
            </a:r>
            <a:r>
              <a:rPr lang="en-US" dirty="0">
                <a:solidFill>
                  <a:schemeClr val="bg1"/>
                </a:solidFill>
              </a:rPr>
              <a:t>hyperplane correspond to training observations that are misclassified </a:t>
            </a:r>
            <a:r>
              <a:rPr lang="en-US" dirty="0" smtClean="0">
                <a:solidFill>
                  <a:schemeClr val="bg1"/>
                </a:solidFill>
              </a:rPr>
              <a:t>by the </a:t>
            </a:r>
            <a:r>
              <a:rPr lang="en-US" dirty="0">
                <a:solidFill>
                  <a:schemeClr val="bg1"/>
                </a:solidFill>
              </a:rPr>
              <a:t>support vector classifier. </a:t>
            </a:r>
            <a:r>
              <a:rPr lang="en-US" dirty="0" smtClean="0">
                <a:solidFill>
                  <a:schemeClr val="bg1"/>
                </a:solidFill>
              </a:rPr>
              <a:t>Points 11 and 12 are misclassified.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95"/>
          <a:stretch/>
        </p:blipFill>
        <p:spPr>
          <a:xfrm>
            <a:off x="1460869" y="864524"/>
            <a:ext cx="2895471" cy="23926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12062"/>
            <a:ext cx="4242755" cy="2540373"/>
            <a:chOff x="0" y="212062"/>
            <a:chExt cx="4242755" cy="2540373"/>
          </a:xfrm>
        </p:grpSpPr>
        <p:sp>
          <p:nvSpPr>
            <p:cNvPr id="3" name="Oval 2"/>
            <p:cNvSpPr/>
            <p:nvPr/>
          </p:nvSpPr>
          <p:spPr bwMode="auto">
            <a:xfrm rot="21162092">
              <a:off x="3072597" y="866954"/>
              <a:ext cx="1170158" cy="313345"/>
            </a:xfrm>
            <a:prstGeom prst="ellipse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rot="21162092">
              <a:off x="1849619" y="2103657"/>
              <a:ext cx="1171351" cy="648778"/>
            </a:xfrm>
            <a:prstGeom prst="ellipse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12062"/>
              <a:ext cx="1520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Correct side of the hyperplane, correct side of the margin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stCxn id="11" idx="3"/>
              <a:endCxn id="3" idx="1"/>
            </p:cNvCxnSpPr>
            <p:nvPr/>
          </p:nvCxnSpPr>
          <p:spPr bwMode="auto">
            <a:xfrm>
              <a:off x="1520982" y="535228"/>
              <a:ext cx="1712259" cy="431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11" idx="3"/>
              <a:endCxn id="10" idx="0"/>
            </p:cNvCxnSpPr>
            <p:nvPr/>
          </p:nvCxnSpPr>
          <p:spPr bwMode="auto">
            <a:xfrm>
              <a:off x="1520982" y="535228"/>
              <a:ext cx="873103" cy="1571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0" y="1235142"/>
            <a:ext cx="3507960" cy="1086498"/>
            <a:chOff x="0" y="1235142"/>
            <a:chExt cx="3507960" cy="1086498"/>
          </a:xfrm>
        </p:grpSpPr>
        <p:sp>
          <p:nvSpPr>
            <p:cNvPr id="9" name="Oval 8"/>
            <p:cNvSpPr/>
            <p:nvPr/>
          </p:nvSpPr>
          <p:spPr bwMode="auto">
            <a:xfrm rot="18598912">
              <a:off x="2942297" y="1755977"/>
              <a:ext cx="817981" cy="313345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1235142"/>
              <a:ext cx="1520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Correct side of the hyperplane, wrong side of the margin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19" idx="3"/>
              <a:endCxn id="9" idx="0"/>
            </p:cNvCxnSpPr>
            <p:nvPr/>
          </p:nvCxnSpPr>
          <p:spPr bwMode="auto">
            <a:xfrm>
              <a:off x="1520982" y="1558308"/>
              <a:ext cx="1710256" cy="253672"/>
            </a:xfrm>
            <a:prstGeom prst="straightConnector1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234775" y="1479727"/>
            <a:ext cx="2172530" cy="1972168"/>
            <a:chOff x="3234775" y="1479727"/>
            <a:chExt cx="2172530" cy="1972168"/>
          </a:xfrm>
        </p:grpSpPr>
        <p:sp>
          <p:nvSpPr>
            <p:cNvPr id="23" name="Oval 22"/>
            <p:cNvSpPr/>
            <p:nvPr/>
          </p:nvSpPr>
          <p:spPr bwMode="auto">
            <a:xfrm>
              <a:off x="3886323" y="1479727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234775" y="2447440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6323" y="2990230"/>
              <a:ext cx="152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Support vectors</a:t>
              </a:r>
              <a:br>
                <a:rPr lang="en-US" sz="1200" dirty="0" smtClean="0"/>
              </a:br>
              <a:r>
                <a:rPr lang="en-US" sz="1200" dirty="0" smtClean="0"/>
                <a:t>(on the margin)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25" idx="0"/>
              <a:endCxn id="24" idx="6"/>
            </p:cNvCxnSpPr>
            <p:nvPr/>
          </p:nvCxnSpPr>
          <p:spPr bwMode="auto">
            <a:xfrm flipH="1" flipV="1">
              <a:off x="3391614" y="2526020"/>
              <a:ext cx="1255200" cy="4642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Straight Arrow Connector 28"/>
            <p:cNvCxnSpPr>
              <a:stCxn id="25" idx="0"/>
              <a:endCxn id="23" idx="5"/>
            </p:cNvCxnSpPr>
            <p:nvPr/>
          </p:nvCxnSpPr>
          <p:spPr bwMode="auto">
            <a:xfrm flipH="1" flipV="1">
              <a:off x="4020193" y="1613871"/>
              <a:ext cx="626621" cy="13763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8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6"/>
            <a:ext cx="7815403" cy="37957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Left panel: All points are on the correct side of the hyperplane, and all but two are on the correct side of the margin.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However, 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observation can be not only on the wrong side of the margin, but also on the wrong side of the hyperplane.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 fact, when there is no separating hyperplane, such a situation is inevitable.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Right panel: Observations </a:t>
            </a:r>
            <a:r>
              <a:rPr lang="en-US" dirty="0"/>
              <a:t>on the wrong side </a:t>
            </a:r>
            <a:r>
              <a:rPr lang="en-US" dirty="0" smtClean="0"/>
              <a:t>of the </a:t>
            </a:r>
            <a:r>
              <a:rPr lang="en-US" dirty="0"/>
              <a:t>hyperplane correspond to training observations that are misclassified </a:t>
            </a:r>
            <a:r>
              <a:rPr lang="en-US" dirty="0" smtClean="0"/>
              <a:t>by the </a:t>
            </a:r>
            <a:r>
              <a:rPr lang="en-US" dirty="0"/>
              <a:t>support vector </a:t>
            </a:r>
            <a:r>
              <a:rPr lang="en-US" dirty="0" smtClean="0"/>
              <a:t>classifier</a:t>
            </a:r>
          </a:p>
          <a:p>
            <a:pPr lvl="2"/>
            <a:r>
              <a:rPr lang="en-US" dirty="0" smtClean="0"/>
              <a:t>Points 11 and 12 are misclassified.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69" y="864524"/>
            <a:ext cx="5665670" cy="23926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 rot="21162092">
            <a:off x="3072597" y="866954"/>
            <a:ext cx="1170158" cy="313345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18598912">
            <a:off x="2942297" y="1755977"/>
            <a:ext cx="817981" cy="313345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21162092">
            <a:off x="1849619" y="2103657"/>
            <a:ext cx="1171351" cy="648778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206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Correct side of the hyperplane, correct side of the margin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1" idx="3"/>
            <a:endCxn id="3" idx="1"/>
          </p:cNvCxnSpPr>
          <p:nvPr/>
        </p:nvCxnSpPr>
        <p:spPr bwMode="auto">
          <a:xfrm>
            <a:off x="1520982" y="535228"/>
            <a:ext cx="1712259" cy="4310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11" idx="3"/>
            <a:endCxn id="10" idx="0"/>
          </p:cNvCxnSpPr>
          <p:nvPr/>
        </p:nvCxnSpPr>
        <p:spPr bwMode="auto">
          <a:xfrm>
            <a:off x="1520982" y="535228"/>
            <a:ext cx="873103" cy="1571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123514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Correct side of the hyperplane, wrong side of the margin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9" idx="3"/>
            <a:endCxn id="9" idx="0"/>
          </p:cNvCxnSpPr>
          <p:nvPr/>
        </p:nvCxnSpPr>
        <p:spPr bwMode="auto">
          <a:xfrm>
            <a:off x="1520982" y="1558308"/>
            <a:ext cx="1710256" cy="253672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886323" y="1479727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234775" y="2447440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6323" y="2990230"/>
            <a:ext cx="15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Support vectors</a:t>
            </a:r>
            <a:br>
              <a:rPr lang="en-US" sz="1200" dirty="0" smtClean="0"/>
            </a:br>
            <a:r>
              <a:rPr lang="en-US" sz="1200" dirty="0" smtClean="0"/>
              <a:t>(on the margin)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5" idx="0"/>
            <a:endCxn id="24" idx="6"/>
          </p:cNvCxnSpPr>
          <p:nvPr/>
        </p:nvCxnSpPr>
        <p:spPr bwMode="auto">
          <a:xfrm flipH="1" flipV="1">
            <a:off x="3391614" y="2526020"/>
            <a:ext cx="1255200" cy="4642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25" idx="0"/>
            <a:endCxn id="23" idx="5"/>
          </p:cNvCxnSpPr>
          <p:nvPr/>
        </p:nvCxnSpPr>
        <p:spPr bwMode="auto">
          <a:xfrm flipH="1" flipV="1">
            <a:off x="4020193" y="1613871"/>
            <a:ext cx="626621" cy="1376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984341" y="1320756"/>
            <a:ext cx="237550" cy="23755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09572" y="2089157"/>
            <a:ext cx="237550" cy="23755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8806" y="1958268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Wrong side of the hyperplane (so misclassified)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4" idx="1"/>
            <a:endCxn id="32" idx="5"/>
          </p:cNvCxnSpPr>
          <p:nvPr/>
        </p:nvCxnSpPr>
        <p:spPr bwMode="auto">
          <a:xfrm flipH="1" flipV="1">
            <a:off x="6187103" y="1523518"/>
            <a:ext cx="1141703" cy="7579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/>
          <p:cNvCxnSpPr>
            <a:stCxn id="34" idx="1"/>
            <a:endCxn id="33" idx="6"/>
          </p:cNvCxnSpPr>
          <p:nvPr/>
        </p:nvCxnSpPr>
        <p:spPr bwMode="auto">
          <a:xfrm flipH="1" flipV="1">
            <a:off x="5847122" y="2207932"/>
            <a:ext cx="1481684" cy="735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84349"/>
            <a:ext cx="7772400" cy="30736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wish to choose a hyperplane that correctly separates </a:t>
            </a:r>
            <a:r>
              <a:rPr lang="en-US" i="1" dirty="0"/>
              <a:t>most</a:t>
            </a:r>
            <a:r>
              <a:rPr lang="en-US" dirty="0"/>
              <a:t> of the training observations into the two classes, but </a:t>
            </a:r>
            <a:r>
              <a:rPr lang="en-US" dirty="0" smtClean="0"/>
              <a:t>may misclassify </a:t>
            </a:r>
            <a:r>
              <a:rPr lang="en-US" dirty="0"/>
              <a:t>a few observations. </a:t>
            </a:r>
            <a:endParaRPr lang="en-US" dirty="0" smtClean="0"/>
          </a:p>
          <a:p>
            <a:r>
              <a:rPr lang="en-US" dirty="0" smtClean="0"/>
              <a:t>To find such a hyperplane, we solve the above optimization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96" y="942362"/>
            <a:ext cx="5705007" cy="26609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84349"/>
                <a:ext cx="7772400" cy="3073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 smtClean="0"/>
                  <a:t>C</a:t>
                </a:r>
                <a:r>
                  <a:rPr lang="en-US" dirty="0" smtClean="0"/>
                  <a:t> is </a:t>
                </a:r>
                <a:r>
                  <a:rPr lang="en-US" dirty="0"/>
                  <a:t>a nonnegative tuning </a:t>
                </a:r>
                <a:r>
                  <a:rPr lang="en-US" dirty="0" smtClean="0"/>
                  <a:t>parameter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i="1" dirty="0"/>
                  <a:t>slack variables </a:t>
                </a:r>
                <a:r>
                  <a:rPr lang="en-US" dirty="0"/>
                  <a:t>that allow individual observations to be </a:t>
                </a:r>
                <a:r>
                  <a:rPr lang="en-US" dirty="0" smtClean="0"/>
                  <a:t>on the wrong </a:t>
                </a:r>
                <a:r>
                  <a:rPr lang="en-US" dirty="0"/>
                  <a:t>side of the margin or the </a:t>
                </a:r>
                <a:r>
                  <a:rPr lang="en-US" dirty="0" smtClean="0"/>
                  <a:t>hyperplane (more later).</a:t>
                </a:r>
              </a:p>
              <a:p>
                <a:r>
                  <a:rPr lang="en-US" dirty="0" smtClean="0"/>
                  <a:t>As before, we classify </a:t>
                </a:r>
                <a:r>
                  <a:rPr lang="en-US" dirty="0"/>
                  <a:t>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based </a:t>
                </a:r>
                <a:r>
                  <a:rPr lang="en-US" dirty="0"/>
                  <a:t>on </a:t>
                </a:r>
                <a:r>
                  <a:rPr lang="en-US" dirty="0" smtClean="0"/>
                  <a:t>the sign of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84349"/>
                <a:ext cx="7772400" cy="3073651"/>
              </a:xfrm>
              <a:blipFill>
                <a:blip r:embed="rId2"/>
                <a:stretch>
                  <a:fillRect l="-1647" t="-5556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96" y="942362"/>
            <a:ext cx="5705007" cy="26609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464174" y="2290527"/>
            <a:ext cx="823866" cy="561315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01640" y="2770360"/>
            <a:ext cx="2316178" cy="832919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4430" y="2953352"/>
            <a:ext cx="194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Changes to the maximal margin classifier constraints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7" idx="1"/>
            <a:endCxn id="5" idx="4"/>
          </p:cNvCxnSpPr>
          <p:nvPr/>
        </p:nvCxnSpPr>
        <p:spPr bwMode="auto">
          <a:xfrm flipH="1" flipV="1">
            <a:off x="6876107" y="2851842"/>
            <a:ext cx="318323" cy="5170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flipH="1" flipV="1">
            <a:off x="4117821" y="2953352"/>
            <a:ext cx="3076609" cy="415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25307" y="1146032"/>
            <a:ext cx="815040" cy="380587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7" idx="1"/>
            <a:endCxn id="10" idx="6"/>
          </p:cNvCxnSpPr>
          <p:nvPr/>
        </p:nvCxnSpPr>
        <p:spPr bwMode="auto">
          <a:xfrm flipH="1" flipV="1">
            <a:off x="3640347" y="1336326"/>
            <a:ext cx="3554083" cy="2032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56365"/>
                <a:ext cx="7772400" cy="39016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tells us where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observation is </a:t>
                </a:r>
                <a:r>
                  <a:rPr lang="en-US" dirty="0" smtClean="0"/>
                  <a:t>located relative </a:t>
                </a:r>
                <a:r>
                  <a:rPr lang="en-US" dirty="0"/>
                  <a:t>to the </a:t>
                </a:r>
                <a:r>
                  <a:rPr lang="en-US" dirty="0" smtClean="0"/>
                  <a:t>hyperplane </a:t>
                </a:r>
                <a:r>
                  <a:rPr lang="en-US" dirty="0"/>
                  <a:t>and relative to the margin.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0 then </a:t>
                </a:r>
                <a:r>
                  <a:rPr lang="en-US" dirty="0" smtClean="0"/>
                  <a:t>the RHS of Constraint 1 </a:t>
                </a:r>
                <a:r>
                  <a:rPr lang="en-US" dirty="0"/>
                  <a:t>for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 smtClean="0"/>
                  <a:t> observation is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so the distance from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</a:t>
                </a:r>
                <a:r>
                  <a:rPr lang="en-US" dirty="0" smtClean="0"/>
                  <a:t>to the hyperplane is at least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and the observation is correctly classified and on the correct </a:t>
                </a:r>
                <a:r>
                  <a:rPr lang="en-US" dirty="0"/>
                  <a:t>side of the </a:t>
                </a:r>
                <a:r>
                  <a:rPr lang="en-US" dirty="0" smtClean="0"/>
                  <a:t>margin.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&lt; 1 </a:t>
                </a:r>
                <a:r>
                  <a:rPr lang="en-US" dirty="0"/>
                  <a:t>then </a:t>
                </a:r>
                <a:r>
                  <a:rPr lang="en-US" dirty="0" smtClean="0"/>
                  <a:t>the RHS of Constraint 1 for the 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is </a:t>
                </a:r>
                <a:r>
                  <a:rPr lang="en-US" dirty="0" smtClean="0"/>
                  <a:t>less than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but still greater than 0, </a:t>
                </a:r>
                <a:r>
                  <a:rPr lang="en-US" dirty="0"/>
                  <a:t>so the distance from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 to the hyperplane </a:t>
                </a:r>
                <a:r>
                  <a:rPr lang="en-US" dirty="0" smtClean="0"/>
                  <a:t>is greater than 0 but less than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and the observation is correctly classified but on </a:t>
                </a:r>
                <a:r>
                  <a:rPr lang="en-US" dirty="0"/>
                  <a:t>the </a:t>
                </a:r>
                <a:r>
                  <a:rPr lang="en-US" dirty="0" smtClean="0"/>
                  <a:t>wrong </a:t>
                </a:r>
                <a:r>
                  <a:rPr lang="en-US" dirty="0"/>
                  <a:t>side of the </a:t>
                </a:r>
                <a:r>
                  <a:rPr lang="en-US" dirty="0" smtClean="0"/>
                  <a:t>margin.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1 then the RHS of Constraint 1 for the 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observation is </a:t>
                </a:r>
                <a:r>
                  <a:rPr lang="en-US" dirty="0" smtClean="0"/>
                  <a:t>0</a:t>
                </a:r>
                <a:r>
                  <a:rPr lang="en-US" dirty="0"/>
                  <a:t>, so the distance from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 to the hyperplane is </a:t>
                </a:r>
                <a:r>
                  <a:rPr lang="en-US" dirty="0" smtClean="0"/>
                  <a:t>0 and </a:t>
                </a:r>
                <a:r>
                  <a:rPr lang="en-US" dirty="0"/>
                  <a:t>the observation is </a:t>
                </a:r>
                <a:r>
                  <a:rPr lang="en-US" dirty="0" smtClean="0"/>
                  <a:t>on the hyperplane, where its classification is inconclusive and it is still on </a:t>
                </a:r>
                <a:r>
                  <a:rPr lang="en-US" dirty="0"/>
                  <a:t>the wrong side of the margin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&gt; </a:t>
                </a:r>
                <a:r>
                  <a:rPr lang="en-US" dirty="0" smtClean="0"/>
                  <a:t>1 then the observation is </a:t>
                </a:r>
                <a:r>
                  <a:rPr lang="en-US" dirty="0"/>
                  <a:t>on the wrong side of the </a:t>
                </a:r>
                <a:r>
                  <a:rPr lang="en-US" dirty="0" smtClean="0"/>
                  <a:t>hyperplane, and so is misclassified.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56365"/>
                <a:ext cx="7772400" cy="3901636"/>
              </a:xfrm>
              <a:blipFill>
                <a:blip r:embed="rId2"/>
                <a:stretch>
                  <a:fillRect l="-706" t="-2344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48" y="987630"/>
            <a:ext cx="3957027" cy="1845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1017" y="1910444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(Constraint 1)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11017" y="2386981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(Constraint 2)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50202"/>
                <a:ext cx="7772400" cy="5807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i="1" dirty="0" smtClean="0"/>
                  <a:t>Since C</a:t>
                </a:r>
                <a:r>
                  <a:rPr lang="en-US" dirty="0" smtClean="0"/>
                  <a:t> bounds the </a:t>
                </a:r>
                <a:r>
                  <a:rPr lang="en-US" dirty="0"/>
                  <a:t>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’s, </a:t>
                </a:r>
                <a:r>
                  <a:rPr lang="en-US" dirty="0" smtClean="0"/>
                  <a:t>it </a:t>
                </a:r>
                <a:r>
                  <a:rPr lang="en-US" dirty="0"/>
                  <a:t>determines the number and severity of the </a:t>
                </a:r>
                <a:r>
                  <a:rPr lang="en-US" dirty="0" smtClean="0"/>
                  <a:t>violations to </a:t>
                </a:r>
                <a:r>
                  <a:rPr lang="en-US" dirty="0"/>
                  <a:t>the margin (and to the hyperplane) that we will tolerate. </a:t>
                </a:r>
                <a:endParaRPr lang="en-US" dirty="0" smtClean="0"/>
              </a:p>
              <a:p>
                <a:r>
                  <a:rPr lang="en-US" dirty="0" smtClean="0"/>
                  <a:t>We can think </a:t>
                </a:r>
                <a:r>
                  <a:rPr lang="en-US" dirty="0"/>
                  <a:t>of </a:t>
                </a:r>
                <a:r>
                  <a:rPr lang="en-US" i="1" dirty="0"/>
                  <a:t>C </a:t>
                </a:r>
                <a:r>
                  <a:rPr lang="en-US" dirty="0"/>
                  <a:t>as a </a:t>
                </a:r>
                <a:r>
                  <a:rPr lang="en-US" i="1" dirty="0"/>
                  <a:t>budget </a:t>
                </a:r>
                <a:r>
                  <a:rPr lang="en-US" dirty="0"/>
                  <a:t>for the amount that the margin can be </a:t>
                </a:r>
                <a:r>
                  <a:rPr lang="en-US" dirty="0" smtClean="0"/>
                  <a:t>violated by </a:t>
                </a:r>
                <a:r>
                  <a:rPr lang="en-US" dirty="0"/>
                  <a:t>the </a:t>
                </a:r>
                <a:r>
                  <a:rPr lang="en-US" i="1" dirty="0"/>
                  <a:t>n </a:t>
                </a:r>
                <a:r>
                  <a:rPr lang="en-US" dirty="0"/>
                  <a:t>observations.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/>
                  <a:t>C </a:t>
                </a:r>
                <a:r>
                  <a:rPr lang="en-US" dirty="0"/>
                  <a:t>= 0 then there is no budget for violations </a:t>
                </a:r>
                <a:r>
                  <a:rPr lang="en-US" dirty="0" smtClean="0"/>
                  <a:t>to the </a:t>
                </a:r>
                <a:r>
                  <a:rPr lang="en-US" dirty="0"/>
                  <a:t>margin, and it must be the case that </a:t>
                </a:r>
                <a:r>
                  <a:rPr lang="en-US" dirty="0" smtClean="0"/>
                  <a:t>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0, </a:t>
                </a:r>
                <a:r>
                  <a:rPr lang="en-US" dirty="0"/>
                  <a:t>in which </a:t>
                </a:r>
                <a:r>
                  <a:rPr lang="en-US" dirty="0" smtClean="0"/>
                  <a:t>case the hyperplane we seek is just </a:t>
                </a:r>
                <a:r>
                  <a:rPr lang="en-US" dirty="0"/>
                  <a:t>the maximal margin hyperplane </a:t>
                </a:r>
                <a:r>
                  <a:rPr lang="en-US" dirty="0" smtClean="0"/>
                  <a:t>optimization, which may not exist.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/>
                  <a:t>C &gt; </a:t>
                </a:r>
                <a:r>
                  <a:rPr lang="en-US" dirty="0"/>
                  <a:t>0 no more than </a:t>
                </a:r>
                <a:r>
                  <a:rPr lang="en-US" i="1" dirty="0"/>
                  <a:t>C </a:t>
                </a:r>
                <a:r>
                  <a:rPr lang="en-US" dirty="0" smtClean="0"/>
                  <a:t>observations can </a:t>
                </a:r>
                <a:r>
                  <a:rPr lang="en-US" dirty="0"/>
                  <a:t>be on the wrong side of the hyperplane, because if an </a:t>
                </a:r>
                <a:r>
                  <a:rPr lang="en-US" dirty="0" smtClean="0"/>
                  <a:t>observation is </a:t>
                </a:r>
                <a:r>
                  <a:rPr lang="en-US" dirty="0"/>
                  <a:t>on the wrong side of the hyperplane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&gt; </a:t>
                </a:r>
                <a:r>
                  <a:rPr lang="en-US" dirty="0"/>
                  <a:t>1, </a:t>
                </a:r>
                <a:r>
                  <a:rPr lang="en-US" dirty="0" smtClean="0"/>
                  <a:t>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  <a:r>
                  <a:rPr lang="en-US" dirty="0" smtClean="0"/>
                  <a:t> must sum to no more than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</a:t>
                </a:r>
                <a:r>
                  <a:rPr lang="en-US" dirty="0"/>
                  <a:t>the budget </a:t>
                </a:r>
                <a:r>
                  <a:rPr lang="en-US" i="1" dirty="0"/>
                  <a:t>C </a:t>
                </a:r>
                <a:r>
                  <a:rPr lang="en-US" dirty="0"/>
                  <a:t>increases, we become more tolerant </a:t>
                </a:r>
                <a:r>
                  <a:rPr lang="en-US" dirty="0" smtClean="0"/>
                  <a:t>of violations </a:t>
                </a:r>
                <a:r>
                  <a:rPr lang="en-US" dirty="0"/>
                  <a:t>to the margin, and so the margin will widen. </a:t>
                </a:r>
                <a:endParaRPr lang="en-US" dirty="0" smtClean="0"/>
              </a:p>
              <a:p>
                <a:r>
                  <a:rPr lang="en-US" dirty="0" smtClean="0"/>
                  <a:t>Conversely</a:t>
                </a:r>
                <a:r>
                  <a:rPr lang="en-US" dirty="0"/>
                  <a:t>, as </a:t>
                </a:r>
                <a:r>
                  <a:rPr lang="en-US" i="1" dirty="0" smtClean="0"/>
                  <a:t>C </a:t>
                </a:r>
                <a:r>
                  <a:rPr lang="en-US" dirty="0" smtClean="0"/>
                  <a:t>decreases</a:t>
                </a:r>
                <a:r>
                  <a:rPr lang="en-US" dirty="0"/>
                  <a:t>, we become less tolerant of violations to the margin and so </a:t>
                </a:r>
                <a:r>
                  <a:rPr lang="en-US" dirty="0" smtClean="0"/>
                  <a:t>the margin </a:t>
                </a:r>
                <a:r>
                  <a:rPr lang="en-US" dirty="0"/>
                  <a:t>narrows.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50202"/>
                <a:ext cx="7772400" cy="5807799"/>
              </a:xfrm>
              <a:blipFill>
                <a:blip r:embed="rId2"/>
                <a:stretch>
                  <a:fillRect l="-1098" t="-11542" r="-1255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0202"/>
            <a:ext cx="7772400" cy="5807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</a:t>
            </a:r>
            <a:r>
              <a:rPr lang="en-US" u="sng" dirty="0" smtClean="0"/>
              <a:t>only </a:t>
            </a:r>
            <a:r>
              <a:rPr lang="en-US" u="sng" dirty="0"/>
              <a:t>observations that either lie on the margin or </a:t>
            </a:r>
            <a:r>
              <a:rPr lang="en-US" u="sng" dirty="0" smtClean="0"/>
              <a:t>that violate </a:t>
            </a:r>
            <a:r>
              <a:rPr lang="en-US" u="sng" dirty="0"/>
              <a:t>the margin will affect the hyperplane</a:t>
            </a:r>
            <a:r>
              <a:rPr lang="en-US" dirty="0"/>
              <a:t>, and hence the classifier obtained.</a:t>
            </a:r>
          </a:p>
          <a:p>
            <a:pPr lvl="1"/>
            <a:r>
              <a:rPr lang="en-US" dirty="0"/>
              <a:t>In other words, an observation that lies strictly on the correct </a:t>
            </a:r>
            <a:r>
              <a:rPr lang="en-US" dirty="0" smtClean="0"/>
              <a:t>side of </a:t>
            </a:r>
            <a:r>
              <a:rPr lang="en-US" dirty="0"/>
              <a:t>the margin does not affect the support vector classifier! </a:t>
            </a:r>
            <a:endParaRPr lang="en-US" dirty="0" smtClean="0"/>
          </a:p>
          <a:p>
            <a:pPr lvl="1"/>
            <a:r>
              <a:rPr lang="en-US" dirty="0" smtClean="0"/>
              <a:t>Changing the position </a:t>
            </a:r>
            <a:r>
              <a:rPr lang="en-US" dirty="0"/>
              <a:t>of that observation would not change the classifier at all, </a:t>
            </a:r>
            <a:r>
              <a:rPr lang="en-US" dirty="0" smtClean="0"/>
              <a:t>provided that </a:t>
            </a:r>
            <a:r>
              <a:rPr lang="en-US" dirty="0"/>
              <a:t>its position remains on the correct side of the margin. </a:t>
            </a:r>
            <a:endParaRPr lang="en-US" dirty="0" smtClean="0"/>
          </a:p>
          <a:p>
            <a:r>
              <a:rPr lang="en-US" dirty="0" smtClean="0"/>
              <a:t>Observations that </a:t>
            </a:r>
            <a:r>
              <a:rPr lang="en-US" dirty="0"/>
              <a:t>lie directly on the margin, or on the wrong side of the margin </a:t>
            </a:r>
            <a:r>
              <a:rPr lang="en-US" dirty="0" smtClean="0"/>
              <a:t>for their </a:t>
            </a:r>
            <a:r>
              <a:rPr lang="en-US" dirty="0"/>
              <a:t>class, are known as </a:t>
            </a:r>
            <a:r>
              <a:rPr lang="en-US" b="1" i="1" dirty="0">
                <a:solidFill>
                  <a:srgbClr val="00B0F0"/>
                </a:solidFill>
              </a:rPr>
              <a:t>support vectors</a:t>
            </a:r>
            <a:r>
              <a:rPr lang="en-US" dirty="0"/>
              <a:t>. These observations </a:t>
            </a:r>
            <a:r>
              <a:rPr lang="en-US" u="sng" dirty="0"/>
              <a:t>do</a:t>
            </a:r>
            <a:r>
              <a:rPr lang="en-US" dirty="0"/>
              <a:t> affect </a:t>
            </a:r>
            <a:r>
              <a:rPr lang="en-US" dirty="0" smtClean="0"/>
              <a:t>the support </a:t>
            </a:r>
            <a:r>
              <a:rPr lang="en-US" dirty="0"/>
              <a:t>vector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0202"/>
            <a:ext cx="7772400" cy="5807799"/>
          </a:xfrm>
        </p:spPr>
        <p:txBody>
          <a:bodyPr>
            <a:normAutofit/>
          </a:bodyPr>
          <a:lstStyle/>
          <a:p>
            <a:r>
              <a:rPr lang="en-US" dirty="0"/>
              <a:t>The fact that only support vectors affect the classifier </a:t>
            </a:r>
            <a:r>
              <a:rPr lang="en-US" dirty="0" smtClean="0"/>
              <a:t>implies </a:t>
            </a:r>
            <a:r>
              <a:rPr lang="en-US" dirty="0"/>
              <a:t>that </a:t>
            </a:r>
            <a:r>
              <a:rPr lang="en-US" i="1" dirty="0"/>
              <a:t>C </a:t>
            </a:r>
            <a:r>
              <a:rPr lang="en-US" dirty="0"/>
              <a:t>controls the bias-variance trade-off of the </a:t>
            </a:r>
            <a:r>
              <a:rPr lang="en-US" dirty="0" smtClean="0"/>
              <a:t>support vector </a:t>
            </a:r>
            <a:r>
              <a:rPr lang="en-US" dirty="0"/>
              <a:t>classifier.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tuning parameter </a:t>
            </a:r>
            <a:r>
              <a:rPr lang="en-US" i="1" dirty="0"/>
              <a:t>C </a:t>
            </a:r>
            <a:r>
              <a:rPr lang="en-US" dirty="0"/>
              <a:t>is large, then the margin </a:t>
            </a:r>
            <a:r>
              <a:rPr lang="en-US" dirty="0" smtClean="0"/>
              <a:t>is wide</a:t>
            </a:r>
            <a:r>
              <a:rPr lang="en-US" dirty="0"/>
              <a:t>, many observations violate the margin, and so there are many </a:t>
            </a:r>
            <a:r>
              <a:rPr lang="en-US" dirty="0" smtClean="0"/>
              <a:t>support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many observations are involved in determining </a:t>
            </a:r>
            <a:r>
              <a:rPr lang="en-US" dirty="0" smtClean="0"/>
              <a:t>the hyperplane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237" y="759732"/>
            <a:ext cx="4737225" cy="3495674"/>
          </a:xfrm>
        </p:spPr>
        <p:txBody>
          <a:bodyPr>
            <a:noAutofit/>
          </a:bodyPr>
          <a:lstStyle/>
          <a:p>
            <a:r>
              <a:rPr lang="en-US" sz="2800" dirty="0"/>
              <a:t>The largest value of </a:t>
            </a:r>
            <a:r>
              <a:rPr lang="en-US" sz="2800" i="1" dirty="0"/>
              <a:t>C</a:t>
            </a:r>
            <a:r>
              <a:rPr lang="en-US" sz="2800" dirty="0"/>
              <a:t> was used in the </a:t>
            </a:r>
            <a:r>
              <a:rPr lang="en-US" sz="2800" dirty="0" smtClean="0"/>
              <a:t>top left </a:t>
            </a:r>
            <a:r>
              <a:rPr lang="en-US" sz="2800" dirty="0"/>
              <a:t>panel, and smaller values were used in the </a:t>
            </a:r>
            <a:r>
              <a:rPr lang="en-US" sz="2800" dirty="0" smtClean="0"/>
              <a:t>other </a:t>
            </a:r>
            <a:r>
              <a:rPr lang="en-US" sz="2800" dirty="0"/>
              <a:t>panels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When </a:t>
            </a:r>
            <a:r>
              <a:rPr lang="en-US" sz="2800" i="1" dirty="0" smtClean="0"/>
              <a:t>C </a:t>
            </a:r>
            <a:r>
              <a:rPr lang="en-US" sz="2800" dirty="0" smtClean="0"/>
              <a:t>is large, </a:t>
            </a:r>
            <a:r>
              <a:rPr lang="en-US" sz="2800" dirty="0"/>
              <a:t>there is a high </a:t>
            </a:r>
            <a:r>
              <a:rPr lang="en-US" sz="2800" dirty="0" smtClean="0"/>
              <a:t>tolerance </a:t>
            </a:r>
            <a:r>
              <a:rPr lang="en-US" sz="2800" dirty="0"/>
              <a:t>for </a:t>
            </a:r>
            <a:r>
              <a:rPr lang="en-US" sz="2800" dirty="0" smtClean="0"/>
              <a:t>observations </a:t>
            </a:r>
            <a:r>
              <a:rPr lang="en-US" sz="2800" dirty="0"/>
              <a:t>being on the wrong side of the </a:t>
            </a:r>
            <a:r>
              <a:rPr lang="en-US" sz="2800" dirty="0" smtClean="0"/>
              <a:t>margin,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7654"/>
            <a:ext cx="3500438" cy="349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612" y="4220824"/>
            <a:ext cx="810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/>
              <a:t>a wider margin, more bias, relatively more support vectors, and lower variance.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C decreases</a:t>
            </a:r>
            <a:r>
              <a:rPr lang="en-US" sz="2800" dirty="0" smtClean="0"/>
              <a:t>, the </a:t>
            </a:r>
            <a:r>
              <a:rPr lang="en-US" sz="2800" dirty="0"/>
              <a:t>tolerance for observations being on the wrong side of the margin decreases</a:t>
            </a:r>
            <a:r>
              <a:rPr lang="en-US" sz="2800" dirty="0" smtClean="0"/>
              <a:t>, leading to </a:t>
            </a:r>
            <a:r>
              <a:rPr lang="en-US" sz="2800" dirty="0"/>
              <a:t>narrower </a:t>
            </a:r>
            <a:r>
              <a:rPr lang="en-US" sz="2800" dirty="0" smtClean="0"/>
              <a:t>margins, lower bias, fewer support vectors, and higher variance.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2515"/>
                <a:ext cx="7772400" cy="58741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fact that the support vector classifier’s decision rule is based only on a potentially small subset of the training observations (the support vectors) means that it is </a:t>
                </a:r>
                <a:r>
                  <a:rPr lang="en-US" u="sng" dirty="0" smtClean="0"/>
                  <a:t>quite robust to the behavior of observations that are far away from the hyperplane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This property is distinct from some of the other classification methods that we have seen in preceding topics, such as linear discriminant analysis. </a:t>
                </a:r>
              </a:p>
              <a:p>
                <a:pPr lvl="1"/>
                <a:r>
                  <a:rPr lang="en-US" dirty="0" smtClean="0"/>
                  <a:t>Recall that the LDA classification rule depends on the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of all of the observations within each class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as well as the within-class covariance matrix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computed using all of the observations. </a:t>
                </a:r>
              </a:p>
              <a:p>
                <a:pPr lvl="2"/>
                <a:r>
                  <a:rPr lang="en-US" dirty="0" smtClean="0"/>
                  <a:t>That is, for more than one predictor, we computed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 contrast, logistic regression has very low sensitivity to observations far from the decision boundary. </a:t>
                </a:r>
              </a:p>
              <a:p>
                <a:r>
                  <a:rPr lang="en-US" dirty="0" smtClean="0"/>
                  <a:t>In fact we will see that the support vector classifier and logistic regression are closely related.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2515"/>
                <a:ext cx="7772400" cy="5874118"/>
              </a:xfrm>
              <a:blipFill>
                <a:blip r:embed="rId3"/>
                <a:stretch>
                  <a:fillRect l="-1098" t="-2181" r="-1725" b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50" y="5020463"/>
            <a:ext cx="3990975" cy="4857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i="1" dirty="0"/>
              <a:t>p</a:t>
            </a:r>
            <a:r>
              <a:rPr lang="en-US" dirty="0"/>
              <a:t>-dimensional space, a </a:t>
            </a:r>
            <a:r>
              <a:rPr lang="en-US" i="1" dirty="0"/>
              <a:t>hyperplane </a:t>
            </a:r>
            <a:r>
              <a:rPr lang="en-US" dirty="0"/>
              <a:t>is a flat </a:t>
            </a:r>
            <a:r>
              <a:rPr lang="en-US" dirty="0" smtClean="0"/>
              <a:t>subspace of dimension </a:t>
            </a:r>
            <a:r>
              <a:rPr lang="en-US" i="1" dirty="0"/>
              <a:t>p − </a:t>
            </a:r>
            <a:r>
              <a:rPr lang="en-US" dirty="0" smtClean="0"/>
              <a:t>1 </a:t>
            </a:r>
            <a:r>
              <a:rPr lang="en-US" dirty="0"/>
              <a:t>not necessarily passing through the </a:t>
            </a:r>
            <a:r>
              <a:rPr lang="en-US" dirty="0" smtClean="0"/>
              <a:t>origin.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two dimensions, a hyperplane is a </a:t>
            </a:r>
            <a:r>
              <a:rPr lang="en-US" dirty="0" smtClean="0"/>
              <a:t>flat one-dimensional subspace (i.e. a line).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three dimensions, </a:t>
            </a:r>
            <a:r>
              <a:rPr lang="en-US" dirty="0" smtClean="0"/>
              <a:t>a hyperplane </a:t>
            </a:r>
            <a:r>
              <a:rPr lang="en-US" dirty="0"/>
              <a:t>is a flat two-dimensional </a:t>
            </a:r>
            <a:r>
              <a:rPr lang="en-US" dirty="0" smtClean="0"/>
              <a:t>subspace (i.e. a plane).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/>
              <a:t>p &gt; </a:t>
            </a:r>
            <a:r>
              <a:rPr lang="en-US" dirty="0" smtClean="0"/>
              <a:t>3 dimensions</a:t>
            </a:r>
            <a:r>
              <a:rPr lang="en-US" dirty="0"/>
              <a:t>, it </a:t>
            </a:r>
            <a:r>
              <a:rPr lang="en-US" dirty="0" smtClean="0"/>
              <a:t>is impossible to </a:t>
            </a:r>
            <a:r>
              <a:rPr lang="en-US" dirty="0"/>
              <a:t>visualize a hyperplane, but the notion of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/>
              <a:t>p − </a:t>
            </a:r>
            <a:r>
              <a:rPr lang="en-US" dirty="0"/>
              <a:t>1)-dimensional flat subspace still applies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019175"/>
                <a:ext cx="7983747" cy="59245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Mathematically, 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/>
                  <a:t>two dimensions, a hyperplane is </a:t>
                </a:r>
                <a:r>
                  <a:rPr lang="en-US" dirty="0" smtClean="0"/>
                  <a:t>a line defined </a:t>
                </a:r>
                <a:r>
                  <a:rPr lang="en-US" dirty="0"/>
                  <a:t>by the </a:t>
                </a:r>
                <a:r>
                  <a:rPr lang="en-US" dirty="0" smtClean="0"/>
                  <a:t>equation: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2"/>
                <a:r>
                  <a:rPr lang="en-US" dirty="0" smtClean="0"/>
                  <a:t>Another way to express this: any point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= (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i="1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i="1" baseline="30000" dirty="0" smtClean="0"/>
                  <a:t>T</a:t>
                </a:r>
                <a:r>
                  <a:rPr lang="en-US" i="1" dirty="0" smtClean="0"/>
                  <a:t> </a:t>
                </a:r>
                <a:r>
                  <a:rPr lang="en-US" dirty="0"/>
                  <a:t>for which </a:t>
                </a:r>
                <a:r>
                  <a:rPr lang="en-US" dirty="0" smtClean="0"/>
                  <a:t>this expression holds </a:t>
                </a:r>
                <a:r>
                  <a:rPr lang="en-US" dirty="0"/>
                  <a:t>is a </a:t>
                </a:r>
                <a:r>
                  <a:rPr lang="en-US" dirty="0" smtClean="0"/>
                  <a:t>point on </a:t>
                </a:r>
                <a:r>
                  <a:rPr lang="en-US" dirty="0"/>
                  <a:t>the hyperplane</a:t>
                </a:r>
                <a:r>
                  <a:rPr lang="en-US" dirty="0" smtClean="0"/>
                  <a:t>.</a:t>
                </a:r>
              </a:p>
              <a:p>
                <a:pPr lvl="3"/>
                <a:r>
                  <a:rPr lang="en-US" dirty="0" smtClean="0"/>
                  <a:t>If this isn’t obvious to you, re-write this expression as: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, and this X is a point on the straight line with </a:t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intercept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 and 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pPr marL="1371600" lvl="3" indent="0">
                  <a:buNone/>
                </a:pPr>
                <a:endParaRPr lang="en-US" b="0" dirty="0" smtClean="0"/>
              </a:p>
              <a:p>
                <a:pPr lvl="1"/>
                <a:r>
                  <a:rPr lang="en-US" dirty="0" smtClean="0"/>
                  <a:t>In a </a:t>
                </a:r>
                <a:r>
                  <a:rPr lang="en-US" i="1" dirty="0"/>
                  <a:t>p</a:t>
                </a:r>
                <a:r>
                  <a:rPr lang="en-US" dirty="0"/>
                  <a:t>-dimensional </a:t>
                </a:r>
                <a:r>
                  <a:rPr lang="en-US" dirty="0" smtClean="0"/>
                  <a:t>setting, a hyperplane is defined by: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2"/>
                <a:r>
                  <a:rPr lang="en-US" dirty="0" smtClean="0"/>
                  <a:t>Any </a:t>
                </a:r>
                <a:r>
                  <a:rPr lang="en-US" dirty="0"/>
                  <a:t>point </a:t>
                </a:r>
                <a:r>
                  <a:rPr lang="en-US" i="1" dirty="0"/>
                  <a:t>x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= (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i="1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 </a:t>
                </a:r>
                <a:r>
                  <a:rPr lang="en-US" i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)</a:t>
                </a:r>
                <a:r>
                  <a:rPr lang="en-US" i="1" baseline="30000" dirty="0" smtClean="0"/>
                  <a:t>T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in </a:t>
                </a:r>
                <a:r>
                  <a:rPr lang="en-US" i="1" dirty="0"/>
                  <a:t>p</a:t>
                </a:r>
                <a:r>
                  <a:rPr lang="en-US" dirty="0"/>
                  <a:t>-dimensional space (i.e. a vector </a:t>
                </a:r>
                <a:r>
                  <a:rPr lang="en-US" dirty="0" smtClean="0"/>
                  <a:t>in p-dimensional space) that satisfies this expression lies </a:t>
                </a:r>
                <a:r>
                  <a:rPr lang="en-US" dirty="0"/>
                  <a:t>on the hyperplane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Equivalently, if a vector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r>
                  <a:rPr lang="en-US" dirty="0" smtClean="0"/>
                  <a:t> in “position representation” (initial point at the origin) has a terminal point on the plane,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019175"/>
                <a:ext cx="7983747" cy="5924550"/>
              </a:xfrm>
              <a:blipFill>
                <a:blip r:embed="rId3"/>
                <a:stretch>
                  <a:fillRect l="-763" t="-1852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1484" y="1709488"/>
                <a:ext cx="24257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84" y="1709488"/>
                <a:ext cx="2425792" cy="307777"/>
              </a:xfrm>
              <a:prstGeom prst="rect">
                <a:avLst/>
              </a:prstGeom>
              <a:blipFill>
                <a:blip r:embed="rId4"/>
                <a:stretch>
                  <a:fillRect l="-3015" r="-201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3408" y="4381931"/>
                <a:ext cx="3780009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08" y="4381931"/>
                <a:ext cx="3780009" cy="331437"/>
              </a:xfrm>
              <a:prstGeom prst="rect">
                <a:avLst/>
              </a:prstGeom>
              <a:blipFill>
                <a:blip r:embed="rId5"/>
                <a:stretch>
                  <a:fillRect l="-1774" r="-1129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5-Point Star 1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X </a:t>
            </a:r>
            <a:r>
              <a:rPr lang="en-US" dirty="0"/>
              <a:t>does not satisfy </a:t>
            </a:r>
            <a:r>
              <a:rPr lang="en-US" dirty="0" smtClean="0"/>
              <a:t>this expression; rather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l-GR" dirty="0"/>
          </a:p>
          <a:p>
            <a:r>
              <a:rPr lang="en-US" dirty="0"/>
              <a:t>Then this tells us that </a:t>
            </a:r>
            <a:r>
              <a:rPr lang="en-US" i="1" dirty="0"/>
              <a:t>X </a:t>
            </a:r>
            <a:r>
              <a:rPr lang="en-US" dirty="0"/>
              <a:t>lies to one side of the </a:t>
            </a:r>
            <a:r>
              <a:rPr lang="en-US" dirty="0" smtClean="0"/>
              <a:t>hyperplane, say “above”. </a:t>
            </a:r>
          </a:p>
          <a:p>
            <a:r>
              <a:rPr lang="en-US" dirty="0" smtClean="0"/>
              <a:t>Alternatively, if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/>
              <a:t>X </a:t>
            </a:r>
            <a:r>
              <a:rPr lang="en-US" dirty="0"/>
              <a:t>lies on the other side of the </a:t>
            </a:r>
            <a:r>
              <a:rPr lang="en-US" dirty="0" smtClean="0"/>
              <a:t>hyperplane, say </a:t>
            </a:r>
            <a:r>
              <a:rPr lang="en-US" dirty="0"/>
              <a:t>“below”.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can think of </a:t>
            </a:r>
            <a:r>
              <a:rPr lang="en-US" dirty="0" smtClean="0"/>
              <a:t>the hyperplane </a:t>
            </a:r>
            <a:r>
              <a:rPr lang="en-US" dirty="0"/>
              <a:t>as </a:t>
            </a:r>
            <a:r>
              <a:rPr lang="en-US" dirty="0" smtClean="0"/>
              <a:t>dividing </a:t>
            </a:r>
            <a:br>
              <a:rPr lang="en-US" dirty="0" smtClean="0"/>
            </a:br>
            <a:r>
              <a:rPr lang="en-US" i="1" dirty="0" smtClean="0"/>
              <a:t>p</a:t>
            </a:r>
            <a:r>
              <a:rPr lang="en-US" dirty="0" smtClean="0"/>
              <a:t>-dimensional </a:t>
            </a:r>
            <a:r>
              <a:rPr lang="en-US" dirty="0"/>
              <a:t>space into two halves</a:t>
            </a:r>
            <a:r>
              <a:rPr lang="en-US" dirty="0" smtClean="0"/>
              <a:t>.</a:t>
            </a:r>
          </a:p>
          <a:p>
            <a:r>
              <a:rPr lang="en-US" dirty="0"/>
              <a:t>One can </a:t>
            </a:r>
            <a:r>
              <a:rPr lang="en-US" dirty="0" smtClean="0"/>
              <a:t>easily determine </a:t>
            </a:r>
            <a:r>
              <a:rPr lang="en-US" dirty="0"/>
              <a:t>on which side of the hyperplane a point lies by simply </a:t>
            </a:r>
            <a:r>
              <a:rPr lang="en-US" dirty="0" smtClean="0"/>
              <a:t>calculating the </a:t>
            </a:r>
            <a:r>
              <a:rPr lang="en-US" dirty="0"/>
              <a:t>sign of the left hand </a:t>
            </a:r>
            <a:r>
              <a:rPr lang="en-US" dirty="0" smtClean="0"/>
              <a:t>side.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45588" y="1790397"/>
                <a:ext cx="452316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88" y="1790397"/>
                <a:ext cx="4523161" cy="397866"/>
              </a:xfrm>
              <a:prstGeom prst="rect">
                <a:avLst/>
              </a:prstGeom>
              <a:blipFill>
                <a:blip r:embed="rId2"/>
                <a:stretch>
                  <a:fillRect l="-1887" r="-1078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45587" y="3482099"/>
                <a:ext cx="452316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87" y="3482099"/>
                <a:ext cx="4523161" cy="397866"/>
              </a:xfrm>
              <a:prstGeom prst="rect">
                <a:avLst/>
              </a:prstGeom>
              <a:blipFill>
                <a:blip r:embed="rId3"/>
                <a:stretch>
                  <a:fillRect l="-1887" r="-107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55" y="3452327"/>
            <a:ext cx="7772400" cy="3405673"/>
          </a:xfrm>
        </p:spPr>
        <p:txBody>
          <a:bodyPr>
            <a:normAutofit/>
          </a:bodyPr>
          <a:lstStyle/>
          <a:p>
            <a:r>
              <a:rPr lang="en-US" dirty="0"/>
              <a:t>The hyperplane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 + 2x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+ 3x</a:t>
            </a:r>
            <a:r>
              <a:rPr lang="en-US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0 </a:t>
            </a:r>
            <a:r>
              <a:rPr lang="en-US" dirty="0"/>
              <a:t>is shown.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blue region </a:t>
            </a:r>
            <a:r>
              <a:rPr lang="en-US" dirty="0" smtClean="0"/>
              <a:t>is the </a:t>
            </a:r>
            <a:r>
              <a:rPr lang="en-US" dirty="0"/>
              <a:t>set of points for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1+2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purple region is the set </a:t>
            </a:r>
            <a:r>
              <a:rPr lang="en-US" dirty="0" smtClean="0"/>
              <a:t>of points </a:t>
            </a:r>
            <a:r>
              <a:rPr lang="en-US" dirty="0"/>
              <a:t>for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+ 2x</a:t>
            </a:r>
            <a:r>
              <a:rPr lang="en-US" baseline="-250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+3x</a:t>
            </a:r>
            <a:r>
              <a:rPr lang="en-US" baseline="-250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 0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250"/>
          <a:stretch/>
        </p:blipFill>
        <p:spPr>
          <a:xfrm>
            <a:off x="4040155" y="1015480"/>
            <a:ext cx="2266724" cy="2203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130531"/>
                <a:ext cx="7870371" cy="58608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Consider our familiar setting in which </a:t>
                </a:r>
                <a:r>
                  <a:rPr lang="en-US" dirty="0"/>
                  <a:t>we have </a:t>
                </a:r>
                <a:r>
                  <a:rPr lang="en-US" dirty="0" smtClean="0"/>
                  <a:t>an</a:t>
                </a:r>
                <a:br>
                  <a:rPr lang="en-US" dirty="0" smtClean="0"/>
                </a:br>
                <a:r>
                  <a:rPr lang="en-US" i="1" dirty="0" smtClean="0"/>
                  <a:t>n × p </a:t>
                </a:r>
                <a:r>
                  <a:rPr lang="en-US" dirty="0"/>
                  <a:t>data matrix </a:t>
                </a:r>
                <a:r>
                  <a:rPr lang="en-US" b="1" dirty="0"/>
                  <a:t>X </a:t>
                </a:r>
                <a:r>
                  <a:rPr lang="en-US" dirty="0"/>
                  <a:t>that consists of </a:t>
                </a:r>
                <a:r>
                  <a:rPr lang="en-US" i="1" dirty="0"/>
                  <a:t>n </a:t>
                </a:r>
                <a:r>
                  <a:rPr lang="en-US" dirty="0" smtClean="0"/>
                  <a:t>training observations </a:t>
                </a:r>
                <a:r>
                  <a:rPr lang="en-US" dirty="0"/>
                  <a:t>in </a:t>
                </a:r>
                <a:r>
                  <a:rPr lang="en-US" i="1" dirty="0"/>
                  <a:t>p</a:t>
                </a:r>
                <a:r>
                  <a:rPr lang="en-US" dirty="0"/>
                  <a:t>-dimensional </a:t>
                </a:r>
                <a:r>
                  <a:rPr lang="en-US" dirty="0" smtClean="0"/>
                  <a:t>space,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and that these observations fall into two </a:t>
                </a:r>
                <a:r>
                  <a:rPr lang="en-US" dirty="0" smtClean="0"/>
                  <a:t>classes - that </a:t>
                </a:r>
                <a:r>
                  <a:rPr lang="en-US" dirty="0"/>
                  <a:t>is, </a:t>
                </a:r>
                <a:r>
                  <a:rPr lang="en-US" i="1" dirty="0"/>
                  <a:t>y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</a:t>
                </a:r>
                <a:r>
                  <a:rPr lang="en-US" i="1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i="1" dirty="0" smtClean="0"/>
                  <a:t>∈ </a:t>
                </a:r>
                <a:r>
                  <a:rPr lang="en-US" dirty="0" smtClean="0"/>
                  <a:t>{</a:t>
                </a:r>
                <a:r>
                  <a:rPr lang="en-US" i="1" dirty="0"/>
                  <a:t>−</a:t>
                </a:r>
                <a:r>
                  <a:rPr lang="en-US" dirty="0"/>
                  <a:t>1</a:t>
                </a:r>
                <a:r>
                  <a:rPr lang="en-US" i="1" dirty="0"/>
                  <a:t>, </a:t>
                </a:r>
                <a:r>
                  <a:rPr lang="en-US" dirty="0"/>
                  <a:t>1}</a:t>
                </a:r>
                <a:r>
                  <a:rPr lang="en-US" i="1" dirty="0"/>
                  <a:t> </a:t>
                </a:r>
                <a:r>
                  <a:rPr lang="en-US" dirty="0"/>
                  <a:t>where </a:t>
                </a:r>
                <a:r>
                  <a:rPr lang="en-US" dirty="0" smtClean="0"/>
                  <a:t>1 </a:t>
                </a:r>
                <a:r>
                  <a:rPr lang="en-US" dirty="0"/>
                  <a:t>represents one class and </a:t>
                </a:r>
                <a:r>
                  <a:rPr lang="en-US" dirty="0" smtClean="0"/>
                  <a:t>-1 </a:t>
                </a:r>
                <a:r>
                  <a:rPr lang="en-US" dirty="0"/>
                  <a:t>the other class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This is a notational departure from our previous (arbitrary) practice of denoting a binary response variable as 0/1. This is done for mathematical convenience, as we’ll see shortly.</a:t>
                </a:r>
              </a:p>
              <a:p>
                <a:r>
                  <a:rPr lang="en-US" dirty="0"/>
                  <a:t>We also have </a:t>
                </a:r>
                <a:r>
                  <a:rPr lang="en-US" dirty="0" smtClean="0"/>
                  <a:t>a test </a:t>
                </a:r>
                <a:r>
                  <a:rPr lang="en-US" dirty="0"/>
                  <a:t>observation, a </a:t>
                </a:r>
                <a:r>
                  <a:rPr lang="en-US" i="1" dirty="0"/>
                  <a:t>p</a:t>
                </a:r>
                <a:r>
                  <a:rPr lang="en-US" dirty="0"/>
                  <a:t>-vector of observed </a:t>
                </a:r>
                <a:r>
                  <a:rPr lang="en-US" dirty="0" smtClean="0"/>
                  <a:t>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that we wish to correctly classify using </a:t>
                </a:r>
                <a:r>
                  <a:rPr lang="en-US" dirty="0"/>
                  <a:t>its feature </a:t>
                </a:r>
                <a:r>
                  <a:rPr lang="en-US" dirty="0" smtClean="0"/>
                  <a:t>measurements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130531"/>
                <a:ext cx="7870371" cy="5860819"/>
              </a:xfrm>
              <a:blipFill>
                <a:blip r:embed="rId2"/>
                <a:stretch>
                  <a:fillRect l="-1238" t="-2287" r="-2090" b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15" y="2183042"/>
            <a:ext cx="3726460" cy="13046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6ED394-594E-4309-8258-905733208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52068</TotalTime>
  <Words>2870</Words>
  <Application>Microsoft Office PowerPoint</Application>
  <PresentationFormat>On-screen Show (4:3)</PresentationFormat>
  <Paragraphs>338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Symbol</vt:lpstr>
      <vt:lpstr>Times New Roman</vt:lpstr>
      <vt:lpstr>BLANK</vt:lpstr>
      <vt:lpstr>PowerPoint Presentation</vt:lpstr>
      <vt:lpstr>PowerPoint Presentation</vt:lpstr>
      <vt:lpstr>Agenda</vt:lpstr>
      <vt:lpstr>Maximal margin classifier</vt:lpstr>
      <vt:lpstr>Hyperplanes</vt:lpstr>
      <vt:lpstr>Hyperplanes</vt:lpstr>
      <vt:lpstr>Hyperplanes</vt:lpstr>
      <vt:lpstr>Hyperplanes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The Maximal Margin Classifier</vt:lpstr>
      <vt:lpstr>The Maximal Margin Classifier</vt:lpstr>
      <vt:lpstr>The Maximal Margin Classifier</vt:lpstr>
      <vt:lpstr>The Maximal Margin Classifier</vt:lpstr>
      <vt:lpstr>Construction of the Maximal Margin Classifier</vt:lpstr>
      <vt:lpstr>Construction of the Maximal Margin Classifier</vt:lpstr>
      <vt:lpstr>Construction of the Maximal Margin Classifier</vt:lpstr>
      <vt:lpstr>Solution Note for the Maximal Margin Classifier</vt:lpstr>
      <vt:lpstr>Solution Note for the Maximal Margin Classifier</vt:lpstr>
      <vt:lpstr>Solution Note for the Maximal Margin Classifier</vt:lpstr>
      <vt:lpstr>Solution Note for the Maximal Margin Classifier</vt:lpstr>
      <vt:lpstr>Solution Note for the Maximal Margin Classifier</vt:lpstr>
      <vt:lpstr>But What If Our Data Looks Like This?</vt:lpstr>
      <vt:lpstr>The Non-separable Case</vt:lpstr>
      <vt:lpstr>Support vector classifier</vt:lpstr>
      <vt:lpstr>Overview</vt:lpstr>
      <vt:lpstr>Overview</vt:lpstr>
      <vt:lpstr>Overview</vt:lpstr>
      <vt:lpstr>Overview</vt:lpstr>
      <vt:lpstr>Overview</vt:lpstr>
      <vt:lpstr>Overview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</vt:vector>
  </TitlesOfParts>
  <Company>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School of Business</dc:creator>
  <cp:lastModifiedBy>David Murray</cp:lastModifiedBy>
  <cp:revision>1071</cp:revision>
  <cp:lastPrinted>1997-09-10T13:55:20Z</cp:lastPrinted>
  <dcterms:created xsi:type="dcterms:W3CDTF">1999-08-21T13:27:39Z</dcterms:created>
  <dcterms:modified xsi:type="dcterms:W3CDTF">2019-02-04T12:45:43Z</dcterms:modified>
</cp:coreProperties>
</file>