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59" r:id="rId4"/>
    <p:sldId id="260" r:id="rId5"/>
    <p:sldId id="261" r:id="rId6"/>
    <p:sldId id="262" r:id="rId7"/>
    <p:sldId id="267" r:id="rId8"/>
    <p:sldId id="263" r:id="rId9"/>
    <p:sldId id="266" r:id="rId10"/>
    <p:sldId id="265"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671"/>
  </p:normalViewPr>
  <p:slideViewPr>
    <p:cSldViewPr snapToGrid="0">
      <p:cViewPr>
        <p:scale>
          <a:sx n="94" d="100"/>
          <a:sy n="94" d="100"/>
        </p:scale>
        <p:origin x="270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that I can explain how </a:t>
            </a:r>
            <a:r>
              <a:rPr lang="en-US" dirty="0" err="1"/>
              <a:t>optuna</a:t>
            </a:r>
            <a:r>
              <a:rPr lang="en-US" dirty="0"/>
              <a:t> works in laymen term</a:t>
            </a:r>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 Xixuan’s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7786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 1’s best result being the </a:t>
            </a:r>
            <a:r>
              <a:rPr lang="en-US" dirty="0" err="1"/>
              <a:t>xgb</a:t>
            </a:r>
            <a:r>
              <a:rPr lang="en-US" dirty="0"/>
              <a:t> regression approach, we bring it to the next stage of the project, the estimation of the EFP usage rate using a mapping function. </a:t>
            </a:r>
          </a:p>
          <a:p>
            <a:endParaRPr lang="en-US" dirty="0"/>
          </a:p>
          <a:p>
            <a:r>
              <a:rPr lang="en-US" dirty="0"/>
              <a:t>Allow me to first introduce the generation of the mapping function and its inputs. With the baseline historical data of </a:t>
            </a:r>
          </a:p>
        </p:txBody>
      </p:sp>
      <p:sp>
        <p:nvSpPr>
          <p:cNvPr id="4" name="Slide Number Placeholder 3"/>
          <p:cNvSpPr>
            <a:spLocks noGrp="1"/>
          </p:cNvSpPr>
          <p:nvPr>
            <p:ph type="sldNum" sz="quarter" idx="5"/>
          </p:nvPr>
        </p:nvSpPr>
        <p:spPr/>
        <p:txBody>
          <a:bodyPr/>
          <a:lstStyle/>
          <a:p>
            <a:fld id="{F65504EF-3CA6-F547-A282-61C022E78DB9}" type="slidenum">
              <a:rPr lang="en-US" smtClean="0"/>
              <a:t>8</a:t>
            </a:fld>
            <a:endParaRPr lang="en-US"/>
          </a:p>
        </p:txBody>
      </p:sp>
    </p:spTree>
    <p:extLst>
      <p:ext uri="{BB962C8B-B14F-4D97-AF65-F5344CB8AC3E}">
        <p14:creationId xmlns:p14="http://schemas.microsoft.com/office/powerpoint/2010/main" val="206490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A4F4F07-D2C4-D7D1-AD03-57EE7EF94091}"/>
              </a:ext>
            </a:extLst>
          </p:cNvPr>
          <p:cNvSpPr txBox="1"/>
          <p:nvPr/>
        </p:nvSpPr>
        <p:spPr>
          <a:xfrm>
            <a:off x="2393038" y="1273563"/>
            <a:ext cx="3708597"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6" name="TextBox 5">
            <a:extLst>
              <a:ext uri="{FF2B5EF4-FFF2-40B4-BE49-F238E27FC236}">
                <a16:creationId xmlns:a16="http://schemas.microsoft.com/office/drawing/2014/main" id="{6827D145-6C9B-6297-ED77-165E8E4ED8DD}"/>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sp>
        <p:nvSpPr>
          <p:cNvPr id="7" name="Right Arrow 6">
            <a:extLst>
              <a:ext uri="{FF2B5EF4-FFF2-40B4-BE49-F238E27FC236}">
                <a16:creationId xmlns:a16="http://schemas.microsoft.com/office/drawing/2014/main" id="{A5762701-72BC-667B-1731-B40DBAB690B2}"/>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59768" y="4638858"/>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4751507" y="2103125"/>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5401220" y="3549117"/>
            <a:ext cx="3164194" cy="803839"/>
          </a:xfrm>
          <a:prstGeom prst="rect">
            <a:avLst/>
          </a:prstGeom>
        </p:spPr>
      </p:pic>
      <p:cxnSp>
        <p:nvCxnSpPr>
          <p:cNvPr id="13" name="Straight Arrow Connector 12">
            <a:extLst>
              <a:ext uri="{FF2B5EF4-FFF2-40B4-BE49-F238E27FC236}">
                <a16:creationId xmlns:a16="http://schemas.microsoft.com/office/drawing/2014/main" id="{841ED921-DE5B-06D7-FC25-A7C2EEEA7DFA}"/>
              </a:ext>
            </a:extLst>
          </p:cNvPr>
          <p:cNvCxnSpPr>
            <a:cxnSpLocks/>
          </p:cNvCxnSpPr>
          <p:nvPr/>
        </p:nvCxnSpPr>
        <p:spPr>
          <a:xfrm>
            <a:off x="2142478" y="4255081"/>
            <a:ext cx="0" cy="2759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0C74F95-083E-E4AD-E71D-23BB91C13AB6}"/>
              </a:ext>
            </a:extLst>
          </p:cNvPr>
          <p:cNvCxnSpPr/>
          <p:nvPr/>
        </p:nvCxnSpPr>
        <p:spPr>
          <a:xfrm flipV="1">
            <a:off x="3907778" y="3048792"/>
            <a:ext cx="978121" cy="14822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1E3C7E7-2451-041B-E73B-29148AE8563E}"/>
              </a:ext>
            </a:extLst>
          </p:cNvPr>
          <p:cNvCxnSpPr>
            <a:endCxn id="11" idx="0"/>
          </p:cNvCxnSpPr>
          <p:nvPr/>
        </p:nvCxnSpPr>
        <p:spPr>
          <a:xfrm>
            <a:off x="6983317" y="2906964"/>
            <a:ext cx="0" cy="6421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57078" y="1962743"/>
            <a:ext cx="3015278" cy="1995405"/>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60866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6B768E94-6C8F-A643-B0AA-C59D4BDDC180}"/>
              </a:ext>
            </a:extLst>
          </p:cNvPr>
          <p:cNvPicPr>
            <a:picLocks noChangeAspect="1"/>
          </p:cNvPicPr>
          <p:nvPr/>
        </p:nvPicPr>
        <p:blipFill>
          <a:blip r:embed="rId3"/>
          <a:stretch>
            <a:fillRect/>
          </a:stretch>
        </p:blipFill>
        <p:spPr>
          <a:xfrm>
            <a:off x="685800" y="988569"/>
            <a:ext cx="7772400" cy="5061313"/>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pic>
        <p:nvPicPr>
          <p:cNvPr id="3" name="Picture 2">
            <a:extLst>
              <a:ext uri="{FF2B5EF4-FFF2-40B4-BE49-F238E27FC236}">
                <a16:creationId xmlns:a16="http://schemas.microsoft.com/office/drawing/2014/main" id="{8C445275-21CA-9C97-9926-99DE1BD363FC}"/>
              </a:ext>
            </a:extLst>
          </p:cNvPr>
          <p:cNvPicPr>
            <a:picLocks noChangeAspect="1"/>
          </p:cNvPicPr>
          <p:nvPr/>
        </p:nvPicPr>
        <p:blipFill>
          <a:blip r:embed="rId3"/>
          <a:stretch>
            <a:fillRect/>
          </a:stretch>
        </p:blipFill>
        <p:spPr>
          <a:xfrm>
            <a:off x="1274851" y="1491992"/>
            <a:ext cx="6613329" cy="4704090"/>
          </a:xfrm>
          <a:prstGeom prst="rect">
            <a:avLst/>
          </a:prstGeom>
        </p:spPr>
      </p:pic>
      <p:sp>
        <p:nvSpPr>
          <p:cNvPr id="4" name="TextBox 3">
            <a:extLst>
              <a:ext uri="{FF2B5EF4-FFF2-40B4-BE49-F238E27FC236}">
                <a16:creationId xmlns:a16="http://schemas.microsoft.com/office/drawing/2014/main" id="{E5CED4B4-7F83-A752-8CC3-929D951B045E}"/>
              </a:ext>
            </a:extLst>
          </p:cNvPr>
          <p:cNvSpPr txBox="1"/>
          <p:nvPr/>
        </p:nvSpPr>
        <p:spPr>
          <a:xfrm rot="5400000">
            <a:off x="657290" y="3259723"/>
            <a:ext cx="1566391" cy="338554"/>
          </a:xfrm>
          <a:prstGeom prst="rect">
            <a:avLst/>
          </a:prstGeom>
          <a:solidFill>
            <a:schemeClr val="bg1"/>
          </a:solidFill>
        </p:spPr>
        <p:txBody>
          <a:bodyPr wrap="none" rtlCol="0">
            <a:spAutoFit/>
          </a:bodyPr>
          <a:lstStyle/>
          <a:p>
            <a:r>
              <a:rPr lang="en-US" sz="1600" dirty="0"/>
              <a:t>EFP Usage Rate</a:t>
            </a:r>
          </a:p>
        </p:txBody>
      </p:sp>
      <p:sp>
        <p:nvSpPr>
          <p:cNvPr id="5" name="TextBox 4">
            <a:extLst>
              <a:ext uri="{FF2B5EF4-FFF2-40B4-BE49-F238E27FC236}">
                <a16:creationId xmlns:a16="http://schemas.microsoft.com/office/drawing/2014/main" id="{E3AADC6F-F7AB-04F5-1A75-DACE05B91C63}"/>
              </a:ext>
            </a:extLst>
          </p:cNvPr>
          <p:cNvSpPr txBox="1"/>
          <p:nvPr/>
        </p:nvSpPr>
        <p:spPr>
          <a:xfrm rot="1878367">
            <a:off x="1608207" y="5521288"/>
            <a:ext cx="1715726" cy="338554"/>
          </a:xfrm>
          <a:prstGeom prst="rect">
            <a:avLst/>
          </a:prstGeom>
          <a:solidFill>
            <a:schemeClr val="bg1"/>
          </a:solidFill>
        </p:spPr>
        <p:txBody>
          <a:bodyPr wrap="none" rtlCol="0">
            <a:spAutoFit/>
          </a:bodyPr>
          <a:lstStyle/>
          <a:p>
            <a:r>
              <a:rPr lang="en-US" sz="1600" dirty="0"/>
              <a:t>EFP AQ / Total AQ</a:t>
            </a:r>
          </a:p>
        </p:txBody>
      </p:sp>
      <p:sp>
        <p:nvSpPr>
          <p:cNvPr id="6" name="TextBox 5">
            <a:extLst>
              <a:ext uri="{FF2B5EF4-FFF2-40B4-BE49-F238E27FC236}">
                <a16:creationId xmlns:a16="http://schemas.microsoft.com/office/drawing/2014/main" id="{B2C42198-754A-3088-9E00-CDF72B00969F}"/>
              </a:ext>
            </a:extLst>
          </p:cNvPr>
          <p:cNvSpPr txBox="1"/>
          <p:nvPr/>
        </p:nvSpPr>
        <p:spPr>
          <a:xfrm rot="20965330">
            <a:off x="5231443" y="5747165"/>
            <a:ext cx="1648528" cy="338554"/>
          </a:xfrm>
          <a:prstGeom prst="rect">
            <a:avLst/>
          </a:prstGeom>
          <a:solidFill>
            <a:schemeClr val="bg1"/>
          </a:solidFill>
        </p:spPr>
        <p:txBody>
          <a:bodyPr wrap="none" rtlCol="0">
            <a:spAutoFit/>
          </a:bodyPr>
          <a:lstStyle/>
          <a:p>
            <a:r>
              <a:rPr lang="en-US" sz="1600" dirty="0"/>
              <a:t>Total Usage Rate</a:t>
            </a:r>
          </a:p>
        </p:txBody>
      </p:sp>
    </p:spTree>
    <p:extLst>
      <p:ext uri="{BB962C8B-B14F-4D97-AF65-F5344CB8AC3E}">
        <p14:creationId xmlns:p14="http://schemas.microsoft.com/office/powerpoint/2010/main" val="22330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the 3 Models</a:t>
            </a:r>
          </a:p>
        </p:txBody>
      </p:sp>
    </p:spTree>
    <p:extLst>
      <p:ext uri="{BB962C8B-B14F-4D97-AF65-F5344CB8AC3E}">
        <p14:creationId xmlns:p14="http://schemas.microsoft.com/office/powerpoint/2010/main" val="2684836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1586</TotalTime>
  <Words>2168</Words>
  <Application>Microsoft Macintosh PowerPoint</Application>
  <PresentationFormat>On-screen Show (4:3)</PresentationFormat>
  <Paragraphs>180</Paragraphs>
  <Slides>11</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30</cp:revision>
  <dcterms:created xsi:type="dcterms:W3CDTF">2025-07-26T04:43:46Z</dcterms:created>
  <dcterms:modified xsi:type="dcterms:W3CDTF">2025-07-27T07:10:11Z</dcterms:modified>
</cp:coreProperties>
</file>