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74" r:id="rId4"/>
    <p:sldId id="269" r:id="rId5"/>
    <p:sldId id="275" r:id="rId6"/>
    <p:sldId id="276" r:id="rId7"/>
    <p:sldId id="271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37A"/>
    <a:srgbClr val="FF7E79"/>
    <a:srgbClr val="EDF0F5"/>
    <a:srgbClr val="022069"/>
    <a:srgbClr val="F2F2F2"/>
    <a:srgbClr val="030402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/>
    <p:restoredTop sz="85842"/>
  </p:normalViewPr>
  <p:slideViewPr>
    <p:cSldViewPr snapToGrid="0">
      <p:cViewPr>
        <p:scale>
          <a:sx n="122" d="100"/>
          <a:sy n="122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5E058-909D-B444-8BC4-4F3D8476E19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2EB1-23B2-E84C-B185-9A0D778D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✅ 1. What is it?</a:t>
            </a:r>
          </a:p>
          <a:p>
            <a:r>
              <a:rPr lang="en-SG" dirty="0"/>
              <a:t>A stock loan is an OTC deal where someone borrows shares by giving collateral to the lender.</a:t>
            </a:r>
          </a:p>
          <a:p>
            <a:r>
              <a:rPr lang="en-SG" dirty="0"/>
              <a:t>The borrower pays a borrow fee, which depends on the stock’s value—the more in-demand or scarce the stock, the higher the fee.</a:t>
            </a:r>
          </a:p>
          <a:p>
            <a:r>
              <a:rPr lang="en-SG" dirty="0"/>
              <a:t>It’s commonly used for things like short selling or hedging.</a:t>
            </a:r>
          </a:p>
          <a:p>
            <a:r>
              <a:rPr lang="en-SG" b="1" dirty="0"/>
              <a:t>✅ 2. Who trades it &amp; Why trade it?</a:t>
            </a:r>
          </a:p>
          <a:p>
            <a:r>
              <a:rPr lang="en-SG" dirty="0"/>
              <a:t>On the lending side, we have long-term holders like index funds and pension funds. They lend out stocks they’re not actively trading to earn some extra yield.</a:t>
            </a:r>
          </a:p>
          <a:p>
            <a:r>
              <a:rPr lang="en-SG" dirty="0"/>
              <a:t>Since they don’t usually manage this directly, they use agent lenders or custodians to handle the process.</a:t>
            </a:r>
          </a:p>
          <a:p>
            <a:r>
              <a:rPr lang="en-SG" dirty="0"/>
              <a:t>On the borrowing side, you’ve got hedge funds, trading desks, and clients looking to short stocks or act on pricing opportunities.</a:t>
            </a:r>
          </a:p>
          <a:p>
            <a:r>
              <a:rPr lang="en-SG" dirty="0"/>
              <a:t>Prime brokers, like </a:t>
            </a:r>
            <a:r>
              <a:rPr lang="en-SG" dirty="0" err="1"/>
              <a:t>BofA</a:t>
            </a:r>
            <a:r>
              <a:rPr lang="en-SG" dirty="0"/>
              <a:t>, sit in the middle—connecting borrowers and lenders, and making sure there’s enough liquidity in the market.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173F8-C4BC-30FB-BF6A-A9780F48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CD0B3F-1D14-EA40-2923-940FBD294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A118B4-1F9D-4FAA-8703-BD17772BD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🎙️ Script:</a:t>
            </a:r>
          </a:p>
          <a:p>
            <a:r>
              <a:rPr lang="en-SG" dirty="0"/>
              <a:t>So now that we understand the basics of stock loan and why EFP inventory is raised, let’s look at the challenge.</a:t>
            </a:r>
          </a:p>
          <a:p>
            <a:r>
              <a:rPr lang="en-SG" dirty="0"/>
              <a:t>When we raise EFP inventory, the big question is: </a:t>
            </a:r>
            <a:r>
              <a:rPr lang="en-SG" b="1" dirty="0"/>
              <a:t>will it actually be used?</a:t>
            </a:r>
            <a:br>
              <a:rPr lang="en-SG" dirty="0"/>
            </a:br>
            <a:r>
              <a:rPr lang="en-SG" dirty="0"/>
              <a:t>If it </a:t>
            </a:r>
            <a:r>
              <a:rPr lang="en-SG" b="1" dirty="0"/>
              <a:t>is used</a:t>
            </a:r>
            <a:r>
              <a:rPr lang="en-SG" dirty="0"/>
              <a:t>, it generates borrow fees and contributes positively to our </a:t>
            </a:r>
            <a:r>
              <a:rPr lang="en-SG" b="1" dirty="0"/>
              <a:t>P&amp;L</a:t>
            </a:r>
            <a:r>
              <a:rPr lang="en-SG" dirty="0"/>
              <a:t>. That’s great.</a:t>
            </a:r>
          </a:p>
          <a:p>
            <a:r>
              <a:rPr lang="en-SG" dirty="0"/>
              <a:t>But if it’s </a:t>
            </a:r>
            <a:r>
              <a:rPr lang="en-SG" b="1" dirty="0"/>
              <a:t>not used</a:t>
            </a:r>
            <a:r>
              <a:rPr lang="en-SG" dirty="0"/>
              <a:t>, it becomes a </a:t>
            </a:r>
            <a:r>
              <a:rPr lang="en-SG" b="1" dirty="0"/>
              <a:t>cost </a:t>
            </a:r>
            <a:r>
              <a:rPr lang="en-SG" b="1" dirty="0" err="1"/>
              <a:t>center</a:t>
            </a:r>
            <a:r>
              <a:rPr lang="en-SG" dirty="0"/>
              <a:t>. We still pay capital charges, we incur treasury funding costs, and we waste resources — all without generating revenue.</a:t>
            </a:r>
          </a:p>
          <a:p>
            <a:r>
              <a:rPr lang="en-SG" dirty="0"/>
              <a:t>And that’s the problem: </a:t>
            </a:r>
            <a:r>
              <a:rPr lang="en-SG" b="1" dirty="0"/>
              <a:t>we don’t have a clear way to predict usage</a:t>
            </a:r>
            <a:r>
              <a:rPr lang="en-SG" dirty="0"/>
              <a:t>.</a:t>
            </a:r>
            <a:br>
              <a:rPr lang="en-SG" dirty="0"/>
            </a:br>
            <a:r>
              <a:rPr lang="en-SG" dirty="0"/>
              <a:t>Simple rules like ranking by utilization might not reflect actual demand after EFP flows in.</a:t>
            </a:r>
          </a:p>
          <a:p>
            <a:r>
              <a:rPr lang="en-SG" dirty="0"/>
              <a:t>So this project aims to fill that gap — by building a </a:t>
            </a:r>
            <a:r>
              <a:rPr lang="en-SG" b="1" dirty="0"/>
              <a:t>model that maps total utilization to expected EFP usage</a:t>
            </a:r>
            <a:r>
              <a:rPr lang="en-SG" dirty="0"/>
              <a:t>, helping us deploy inventory where it truly adds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38B22-8070-4175-1135-CB7C56A8B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🎙️ Script:</a:t>
            </a:r>
          </a:p>
          <a:p>
            <a:r>
              <a:rPr lang="en-SG" dirty="0"/>
              <a:t>So now that we understand the basics of stock loan and why EFP inventory is raised, let’s look at the challenge.</a:t>
            </a:r>
          </a:p>
          <a:p>
            <a:r>
              <a:rPr lang="en-SG" dirty="0"/>
              <a:t>When we raise EFP inventory, the big question is: </a:t>
            </a:r>
            <a:r>
              <a:rPr lang="en-SG" b="1" dirty="0"/>
              <a:t>will it actually be used?</a:t>
            </a:r>
            <a:br>
              <a:rPr lang="en-SG" dirty="0"/>
            </a:br>
            <a:r>
              <a:rPr lang="en-SG" dirty="0"/>
              <a:t>If it </a:t>
            </a:r>
            <a:r>
              <a:rPr lang="en-SG" b="1" dirty="0"/>
              <a:t>is used</a:t>
            </a:r>
            <a:r>
              <a:rPr lang="en-SG" dirty="0"/>
              <a:t>, it generates borrow fees and contributes positively to our </a:t>
            </a:r>
            <a:r>
              <a:rPr lang="en-SG" b="1" dirty="0"/>
              <a:t>P&amp;L</a:t>
            </a:r>
            <a:r>
              <a:rPr lang="en-SG" dirty="0"/>
              <a:t>. That’s great.</a:t>
            </a:r>
          </a:p>
          <a:p>
            <a:r>
              <a:rPr lang="en-SG" dirty="0"/>
              <a:t>But if it’s </a:t>
            </a:r>
            <a:r>
              <a:rPr lang="en-SG" b="1" dirty="0"/>
              <a:t>not used</a:t>
            </a:r>
            <a:r>
              <a:rPr lang="en-SG" dirty="0"/>
              <a:t>, it becomes a </a:t>
            </a:r>
            <a:r>
              <a:rPr lang="en-SG" b="1" dirty="0"/>
              <a:t>cost </a:t>
            </a:r>
            <a:r>
              <a:rPr lang="en-SG" b="1" dirty="0" err="1"/>
              <a:t>center</a:t>
            </a:r>
            <a:r>
              <a:rPr lang="en-SG" dirty="0"/>
              <a:t>. We still pay capital charges, we incur treasury funding costs, and we waste resources — all without generating revenue.</a:t>
            </a:r>
          </a:p>
          <a:p>
            <a:r>
              <a:rPr lang="en-SG" dirty="0"/>
              <a:t>And that’s the problem: </a:t>
            </a:r>
            <a:r>
              <a:rPr lang="en-SG" b="1" dirty="0"/>
              <a:t>we don’t have a clear way to predict usage</a:t>
            </a:r>
            <a:r>
              <a:rPr lang="en-SG" dirty="0"/>
              <a:t>.</a:t>
            </a:r>
            <a:br>
              <a:rPr lang="en-SG" dirty="0"/>
            </a:br>
            <a:r>
              <a:rPr lang="en-SG" dirty="0"/>
              <a:t>Simple rules like ranking by utilization might not reflect actual demand after EFP flows in.</a:t>
            </a:r>
          </a:p>
          <a:p>
            <a:r>
              <a:rPr lang="en-SG" dirty="0"/>
              <a:t>So this project aims to fill that gap — by building a </a:t>
            </a:r>
            <a:r>
              <a:rPr lang="en-SG" b="1" dirty="0"/>
              <a:t>model that maps total utilization to expected EFP usage</a:t>
            </a:r>
            <a:r>
              <a:rPr lang="en-SG" dirty="0"/>
              <a:t>, helping us deploy inventory where it truly adds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DF009-537D-D622-68EC-F8DE9EA7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A48FC-1738-8B9F-68B4-2091AE31B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4ECAE-E0AC-8370-B07F-DF0B4755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🎙️ Script:</a:t>
            </a:r>
          </a:p>
          <a:p>
            <a:r>
              <a:rPr lang="en-SG" dirty="0"/>
              <a:t>So now that we understand the basics of stock loan and why EFP inventory is raised, let’s look at the challenge.</a:t>
            </a:r>
          </a:p>
          <a:p>
            <a:r>
              <a:rPr lang="en-SG" dirty="0"/>
              <a:t>When we raise EFP inventory, the big question is: </a:t>
            </a:r>
            <a:r>
              <a:rPr lang="en-SG" b="1" dirty="0"/>
              <a:t>will it actually be used?</a:t>
            </a:r>
            <a:br>
              <a:rPr lang="en-SG" dirty="0"/>
            </a:br>
            <a:r>
              <a:rPr lang="en-SG" dirty="0"/>
              <a:t>If it </a:t>
            </a:r>
            <a:r>
              <a:rPr lang="en-SG" b="1" dirty="0"/>
              <a:t>is used</a:t>
            </a:r>
            <a:r>
              <a:rPr lang="en-SG" dirty="0"/>
              <a:t>, it generates borrow fees and contributes positively to our </a:t>
            </a:r>
            <a:r>
              <a:rPr lang="en-SG" b="1" dirty="0"/>
              <a:t>P&amp;L</a:t>
            </a:r>
            <a:r>
              <a:rPr lang="en-SG" dirty="0"/>
              <a:t>. That’s great.</a:t>
            </a:r>
          </a:p>
          <a:p>
            <a:r>
              <a:rPr lang="en-SG" dirty="0"/>
              <a:t>But if it’s </a:t>
            </a:r>
            <a:r>
              <a:rPr lang="en-SG" b="1" dirty="0"/>
              <a:t>not used</a:t>
            </a:r>
            <a:r>
              <a:rPr lang="en-SG" dirty="0"/>
              <a:t>, it becomes a </a:t>
            </a:r>
            <a:r>
              <a:rPr lang="en-SG" b="1" dirty="0"/>
              <a:t>cost </a:t>
            </a:r>
            <a:r>
              <a:rPr lang="en-SG" b="1" dirty="0" err="1"/>
              <a:t>center</a:t>
            </a:r>
            <a:r>
              <a:rPr lang="en-SG" dirty="0"/>
              <a:t>. We still pay capital charges, we incur treasury funding costs, and we waste resources — all without generating revenue.</a:t>
            </a:r>
          </a:p>
          <a:p>
            <a:r>
              <a:rPr lang="en-SG" dirty="0"/>
              <a:t>And that’s the problem: </a:t>
            </a:r>
            <a:r>
              <a:rPr lang="en-SG" b="1" dirty="0"/>
              <a:t>we don’t have a clear way to predict usage</a:t>
            </a:r>
            <a:r>
              <a:rPr lang="en-SG" dirty="0"/>
              <a:t>.</a:t>
            </a:r>
            <a:br>
              <a:rPr lang="en-SG" dirty="0"/>
            </a:br>
            <a:r>
              <a:rPr lang="en-SG" dirty="0"/>
              <a:t>Simple rules like ranking by utilization might not reflect actual demand after EFP flows in.</a:t>
            </a:r>
          </a:p>
          <a:p>
            <a:r>
              <a:rPr lang="en-SG" dirty="0"/>
              <a:t>So this project aims to fill that gap — by building a </a:t>
            </a:r>
            <a:r>
              <a:rPr lang="en-SG" b="1" dirty="0"/>
              <a:t>model that maps total utilization to expected EFP usage</a:t>
            </a:r>
            <a:r>
              <a:rPr lang="en-SG" dirty="0"/>
              <a:t>, helping us deploy inventory where it truly adds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E0CA-84E5-DD9D-60D0-79BF40DE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3AB1B-157C-41C7-B20B-D266E6BD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FFB21-5CE0-CC11-5F27-7C13F7531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DA7B0-D0A8-4BD1-49D1-D5F9399B9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🎙️ Script:</a:t>
            </a:r>
          </a:p>
          <a:p>
            <a:r>
              <a:rPr lang="en-SG" dirty="0"/>
              <a:t>So now that we understand the basics of stock loan and why EFP inventory is raised, let’s look at the challenge.</a:t>
            </a:r>
          </a:p>
          <a:p>
            <a:r>
              <a:rPr lang="en-SG" dirty="0"/>
              <a:t>When we raise EFP inventory, the big question is: </a:t>
            </a:r>
            <a:r>
              <a:rPr lang="en-SG" b="1" dirty="0"/>
              <a:t>will it actually be used?</a:t>
            </a:r>
            <a:br>
              <a:rPr lang="en-SG" dirty="0"/>
            </a:br>
            <a:r>
              <a:rPr lang="en-SG" dirty="0"/>
              <a:t>If it </a:t>
            </a:r>
            <a:r>
              <a:rPr lang="en-SG" b="1" dirty="0"/>
              <a:t>is used</a:t>
            </a:r>
            <a:r>
              <a:rPr lang="en-SG" dirty="0"/>
              <a:t>, it generates borrow fees and contributes positively to our </a:t>
            </a:r>
            <a:r>
              <a:rPr lang="en-SG" b="1" dirty="0"/>
              <a:t>P&amp;L</a:t>
            </a:r>
            <a:r>
              <a:rPr lang="en-SG" dirty="0"/>
              <a:t>. That’s great.</a:t>
            </a:r>
          </a:p>
          <a:p>
            <a:r>
              <a:rPr lang="en-SG" dirty="0"/>
              <a:t>But if it’s </a:t>
            </a:r>
            <a:r>
              <a:rPr lang="en-SG" b="1" dirty="0"/>
              <a:t>not used</a:t>
            </a:r>
            <a:r>
              <a:rPr lang="en-SG" dirty="0"/>
              <a:t>, it becomes a </a:t>
            </a:r>
            <a:r>
              <a:rPr lang="en-SG" b="1" dirty="0"/>
              <a:t>cost </a:t>
            </a:r>
            <a:r>
              <a:rPr lang="en-SG" b="1" dirty="0" err="1"/>
              <a:t>center</a:t>
            </a:r>
            <a:r>
              <a:rPr lang="en-SG" dirty="0"/>
              <a:t>. We still pay capital charges, we incur treasury funding costs, and we waste resources — all without generating revenue.</a:t>
            </a:r>
          </a:p>
          <a:p>
            <a:r>
              <a:rPr lang="en-SG" dirty="0"/>
              <a:t>And that’s the problem: </a:t>
            </a:r>
            <a:r>
              <a:rPr lang="en-SG" b="1" dirty="0"/>
              <a:t>we don’t have a clear way to predict usage</a:t>
            </a:r>
            <a:r>
              <a:rPr lang="en-SG" dirty="0"/>
              <a:t>.</a:t>
            </a:r>
            <a:br>
              <a:rPr lang="en-SG" dirty="0"/>
            </a:br>
            <a:r>
              <a:rPr lang="en-SG" dirty="0"/>
              <a:t>Simple rules like ranking by utilization might not reflect actual demand after EFP flows in.</a:t>
            </a:r>
          </a:p>
          <a:p>
            <a:r>
              <a:rPr lang="en-SG" dirty="0"/>
              <a:t>So this project aims to fill that gap — by building a </a:t>
            </a:r>
            <a:r>
              <a:rPr lang="en-SG" b="1" dirty="0"/>
              <a:t>model that maps total utilization to expected EFP usage</a:t>
            </a:r>
            <a:r>
              <a:rPr lang="en-SG" dirty="0"/>
              <a:t>, helping us deploy inventory where it truly adds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AB87-ECE1-DF62-4C22-5D6C952C3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3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A5E2A-F2F3-270E-9D8B-29A87EDBD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078B0-EEB7-AD8E-AFA5-C247D76E9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9B49F6-A72A-B239-0A82-C32C9A780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🧩 The Core Problem (from the slides)</a:t>
            </a:r>
          </a:p>
          <a:p>
            <a:r>
              <a:rPr lang="en-SG" dirty="0"/>
              <a:t>From both </a:t>
            </a:r>
            <a:r>
              <a:rPr lang="en-SG" b="1" dirty="0"/>
              <a:t>"The Problem"</a:t>
            </a:r>
            <a:r>
              <a:rPr lang="en-SG" dirty="0"/>
              <a:t> and </a:t>
            </a:r>
            <a:r>
              <a:rPr lang="en-SG" b="1" dirty="0"/>
              <a:t>"The Economics"</a:t>
            </a:r>
            <a:r>
              <a:rPr lang="en-SG" dirty="0"/>
              <a:t> slides, your mentor is highlighting that:</a:t>
            </a:r>
          </a:p>
          <a:p>
            <a:endParaRPr lang="en-SG" dirty="0"/>
          </a:p>
          <a:p>
            <a:r>
              <a:rPr lang="en-SG" dirty="0"/>
              <a:t>💡 </a:t>
            </a:r>
            <a:r>
              <a:rPr lang="en-SG" b="1" dirty="0"/>
              <a:t>We don’t have visibility into how much of the EFP inventory will actually be used</a:t>
            </a:r>
            <a:r>
              <a:rPr lang="en-SG" dirty="0"/>
              <a:t>.</a:t>
            </a:r>
            <a:br>
              <a:rPr lang="en-SG" dirty="0"/>
            </a:br>
            <a:r>
              <a:rPr lang="en-SG" dirty="0"/>
              <a:t>Yet we’re holding this inventory, which is costly (capital + fees) and sensitive to utilization and short spread assumptions.</a:t>
            </a:r>
          </a:p>
          <a:p>
            <a:r>
              <a:rPr lang="en-SG" dirty="0"/>
              <a:t>This means:</a:t>
            </a:r>
          </a:p>
          <a:p>
            <a:r>
              <a:rPr lang="en-SG" dirty="0"/>
              <a:t>Current allocation is either rule-based (too simple, might over- or under-allocate).</a:t>
            </a:r>
          </a:p>
          <a:p>
            <a:r>
              <a:rPr lang="en-SG" dirty="0"/>
              <a:t>Or too complex (requires </a:t>
            </a:r>
            <a:r>
              <a:rPr lang="en-SG" dirty="0" err="1"/>
              <a:t>modeling</a:t>
            </a:r>
            <a:r>
              <a:rPr lang="en-SG" dirty="0"/>
              <a:t> usage, availability, and demand).</a:t>
            </a:r>
          </a:p>
          <a:p>
            <a:r>
              <a:rPr lang="en-SG" dirty="0"/>
              <a:t>Without a clear </a:t>
            </a:r>
            <a:r>
              <a:rPr lang="en-SG" b="1" dirty="0"/>
              <a:t>EFP usage rate</a:t>
            </a:r>
            <a:r>
              <a:rPr lang="en-SG" dirty="0"/>
              <a:t>, it’s hard to optimize P&amp;L and avoid waste.</a:t>
            </a:r>
          </a:p>
          <a:p>
            <a:endParaRPr lang="en-SG" dirty="0"/>
          </a:p>
          <a:p>
            <a:r>
              <a:rPr lang="en-SG" b="1" dirty="0"/>
              <a:t>🎯 Your Project's Contribution (Directly Solves This)</a:t>
            </a:r>
          </a:p>
          <a:p>
            <a:r>
              <a:rPr lang="en-SG" dirty="0"/>
              <a:t>You're building a </a:t>
            </a:r>
            <a:r>
              <a:rPr lang="en-SG" b="1" dirty="0"/>
              <a:t>mapping function from total stock utilization to expected EFP usage rate</a:t>
            </a:r>
            <a:r>
              <a:rPr lang="en-SG" dirty="0"/>
              <a:t>, helping predict how much of the EFP inventory will actually be used by clients.</a:t>
            </a:r>
          </a:p>
          <a:p>
            <a:r>
              <a:rPr lang="en-SG" dirty="0"/>
              <a:t>That directly addresses:</a:t>
            </a:r>
          </a:p>
          <a:p>
            <a:r>
              <a:rPr lang="en-SG" dirty="0"/>
              <a:t>The </a:t>
            </a:r>
            <a:r>
              <a:rPr lang="en-SG" b="1" dirty="0"/>
              <a:t>estimation gap</a:t>
            </a:r>
            <a:r>
              <a:rPr lang="en-SG" dirty="0"/>
              <a:t> in Slide 2 (which mentions the need to model </a:t>
            </a:r>
            <a:r>
              <a:rPr lang="en-SG" dirty="0" err="1"/>
              <a:t>Stock_Utilization</a:t>
            </a:r>
            <a:r>
              <a:rPr lang="en-SG" dirty="0"/>
              <a:t>% properly to forecast P&amp;L).</a:t>
            </a:r>
          </a:p>
          <a:p>
            <a:r>
              <a:rPr lang="en-SG" dirty="0"/>
              <a:t>The </a:t>
            </a:r>
            <a:r>
              <a:rPr lang="en-SG" b="1" dirty="0"/>
              <a:t>allocation challenge</a:t>
            </a:r>
            <a:r>
              <a:rPr lang="en-SG" dirty="0"/>
              <a:t> in Slide 1 (where naive ranking doesn’t capture real post-trade usage </a:t>
            </a:r>
            <a:r>
              <a:rPr lang="en-SG" dirty="0" err="1"/>
              <a:t>behavior</a:t>
            </a:r>
            <a:r>
              <a:rPr lang="en-SG" dirty="0"/>
              <a:t>).</a:t>
            </a:r>
          </a:p>
          <a:p>
            <a:endParaRPr lang="en-SG" dirty="0"/>
          </a:p>
          <a:p>
            <a:r>
              <a:rPr lang="en-SG" b="1" dirty="0"/>
              <a:t>🧩 Background – The Problem</a:t>
            </a:r>
          </a:p>
          <a:p>
            <a:r>
              <a:rPr lang="en-SG" dirty="0"/>
              <a:t>Here’s a minimalist, clean slide layout you can use:\</a:t>
            </a:r>
          </a:p>
          <a:p>
            <a:endParaRPr lang="en-SG" dirty="0"/>
          </a:p>
          <a:p>
            <a:r>
              <a:rPr lang="en-SG" b="1" dirty="0"/>
              <a:t>Slide Title:</a:t>
            </a:r>
          </a:p>
          <a:p>
            <a:r>
              <a:rPr lang="en-SG" b="1" dirty="0"/>
              <a:t>The Challenge with EFP Inventory Allocation</a:t>
            </a:r>
          </a:p>
          <a:p>
            <a:endParaRPr lang="en-SG" dirty="0"/>
          </a:p>
          <a:p>
            <a:r>
              <a:rPr lang="en-SG" b="1" dirty="0"/>
              <a:t>Slide Body (Bullets or Visual Flow)</a:t>
            </a:r>
          </a:p>
          <a:p>
            <a:endParaRPr lang="en-SG" b="1" dirty="0"/>
          </a:p>
          <a:p>
            <a:r>
              <a:rPr lang="en-SG" b="1" dirty="0"/>
              <a:t>Problem:</a:t>
            </a:r>
            <a:endParaRPr lang="en-SG" dirty="0"/>
          </a:p>
          <a:p>
            <a:r>
              <a:rPr lang="en-SG" dirty="0"/>
              <a:t>We raise EFP inventory to support client shorting</a:t>
            </a:r>
          </a:p>
          <a:p>
            <a:r>
              <a:rPr lang="en-SG" dirty="0"/>
              <a:t>But </a:t>
            </a:r>
            <a:r>
              <a:rPr lang="en-SG" b="1" dirty="0"/>
              <a:t>not all of it gets used</a:t>
            </a:r>
            <a:r>
              <a:rPr lang="en-SG" dirty="0"/>
              <a:t>, and </a:t>
            </a:r>
            <a:r>
              <a:rPr lang="en-SG" b="1" dirty="0"/>
              <a:t>unused inventory is costly</a:t>
            </a:r>
            <a:endParaRPr lang="en-SG" dirty="0"/>
          </a:p>
          <a:p>
            <a:pPr lvl="1"/>
            <a:r>
              <a:rPr lang="en-SG" dirty="0"/>
              <a:t>🏦 Capital intensive</a:t>
            </a:r>
          </a:p>
          <a:p>
            <a:pPr lvl="1"/>
            <a:r>
              <a:rPr lang="en-SG" dirty="0"/>
              <a:t>💸 Incurs fees and treasury spread</a:t>
            </a:r>
          </a:p>
          <a:p>
            <a:pPr lvl="1"/>
            <a:r>
              <a:rPr lang="en-SG" dirty="0"/>
              <a:t>📉 Reduces P&amp;L if allocated inefficiently</a:t>
            </a:r>
          </a:p>
          <a:p>
            <a:pPr lvl="1"/>
            <a:endParaRPr lang="en-SG" dirty="0"/>
          </a:p>
          <a:p>
            <a:r>
              <a:rPr lang="en-SG" b="1" dirty="0"/>
              <a:t>Why it's hard:</a:t>
            </a:r>
            <a:endParaRPr lang="en-SG" dirty="0"/>
          </a:p>
          <a:p>
            <a:r>
              <a:rPr lang="en-SG" dirty="0"/>
              <a:t>Simple ranking rules (e.g., by utilization%) are </a:t>
            </a:r>
            <a:r>
              <a:rPr lang="en-SG" b="1" dirty="0"/>
              <a:t>too naïve</a:t>
            </a:r>
            <a:endParaRPr lang="en-SG" dirty="0"/>
          </a:p>
          <a:p>
            <a:r>
              <a:rPr lang="en-SG" dirty="0"/>
              <a:t>Real-world usage depends on post-trade dynamics: demand, availability, spread</a:t>
            </a:r>
          </a:p>
          <a:p>
            <a:r>
              <a:rPr lang="en-SG" b="1" dirty="0"/>
              <a:t>Bridge to Your Project (final bullet)</a:t>
            </a:r>
          </a:p>
          <a:p>
            <a:endParaRPr lang="en-SG" b="1" dirty="0"/>
          </a:p>
          <a:p>
            <a:r>
              <a:rPr lang="en-SG" dirty="0"/>
              <a:t>🔍 </a:t>
            </a:r>
            <a:r>
              <a:rPr lang="en-SG" b="1" dirty="0"/>
              <a:t>Goal of this project</a:t>
            </a:r>
            <a:r>
              <a:rPr lang="en-SG" dirty="0"/>
              <a:t>:</a:t>
            </a:r>
            <a:br>
              <a:rPr lang="en-SG" dirty="0"/>
            </a:br>
            <a:r>
              <a:rPr lang="en-SG" dirty="0"/>
              <a:t>Build a model to </a:t>
            </a:r>
            <a:r>
              <a:rPr lang="en-SG" b="1" dirty="0"/>
              <a:t>estimate EFP usage rate</a:t>
            </a:r>
            <a:r>
              <a:rPr lang="en-SG" dirty="0"/>
              <a:t>, by mapping from </a:t>
            </a:r>
            <a:r>
              <a:rPr lang="en-SG" b="1" dirty="0"/>
              <a:t>overall utilization</a:t>
            </a:r>
            <a:r>
              <a:rPr lang="en-SG" dirty="0"/>
              <a:t> —</a:t>
            </a:r>
            <a:br>
              <a:rPr lang="en-SG" dirty="0"/>
            </a:br>
            <a:r>
              <a:rPr lang="en-SG" dirty="0"/>
              <a:t>enabling smarter inventory decisions and improving cost efficiency.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1273A-232D-E922-A6AE-0E9400FE9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E0AE-9A44-B7C1-423C-3BAC8BABF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19148-9C73-0364-C6FE-FE7B2003D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3D7F-8637-E807-313D-1D44F05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6D2-97A9-27EE-4975-E2C0BB50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1A65-E755-2744-AEFD-4AEA693D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5E8-A03A-B278-C3F1-9F639701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2D488-5020-6826-360F-58ABC7CF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A5C4-4393-A04C-BD3C-4A8BE35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2DA6-1C08-B741-079D-B8224C25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861A-7ADF-2852-FE7D-72886D5F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C218D-8064-3552-D059-7DF0216B4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D58DA-9CB4-02F1-4599-ABA6D5F9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26D5-E451-159B-344C-1EC542C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D65C-A49A-10FB-3501-9E75700B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5591-DC1F-4AD0-141C-70C56152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AAC9-5C0B-0842-80B8-8C6AFEBD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242C-EFF0-2E03-D21B-C638D901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50FC-1053-A47D-7321-8541F1B7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9A67-CE59-0E47-B589-B27B9B65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5960-C9D0-29CA-A7DE-5AAC5DEE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1F96-276F-E41E-2289-D30BF7C9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8BF3-79CA-9A27-A87C-1F62BCE76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E855-7DAC-701E-E7AE-C2AF070D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8DD8-EEA3-D8FA-274E-998ACE77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148B-FB2C-43AD-EF3C-79494C9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7CEB-1853-B5D8-41D9-E37DAB95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7FB2-47AB-F2E4-6079-55886234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8E954-1ACB-0A19-3F80-B85C12EE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ADC4-5531-5A41-033E-E032CDA0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087A-1778-7BD1-5311-E3F1E4AA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6D31-2739-15E0-F3CB-2CC0F41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B339-0E7E-8788-A532-271602A7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2A111-168D-73D5-AD42-0B8E792D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37FF-00CE-5A3C-763C-0BB24826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5C498-3999-7BA6-F174-62F16E8CA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3F051-07DA-9D55-B1FF-862D4DD02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5C590-7E01-081D-4E21-48E9D7B3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BFC49-0BF4-C385-F4B5-A64FC1DE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214AB-9D98-BF63-8A6B-D3194DD1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0FD6-B089-401E-9582-CFF8889D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C8DC7-5288-07AE-A51C-8C6C039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5940-2E7E-CA40-D065-6536D64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C980E-C98D-143D-B92C-BFF3D678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5F8A9-0BF0-E6A1-243A-DBBA96CF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E6993-F838-CBE5-60E4-464ED82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AD30-4620-1FEC-8860-A622E94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4677-6C62-EBB6-74E3-D2CA74AB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D201-E581-3A2E-731F-1C47C82C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7EA2-F424-58E2-D7FF-8499D5ABA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BE4A-9F14-C3B0-2C44-BA0FBD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F2F26-0B39-F7F3-BEB8-EFB65A79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CC404-0F5F-A812-41C5-DFC22EED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6912-02FA-EFD4-2E52-83EDDCC0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AD10D-0B10-67EB-7ABB-17BC944C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58D6-2D57-651F-BE80-3FF8964D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1DC6-A49E-547C-7406-700B3078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9194-1FA5-1222-95A9-AF4A4307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45BA-BD26-FA6D-98DA-A2917B0D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3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94443-38AE-C646-D8DD-4BA0FED4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94D1-1B2E-CF7C-B68D-CC5A5947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40BA-10FE-BBB7-90EA-EB82A210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FC6D6-7C1E-E84F-BEF4-3A7DDA25E90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0529-F18A-F35B-79D7-AC89473BD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7F7A-63B6-9F44-4D72-3F801CBB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30DC7BB-3E04-8F9C-1E80-E462B8F0E345}"/>
              </a:ext>
            </a:extLst>
          </p:cNvPr>
          <p:cNvSpPr>
            <a:spLocks noChangeAspect="1"/>
          </p:cNvSpPr>
          <p:nvPr/>
        </p:nvSpPr>
        <p:spPr>
          <a:xfrm>
            <a:off x="1332548" y="515392"/>
            <a:ext cx="5806194" cy="5806194"/>
          </a:xfrm>
          <a:prstGeom prst="ellipse">
            <a:avLst/>
          </a:prstGeom>
          <a:solidFill>
            <a:srgbClr val="F2F2F2">
              <a:alpha val="67843"/>
            </a:srgbClr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16999E-3466-2C09-15CA-817727323830}"/>
              </a:ext>
            </a:extLst>
          </p:cNvPr>
          <p:cNvSpPr>
            <a:spLocks noChangeAspect="1"/>
          </p:cNvSpPr>
          <p:nvPr/>
        </p:nvSpPr>
        <p:spPr>
          <a:xfrm>
            <a:off x="4977847" y="1827375"/>
            <a:ext cx="3182229" cy="3182229"/>
          </a:xfrm>
          <a:prstGeom prst="ellipse">
            <a:avLst/>
          </a:prstGeom>
          <a:solidFill>
            <a:srgbClr val="17237A">
              <a:alpha val="45480"/>
            </a:srgbClr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4F7B3-EDFA-5FC0-D7C0-F1B14838FCF9}"/>
              </a:ext>
            </a:extLst>
          </p:cNvPr>
          <p:cNvSpPr txBox="1"/>
          <p:nvPr/>
        </p:nvSpPr>
        <p:spPr>
          <a:xfrm>
            <a:off x="2456838" y="1787273"/>
            <a:ext cx="64880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F8D82-5A3A-836A-B338-88A6C4C8E6B9}"/>
              </a:ext>
            </a:extLst>
          </p:cNvPr>
          <p:cNvSpPr txBox="1"/>
          <p:nvPr/>
        </p:nvSpPr>
        <p:spPr>
          <a:xfrm>
            <a:off x="5715641" y="3059508"/>
            <a:ext cx="46878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94945-4428-B22E-470F-8556969A9125}"/>
              </a:ext>
            </a:extLst>
          </p:cNvPr>
          <p:cNvSpPr txBox="1"/>
          <p:nvPr/>
        </p:nvSpPr>
        <p:spPr>
          <a:xfrm>
            <a:off x="4597333" y="3059508"/>
            <a:ext cx="10887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66068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40DCD-9419-949A-9C53-5FFC30B40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2150BF-32E6-1693-9015-A09D40DC057C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F84C23-2125-C5CA-D769-785378A65B55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B1957B-325B-BA1C-983A-D1C740776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21C80-16A1-E87B-7CB9-72DC90B7E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50960C-2C7C-00EB-2A30-FDAB0FE7D06E}"/>
              </a:ext>
            </a:extLst>
          </p:cNvPr>
          <p:cNvSpPr txBox="1"/>
          <p:nvPr/>
        </p:nvSpPr>
        <p:spPr>
          <a:xfrm>
            <a:off x="995497" y="6596390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Purpose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3D9A8C-6E1E-067F-F87B-6CC82D31915A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DE4CDE-9359-95AD-4874-BD5F5CF6A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7B3D85-15E4-3BD8-2E75-BD822F6BE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3381FE-0FDC-CBC5-B627-2A16AACB91CD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8EDFCD-D370-F7BB-A929-B6112BCFF9CC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72CD5-2D40-8AA7-B6D3-0AA3D954E0F3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BE644-C5FD-071C-5B9A-67992EAFA07E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436E45-CFA1-4AAF-CC75-5D3FAC705CDB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7A9054-37B0-AC5D-AA25-2AF079851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1EE851-823A-C826-35DB-4360F5038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DB9234-6F21-B3CB-4241-18EA5C55C38D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C18E46-C7EF-BF57-9CA6-A3300DDEB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D81015-F477-8A77-8E36-4D7E5E93C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E95A7F-0374-6D81-5058-24AF6FAA7876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FE397E-48A4-A76A-40B0-EA97680F9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E079B7E-225C-93A8-D033-7988082B9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9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1D92D-496A-AC8C-10BA-D70D96E8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2EAF35A-56EB-1AF6-BC7A-EC01AD703849}"/>
              </a:ext>
            </a:extLst>
          </p:cNvPr>
          <p:cNvSpPr/>
          <p:nvPr/>
        </p:nvSpPr>
        <p:spPr>
          <a:xfrm>
            <a:off x="1009363" y="1776253"/>
            <a:ext cx="2454450" cy="4254850"/>
          </a:xfrm>
          <a:prstGeom prst="roundRect">
            <a:avLst>
              <a:gd name="adj" fmla="val 85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D2253E-BC99-ED40-4633-F46B8D04F81E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8D173-D0EA-2B0E-AA75-6A82933F8E1F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1D8F5-7E9A-5148-760F-09ED663C5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27CF48-2649-103C-94A1-74A93930D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3F3B93-9365-A635-F318-D3FA636B8BF3}"/>
              </a:ext>
            </a:extLst>
          </p:cNvPr>
          <p:cNvSpPr txBox="1"/>
          <p:nvPr/>
        </p:nvSpPr>
        <p:spPr>
          <a:xfrm>
            <a:off x="995497" y="6596390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Purpose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C858A6-C1F3-A261-3146-9F38FC2CA799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18E889-20C7-C859-4881-B27CB003B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376DB0-199B-5656-3F51-D018652FE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460BB6-1113-AB40-428B-9F538CCC1DC1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0FA3A-57CB-B3D2-018D-E7E70B9A2207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D70C9-0239-A4AD-ED84-8D69E1EDCF06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C4114-AEBE-B685-9493-C5BC2829FCE3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A327BC-BF6C-6071-5926-17865A38A377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B0CA41-D7C4-1298-B3E3-0D190EEBE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3A803C-9A88-808E-FFDC-35EC95934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E5478E-44DD-B5BB-6DF6-D522017A5011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66C307-4203-41EC-8781-8DDB0C4B82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768C3E-7C18-B2BA-BF63-E06B635C7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B6C3E2-29BA-0316-4783-C8EAF55AF3B9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93ECB3-753F-52CA-132D-567363DB2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E778A5-FD22-CB6A-81B1-4B95436F1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1FE5D35-584C-771C-DA91-640AC2E4DB3A}"/>
              </a:ext>
            </a:extLst>
          </p:cNvPr>
          <p:cNvSpPr txBox="1"/>
          <p:nvPr/>
        </p:nvSpPr>
        <p:spPr>
          <a:xfrm>
            <a:off x="540308" y="317925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24374C-E9C9-BA69-15BF-4F053653488D}"/>
              </a:ext>
            </a:extLst>
          </p:cNvPr>
          <p:cNvCxnSpPr/>
          <p:nvPr/>
        </p:nvCxnSpPr>
        <p:spPr>
          <a:xfrm>
            <a:off x="228601" y="892093"/>
            <a:ext cx="116470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623C7F-E5C2-24AA-9B31-58F6AB4A9320}"/>
              </a:ext>
            </a:extLst>
          </p:cNvPr>
          <p:cNvSpPr txBox="1"/>
          <p:nvPr/>
        </p:nvSpPr>
        <p:spPr>
          <a:xfrm>
            <a:off x="1109487" y="1209153"/>
            <a:ext cx="226452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Stock Loan?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E5497F-A466-1AF6-657F-3F0A75B5C7F2}"/>
              </a:ext>
            </a:extLst>
          </p:cNvPr>
          <p:cNvSpPr/>
          <p:nvPr/>
        </p:nvSpPr>
        <p:spPr>
          <a:xfrm>
            <a:off x="2094698" y="1663749"/>
            <a:ext cx="283780" cy="294290"/>
          </a:xfrm>
          <a:prstGeom prst="rect">
            <a:avLst/>
          </a:prstGeom>
          <a:solidFill>
            <a:srgbClr val="1723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3408BC-8F62-7299-659E-B54702C1F12F}"/>
              </a:ext>
            </a:extLst>
          </p:cNvPr>
          <p:cNvSpPr/>
          <p:nvPr/>
        </p:nvSpPr>
        <p:spPr>
          <a:xfrm>
            <a:off x="4640687" y="1743531"/>
            <a:ext cx="2454450" cy="4254850"/>
          </a:xfrm>
          <a:prstGeom prst="roundRect">
            <a:avLst>
              <a:gd name="adj" fmla="val 76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D75853-4EA9-43D2-47FF-6E3098B68F26}"/>
              </a:ext>
            </a:extLst>
          </p:cNvPr>
          <p:cNvSpPr txBox="1"/>
          <p:nvPr/>
        </p:nvSpPr>
        <p:spPr>
          <a:xfrm>
            <a:off x="4740811" y="1176431"/>
            <a:ext cx="226452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 trades it?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1B3D4D-E025-1729-9903-0D38C7EBE3FB}"/>
              </a:ext>
            </a:extLst>
          </p:cNvPr>
          <p:cNvSpPr/>
          <p:nvPr/>
        </p:nvSpPr>
        <p:spPr>
          <a:xfrm>
            <a:off x="5726022" y="1631027"/>
            <a:ext cx="283780" cy="294290"/>
          </a:xfrm>
          <a:prstGeom prst="rect">
            <a:avLst/>
          </a:prstGeom>
          <a:solidFill>
            <a:srgbClr val="1723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7E8AE8-902F-618B-0314-F739F63007B4}"/>
              </a:ext>
            </a:extLst>
          </p:cNvPr>
          <p:cNvSpPr/>
          <p:nvPr/>
        </p:nvSpPr>
        <p:spPr>
          <a:xfrm>
            <a:off x="8272011" y="1710809"/>
            <a:ext cx="2454450" cy="4254850"/>
          </a:xfrm>
          <a:prstGeom prst="roundRect">
            <a:avLst>
              <a:gd name="adj" fmla="val 8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6EFA96-B7FD-5CDE-2B77-D7C5DC7B47E3}"/>
              </a:ext>
            </a:extLst>
          </p:cNvPr>
          <p:cNvSpPr txBox="1"/>
          <p:nvPr/>
        </p:nvSpPr>
        <p:spPr>
          <a:xfrm>
            <a:off x="8372135" y="1143709"/>
            <a:ext cx="226452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trade it?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FFB163-1E10-048E-4B44-8A4613C393B2}"/>
              </a:ext>
            </a:extLst>
          </p:cNvPr>
          <p:cNvSpPr/>
          <p:nvPr/>
        </p:nvSpPr>
        <p:spPr>
          <a:xfrm>
            <a:off x="9357346" y="1598305"/>
            <a:ext cx="283780" cy="294290"/>
          </a:xfrm>
          <a:prstGeom prst="rect">
            <a:avLst/>
          </a:prstGeom>
          <a:solidFill>
            <a:srgbClr val="1723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5181ED8-B3EF-0FE6-FD38-98BEB08D6DBC}"/>
              </a:ext>
            </a:extLst>
          </p:cNvPr>
          <p:cNvSpPr/>
          <p:nvPr/>
        </p:nvSpPr>
        <p:spPr>
          <a:xfrm>
            <a:off x="6239535" y="2530589"/>
            <a:ext cx="5363886" cy="3800192"/>
          </a:xfrm>
          <a:prstGeom prst="roundRect">
            <a:avLst>
              <a:gd name="adj" fmla="val 5192"/>
            </a:avLst>
          </a:prstGeom>
          <a:solidFill>
            <a:schemeClr val="bg1">
              <a:lumMod val="95000"/>
              <a:alpha val="4089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19322F2-C87A-2F75-84BE-4889805D0F3B}"/>
              </a:ext>
            </a:extLst>
          </p:cNvPr>
          <p:cNvSpPr/>
          <p:nvPr/>
        </p:nvSpPr>
        <p:spPr>
          <a:xfrm>
            <a:off x="6239535" y="1236490"/>
            <a:ext cx="5363886" cy="1033052"/>
          </a:xfrm>
          <a:prstGeom prst="roundRect">
            <a:avLst>
              <a:gd name="adj" fmla="val 9545"/>
            </a:avLst>
          </a:prstGeom>
          <a:solidFill>
            <a:schemeClr val="bg1">
              <a:lumMod val="95000"/>
              <a:alpha val="4089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C61BA8-246B-AC95-A70F-BDB4486AD3FA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9F4DE3-39D1-D368-AEB4-F74F36007481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9AA132-69E2-6113-1A5B-AF06D8A9C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39AB49-339B-1DBA-80A3-D474BC9C91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817005-83C6-DBFA-21C4-9A45C86AA0EB}"/>
              </a:ext>
            </a:extLst>
          </p:cNvPr>
          <p:cNvSpPr txBox="1"/>
          <p:nvPr/>
        </p:nvSpPr>
        <p:spPr>
          <a:xfrm>
            <a:off x="995497" y="6596390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Purpose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BC73B5-1DFD-89A4-5B68-8AEB083576CF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F55D6A-882A-BFB9-37FE-2FCB4213E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FADBA5-F562-21EF-E671-35C70CA2C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C0E265-90C7-719A-4230-6D34020412E4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E9F33-E21D-67E8-E776-285FB3E684B8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9106-E520-8C7D-537C-00ED7202C041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79DE8-EF1F-B810-1DFA-3ECC8ACFD675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6FCE45-CF2E-5C01-9424-BBA6C3CF3876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096C62-3C91-A6A2-9C45-8CEDDD2A1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95BEB5-99E6-88E0-F0DC-3592A9BDB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35F995-BAA6-950B-CEA6-0174CEDCFBA7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6D5BDB-71F9-9B99-B11C-F5167BC4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6CF14B2-FDF3-D77C-6CB9-443761ECF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91F6B7-3B9A-E838-1419-A50EA7A27138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5099C9-F635-B265-CDC4-C71CFFC90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386B4A-E5DF-4FDF-A5A8-831866379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E153485-FDB1-060D-2E61-010F66C08528}"/>
              </a:ext>
            </a:extLst>
          </p:cNvPr>
          <p:cNvSpPr txBox="1"/>
          <p:nvPr/>
        </p:nvSpPr>
        <p:spPr>
          <a:xfrm>
            <a:off x="540308" y="317925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98EA8-69D8-477E-6E4D-BB7EBA0230E3}"/>
              </a:ext>
            </a:extLst>
          </p:cNvPr>
          <p:cNvCxnSpPr/>
          <p:nvPr/>
        </p:nvCxnSpPr>
        <p:spPr>
          <a:xfrm>
            <a:off x="228601" y="892093"/>
            <a:ext cx="116470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D4280C0-C0B5-0F78-49ED-270346DDF227}"/>
              </a:ext>
            </a:extLst>
          </p:cNvPr>
          <p:cNvSpPr>
            <a:spLocks noChangeAspect="1"/>
          </p:cNvSpPr>
          <p:nvPr/>
        </p:nvSpPr>
        <p:spPr>
          <a:xfrm>
            <a:off x="-2461685" y="808864"/>
            <a:ext cx="5806194" cy="5806194"/>
          </a:xfrm>
          <a:prstGeom prst="ellipse">
            <a:avLst/>
          </a:prstGeom>
          <a:solidFill>
            <a:srgbClr val="F2F2F2">
              <a:alpha val="67843"/>
            </a:srgbClr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F9F81D-DD85-D903-18D8-D317B5EB3089}"/>
              </a:ext>
            </a:extLst>
          </p:cNvPr>
          <p:cNvSpPr>
            <a:spLocks noChangeAspect="1"/>
          </p:cNvSpPr>
          <p:nvPr/>
        </p:nvSpPr>
        <p:spPr>
          <a:xfrm>
            <a:off x="-1680256" y="1803104"/>
            <a:ext cx="3817714" cy="3817714"/>
          </a:xfrm>
          <a:prstGeom prst="ellipse">
            <a:avLst/>
          </a:prstGeom>
          <a:solidFill>
            <a:srgbClr val="17237A">
              <a:alpha val="99326"/>
            </a:srgbClr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8638EA-0F84-1026-30A5-31CCEAC74C63}"/>
              </a:ext>
            </a:extLst>
          </p:cNvPr>
          <p:cNvGrpSpPr/>
          <p:nvPr/>
        </p:nvGrpSpPr>
        <p:grpSpPr>
          <a:xfrm>
            <a:off x="-336832" y="1539140"/>
            <a:ext cx="3973412" cy="4246788"/>
            <a:chOff x="-357282" y="902712"/>
            <a:chExt cx="4660554" cy="4949658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920C4E23-B1A3-2325-2C34-3CFCA2F4A0BD}"/>
                </a:ext>
              </a:extLst>
            </p:cNvPr>
            <p:cNvSpPr/>
            <p:nvPr/>
          </p:nvSpPr>
          <p:spPr>
            <a:xfrm>
              <a:off x="-357282" y="902712"/>
              <a:ext cx="3448352" cy="4949658"/>
            </a:xfrm>
            <a:prstGeom prst="arc">
              <a:avLst>
                <a:gd name="adj1" fmla="val 18211481"/>
                <a:gd name="adj2" fmla="val 342502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7B5C3E-B926-C5DF-7AEF-D02FB48B0CF1}"/>
                </a:ext>
              </a:extLst>
            </p:cNvPr>
            <p:cNvGrpSpPr/>
            <p:nvPr/>
          </p:nvGrpSpPr>
          <p:grpSpPr>
            <a:xfrm flipV="1">
              <a:off x="2471684" y="5002828"/>
              <a:ext cx="1831588" cy="599850"/>
              <a:chOff x="4078075" y="1106905"/>
              <a:chExt cx="1831588" cy="599850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E1E57A31-B2D6-D2A7-A0DB-91168110F491}"/>
                  </a:ext>
                </a:extLst>
              </p:cNvPr>
              <p:cNvSpPr/>
              <p:nvPr/>
            </p:nvSpPr>
            <p:spPr>
              <a:xfrm rot="13102272">
                <a:off x="4078075" y="1148411"/>
                <a:ext cx="703906" cy="558344"/>
              </a:xfrm>
              <a:prstGeom prst="arc">
                <a:avLst>
                  <a:gd name="adj1" fmla="val 18129557"/>
                  <a:gd name="adj2" fmla="val 23109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C74BE48-A3C2-0810-899A-2F931B4A7B06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V="1">
                <a:off x="4357989" y="1106905"/>
                <a:ext cx="1551674" cy="1142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4A8545-EC89-5B95-9AAA-0EAEF304C349}"/>
                </a:ext>
              </a:extLst>
            </p:cNvPr>
            <p:cNvGrpSpPr/>
            <p:nvPr/>
          </p:nvGrpSpPr>
          <p:grpSpPr>
            <a:xfrm>
              <a:off x="2471684" y="1154896"/>
              <a:ext cx="1831588" cy="599850"/>
              <a:chOff x="4078075" y="1106905"/>
              <a:chExt cx="1831588" cy="599850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FAEBD58E-8C04-8307-F1F9-83D250524DE5}"/>
                  </a:ext>
                </a:extLst>
              </p:cNvPr>
              <p:cNvSpPr/>
              <p:nvPr/>
            </p:nvSpPr>
            <p:spPr>
              <a:xfrm rot="13102272">
                <a:off x="4078075" y="1148411"/>
                <a:ext cx="703906" cy="558344"/>
              </a:xfrm>
              <a:prstGeom prst="arc">
                <a:avLst>
                  <a:gd name="adj1" fmla="val 17573384"/>
                  <a:gd name="adj2" fmla="val 23109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0E11C89-DBFB-2767-64BA-CF438E1231AE}"/>
                  </a:ext>
                </a:extLst>
              </p:cNvPr>
              <p:cNvCxnSpPr>
                <a:cxnSpLocks/>
                <a:stCxn id="57" idx="2"/>
              </p:cNvCxnSpPr>
              <p:nvPr/>
            </p:nvCxnSpPr>
            <p:spPr>
              <a:xfrm flipV="1">
                <a:off x="4357989" y="1106905"/>
                <a:ext cx="1551674" cy="1142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5BA9BA-488C-15EE-F3DF-19A8D9F6163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070" y="3359426"/>
              <a:ext cx="12122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EB05ED4-267C-A676-5EED-94EB5887F947}"/>
              </a:ext>
            </a:extLst>
          </p:cNvPr>
          <p:cNvSpPr txBox="1"/>
          <p:nvPr/>
        </p:nvSpPr>
        <p:spPr>
          <a:xfrm>
            <a:off x="3808508" y="1570847"/>
            <a:ext cx="21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Stock Loan?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8B696-12EF-4E8F-DE63-E393E4AF4947}"/>
              </a:ext>
            </a:extLst>
          </p:cNvPr>
          <p:cNvSpPr txBox="1"/>
          <p:nvPr/>
        </p:nvSpPr>
        <p:spPr>
          <a:xfrm>
            <a:off x="3946526" y="346060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 trades it?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94BCBD-EA93-3880-8E58-9FA0EDD5F690}"/>
              </a:ext>
            </a:extLst>
          </p:cNvPr>
          <p:cNvSpPr txBox="1"/>
          <p:nvPr/>
        </p:nvSpPr>
        <p:spPr>
          <a:xfrm>
            <a:off x="3918520" y="53503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trade it?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2635E4-D712-2574-FBF1-A6C611084DB2}"/>
              </a:ext>
            </a:extLst>
          </p:cNvPr>
          <p:cNvSpPr txBox="1"/>
          <p:nvPr/>
        </p:nvSpPr>
        <p:spPr>
          <a:xfrm>
            <a:off x="6306206" y="1363715"/>
            <a:ext cx="4092376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Borrower borrows stock OTC for collateral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Pays borrow fee based on stock value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66FE43-AF59-869D-3DA6-2310C7562880}"/>
              </a:ext>
            </a:extLst>
          </p:cNvPr>
          <p:cNvSpPr txBox="1"/>
          <p:nvPr/>
        </p:nvSpPr>
        <p:spPr>
          <a:xfrm>
            <a:off x="6306206" y="2757764"/>
            <a:ext cx="54753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SG" sz="1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Lenders – Supply the Stock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Index funds &amp; pension funds lend idle stock to earn extra yield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agent lenders (e.g., custodians) to manage the process</a:t>
            </a:r>
          </a:p>
          <a:p>
            <a:pPr>
              <a:spcAft>
                <a:spcPts val="600"/>
              </a:spcAft>
            </a:pPr>
            <a:endParaRPr lang="en-SG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SG" sz="1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Borrowers – Demand the Stock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Hedge funds &amp; clients short or hedge stocks, or exploit price inefficiencies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Prime brokers facilitate access and funding for clients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endParaRPr lang="en-SG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SG" sz="1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Brokers – Provide Liquidity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Market makers &amp; trading desks borrow to hedge or support pricing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SG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Ensure smooth functioning of the stock loan market</a:t>
            </a:r>
          </a:p>
        </p:txBody>
      </p:sp>
    </p:spTree>
    <p:extLst>
      <p:ext uri="{BB962C8B-B14F-4D97-AF65-F5344CB8AC3E}">
        <p14:creationId xmlns:p14="http://schemas.microsoft.com/office/powerpoint/2010/main" val="307919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61" grpId="0"/>
      <p:bldP spid="62" grpId="0"/>
      <p:bldP spid="63" grpId="0"/>
      <p:bldP spid="64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7713B-B568-D41A-7F35-2EFA43E3B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C89590-1CC3-5787-89E2-1334A62478A3}"/>
              </a:ext>
            </a:extLst>
          </p:cNvPr>
          <p:cNvCxnSpPr/>
          <p:nvPr/>
        </p:nvCxnSpPr>
        <p:spPr>
          <a:xfrm>
            <a:off x="2068944" y="1802523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09585F-FEE4-E93D-040A-9932FC494EFF}"/>
              </a:ext>
            </a:extLst>
          </p:cNvPr>
          <p:cNvCxnSpPr/>
          <p:nvPr/>
        </p:nvCxnSpPr>
        <p:spPr>
          <a:xfrm>
            <a:off x="1416789" y="1802523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0598A4-0B01-8E81-1033-3AA2AABE063D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4D42CC-8659-DB77-8FD4-C27C2E402162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E64A7-48B1-266E-0F3B-1B25E5E74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DF2A4C-E46F-B728-820A-D3257E57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6D40A3-7BFF-C5F9-A92B-CC86721A5583}"/>
              </a:ext>
            </a:extLst>
          </p:cNvPr>
          <p:cNvSpPr txBox="1"/>
          <p:nvPr/>
        </p:nvSpPr>
        <p:spPr>
          <a:xfrm>
            <a:off x="949012" y="6596390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Challenge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3E1E06-E2FD-6DEB-0481-005CA62AA9B7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30B0E7-B289-7888-A648-1C0DE5DA1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CAF5D3-26B1-C797-9D7F-570059C75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068E64-6E96-0251-B197-872C1A9750D1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D0611-F7D9-D9AC-5F13-505B68DCD679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30B3B-78A2-847C-C83B-D6734967992C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7D0FB-2ADC-0B2B-F97C-CB42642877B2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133479-CE2D-8B60-9757-7CE328104B6C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9F7629-02EF-F1F9-BB32-1D4D58C16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F54E20-2EB9-D8AE-C246-E236662E2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04697-381C-65B4-0D33-815908438752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08AFD7-2C01-C236-745B-BCD45E00C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3FE8C1-C40F-2D72-2E9F-EB060DF3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90B45F-DE9B-EDC7-DB2D-A3756B388DDF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2A70F9-E8CF-4B6D-6593-BCDE412E7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054E0D-2C85-B24E-06B2-9094E7719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7FD32D-6F99-632C-CF5F-B742016A0F88}"/>
              </a:ext>
            </a:extLst>
          </p:cNvPr>
          <p:cNvCxnSpPr/>
          <p:nvPr/>
        </p:nvCxnSpPr>
        <p:spPr>
          <a:xfrm>
            <a:off x="228601" y="892093"/>
            <a:ext cx="116470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3491A7-791B-AAFB-1088-64BD77983A32}"/>
              </a:ext>
            </a:extLst>
          </p:cNvPr>
          <p:cNvSpPr txBox="1"/>
          <p:nvPr/>
        </p:nvSpPr>
        <p:spPr>
          <a:xfrm>
            <a:off x="540308" y="31792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A8132B8-7F12-8367-CC44-B2684EAAC8C2}"/>
              </a:ext>
            </a:extLst>
          </p:cNvPr>
          <p:cNvSpPr/>
          <p:nvPr/>
        </p:nvSpPr>
        <p:spPr>
          <a:xfrm>
            <a:off x="617515" y="1219198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EB5FAF-E2F0-D866-2A80-D673804C6F79}"/>
              </a:ext>
            </a:extLst>
          </p:cNvPr>
          <p:cNvSpPr/>
          <p:nvPr/>
        </p:nvSpPr>
        <p:spPr>
          <a:xfrm>
            <a:off x="617515" y="1219198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25615-652A-47CE-2CD3-7CD5C550E480}"/>
              </a:ext>
            </a:extLst>
          </p:cNvPr>
          <p:cNvSpPr txBox="1"/>
          <p:nvPr/>
        </p:nvSpPr>
        <p:spPr>
          <a:xfrm>
            <a:off x="617515" y="1617856"/>
            <a:ext cx="226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EFP Inventory Raised</a:t>
            </a:r>
          </a:p>
        </p:txBody>
      </p:sp>
    </p:spTree>
    <p:extLst>
      <p:ext uri="{BB962C8B-B14F-4D97-AF65-F5344CB8AC3E}">
        <p14:creationId xmlns:p14="http://schemas.microsoft.com/office/powerpoint/2010/main" val="4247866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960CA-82CD-4031-7BEC-209EC764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0105B8-2AA6-D09B-81BC-7C65B5D3AD36}"/>
              </a:ext>
            </a:extLst>
          </p:cNvPr>
          <p:cNvCxnSpPr/>
          <p:nvPr/>
        </p:nvCxnSpPr>
        <p:spPr>
          <a:xfrm>
            <a:off x="5773444" y="1802523"/>
            <a:ext cx="667010" cy="0"/>
          </a:xfrm>
          <a:prstGeom prst="straightConnector1">
            <a:avLst/>
          </a:prstGeom>
          <a:ln>
            <a:solidFill>
              <a:srgbClr val="17237A">
                <a:alpha val="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6B093C-A4DF-38F0-B7D3-CDB6155A6681}"/>
              </a:ext>
            </a:extLst>
          </p:cNvPr>
          <p:cNvCxnSpPr>
            <a:cxnSpLocks/>
          </p:cNvCxnSpPr>
          <p:nvPr/>
        </p:nvCxnSpPr>
        <p:spPr>
          <a:xfrm>
            <a:off x="5428988" y="1744722"/>
            <a:ext cx="0" cy="599090"/>
          </a:xfrm>
          <a:prstGeom prst="straightConnector1">
            <a:avLst/>
          </a:prstGeom>
          <a:ln>
            <a:solidFill>
              <a:srgbClr val="17237A">
                <a:alpha val="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61D4077-8C7F-DDDC-FCB0-8CAB4462B84E}"/>
              </a:ext>
            </a:extLst>
          </p:cNvPr>
          <p:cNvSpPr/>
          <p:nvPr/>
        </p:nvSpPr>
        <p:spPr>
          <a:xfrm>
            <a:off x="4332630" y="2262351"/>
            <a:ext cx="2265558" cy="1166649"/>
          </a:xfrm>
          <a:prstGeom prst="roundRect">
            <a:avLst/>
          </a:prstGeom>
          <a:solidFill>
            <a:srgbClr val="FF7E79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5C4541-FA4F-1AD7-7866-A7DCDD55915C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AFAEB-F637-8346-750F-B849BE85A1CF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73566B-9137-6EE5-F071-39F1F3873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2F112E-8353-4C00-EDBB-148AAAC22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BCB976C-363E-C7AD-DCFB-3E4F15D6E244}"/>
              </a:ext>
            </a:extLst>
          </p:cNvPr>
          <p:cNvSpPr txBox="1"/>
          <p:nvPr/>
        </p:nvSpPr>
        <p:spPr>
          <a:xfrm>
            <a:off x="949012" y="6596390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Challenge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43F5B-E858-A775-3E9D-8DA7D369AFF5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7478AC-C4F4-BF81-7FEA-59EDC3468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63988F-D423-CB89-4CF1-4E8825C8E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70FC5C-4235-7DCD-474C-3AADD80B6550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2A982-650A-7373-F545-760DCA30A4F7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365B3-932F-C3A7-EA3E-342056567F0C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F6960-2A52-08AB-163A-3BEE0BC81B38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33C97F-D22A-9427-7743-4B943736B7F8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13A7C3-7527-5C05-D3A6-D5DF23268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66E1BA-314F-5610-8904-8A9E9F0E0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FE28A6-8E3D-C48D-816F-9F6D029156BA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3DBF0E-F37D-6AC7-BE42-D5E188A37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BD90EFA-703E-2846-330B-A8A683C1B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435730-DE17-C49F-0EF3-5848B14A0CD7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F8C72F-1B4C-1752-1326-1E213580A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2CB9FE-A5CD-6777-D501-D2D54713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6D1A94-6541-DD37-B097-4B331742E151}"/>
              </a:ext>
            </a:extLst>
          </p:cNvPr>
          <p:cNvCxnSpPr/>
          <p:nvPr/>
        </p:nvCxnSpPr>
        <p:spPr>
          <a:xfrm>
            <a:off x="228601" y="892093"/>
            <a:ext cx="116470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91619A-2183-2B8C-14C8-9FADEC586DEB}"/>
              </a:ext>
            </a:extLst>
          </p:cNvPr>
          <p:cNvSpPr txBox="1"/>
          <p:nvPr/>
        </p:nvSpPr>
        <p:spPr>
          <a:xfrm>
            <a:off x="540308" y="31792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124E233-F992-1135-2E36-F9BB94089BEC}"/>
              </a:ext>
            </a:extLst>
          </p:cNvPr>
          <p:cNvSpPr/>
          <p:nvPr/>
        </p:nvSpPr>
        <p:spPr>
          <a:xfrm>
            <a:off x="617515" y="1219198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406CA6F-C7F5-67E6-7C27-48CBEF15F892}"/>
              </a:ext>
            </a:extLst>
          </p:cNvPr>
          <p:cNvSpPr/>
          <p:nvPr/>
        </p:nvSpPr>
        <p:spPr>
          <a:xfrm>
            <a:off x="4332630" y="1219196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06DBB4-425F-ED37-0A3D-B2528B980A64}"/>
              </a:ext>
            </a:extLst>
          </p:cNvPr>
          <p:cNvCxnSpPr/>
          <p:nvPr/>
        </p:nvCxnSpPr>
        <p:spPr>
          <a:xfrm>
            <a:off x="3214570" y="1802523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58BFAD8-AF7C-5595-9410-8CFE026088FE}"/>
              </a:ext>
            </a:extLst>
          </p:cNvPr>
          <p:cNvSpPr/>
          <p:nvPr/>
        </p:nvSpPr>
        <p:spPr>
          <a:xfrm>
            <a:off x="4332630" y="1219196"/>
            <a:ext cx="2265558" cy="1166649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1203683-751F-A5BA-F040-EF27EE22D070}"/>
              </a:ext>
            </a:extLst>
          </p:cNvPr>
          <p:cNvSpPr/>
          <p:nvPr/>
        </p:nvSpPr>
        <p:spPr>
          <a:xfrm>
            <a:off x="4406200" y="1219196"/>
            <a:ext cx="2265558" cy="1166649"/>
          </a:xfrm>
          <a:prstGeom prst="roundRect">
            <a:avLst/>
          </a:prstGeom>
          <a:solidFill>
            <a:srgbClr val="FF7E79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9631F9-B3D9-AC17-91D8-F9B85732DF3E}"/>
              </a:ext>
            </a:extLst>
          </p:cNvPr>
          <p:cNvSpPr txBox="1"/>
          <p:nvPr/>
        </p:nvSpPr>
        <p:spPr>
          <a:xfrm>
            <a:off x="4596707" y="1617854"/>
            <a:ext cx="1737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It Used?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2D88C1-0BCE-DF8A-5B88-8ABF748AEAEB}"/>
              </a:ext>
            </a:extLst>
          </p:cNvPr>
          <p:cNvSpPr txBox="1"/>
          <p:nvPr/>
        </p:nvSpPr>
        <p:spPr>
          <a:xfrm>
            <a:off x="617515" y="1617856"/>
            <a:ext cx="226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EFP Inventory Raised</a:t>
            </a:r>
          </a:p>
        </p:txBody>
      </p:sp>
    </p:spTree>
    <p:extLst>
      <p:ext uri="{BB962C8B-B14F-4D97-AF65-F5344CB8AC3E}">
        <p14:creationId xmlns:p14="http://schemas.microsoft.com/office/powerpoint/2010/main" val="566259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464C-867B-1E12-A033-FFA1DE13D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A93ECF-4C72-1671-7A1E-803AC26BC4F1}"/>
              </a:ext>
            </a:extLst>
          </p:cNvPr>
          <p:cNvSpPr/>
          <p:nvPr/>
        </p:nvSpPr>
        <p:spPr>
          <a:xfrm>
            <a:off x="4357173" y="2858580"/>
            <a:ext cx="3541455" cy="3227146"/>
          </a:xfrm>
          <a:prstGeom prst="roundRect">
            <a:avLst>
              <a:gd name="adj" fmla="val 8525"/>
            </a:avLst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7BA55E-59E7-6923-74AF-DAAFAEB8351F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BCF7AD-6A8D-AA46-3C5A-7910853787DB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871B41-A53C-7761-8B79-BCD39C9A9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71EB79-69E1-A413-D2D7-A5F6B7CD9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ADF062-E2E1-B265-1A06-6A09BF255D92}"/>
              </a:ext>
            </a:extLst>
          </p:cNvPr>
          <p:cNvSpPr txBox="1"/>
          <p:nvPr/>
        </p:nvSpPr>
        <p:spPr>
          <a:xfrm>
            <a:off x="949012" y="6596390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Challenge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50D12D-DFE7-7463-ACFB-E45088DD36B4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745847-8DA9-8107-6254-9A57AD923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90BD5B-5834-7CFD-D674-785DA4284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EBB4F8-DEB3-426D-44E2-1EB83D68A9DD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9D622-B9CF-9095-4823-9F3927507060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D6C19-743A-AEDF-7AF2-5566A9A4216F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42079-1BEC-D88D-E164-C327C56F6EE7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8B9B2-F4D2-F4FD-BB3B-1E43CFA9E13E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74A768-0B2B-57C6-79F7-5BEFEA1B6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CA042F-9C2D-55BE-69F7-641387C93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A6FB3A-4398-A9FD-8890-9A5DF40B2816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E5D762-F3FE-4E13-A3EA-14CAB2225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DEEB6FB-4463-A1B7-9566-8B0D8D3E5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932D3C-AC1A-71BF-1D75-CACCD93E5169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14F518-9120-871E-97A4-D5262094D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C18083-6494-CD62-B077-8E06E71B4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279754-F68C-014F-15E2-9C9AC74D42F6}"/>
              </a:ext>
            </a:extLst>
          </p:cNvPr>
          <p:cNvCxnSpPr/>
          <p:nvPr/>
        </p:nvCxnSpPr>
        <p:spPr>
          <a:xfrm>
            <a:off x="228601" y="892093"/>
            <a:ext cx="116470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01F1F-4E7A-291C-6AE2-29E482E59FCE}"/>
              </a:ext>
            </a:extLst>
          </p:cNvPr>
          <p:cNvSpPr txBox="1"/>
          <p:nvPr/>
        </p:nvSpPr>
        <p:spPr>
          <a:xfrm>
            <a:off x="540308" y="31792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1C97BAB-268F-F41A-9D4D-9B2C834E4896}"/>
              </a:ext>
            </a:extLst>
          </p:cNvPr>
          <p:cNvSpPr/>
          <p:nvPr/>
        </p:nvSpPr>
        <p:spPr>
          <a:xfrm>
            <a:off x="617515" y="1219199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FD2309-B7B1-A4D5-55FD-D4C5FE108D37}"/>
              </a:ext>
            </a:extLst>
          </p:cNvPr>
          <p:cNvCxnSpPr/>
          <p:nvPr/>
        </p:nvCxnSpPr>
        <p:spPr>
          <a:xfrm>
            <a:off x="3214570" y="1802523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FCDC50D-54B2-EE92-1911-5CA38067E2E1}"/>
              </a:ext>
            </a:extLst>
          </p:cNvPr>
          <p:cNvSpPr/>
          <p:nvPr/>
        </p:nvSpPr>
        <p:spPr>
          <a:xfrm>
            <a:off x="4311502" y="1219199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18ED41-D687-5A52-CE90-8AC30204E0A1}"/>
              </a:ext>
            </a:extLst>
          </p:cNvPr>
          <p:cNvCxnSpPr/>
          <p:nvPr/>
        </p:nvCxnSpPr>
        <p:spPr>
          <a:xfrm>
            <a:off x="6929580" y="1802523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44FE35-2908-30E7-7F1F-DC2D75E471F7}"/>
              </a:ext>
            </a:extLst>
          </p:cNvPr>
          <p:cNvCxnSpPr>
            <a:cxnSpLocks/>
          </p:cNvCxnSpPr>
          <p:nvPr/>
        </p:nvCxnSpPr>
        <p:spPr>
          <a:xfrm>
            <a:off x="5428988" y="2722179"/>
            <a:ext cx="0" cy="59909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74322ED-E6DB-A54E-C777-23F11538F16F}"/>
              </a:ext>
            </a:extLst>
          </p:cNvPr>
          <p:cNvSpPr/>
          <p:nvPr/>
        </p:nvSpPr>
        <p:spPr>
          <a:xfrm>
            <a:off x="8146048" y="1219199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0F7796D-193A-AB33-35BF-4D09A0DD024F}"/>
              </a:ext>
            </a:extLst>
          </p:cNvPr>
          <p:cNvSpPr/>
          <p:nvPr/>
        </p:nvSpPr>
        <p:spPr>
          <a:xfrm>
            <a:off x="4311502" y="3657600"/>
            <a:ext cx="2265558" cy="1166649"/>
          </a:xfrm>
          <a:prstGeom prst="roundRect">
            <a:avLst/>
          </a:prstGeom>
          <a:solidFill>
            <a:srgbClr val="FF7E79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D38B5E-38EA-009C-73E2-7058E8A6B1E8}"/>
              </a:ext>
            </a:extLst>
          </p:cNvPr>
          <p:cNvCxnSpPr/>
          <p:nvPr/>
        </p:nvCxnSpPr>
        <p:spPr>
          <a:xfrm>
            <a:off x="5815489" y="4198995"/>
            <a:ext cx="667010" cy="0"/>
          </a:xfrm>
          <a:prstGeom prst="straightConnector1">
            <a:avLst/>
          </a:prstGeom>
          <a:ln>
            <a:solidFill>
              <a:srgbClr val="17237A">
                <a:alpha val="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EB310-20D0-240A-ED0D-5CF1A5C4AF3B}"/>
              </a:ext>
            </a:extLst>
          </p:cNvPr>
          <p:cNvSpPr txBox="1"/>
          <p:nvPr/>
        </p:nvSpPr>
        <p:spPr>
          <a:xfrm>
            <a:off x="8497013" y="1617857"/>
            <a:ext cx="1563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Drives P&amp;L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47A75-CFE3-D5CE-BF0F-58448CFC9325}"/>
              </a:ext>
            </a:extLst>
          </p:cNvPr>
          <p:cNvSpPr txBox="1"/>
          <p:nvPr/>
        </p:nvSpPr>
        <p:spPr>
          <a:xfrm>
            <a:off x="4647174" y="3923428"/>
            <a:ext cx="1563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Wastes capital &amp; incurs cost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E8FB9-A743-EA90-F2F4-362487496C8D}"/>
              </a:ext>
            </a:extLst>
          </p:cNvPr>
          <p:cNvSpPr txBox="1"/>
          <p:nvPr/>
        </p:nvSpPr>
        <p:spPr>
          <a:xfrm>
            <a:off x="4596707" y="1617854"/>
            <a:ext cx="1737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It Used?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DDC8F-8C83-860D-92C2-A92B916491A0}"/>
              </a:ext>
            </a:extLst>
          </p:cNvPr>
          <p:cNvSpPr txBox="1"/>
          <p:nvPr/>
        </p:nvSpPr>
        <p:spPr>
          <a:xfrm>
            <a:off x="617515" y="1617856"/>
            <a:ext cx="226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EFP Inventory Raised</a:t>
            </a:r>
          </a:p>
        </p:txBody>
      </p:sp>
    </p:spTree>
    <p:extLst>
      <p:ext uri="{BB962C8B-B14F-4D97-AF65-F5344CB8AC3E}">
        <p14:creationId xmlns:p14="http://schemas.microsoft.com/office/powerpoint/2010/main" val="349369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A8E3D-AE7A-738F-265E-F8D5942F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47A58E-9810-BCCE-4CBD-AC35EF03B1BF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06A6E-CC2C-82C7-6DE2-2FDC8A77AE2F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013A9C-1920-47F2-96F9-FB4B9CF53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EAA01-FDBD-FAEA-9CA8-F9F709E1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CB3E16-2DF6-24AF-180F-6AD0D8FBF695}"/>
              </a:ext>
            </a:extLst>
          </p:cNvPr>
          <p:cNvSpPr txBox="1"/>
          <p:nvPr/>
        </p:nvSpPr>
        <p:spPr>
          <a:xfrm>
            <a:off x="949012" y="6596390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Challenge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2B1D77-D8D0-D2DE-1621-D2193A854F09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41203E-75E8-C922-6A9B-50A391CA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137695-E575-D20E-DCEE-5AFB70B2A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5AAB959-41A2-C97B-F2F4-38FF7ECF427D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BC950-1552-F294-FF8C-B42A2AE0CF12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4727B-51C5-8923-412C-01F88A78FDD0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0490CF-EACE-F663-557C-13D21091DC8C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FA29DA-EF22-FDE1-5C31-D9B250C0AD4C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E5147D-3123-6766-A10B-5C40C0A06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749A4E-6DB6-C76D-38F7-055732CA9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B43148-EB71-3CEE-5A6D-3807E1E2CA68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77538A-048A-B897-D133-FDB8BA339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FEF6B1-E399-8447-09AE-3D43538E2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C62F4D-AFDB-17B9-85AB-A70F8153DFEB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BEF3F-7BF5-8A51-761B-7598D411C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C9A0EE-202D-1029-F4E5-7A7B217BD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0E460D-88D1-157D-1E83-960DC76E8395}"/>
              </a:ext>
            </a:extLst>
          </p:cNvPr>
          <p:cNvCxnSpPr/>
          <p:nvPr/>
        </p:nvCxnSpPr>
        <p:spPr>
          <a:xfrm>
            <a:off x="228601" y="892093"/>
            <a:ext cx="116470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A245BE-9FA5-FA0F-28AA-A5562CD7100B}"/>
              </a:ext>
            </a:extLst>
          </p:cNvPr>
          <p:cNvSpPr txBox="1"/>
          <p:nvPr/>
        </p:nvSpPr>
        <p:spPr>
          <a:xfrm>
            <a:off x="540308" y="31792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B8D5266-EBA0-08A8-5776-BFE06F6CD720}"/>
              </a:ext>
            </a:extLst>
          </p:cNvPr>
          <p:cNvSpPr/>
          <p:nvPr/>
        </p:nvSpPr>
        <p:spPr>
          <a:xfrm>
            <a:off x="617515" y="1219199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C2F8A7-EBA5-0716-2FF4-DBE3C870C881}"/>
              </a:ext>
            </a:extLst>
          </p:cNvPr>
          <p:cNvCxnSpPr/>
          <p:nvPr/>
        </p:nvCxnSpPr>
        <p:spPr>
          <a:xfrm>
            <a:off x="3214570" y="1802523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69550D9-6AA6-0FD8-24C8-7DD9B4AB0437}"/>
              </a:ext>
            </a:extLst>
          </p:cNvPr>
          <p:cNvSpPr/>
          <p:nvPr/>
        </p:nvSpPr>
        <p:spPr>
          <a:xfrm>
            <a:off x="4311502" y="1219199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2000AB-946D-6B12-508E-4D92793BB676}"/>
              </a:ext>
            </a:extLst>
          </p:cNvPr>
          <p:cNvCxnSpPr/>
          <p:nvPr/>
        </p:nvCxnSpPr>
        <p:spPr>
          <a:xfrm>
            <a:off x="6929580" y="1802523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982A47-5A37-0741-8B2A-26AF8C09F759}"/>
              </a:ext>
            </a:extLst>
          </p:cNvPr>
          <p:cNvCxnSpPr>
            <a:cxnSpLocks/>
          </p:cNvCxnSpPr>
          <p:nvPr/>
        </p:nvCxnSpPr>
        <p:spPr>
          <a:xfrm>
            <a:off x="5428988" y="2722179"/>
            <a:ext cx="0" cy="59909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434A830-5EF3-12F4-54AE-006E66517DBC}"/>
              </a:ext>
            </a:extLst>
          </p:cNvPr>
          <p:cNvSpPr/>
          <p:nvPr/>
        </p:nvSpPr>
        <p:spPr>
          <a:xfrm>
            <a:off x="8146048" y="1219199"/>
            <a:ext cx="2265558" cy="1166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7B53EC1-D49A-D537-ADCE-68A0F174DE93}"/>
              </a:ext>
            </a:extLst>
          </p:cNvPr>
          <p:cNvSpPr/>
          <p:nvPr/>
        </p:nvSpPr>
        <p:spPr>
          <a:xfrm>
            <a:off x="8146048" y="2872945"/>
            <a:ext cx="3541455" cy="3227146"/>
          </a:xfrm>
          <a:prstGeom prst="roundRect">
            <a:avLst>
              <a:gd name="adj" fmla="val 8525"/>
            </a:avLst>
          </a:prstGeom>
          <a:solidFill>
            <a:schemeClr val="bg1">
              <a:lumMod val="85000"/>
              <a:alpha val="305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8C8BA4B-CBE8-E173-BAE2-7F6C83125374}"/>
              </a:ext>
            </a:extLst>
          </p:cNvPr>
          <p:cNvSpPr/>
          <p:nvPr/>
        </p:nvSpPr>
        <p:spPr>
          <a:xfrm>
            <a:off x="4311502" y="3657600"/>
            <a:ext cx="2265558" cy="1166649"/>
          </a:xfrm>
          <a:prstGeom prst="roundRect">
            <a:avLst/>
          </a:prstGeom>
          <a:solidFill>
            <a:srgbClr val="FF7E79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BD9733-2302-01DF-C13C-3100A037BABA}"/>
              </a:ext>
            </a:extLst>
          </p:cNvPr>
          <p:cNvCxnSpPr/>
          <p:nvPr/>
        </p:nvCxnSpPr>
        <p:spPr>
          <a:xfrm>
            <a:off x="6929580" y="4198995"/>
            <a:ext cx="667010" cy="0"/>
          </a:xfrm>
          <a:prstGeom prst="straightConnector1">
            <a:avLst/>
          </a:prstGeom>
          <a:ln>
            <a:solidFill>
              <a:srgbClr val="1723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1FAE7E-B3F7-63FC-0636-0DEBDB386961}"/>
              </a:ext>
            </a:extLst>
          </p:cNvPr>
          <p:cNvSpPr txBox="1"/>
          <p:nvPr/>
        </p:nvSpPr>
        <p:spPr>
          <a:xfrm>
            <a:off x="9090278" y="3909188"/>
            <a:ext cx="1940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🔧 We need a model to predict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15533-8977-992F-150B-FE5515CF41AE}"/>
              </a:ext>
            </a:extLst>
          </p:cNvPr>
          <p:cNvSpPr txBox="1"/>
          <p:nvPr/>
        </p:nvSpPr>
        <p:spPr>
          <a:xfrm>
            <a:off x="8497013" y="1617857"/>
            <a:ext cx="1563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Drives P&amp;L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BBCA5-0E3A-036C-8FFF-95F019E46AB3}"/>
              </a:ext>
            </a:extLst>
          </p:cNvPr>
          <p:cNvSpPr txBox="1"/>
          <p:nvPr/>
        </p:nvSpPr>
        <p:spPr>
          <a:xfrm>
            <a:off x="4647174" y="3923428"/>
            <a:ext cx="1563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Wastes capital &amp; incurs cost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2FB05-3454-4D14-41BE-5BA22F622232}"/>
              </a:ext>
            </a:extLst>
          </p:cNvPr>
          <p:cNvSpPr txBox="1"/>
          <p:nvPr/>
        </p:nvSpPr>
        <p:spPr>
          <a:xfrm>
            <a:off x="4596707" y="1617854"/>
            <a:ext cx="1737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It Used?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05FD4A-6197-71E4-81C5-D761FC6AD889}"/>
              </a:ext>
            </a:extLst>
          </p:cNvPr>
          <p:cNvSpPr txBox="1"/>
          <p:nvPr/>
        </p:nvSpPr>
        <p:spPr>
          <a:xfrm>
            <a:off x="617515" y="1617856"/>
            <a:ext cx="226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EFP Inventory Raised</a:t>
            </a:r>
          </a:p>
        </p:txBody>
      </p:sp>
    </p:spTree>
    <p:extLst>
      <p:ext uri="{BB962C8B-B14F-4D97-AF65-F5344CB8AC3E}">
        <p14:creationId xmlns:p14="http://schemas.microsoft.com/office/powerpoint/2010/main" val="3125088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FC6DA-EAC8-7415-9A1E-C0F478E0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74D12-BBFD-7DF0-7820-9C2DFABBCCF2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4412F3-2EE2-F697-3829-0A8402A3276A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4C72F3-EAB2-071A-36D6-159B63E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BE7420-FD19-0493-9629-2CF34494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38A422-750F-F035-CE12-B77C0A1609D3}"/>
              </a:ext>
            </a:extLst>
          </p:cNvPr>
          <p:cNvSpPr txBox="1"/>
          <p:nvPr/>
        </p:nvSpPr>
        <p:spPr>
          <a:xfrm>
            <a:off x="949012" y="6596390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Challenge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57857C-F281-8C23-7E1D-12B32F6B117A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E5E7F9F-0593-6B4C-7C8A-BE7444A69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A1F7B-152F-1ED0-1AAC-CDB16736B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924E19-E756-CC01-68C1-396757C18BD5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24551-44C4-8A1D-0791-C167DDDB328D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C53E1-646C-196A-0645-64EE8BE8C24D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FF673-4346-5E3B-FBA5-66459E8CA97C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768A27-865D-1EF3-3D8B-03B4E1531D94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C2C4F3-503D-F711-C70A-3EB102F4B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730B2C-C918-6F47-CF1E-1BF5C25CC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0512DD-D3D0-F532-4698-EDADCBBBE6C3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4125B29-7BAC-6AC5-E94E-45BE86E97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CFA850-9434-604A-1B54-64E72D48D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9ED96C-F4EA-58DE-C1F3-43B43FCA0C5C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49CF3A-C932-426A-AD5B-992BE0E8A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43396B-8942-1F91-A103-8D360847F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DB97CB-2910-1736-729A-81AAC2139545}"/>
              </a:ext>
            </a:extLst>
          </p:cNvPr>
          <p:cNvSpPr txBox="1"/>
          <p:nvPr/>
        </p:nvSpPr>
        <p:spPr>
          <a:xfrm>
            <a:off x="272473" y="1190284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Challenge with EFP Inventory Allocation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F1F690-3FBC-1BB7-F575-52FA640B00A7}"/>
              </a:ext>
            </a:extLst>
          </p:cNvPr>
          <p:cNvCxnSpPr/>
          <p:nvPr/>
        </p:nvCxnSpPr>
        <p:spPr>
          <a:xfrm>
            <a:off x="228601" y="892093"/>
            <a:ext cx="116470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A001E8-9E4C-48C0-5C35-69866962B998}"/>
              </a:ext>
            </a:extLst>
          </p:cNvPr>
          <p:cNvSpPr txBox="1"/>
          <p:nvPr/>
        </p:nvSpPr>
        <p:spPr>
          <a:xfrm>
            <a:off x="1114097" y="264282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EFP Inventory Raised</a:t>
            </a:r>
          </a:p>
          <a:p>
            <a:r>
              <a:rPr lang="en-US" dirty="0"/>
              <a:t>         ↓</a:t>
            </a:r>
          </a:p>
          <a:p>
            <a:r>
              <a:rPr lang="en-US" dirty="0"/>
              <a:t>Is It Used?</a:t>
            </a:r>
          </a:p>
          <a:p>
            <a:r>
              <a:rPr lang="en-US" dirty="0"/>
              <a:t>         ↓</a:t>
            </a:r>
          </a:p>
          <a:p>
            <a:r>
              <a:rPr lang="en-US" dirty="0"/>
              <a:t>• If yes → Drives P&amp;L</a:t>
            </a:r>
          </a:p>
          <a:p>
            <a:r>
              <a:rPr lang="en-US" dirty="0"/>
              <a:t>• If no → Wastes capital &amp; incurs cost</a:t>
            </a:r>
          </a:p>
          <a:p>
            <a:r>
              <a:rPr lang="en-US" dirty="0"/>
              <a:t>         ↓</a:t>
            </a:r>
          </a:p>
          <a:p>
            <a:r>
              <a:rPr lang="en-US" dirty="0"/>
              <a:t>🔧 We need a model to predict usage → This is where my project comes in</a:t>
            </a:r>
          </a:p>
        </p:txBody>
      </p:sp>
    </p:spTree>
    <p:extLst>
      <p:ext uri="{BB962C8B-B14F-4D97-AF65-F5344CB8AC3E}">
        <p14:creationId xmlns:p14="http://schemas.microsoft.com/office/powerpoint/2010/main" val="7669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0899A-13FB-CFD9-461F-23194BCC6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87CDBB-295D-4036-1B36-AB922BB83587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9C235B-0C24-00BC-34A1-5CA74632F2A1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F7D97-F05A-2F20-3510-9723D009B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7BC1198-124B-D5B6-588D-28E662CD9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D30756-04DC-8E87-F6CE-4EED5BCC0C69}"/>
              </a:ext>
            </a:extLst>
          </p:cNvPr>
          <p:cNvSpPr txBox="1"/>
          <p:nvPr/>
        </p:nvSpPr>
        <p:spPr>
          <a:xfrm>
            <a:off x="995497" y="6596390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Purpose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CD71BD-E2D5-FFEE-76F3-73FE10A6257A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4F8209-BA72-D12E-8B40-B21C4A234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497690-8D00-47E2-F1BF-0359DE733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480D34-9821-C0FF-30C4-2277D3EA31FD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5AA77-F180-33A6-8361-907A7FAE5146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25EF3-0B08-2D85-49E3-75DC8C0567C6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0CBCA-4F73-4BB6-BF79-A87EFC5FD92E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CB35CA-02D1-599E-8C04-0EF67176D017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973354-341F-7201-4D4F-00FA55491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760D440-2FAF-CDF8-E625-23FFA20A9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3BA93C-9CE8-F12B-DD1D-9132529689BA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BFABB8-5C77-9045-0AD5-875D85434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DBE072-509A-8979-EFD0-FE290B8D31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1A161C-0171-F8A0-6129-E7778366728F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18AD75-C158-E47A-40CB-65AA3DBC0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2290C-D9DA-8E8F-FD3F-B61B1CB21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4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D7828-2E5F-19B2-7CA2-F08EF9C15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E016F1-D979-04C3-CF5F-6D87061D1BC8}"/>
              </a:ext>
            </a:extLst>
          </p:cNvPr>
          <p:cNvCxnSpPr/>
          <p:nvPr/>
        </p:nvCxnSpPr>
        <p:spPr>
          <a:xfrm>
            <a:off x="272473" y="6446810"/>
            <a:ext cx="116470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4E192A-FDE9-73FB-6F94-FC6F47593DA9}"/>
              </a:ext>
            </a:extLst>
          </p:cNvPr>
          <p:cNvGrpSpPr/>
          <p:nvPr/>
        </p:nvGrpSpPr>
        <p:grpSpPr>
          <a:xfrm>
            <a:off x="1574803" y="6356720"/>
            <a:ext cx="180104" cy="183355"/>
            <a:chOff x="1574803" y="6356720"/>
            <a:chExt cx="180104" cy="18335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47B7C1-C6C3-62F2-5D6F-39B50AF0E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03" y="6359904"/>
              <a:ext cx="175491" cy="18017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1DF841-8080-DECE-BCA7-01E074FF4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16" y="6356720"/>
              <a:ext cx="175491" cy="180171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rgbClr val="022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52D52F0-FF1F-E64E-5CFE-CBE862C1DE46}"/>
              </a:ext>
            </a:extLst>
          </p:cNvPr>
          <p:cNvSpPr txBox="1"/>
          <p:nvPr/>
        </p:nvSpPr>
        <p:spPr>
          <a:xfrm>
            <a:off x="995497" y="6596390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Background &amp; Purpose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B0AAD1-9AB3-EC44-551D-C8A19EA0E15E}"/>
              </a:ext>
            </a:extLst>
          </p:cNvPr>
          <p:cNvGrpSpPr/>
          <p:nvPr/>
        </p:nvGrpSpPr>
        <p:grpSpPr>
          <a:xfrm>
            <a:off x="3830780" y="6409866"/>
            <a:ext cx="87740" cy="90080"/>
            <a:chOff x="3830780" y="6409866"/>
            <a:chExt cx="87740" cy="9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2F3882-AE2E-F340-2F64-49F93AFF9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ABE38D-B9FA-0A9F-0843-267BDD716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D3B1FC-7B85-CCC2-0E60-722F108151D2}"/>
              </a:ext>
            </a:extLst>
          </p:cNvPr>
          <p:cNvSpPr txBox="1"/>
          <p:nvPr/>
        </p:nvSpPr>
        <p:spPr>
          <a:xfrm>
            <a:off x="3214570" y="6588780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9278D-8781-1AB5-8B23-4270BA024B47}"/>
              </a:ext>
            </a:extLst>
          </p:cNvPr>
          <p:cNvSpPr txBox="1"/>
          <p:nvPr/>
        </p:nvSpPr>
        <p:spPr>
          <a:xfrm>
            <a:off x="5614937" y="659639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0A526-3D24-084F-13B6-34B98AC6CA85}"/>
              </a:ext>
            </a:extLst>
          </p:cNvPr>
          <p:cNvSpPr txBox="1"/>
          <p:nvPr/>
        </p:nvSpPr>
        <p:spPr>
          <a:xfrm>
            <a:off x="7898628" y="65887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6B0B3-4051-B662-9AE6-927F11527FF4}"/>
              </a:ext>
            </a:extLst>
          </p:cNvPr>
          <p:cNvSpPr txBox="1"/>
          <p:nvPr/>
        </p:nvSpPr>
        <p:spPr>
          <a:xfrm>
            <a:off x="10337810" y="658416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E95E6E-90B4-85C8-02CC-27F271262CCB}"/>
              </a:ext>
            </a:extLst>
          </p:cNvPr>
          <p:cNvGrpSpPr/>
          <p:nvPr/>
        </p:nvGrpSpPr>
        <p:grpSpPr>
          <a:xfrm>
            <a:off x="6052128" y="6405078"/>
            <a:ext cx="87740" cy="90080"/>
            <a:chOff x="3830780" y="6409866"/>
            <a:chExt cx="87740" cy="9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DD2DF9-5E6F-29C6-D891-24A6C3379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D05B39-AE97-37FE-5351-C232435CB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08B29D-B741-AAA9-0021-B89378DC7414}"/>
              </a:ext>
            </a:extLst>
          </p:cNvPr>
          <p:cNvGrpSpPr/>
          <p:nvPr/>
        </p:nvGrpSpPr>
        <p:grpSpPr>
          <a:xfrm>
            <a:off x="8374692" y="6401765"/>
            <a:ext cx="87740" cy="90080"/>
            <a:chOff x="3830780" y="6409866"/>
            <a:chExt cx="87740" cy="9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2506F7-351E-F8C6-591E-DC8C7FDA9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8D4E76-EA16-06D8-447E-6359FCEDE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769B4B-335E-0785-5ADB-686EA911CE84}"/>
              </a:ext>
            </a:extLst>
          </p:cNvPr>
          <p:cNvGrpSpPr/>
          <p:nvPr/>
        </p:nvGrpSpPr>
        <p:grpSpPr>
          <a:xfrm>
            <a:off x="10697256" y="6398452"/>
            <a:ext cx="87740" cy="90080"/>
            <a:chOff x="3830780" y="6409866"/>
            <a:chExt cx="87740" cy="9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660ACD-A8FF-41B6-27D4-B830F2D80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16B8BB-9562-1333-D98D-79515950E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780" y="6409866"/>
              <a:ext cx="87740" cy="90080"/>
            </a:xfrm>
            <a:prstGeom prst="ellipse">
              <a:avLst/>
            </a:prstGeom>
            <a:solidFill>
              <a:srgbClr val="022069">
                <a:alpha val="9774"/>
              </a:srgb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0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1530</Words>
  <Application>Microsoft Macintosh PowerPoint</Application>
  <PresentationFormat>Widescreen</PresentationFormat>
  <Paragraphs>174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Hur Sinhaeng</dc:creator>
  <cp:lastModifiedBy>Hur Sinhaeng</cp:lastModifiedBy>
  <cp:revision>8</cp:revision>
  <dcterms:created xsi:type="dcterms:W3CDTF">2025-07-15T13:46:29Z</dcterms:created>
  <dcterms:modified xsi:type="dcterms:W3CDTF">2025-07-20T14:58:06Z</dcterms:modified>
</cp:coreProperties>
</file>