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C702E-FE0C-BCC8-BBA7-BE771606022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F63406F-BD8B-1399-7AC7-19745294FE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E6A36B-8DF9-6A10-DD20-07DDED990D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C5FCCC-CA4F-8053-4192-1B0DC3E36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AF02F-F527-DF7D-A97A-505FF94B7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4442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A3816-4DB4-558E-4A3C-908B00D5A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543298-5A04-4A6D-AEEE-CBED20A943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3CDDF3-4DA0-B2F5-F683-05C5229AD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56400-112A-EF1E-50A5-461F8DDE7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46D7CE-48A5-7A61-5BBF-9AB409B0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700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0833ACA-4025-B66B-658E-0719BC1D6F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D07A3D-8E86-1F0D-371B-8673654A50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271CB5-C80E-ECD5-A6E5-CCC9EBCD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70ED93-4E5B-7DC5-40F0-5C52103568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D91A4-AF98-3AF7-A901-CFF87090C8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694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047C8-10E5-67B9-2A0C-FEBAD1FC7F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9D1E1-53FC-A2E8-9399-94985A430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DD897-21D8-D92D-D4E9-9095AFF30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B1A8B1-3EA9-E092-026D-48A3A4AEC3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F85FA-38E0-5C99-08FC-9CFE9CACD1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6544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2EF7-30D9-8EE3-814D-FB522613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8F9E8-E76E-E150-8C35-FEDB189023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2D9CE-7000-5964-4379-C3E695101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FCC89-6C1E-5489-A4FA-A0EB604D2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EC4A1-2812-32FE-75EB-0B2640610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155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5FC6B-D8E8-7F5F-FB01-BCB35DADE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577414-78E7-B301-8FA3-92834C107D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0CFA68-A255-8CA9-45A8-99520C3801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AEBAFB-425C-2798-3991-8453BC09EE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C56993-9C16-F59A-C96A-14E398D72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4D65BD-EC02-BE2B-6BD8-8B8B9DC4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965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54468-4B03-ED27-1AE1-534BD42BC7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ABCB29-FDB5-29D4-9998-996142F6BA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0D237E-22EC-DA6C-E3AF-B5FD37DE48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6FD718-3B09-4732-6702-BD3619FDE4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4E794E-3A3E-DE4C-02C3-F977D32F6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C3E6A-7C13-9C20-D8F0-24A01D383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34411-A591-5803-B342-143279418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744FF98-28E1-7C74-B862-BD7AC0A70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239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DCC70-24F9-4548-2962-2EC239B3D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6CD0CC-D341-CB4A-499F-02D1D0F85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0C4B5-9C06-AA3A-DF5F-C49DBBED3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ED64653-A0BF-9875-0D34-8CB6597AC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351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9B4E20A-7D7D-5E06-F701-6928E257E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040700-623A-D06B-B100-91424294E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0BB01-ACCD-FD10-B6FB-75F611BC30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4353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6ECD3-36F4-8FE5-4023-DE8FB0915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AF0A9B-E0FC-4E95-968D-6845327BFD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300DD-47D1-4D61-1421-E24D6514C7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5B43DA-31C6-59A5-B979-D3A3B97FB3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7B4484-7DC8-3B9A-C583-13D6CE6EF8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14E4C-44B0-9635-63A7-705CC16D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50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FD760-6A59-5845-4493-FEE526A90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05970-D26E-7179-1527-7BFA41472A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49E103-FE8B-003B-3EB7-18EA705339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8AA3BE-E21C-1526-5778-5A05C4594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E678F2-2FB0-E902-C0B1-5F3F89469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A336B-3FC5-457E-04A1-2FC6AD7AF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328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5BB9D46-1AB9-7590-7335-B4DD9FBCC4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3249-D8DE-90BA-9E06-33933B2C95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6E62F-19EA-4E06-167C-769036C91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3041BE-3698-1148-98E0-503207A65C6C}" type="datetimeFigureOut">
              <a:rPr lang="en-US" smtClean="0"/>
              <a:t>7/18/25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71712-9BE5-000C-A0A5-A130C04183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1B47-93E1-6847-6BB5-D2F29C10C3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5E3544-1E4F-B144-ADFB-E1DABAB618B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60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4D24D20-06C8-88BD-9BFD-061B8F4AEB8E}"/>
              </a:ext>
            </a:extLst>
          </p:cNvPr>
          <p:cNvSpPr txBox="1"/>
          <p:nvPr/>
        </p:nvSpPr>
        <p:spPr>
          <a:xfrm>
            <a:off x="2836379" y="614915"/>
            <a:ext cx="6098058" cy="54784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SG" sz="1000" b="1" dirty="0"/>
              <a:t>Part 1: Utilization Rate Prediction</a:t>
            </a:r>
          </a:p>
          <a:p>
            <a:pPr>
              <a:buNone/>
            </a:pPr>
            <a:r>
              <a:rPr lang="en-SG" sz="1000" dirty="0"/>
              <a:t>This week, I finalized two main </a:t>
            </a:r>
            <a:r>
              <a:rPr lang="en-SG" sz="1000" dirty="0" err="1"/>
              <a:t>modeling</a:t>
            </a:r>
            <a:r>
              <a:rPr lang="en-SG" sz="1000" dirty="0"/>
              <a:t> approaches for predicting utilization rates:</a:t>
            </a:r>
          </a:p>
          <a:p>
            <a:pPr>
              <a:buNone/>
            </a:pPr>
            <a:r>
              <a:rPr lang="en-SG" sz="1000" b="1" dirty="0"/>
              <a:t>Model Type 1: </a:t>
            </a:r>
            <a:r>
              <a:rPr lang="en-SG" sz="1000" b="1" dirty="0" err="1"/>
              <a:t>XGBoost</a:t>
            </a:r>
            <a:r>
              <a:rPr lang="en-SG" sz="1000" b="1" dirty="0"/>
              <a:t> Regression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b="1" dirty="0"/>
              <a:t>Objective Function:</a:t>
            </a:r>
            <a:r>
              <a:rPr lang="en-SG" sz="1000" dirty="0"/>
              <a:t> </a:t>
            </a:r>
            <a:r>
              <a:rPr lang="en-SG" sz="1000" dirty="0" err="1"/>
              <a:t>reg:squarederror</a:t>
            </a:r>
            <a:endParaRPr lang="en-SG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SG" sz="1000" b="1" dirty="0"/>
              <a:t>Post-model Ideas:</a:t>
            </a:r>
            <a:endParaRPr lang="en-SG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000" b="1" dirty="0"/>
              <a:t>Sliding Interval Averaging</a:t>
            </a:r>
            <a:endParaRPr lang="en-SG" sz="10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SG" sz="1000" dirty="0"/>
              <a:t>Forecasts are made over sliding intervals: T+1T+5, T+5T+10, T+10T+15, T+15T+20.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SG" sz="1000" dirty="0"/>
              <a:t>The key time steps (e.g., T+1, T+5, T+10...) are averaged to infer intermediate steps (e.g., T+2, T+3, T+4, etc.).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000" b="1" dirty="0"/>
              <a:t>Expanding Interval Averaging</a:t>
            </a:r>
            <a:endParaRPr lang="en-SG" sz="10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SG" sz="1000" dirty="0"/>
              <a:t>Forecasts are made with expanding horizons: T+1T+5, T+1T+10, T+1T+15, T+1T+20.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SG" sz="1000" dirty="0"/>
              <a:t>Averaging is done using the expanding prediction endpoints to fill in the intermediate time steps.</a:t>
            </a:r>
          </a:p>
          <a:p>
            <a:pPr>
              <a:buNone/>
            </a:pPr>
            <a:r>
              <a:rPr lang="en-SG" sz="1000" b="1" dirty="0"/>
              <a:t>Model Type 2: </a:t>
            </a:r>
            <a:r>
              <a:rPr lang="en-SG" sz="1000" b="1" dirty="0" err="1"/>
              <a:t>XGBoost</a:t>
            </a:r>
            <a:r>
              <a:rPr lang="en-SG" sz="1000" b="1" dirty="0"/>
              <a:t> Classification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b="1" dirty="0" err="1"/>
              <a:t>Pseudocontinuous</a:t>
            </a:r>
            <a:r>
              <a:rPr lang="en-SG" sz="1000" b="1" dirty="0"/>
              <a:t> Prediction:</a:t>
            </a:r>
            <a:r>
              <a:rPr lang="en-SG" sz="1000" dirty="0"/>
              <a:t> Although the task is framed as a classification problem using binned target values, the final output is mapped back to a continuous scale.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b="1" dirty="0"/>
              <a:t>Two Design Ideas:</a:t>
            </a:r>
            <a:endParaRPr lang="en-SG" sz="10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000" b="1" dirty="0" err="1"/>
              <a:t>Softmax</a:t>
            </a:r>
            <a:r>
              <a:rPr lang="en-SG" sz="1000" b="1" dirty="0"/>
              <a:t> with </a:t>
            </a:r>
            <a:r>
              <a:rPr lang="en-SG" sz="1000" b="1" dirty="0" err="1"/>
              <a:t>Pseudocontinuous</a:t>
            </a:r>
            <a:r>
              <a:rPr lang="en-SG" sz="1000" b="1" dirty="0"/>
              <a:t> Output</a:t>
            </a:r>
            <a:endParaRPr lang="en-SG" sz="10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SG" sz="1000" dirty="0"/>
              <a:t>Uses </a:t>
            </a:r>
            <a:r>
              <a:rPr lang="en-SG" sz="1000" dirty="0" err="1"/>
              <a:t>multi:softmax</a:t>
            </a:r>
            <a:r>
              <a:rPr lang="en-SG" sz="1000" dirty="0"/>
              <a:t> for classification, followed by a post-processing step to map discrete classes to continuous values.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000" b="1" dirty="0" err="1"/>
              <a:t>Softprob</a:t>
            </a:r>
            <a:r>
              <a:rPr lang="en-SG" sz="1000" b="1" dirty="0"/>
              <a:t> with Ordinal-Aware Loss</a:t>
            </a:r>
            <a:endParaRPr lang="en-SG" sz="1000" dirty="0"/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SG" sz="1000" dirty="0"/>
              <a:t>Uses </a:t>
            </a:r>
            <a:r>
              <a:rPr lang="en-SG" sz="1000" dirty="0" err="1"/>
              <a:t>multi:softprob</a:t>
            </a:r>
            <a:r>
              <a:rPr lang="en-SG" sz="1000" dirty="0"/>
              <a:t> to retain probability distributions over classes.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SG" sz="1000" dirty="0"/>
              <a:t>Implements a custom loss function penalizing misclassifications by their distance from the true class (e.g., using Earth Mover’s Distance or CDF-based loss).</a:t>
            </a:r>
          </a:p>
          <a:p>
            <a:pPr>
              <a:buNone/>
            </a:pPr>
            <a:r>
              <a:rPr lang="en-SG" sz="1000" b="1" dirty="0"/>
              <a:t>Part 2: EFP Usage Rate Mapping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dirty="0"/>
              <a:t>Developed a </a:t>
            </a:r>
            <a:r>
              <a:rPr lang="en-SG" sz="1000" b="1" dirty="0"/>
              <a:t>3D empirical mapping function</a:t>
            </a:r>
            <a:r>
              <a:rPr lang="en-SG" sz="1000" dirty="0"/>
              <a:t> to estimate </a:t>
            </a:r>
            <a:r>
              <a:rPr lang="en-SG" sz="1000" b="1" dirty="0"/>
              <a:t>EFP Usage Rate</a:t>
            </a:r>
            <a:r>
              <a:rPr lang="en-SG" sz="1000" dirty="0"/>
              <a:t> using two predictors: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000" b="1" dirty="0"/>
              <a:t>X-axis:</a:t>
            </a:r>
            <a:r>
              <a:rPr lang="en-SG" sz="1000" dirty="0"/>
              <a:t> Utilization rate = total usage / total available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000" b="1" dirty="0"/>
              <a:t>Y-axis:</a:t>
            </a:r>
            <a:r>
              <a:rPr lang="en-SG" sz="1000" dirty="0"/>
              <a:t> EFP availability share = </a:t>
            </a:r>
            <a:r>
              <a:rPr lang="en-SG" sz="1000" dirty="0" err="1"/>
              <a:t>efp_avail</a:t>
            </a:r>
            <a:r>
              <a:rPr lang="en-SG" sz="1000" dirty="0"/>
              <a:t> / </a:t>
            </a:r>
            <a:r>
              <a:rPr lang="en-SG" sz="1000" dirty="0" err="1"/>
              <a:t>total_avail</a:t>
            </a:r>
            <a:r>
              <a:rPr lang="en-SG" sz="1000" dirty="0"/>
              <a:t> (adjusted for scale factors)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000" b="1" dirty="0"/>
              <a:t>Z-axis (target):</a:t>
            </a:r>
            <a:r>
              <a:rPr lang="en-SG" sz="1000" dirty="0"/>
              <a:t> EFP usage rate = </a:t>
            </a:r>
            <a:r>
              <a:rPr lang="en-SG" sz="1000" dirty="0" err="1"/>
              <a:t>efp_used</a:t>
            </a:r>
            <a:r>
              <a:rPr lang="en-SG" sz="1000" dirty="0"/>
              <a:t> / </a:t>
            </a:r>
            <a:r>
              <a:rPr lang="en-SG" sz="1000" dirty="0" err="1"/>
              <a:t>efp_avail</a:t>
            </a:r>
            <a:endParaRPr lang="en-SG" sz="1000" dirty="0"/>
          </a:p>
          <a:p>
            <a:pPr>
              <a:buFont typeface="Arial" panose="020B0604020202020204" pitchFamily="34" charset="0"/>
              <a:buChar char="•"/>
            </a:pPr>
            <a:r>
              <a:rPr lang="en-SG" sz="1000" dirty="0"/>
              <a:t>Constructed the mapping surface using </a:t>
            </a:r>
            <a:r>
              <a:rPr lang="en-SG" sz="1000" dirty="0" err="1"/>
              <a:t>LinearNDInterpolator</a:t>
            </a:r>
            <a:r>
              <a:rPr lang="en-SG" sz="1000" dirty="0"/>
              <a:t>, trained on historical daily values.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dirty="0"/>
              <a:t>For each predicted utilization value from Part 1, I: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000" dirty="0"/>
              <a:t>Applied scaling assumptions to project future EFP availability,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000" dirty="0"/>
              <a:t>Calculated corresponding y-values,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SG" sz="1000" dirty="0"/>
              <a:t>Queried the interpolator to estimate z-values (future EFP usage rate).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SG" sz="1000" dirty="0"/>
              <a:t>Evaluation was done across multiple scale scenarios (e.g., EFP availability dropping to 50%).</a:t>
            </a:r>
          </a:p>
        </p:txBody>
      </p:sp>
    </p:spTree>
    <p:extLst>
      <p:ext uri="{BB962C8B-B14F-4D97-AF65-F5344CB8AC3E}">
        <p14:creationId xmlns:p14="http://schemas.microsoft.com/office/powerpoint/2010/main" val="35662413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402</Words>
  <Application>Microsoft Macintosh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Hur Sinhaeng</dc:creator>
  <cp:lastModifiedBy>Hur Sinhaeng</cp:lastModifiedBy>
  <cp:revision>1</cp:revision>
  <dcterms:created xsi:type="dcterms:W3CDTF">2025-07-18T14:36:29Z</dcterms:created>
  <dcterms:modified xsi:type="dcterms:W3CDTF">2025-07-18T14:37:11Z</dcterms:modified>
</cp:coreProperties>
</file>