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8" r:id="rId3"/>
    <p:sldId id="259" r:id="rId4"/>
    <p:sldId id="260" r:id="rId5"/>
    <p:sldId id="261" r:id="rId6"/>
    <p:sldId id="262" r:id="rId7"/>
    <p:sldId id="268" r:id="rId8"/>
    <p:sldId id="267" r:id="rId9"/>
    <p:sldId id="263" r:id="rId10"/>
    <p:sldId id="266" r:id="rId11"/>
    <p:sldId id="265"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5E3"/>
    <a:srgbClr val="FFCDE7"/>
    <a:srgbClr val="FC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0000"/>
  </p:normalViewPr>
  <p:slideViewPr>
    <p:cSldViewPr snapToGrid="0">
      <p:cViewPr>
        <p:scale>
          <a:sx n="94" d="100"/>
          <a:sy n="94" d="100"/>
        </p:scale>
        <p:origin x="27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4.794"/>
    </inkml:context>
    <inkml:brush xml:id="br0">
      <inkml:brushProperty name="width" value="0.035" units="cm"/>
      <inkml:brushProperty name="height" value="0.035" units="cm"/>
    </inkml:brush>
  </inkml:definitions>
  <inkml:trace contextRef="#ctx0" brushRef="#br0">1 0 24575,'0'51'0,"0"-5"0,0 22 0,0-17 0,0 2 0,0 27 0,-1-19 0,2-1 0,5 12 0,2 16 0,0-16 0,6 16 0,-7-15 0,2 5 0,3-8 0,-5-8 0,1 6 0,3-14 0,-9 14 0,3-15 0,-5 7 0,6-8 0,-4-8 0,3-1 0,-5-7 0,0-1 0,0 16 0,0-11 0,0 11 0,0-15 0,0-1 0,0 1 0,0-1 0,0-5 0,0 4 0,0-11 0,5 5 0,-4-7 0,4 1 0,0 0 0,-4-6 0,4 4 0,-1-9 0,-3 10 0,4-10 0,0 9 0,-4-9 0,4 9 0,-5-3 0,0-1 0,0 9 0,0-8 0,0 9 0,0-4 0,0-1 0,0 1 0,0 6 0,0-5 0,0 11 0,0-11 0,0 11 0,0-11 0,0 5 0,0 0 0,0-5 0,0 5 0,0 0 0,0-5 0,0 11 0,0-5 0,0 7 0,0-1 0,0 24 0,0-18 0,0 18 0,0-17 0,0-10 0,0 9 0,0-18 0,0-1 0,0-7 0,0-5 0,0 0 0,0 0 0,0 0 0,3-5 0,3-1 0,3-4 0,6 0 0,8 0 0,6 0 0,7 0 0,6 0 0,11 0 0,1 0 0,33-7 0,-29 5 0,-1-5 0,3 0-621,18 5 621,-18-6 0,1 1 0,-9 6 0,-1 0 0,5-6 0,1 0 0,4 6 0,1 0 0,1-6 0,1-1 0,4 7 0,1 0 0,0-2 0,-1-1 0,1-1 0,0 2-584,0 2 1,-1 0 583,-5-3 0,0 0 0,0 4 0,-2 0 0,32 0 0,-26 0 0,-3 0 0,8 0 0,4 0 0,0 0-527,-4 0 527,-12 0 0,1 0 0,20 0 0,-15 0 0,2 0 0,-17 0 0,-1 0 0,17 0 0,0 0 0,-10 0 0,-3 0 0,0 0 0,-2 0 0,44 0 0,0 0 0,-23 0 0,18 0 0,-1 0 0,-9 0 0,-2 0 0,6 0 0,-20 0 0,3 0 568,-26 0-568,-6 0 1169,-1 0-1169,1 0 578,-1 0-578,8 0 0,2-5 0,6 3 0,1-4 0,8 0 0,-6 5 0,13-6 0,-5 7 0,8 0 0,0 0 0,-8 0 0,-2 0 0,-9 0 0,1 0 0,-8 0 0,-1 0 0,-7 0 0,-7 0 0,-1 0 0,-12 0 0,-1 0 0,-5 0 0,-1 0 0,1 0 0,-1 0 0,0 0 0,1 0 0,-4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3.726"/>
    </inkml:context>
    <inkml:brush xml:id="br0">
      <inkml:brushProperty name="width" value="0.035" units="cm"/>
      <inkml:brushProperty name="height" value="0.035" units="cm"/>
    </inkml:brush>
  </inkml:definitions>
  <inkml:trace contextRef="#ctx0" brushRef="#br0">1 0 24575,'9'5'0,"0"0"0,1 5 0,-4 0 0,2-1 0,-7 1 0,8 0 0,-4-5 0,1 3 0,3-2 0,-4 3 0,4-3 0,-3 2 0,2-7 0,-7 8 0,8-8 0,-8 7 0,7-3 0,-3 5 0,0-1 0,3-4 0,-2 4 0,-1-4 0,4 1 0,-8 2 0,8-7 0,-4 8 0,4-4 0,0 0 0,-4 3 0,4-7 0,-4 4 0,5-5 0,-1 4 0,1-3 0,0 4 0,-1-1 0,1-3 0,0 3 0,0 1 0,0-4 0,-1 3 0,1 0 0,0-2 0,-5 6 0,3-7 0,-7 4 0,3-5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0.318"/>
    </inkml:context>
    <inkml:brush xml:id="br0">
      <inkml:brushProperty name="width" value="0.035" units="cm"/>
      <inkml:brushProperty name="height" value="0.035" units="cm"/>
    </inkml:brush>
  </inkml:definitions>
  <inkml:trace contextRef="#ctx0" brushRef="#br0">288 1 24575,'-14'0'0,"1"0"0,8 8 0,-4-6 0,8 10 0,-3-7 0,-1 1 0,4 2 0,-3-2 0,4 4 0,-10-5 0,8 3 0,-16-3 0,12 5 0,-8-1 0,-1 1 0,3 5 0,-8-3 0,8 3 0,-3-4 0,5-2 0,4 1 0,-3 0 0,4-1 0,0 1 0,-4-1 0,4 0 0,-5-3 0,0 2 0,5-2 0,-4-1 0,8 4 0,-8-8 0,4 7 0,-1-7 0,2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2.097"/>
    </inkml:context>
    <inkml:brush xml:id="br0">
      <inkml:brushProperty name="width" value="0.035" units="cm"/>
      <inkml:brushProperty name="height" value="0.035" units="cm"/>
    </inkml:brush>
  </inkml:definitions>
  <inkml:trace contextRef="#ctx0" brushRef="#br0">0 0 24575,'9'5'0,"1"0"0,0 1 0,-1 2 0,-3 3 0,2 0 0,-2 0 0,4-3 0,-1-2 0,1 4 0,0-1 0,-1 0 0,0 1 0,1-1 0,-1-3 0,1 2 0,0-3 0,-5 5 0,4-5 0,-8 3 0,7-7 0,-7 7 0,8-7 0,-3 8 0,3-4 0,1 1 0,0 3 0,0-4 0,-1 5 0,1-5 0,-4 4 0,2-8 0,-7 7 0,3-7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6.056"/>
    </inkml:context>
    <inkml:brush xml:id="br0">
      <inkml:brushProperty name="width" value="0.035" units="cm"/>
      <inkml:brushProperty name="height" value="0.035" units="cm"/>
    </inkml:brush>
  </inkml:definitions>
  <inkml:trace contextRef="#ctx0" brushRef="#br0">254 0 24575,'-15'0'0,"5"0"0,-6 5 0,11 0 0,-9 1 0,11 2 0,-6-3 0,-1 5 0,3 0 0,-8 0 0,5 0 0,0-1 0,-5 6 0,4-3 0,-5 3 0,11-6 0,-4 1 0,8 0 0,-8-5 0,8 4 0,-7-4 0,7 5 0,-7-1 0,3 1 0,-5 4 0,0-8 0,4 7 0,-3-12 0,8 8 0,-3-8 0,4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7.795"/>
    </inkml:context>
    <inkml:brush xml:id="br0">
      <inkml:brushProperty name="width" value="0.035" units="cm"/>
      <inkml:brushProperty name="height" value="0.035" units="cm"/>
    </inkml:brush>
  </inkml:definitions>
  <inkml:trace contextRef="#ctx0" brushRef="#br0">0 0 24575,'9'0'0,"1"0"0,-1 0 0,1 5 0,-1-4 0,1 7 0,0-7 0,-1 8 0,1-8 0,0 7 0,-1-7 0,1 8 0,-1-8 0,1 8 0,0-4 0,-1 4 0,1-3 0,-5 2 0,3-7 0,-7 7 0,8-7 0,-8 8 0,8-8 0,-8 7 0,8-6 0,-8 6 0,7-3 0,-3 5 0,4-1 0,1 0 0,-5 0 0,3-3 0,-2 2 0,-1-3 0,4 1 0,-8 2 0,7-7 0,-7 7 0,7-7 0,-7 3 0,3-4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4.731"/>
    </inkml:context>
    <inkml:brush xml:id="br0">
      <inkml:brushProperty name="width" value="0.035" units="cm"/>
      <inkml:brushProperty name="height" value="0.035" units="cm"/>
    </inkml:brush>
  </inkml:definitions>
  <inkml:trace contextRef="#ctx0" brushRef="#br0">251 0 24575,'-9'4'0,"0"1"0,4 5 0,1-1 0,0 0 0,-6 1 0,-1 5 0,-9-4 0,8 10 0,-9-9 0,10 3 0,-5-5 0,7 0 0,-1 0 0,4-1 0,-3-3 0,8 3 0,-7-4 0,2 4 0,-9 1 0,9 0 0,-9-4 0,10 3 0,-5-4 0,5 4 0,-3-4 0,7-1 0,-3-4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6.046"/>
    </inkml:context>
    <inkml:brush xml:id="br0">
      <inkml:brushProperty name="width" value="0.035" units="cm"/>
      <inkml:brushProperty name="height" value="0.035" units="cm"/>
    </inkml:brush>
  </inkml:definitions>
  <inkml:trace contextRef="#ctx0" brushRef="#br0">0 0 24575,'0'9'0,"4"1"0,-2-1 0,6-3 0,-2 3 0,-1-4 0,3 0 0,-7 4 0,8-3 0,-4 3 0,5 1 0,0 0 0,5 0 0,-4 0 0,4 0 0,0 0 0,-4 0 0,4 1 0,-5-2 0,0 1 0,-1 0 0,1 0 0,0-1 0,0 1 0,-1 0 0,1-1 0,0 1 0,-1-1 0,1-3 0,-1-2 0,-4 0 0,4-3 0,-4 4 0,0-1 0,3-3 0,-2 3 0,-1 1 0,4-4 0,-4 3 0,1 1 0,-2-4 0,-4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8.132"/>
    </inkml:context>
    <inkml:brush xml:id="br0">
      <inkml:brushProperty name="width" value="0.035" units="cm"/>
      <inkml:brushProperty name="height" value="0.035" units="cm"/>
    </inkml:brush>
  </inkml:definitions>
  <inkml:trace contextRef="#ctx0" brushRef="#br0">365 1 24575,'-14'-1'0,"5"3"0,-5 3 0,11 4 0,-11-4 0,13 5 0,-12-5 0,7-1 0,-9 0 0,6 2 0,-6 4 0,3 0 0,-8 1 0,9-1 0,-10 0 0,10 0 0,-4 0 0,9 0 0,-3-4 0,4-2 0,0 0 0,-4 2 0,4 3 0,-5 1 0,-5 0 0,3 0 0,-3 1 0,0-1 0,4 0 0,-4-4 0,5 2 0,0-7 0,5 8 0,0-8 0,5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0.276"/>
    </inkml:context>
    <inkml:brush xml:id="br0">
      <inkml:brushProperty name="width" value="0.035" units="cm"/>
      <inkml:brushProperty name="height" value="0.035" units="cm"/>
    </inkml:brush>
  </inkml:definitions>
  <inkml:trace contextRef="#ctx0" brushRef="#br0">0 1 24575,'0'9'0,"0"5"0,5-4 0,0 4 0,0-4 0,4-5 0,-8 3 0,3-3 0,0 5 0,1-1 0,1 1 0,2-1 0,-7 1 0,8-5 0,-8 4 0,3-4 0,-4 4 0,5-4 0,-4 4 0,3-4 0,-4 5 0,5-5 0,-4 4 0,3-3 0,0-1 0,-3 3 0,7-7 0,-7 8 0,8-8 0,-8 8 0,7-8 0,-2 7 0,-1-3 0,3 0 0,-7 4 0,7-8 0,-7 7 0,7-7 0,-7 3 0,3-4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2.624"/>
    </inkml:context>
    <inkml:brush xml:id="br0">
      <inkml:brushProperty name="width" value="0.035" units="cm"/>
      <inkml:brushProperty name="height" value="0.035" units="cm"/>
    </inkml:brush>
  </inkml:definitions>
  <inkml:trace contextRef="#ctx0" brushRef="#br0">0 1 24575,'0'14'0,"0"2"0,0 6 0,0-6 0,0 29 0,0-28 0,0 28 0,0-34 0,0 9 0,0-9 0,0 4 0,0-5 0,0 0 0,0 0 0,0-1 0,0 1 0,0 0 0,0 0 0,0-1 0,0 1 0,0 0 0,0 0 0,0-1 0,0 1 0,0-1 0,0 1 0,0-1 0,0 1 0,0-1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6.159"/>
    </inkml:context>
    <inkml:brush xml:id="br0">
      <inkml:brushProperty name="width" value="0.035" units="cm"/>
      <inkml:brushProperty name="height" value="0.035" units="cm"/>
    </inkml:brush>
  </inkml:definitions>
  <inkml:trace contextRef="#ctx0" brushRef="#br0">19 1 24575,'0'9'0,"14"5"0,-6-3 0,17 4 0,-14-9 0,9 8 0,-9-11 0,10 11 0,-10-3 0,10-4 0,-5 8 0,1-10 0,3 6 0,-9-1 0,0 0 0,3 0 0,-8 0 0,10 0 0,-7 0 0,1 0 0,0 0 0,0-1 0,-1 1 0,2 5 0,-6-4 0,4 4 0,-3 0 0,0-4 0,3 4 0,-8-5 0,3 0 0,-4-1 0,0 0 0,0 0 0,0 1 0,0-1 0,-16 1 0,3 1 0,-21 0 0,4 1 0,-6 5 0,1-4 0,5 8 0,-4-8 0,16 3 0,-3-6 0,11 0 0,0-4 0,0 2 0,0-2 0,-5 4 0,-2 5 0,1-3 0,5-6 0,7-2 0,4-8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8.129"/>
    </inkml:context>
    <inkml:brush xml:id="br0">
      <inkml:brushProperty name="width" value="0.035" units="cm"/>
      <inkml:brushProperty name="height" value="0.035" units="cm"/>
    </inkml:brush>
  </inkml:definitions>
  <inkml:trace contextRef="#ctx0" brushRef="#br0">0 0 24575,'0'19'0,"0"-5"0,0 0 0,0-5 0,0 1 0,0 0 0,0-1 0,0 1 0,0 0 0,0 0 0,0 0 0,0-1 0,0 1 0,0 0 0,0 0 0,0-1 0,0 1 0,0 0 0,0 0 0,0 0 0,0-1 0,0 1 0,0 0 0,4 0 0,-2-1 0,2 1 0,-4 0 0,4-5 0,-3 4 0,4-4 0,-5 5 0,0-1 0,0 0 0,0 0 0,0-3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4.682"/>
    </inkml:context>
    <inkml:brush xml:id="br0">
      <inkml:brushProperty name="width" value="0.035" units="cm"/>
      <inkml:brushProperty name="height" value="0.035" units="cm"/>
    </inkml:brush>
  </inkml:definitions>
  <inkml:trace contextRef="#ctx0" brushRef="#br0">64 0 24575,'0'9'0,"0"-5"0,0 21 0,0-9 0,0 5 0,0-5 0,4-6 0,2-6 0,3-4 0,1 0 0,-1 0 0,6 0 0,-3 0 0,3-5 0,-6 4 0,1-3 0,0 4 0,0 0 0,-1 0 0,6 0 0,-3 0 0,3 0 0,-6 0 0,1 0 0,0 0 0,0 0 0,-1 0 0,1 0 0,0 4 0,0 2 0,0-1 0,-1 4 0,-3-4 0,-2 5 0,-4 0 0,4-1 0,-2 1 0,2 0 0,-4 5 0,0-4 0,0 4 0,0-5 0,0 0 0,0-1 0,0 1 0,0 0 0,0 0 0,0-1 0,0 1 0,0-1 0,0 1 0,-5 0 0,-5 0 0,-2 0 0,-8 1 0,3-1 0,-4 1 0,4-1 0,-3 1 0,3-5 0,1-2 0,-5-4 0,5 0 0,-1 0 0,-3 0 0,3 0 0,-4 0 0,4 0 0,-3 0 0,8 0 0,-3-4 0,10-2 0,-4-3 0,8 3 0,-3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5.877"/>
    </inkml:context>
    <inkml:brush xml:id="br0">
      <inkml:brushProperty name="width" value="0.035" units="cm"/>
      <inkml:brushProperty name="height" value="0.035" units="cm"/>
    </inkml:brush>
  </inkml:definitions>
  <inkml:trace contextRef="#ctx0" brushRef="#br0">1 18 24575,'14'0'0,"8"0"0,15 0 0,7 0 0,1 0 0,-2 0 0,2 0 0,-13 0 0,-1 0 0,-16 0 0,-9-7 0,-2 5 0,-4-6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9.560"/>
    </inkml:context>
    <inkml:brush xml:id="br0">
      <inkml:brushProperty name="width" value="0.035" units="cm"/>
      <inkml:brushProperty name="height" value="0.035" units="cm"/>
    </inkml:brush>
  </inkml:definitions>
  <inkml:trace contextRef="#ctx0" brushRef="#br0">0 0 19660,'0'13'0,"0"-3"2289,0 3-2289,0-3 836,0 0-836,0-1 432,0 0-432,0 1 1358,0-1-1358,0 1 0,0 0 0,0-1 0,0 1 0,0-1 0,0 1 0,0 5 0,0-4 0,0 10 0,0-5 0,0 6 0,0-6 0,0-1 0,0 0 0,0-4 0,0 4 0,0-5 0,0-5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41.621"/>
    </inkml:context>
    <inkml:brush xml:id="br0">
      <inkml:brushProperty name="width" value="0.035" units="cm"/>
      <inkml:brushProperty name="height" value="0.035" units="cm"/>
    </inkml:brush>
  </inkml:definitions>
  <inkml:trace contextRef="#ctx0" brushRef="#br0">0 0 12227,'0'9'0,"0"1"4773,0-1-4773,0 6 2148,0-4-2148,0 9 1204,0-3-1204,0-1 4223,0 9-4223,5-8 0,-4 9 0,4-4 0,-1-6 0,2 4 0,0-3 0,3-1 0,-3 4 0,-1-3 0,5-1 0,-5 4 0,5-9 0,-4 4 0,3-5 0,-4 0 0,1 0 0,2-1 0,-2-3 0,3-2 0,1-4 0,0 0 0,-1 0 0,1 0 0,0 0 0,0 0 0,-1 0 0,1 0 0,0 0 0,5 0 0,-4-4 0,9-2 0,-8-4 0,8-1 0,-9-4 0,5 7 0,-6-6 0,0 9 0,-1-5 0,-3 0 0,2 0 0,-6 0 0,2 0 0,-4 0 0,4 0 0,-3 0 0,4 1 0,-5-1 0,0-6 0,0 5 0,0-4 0,0 5 0,0 0 0,0 0 0,0 0 0,0 0 0,0 1 0,0-1 0,-5 0 0,0 5 0,-5-4 0,-5 8 0,3-8 0,-3 8 0,0-8 0,4 7 0,-4-3 0,5 5 0,0-4 0,0 3 0,0-3 0,0-1 0,0 4 0,0-3 0,5-1 0,-4 4 0,3-3 0,1-1 0,-4 4 0,4-7 0,-5 7 0,1-4 0,-1 5 0,1 0 0,-1 0 0,1 0 0,-1 0 0,0 0 0,0 0 0,0 0 0,0 0 0,-5 5 0,4 1 0,0 4 0,7-8 0,4 1 0,0-7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8.225"/>
    </inkml:context>
    <inkml:brush xml:id="br0">
      <inkml:brushProperty name="width" value="0.035" units="cm"/>
      <inkml:brushProperty name="height" value="0.035" units="cm"/>
    </inkml:brush>
  </inkml:definitions>
  <inkml:trace contextRef="#ctx0" brushRef="#br0">1 0 24575,'0'9'0,"0"12"0,0 3 0,0 5 0,0 5 0,0-10 0,0 3 0,0 5 0,0-8 0,0 7 0,0-10 0,4-4 0,-3 3 0,8-3 0,-8 4 0,4 5 0,-5-3 0,0 3 0,0-10 0,0 4 0,0-8 0,0 8 0,0-9 0,0 4 0,0-5 0,0 0 0,0-1 0,5 1 0,-4 0 0,3-5 0,-4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9.956"/>
    </inkml:context>
    <inkml:brush xml:id="br0">
      <inkml:brushProperty name="width" value="0.035" units="cm"/>
      <inkml:brushProperty name="height" value="0.035" units="cm"/>
    </inkml:brush>
  </inkml:definitions>
  <inkml:trace contextRef="#ctx0" brushRef="#br0">0 1 24575,'0'9'0,"0"6"0,0-4 0,0 4 0,0-1 0,0-4 0,0 5 0,0-6 0,0 0 0,0 0 0,0 0 0,0 1 0,0 5 0,0 1 0,0 5 0,0-4 0,0 3 0,0-4 0,0 1 0,0 3 0,0-9 0,0 10 0,0-5 0,0 0 0,0 5 0,0-10 0,0 4 0,0 0 0,0-4 0,0 4 0,0-5 0,0-1 0,0 1 0,0 0 0,0 0 0,0 0 0,0-1 0,0 1 0,0-5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1.857"/>
    </inkml:context>
    <inkml:brush xml:id="br0">
      <inkml:brushProperty name="width" value="0.035" units="cm"/>
      <inkml:brushProperty name="height" value="0.035" units="cm"/>
    </inkml:brush>
  </inkml:definitions>
  <inkml:trace contextRef="#ctx0" brushRef="#br0">194 10 22146,'0'-9'0,"0"16"1176,0-3-1176,0 26 409,0-17-409,0 13 208,0-10-208,0 10 636,0-8-636,0 1 0,0-9 0,0 0 0,0-1 0,0-8 0,5-1 0,0-5 0,5 1 0,0 4 0,-1 0 0,7 0 0,0 0 0,5 0 0,7 0 0,-5 0 0,5 0 0,0 0 0,-5 0 0,5 0 0,0 0 0,-5 0 0,5 0 0,-7 0 0,1 0 0,0 0 0,-6 0 0,-1 4 0,-5 1 0,0 5 0,-1 0 0,1 0 0,-4-1 0,-2 1 0,-4 0 0,0 0 0,0-1 0,0 7 0,0 0 0,0 5 0,0 7 0,0-5 0,-5 11 0,-2-4 0,-9-1 0,3-1 0,-7-2 0,8-9 0,-3 3 0,6-10 0,-1-5 0,-5 4 0,-1-8 0,-6 4 0,-13 1 0,3-5 0,-26 5 0,12-6 0,-14 0 0,8 0 0,0 0 0,7 0 0,9 0 0,8 0 0,6 0 0,5 0 0,7-4 0,1-2 0,8-4 0,-4 0 0,5 1 0,0 3 0,0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3.456"/>
    </inkml:context>
    <inkml:brush xml:id="br0">
      <inkml:brushProperty name="width" value="0.035" units="cm"/>
      <inkml:brushProperty name="height" value="0.035" units="cm"/>
    </inkml:brush>
  </inkml:definitions>
  <inkml:trace contextRef="#ctx0" brushRef="#br0">1 54 15377,'-1'-8'0,"14"7"3918,11-7-3918,11 2 1589,1 0-1589,-1-1 855,10-4-855,-13 10 2836,0-4-2836,-17 5 0,-5 0 0,0 0 0,-1 0 0,1 0 0,-1 0 0,0 0 0,1 0 0,0 0 0,0 0 0,-1 0 0,1 0 0,0 0 0,-5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5.292"/>
    </inkml:context>
    <inkml:brush xml:id="br0">
      <inkml:brushProperty name="width" value="0.035" units="cm"/>
      <inkml:brushProperty name="height" value="0.035" units="cm"/>
    </inkml:brush>
  </inkml:definitions>
  <inkml:trace contextRef="#ctx0" brushRef="#br0">282 40 24575,'14'-10'0,"-1"5"0,-3-4 0,0 8 0,0-8 0,-1 8 0,1-3 0,0 4 0,-1 0 0,1 0 0,0 0 0,-1 0 0,6 0 0,2 0 0,4 0 0,1 0 0,-6 0 0,-1 0 0,-5 0 0,0 0 0,0 0 0,-1 0 0,1 0 0,-1 0 0,0 0 0,1 4 0,0 2 0,0 4 0,0 5 0,0-4 0,-4 9 0,2-9 0,-2 9 0,0-3 0,-1 4 0,-5-4 0,0 3 0,0-4 0,0 6 0,0 0 0,0-1 0,0 1 0,-5-1 0,-6 1 0,-6 0 0,-5-1 0,-6-3 0,-1 3 0,-14-2 0,-2 1 0,-15 5 0,6-11 0,-14 6 0,15-7 0,0 0 0,3 0 0,18-6 0,-3-1 0,14-6 0,4 0 0,2 0 0,14 0 0,7-5 0,10 3 0,12-2 0,8 4 0,25 0 0,-13 0 0,11 0 0,-24 0 0,-6 0 0,-1 0 0,-6 0 0,-6 0 0,-1 0 0,-5 0 0,0 0 0,-1 0 0,1 0 0,-1 0 0,7 0 0,6 0 0,7-6 0,1 0 0,-2-1 0,-7-2 0,1 8 0,-10-4 0,-3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7.852"/>
    </inkml:context>
    <inkml:brush xml:id="br0">
      <inkml:brushProperty name="width" value="0.035" units="cm"/>
      <inkml:brushProperty name="height" value="0.035" units="cm"/>
    </inkml:brush>
  </inkml:definitions>
  <inkml:trace contextRef="#ctx0" brushRef="#br0">1 398 16658,'0'-9'0,"9"0"3477,-1-17-3477,12 9 1361,-13-3-1361,13 8 723,-18-4-723,12 1 2356,-12 4-2356,7-10 0,-8 5 0,4-5 0,-5-1 0,0 7 0,5-6 0,-4 10 0,9-9 0,-9 8 0,4-3 0,-1 5 0,-3 0 0,8 0 0,-4 0 0,5 1 0,-1-1 0,0 5 0,1 1 0,-1 4 0,0-5 0,0 4 0,1-3 0,0-1 0,0 4 0,-1-3 0,6 4 0,-3 0 0,8 0 0,-4 0 0,6 0 0,-1 0 0,1 5 0,6 1 0,-5 10 0,5 1 0,-6 0 0,-6 3 0,5-3 0,-10 0 0,10 3 0,-10-9 0,4 4 0,-5-5 0,-1 0 0,1-1 0,0 1 0,-5 0 0,4-5 0,-4 0 0,5-5 0,-1 0 0,-4-8 0,-1 6 0,-4-6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7.232"/>
    </inkml:context>
    <inkml:brush xml:id="br0">
      <inkml:brushProperty name="width" value="0.035" units="cm"/>
      <inkml:brushProperty name="height" value="0.035" units="cm"/>
    </inkml:brush>
  </inkml:definitions>
  <inkml:trace contextRef="#ctx0" brushRef="#br0">0 200 24575,'0'9'0,"5"5"0,-4 3 0,14 4 0,1 6 0,7-4 0,-2-2 0,0-1 0,-10-9 0,4 9 0,0-8 0,-3 3 0,3-5 0,-5 0 0,0 0 0,-1 0 0,1-5 0,0-1 0,-5 1 0,4-4 0,-8 8 0,3-4 0,-4 4 0,0 0 0,4-4 0,1-1 0,4-4 0,1 0 0,-1-5 0,6-5 0,2-2 0,4-9 0,1 4 0,0-4 0,-1-1 0,-4 5 0,-2-3 0,-5 9 0,0-5 0,-4 6 0,-2 1 0,-4-1 0,0 0 0,0 0 0,0-5 0,0 4 0,5-10 0,-4 5 0,4-1 0,-5-3 0,0 9 0,0-10 0,0 10 0,0-9 0,0 8 0,0-3 0,0 0 0,0 4 0,0-4 0,-10 4 0,-2 1 0,-10 4 0,6-4 0,-5 4 0,5 1 0,-1 0 0,2 5 0,0 0 0,4 0 0,-4 0 0,5 0 0,-5 0 0,4 0 0,-10 5 0,5 5 0,-6 2 0,5 9 0,-4-9 0,9 8 0,-3-8 0,5 3 0,0-5 0,0-1 0,5 0 0,1 1 0,4-1 0,-5 0 0,4 1 0,-3 0 0,-1 5 0,4-4 0,-9 4 0,9 0 0,-3-4 0,-1 4 0,4-5 0,-7-5 0,7 0 0,-3-5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54.304"/>
    </inkml:context>
    <inkml:brush xml:id="br0">
      <inkml:brushProperty name="width" value="0.035" units="cm"/>
      <inkml:brushProperty name="height" value="0.035" units="cm"/>
      <inkml:brushProperty name="color" value="#E71224"/>
    </inkml:brush>
  </inkml:definitions>
  <inkml:trace contextRef="#ctx0" brushRef="#br0">0 1252 24575,'9'4'0,"10"6"0,-7 1 0,8 4 0,-5-5 0,-4 0 0,9 1 0,6 4 0,-2-3 0,7 3 0,-9-4 0,6 6 0,-5-5 0,5 9 0,0-8 0,-5 3 0,5 0 0,-7-4 0,-4 8 0,4-8 0,-10 3 0,4-5 0,-5 0 0,0 0 0,-1 0 0,1 0 0,0-1 0,0 1 0,0-4 0,-1 2 0,1-2 0,0 3 0,0 1 0,-1 0 0,1 0 0,0-1 0,0 1 0,-1-4 0,1 2 0,0-2 0,0 4 0,5-5 0,6 9 0,1-7 0,4 8 0,-4-4 0,-1-1 0,1 1 0,0-5 0,-6 3 0,4-3 0,-9 0 0,4-1 0,-5-1 0,0-3 0,-1 3 0,1-4 0,-1 0 0,5 5 0,2-4 0,6 9 0,6-9 0,-5 9 0,5-4 0,-12 0 0,4-1 0,-8-1 0,3-3 0,-6 3 0,-3-12 0,-2-3 0,-4-9 0,5-2 0,1 0 0,5 0 0,0-6 0,0 5 0,0-5 0,0 0 0,5 5 0,-3-11 0,8 10 0,-3-10 0,4 11 0,-5-5 0,4 6 0,-9 0 0,8 1 0,-8-1 0,9 5 0,-4-4 0,-1 4 0,5-4 0,-10 4 0,10-3 0,-10 8 0,4-8 0,-5 9 0,0-5 0,1 1 0,-2 4 0,2-4 0,-1 0 0,0 3 0,0-3 0,0 0 0,0 4 0,1-10 0,4 5 0,-3-6 0,8 5 0,-8-3 0,4 8 0,-1-4 0,-3 1 0,3 3 0,-5-3 0,5 0 0,-4 4 0,4-5 0,-5 6 0,0 1 0,0-1 0,-1 0 0,-3 0 0,2 4 0,1 2 0,7 4 0,4 0 0,8 0 0,1 0 0,14 0 0,-6-5 0,45-8 0,-37 5 0,23-8 0,-45 15 0,-8-4 0,-5 5 0,-1-5 0,1 4 0,0-3 0,0 0 0,5-2 0,7 0 0,8-4 0,5-2 0,8-2 0,1-4 0,8-1 0,-7 5 0,4-4 0,-17 6 0,3 0 0,-14 1 0,-4 5 0,-2 1 0,-6 5 0,1 0 0,0 0 0,-5-4 0,0-1 0,-1 0 0,1-3 0,5 7 0,5-9 0,2 4 0,10 0 0,3-4 0,5 3 0,1-5 0,-1 0 0,-11 6 0,3-5 0,-16 10 0,4-4 0,-9 1 0,-2-1 0,-4-4 0,0 0 0,0 0 0,4-1 0,2 1 0,15-2 0,12-13 0,12 2 0,1-10 0,12-1 0,-3-1 0,9-8 0,4 6 0,-19 4 0,1 6 0,-20 8 0,-2-4 0,-12 15 0,-1-7 0,-5 13 0,-1-8 0,-3 4 0,3-9 0,-4 3 0,10-4 0,1 0 0,6 3 0,0-4 0,-6 5 0,4 5 0,-9 2 0,4 4 0,-5 0 0,-4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1.894"/>
    </inkml:context>
    <inkml:brush xml:id="br0">
      <inkml:brushProperty name="width" value="0.06" units="cm"/>
      <inkml:brushProperty name="height" value="0.06" units="cm"/>
    </inkml:brush>
  </inkml:definitions>
  <inkml:trace contextRef="#ctx0" brushRef="#br0">98 1 8027,'-27'47'0,"0"0"0,-6 19 0,22-27 0,11-15 0,0 1 0,0 1 0,0-2 0,4-2 0,1-1 0,0 1 0,-2 1 0,1 2 0,-1-4 0,0 2 0,-3-2 0,0 0 0,0-4 0,0-3 0,0-2 0,0-2 0,0-1 0,0 0 0,0-1 0,0 1 0,0 0 0,0 0 0,0 0 0,0 0 0,0 0 0,4-2 0,2 1 0,-3-1 0,1 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3.449"/>
    </inkml:context>
    <inkml:brush xml:id="br0">
      <inkml:brushProperty name="width" value="0.06" units="cm"/>
      <inkml:brushProperty name="height" value="0.06" units="cm"/>
    </inkml:brush>
  </inkml:definitions>
  <inkml:trace contextRef="#ctx0" brushRef="#br0">1 283 8027,'26'-79'0,"1"0"0,-9 27 0,-1 10 0,1 11 0,-9 34 0,3-1 0,0 4 0,-1-3 0,-2 3 0,0-3 0,0 3 0,0-3 0,0 3 0,0-3 0,0 2 0,2-2 0,1 3 0,4-4 0,-2 2 0,0 0 0,-2-3 0,-3 2 0,0-2 0,0-1 0,0 0 0,0 0 0,-4 4 0,3-3 0,-5 4 0,3-2 0,2 2 0,-3 4 0,4 0 0,-1-1 0,-2 1 0,2 0 0,-2 0 0,-1 0 0,0 0 0,-1 0 0,1 2 0,-2 1 0,0 0 0,-3-3 0,0 0 0,0 0 0,0 1 0,0 1 0,-4-1 0,-5 2 0,-4 1 0,-5-1 0,-1 0 0,-2-3 0,3-1 0,-3 1 0,2-1 0,2-2 0,3-2 0,2-4 0,2 0 0,1 0 0,-8 8 0,19-2 0,-7 3 0,19-6 0,5 2 0,5 0 0,0 0 0,2 0 0,1-1 0,-6 3 0,6-1 0,-3-1 0,-1 1 0,-1-1 0,-4 1 0,-2 2 0,-1-2 0,1 1 0,-4 2 0,0 0 0,-3 0 0,-1-1 0,1-2 0,0 2 0,0-2 0,0-2 0,0-8 0,0-6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596"/>
    </inkml:context>
    <inkml:brush xml:id="br0">
      <inkml:brushProperty name="width" value="0.06" units="cm"/>
      <inkml:brushProperty name="height" value="0.06" units="cm"/>
    </inkml:brush>
  </inkml:definitions>
  <inkml:trace contextRef="#ctx0" brushRef="#br0">329 54 8027,'-48'-15'0,"0"0"0,-31-8 0,57 23 0,0 0 0,-1 1 0,6 1 0,-3 3 0,7 8 0,-1 1 0,5 0 0,1 6 0,6-3 0,-1 3 0,3-2 0,0 2 0,0 1 0,0 0 0,0-3 0,0-1 0,0 1 0,0-3 0,0 0 0,0-4 0,0 4 0,0 0 0,0 3 0,1-3 0,1-2 0,0 0 0,1-1 0,-3-3 0,0 0 0,0 0 0,0 0 0,4-5 0,1 0 0,4-4 0,0 0 0,0 0 0,0 0 0,0-1 0,0-2 0,-1-4 0,1-5 0,3-7 0,0 1 0,0-4 0,-3 0 0,-1-1 0,-3 4 0,-2-2 0,-2 2 0,-1 1 0,0 2 0,0 1 0,0-1 0,0 4 0,0 0 0,0 3 0,4 16 0,1-3 0,4 14 0,4-1 0,2 4 0,1 2 0,-1 2 0,0-2 0,-3-1 0,3-4 0,-4-1 0,0-3 0,-1-1 0,-1-4 0,-1 0 0,-2 0 0,2-1 0,-2-2 0,13 6 0,5-3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952"/>
    </inkml:context>
    <inkml:brush xml:id="br0">
      <inkml:brushProperty name="width" value="0.06" units="cm"/>
      <inkml:brushProperty name="height" value="0.06" units="cm"/>
    </inkml:brush>
  </inkml:definitions>
  <inkml:trace contextRef="#ctx0" brushRef="#br0">0 160 8027,'76'-34'0,"-10"5"0,-39 26 0,6 1 0,3-4 0,-3 1 0,-3-1 0,-6 0 0,-4 3 0,-2-3 0,-3 3 0,-4 1 0,-2-3 0,-3-1 0,-2-2 0,4-9 0,2-1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5.321"/>
    </inkml:context>
    <inkml:brush xml:id="br0">
      <inkml:brushProperty name="width" value="0.06" units="cm"/>
      <inkml:brushProperty name="height" value="0.06" units="cm"/>
    </inkml:brush>
  </inkml:definitions>
  <inkml:trace contextRef="#ctx0" brushRef="#br0">19 1 8027,'-10'86'0,"2"-12"0,8-40 0,0 5 0,0 0 0,0 1 0,0 0 0,0-2 0,0-2 0,0-5 0,0-1 0,0-5 0,0-3 0,0 0 0,4-4 0,2-4 0,-1 1 0,1 3 0,0-4 0,10 10 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6.147"/>
    </inkml:context>
    <inkml:brush xml:id="br0">
      <inkml:brushProperty name="width" value="0.06" units="cm"/>
      <inkml:brushProperty name="height" value="0.06" units="cm"/>
    </inkml:brush>
  </inkml:definitions>
  <inkml:trace contextRef="#ctx0" brushRef="#br0">1 266 8027,'86'30'0,"-24"-12"0,-25-13 0,-13-5 0,-2-3 0,-5 0 0,1-2 0,-1-5 0,-2-5 0,0 1 0,-3-1 0,0 2 0,-3-2 0,-3-5 0,0 2 0,-4-1 0,1 1 0,-2 0 0,-1 0 0,-8 1 0,-4-1 0,-4 1 0,-2 2 0,-2 0 0,-1 3 0,-1 3 0,2 3 0,4 4 0,-2-1 0,3 2 0,0 1 0,2 0 0,2 0 0,-1 0 0,0 5 0,3 4 0,0 7 0,1 4 0,-4 2 0,0-1 0,1-2 0,5 5 0,-1-3 0,4 3 0,-3-4 0,3 4 0,0-1 0,3 4 0,1 0 0,2-1 0,4 3 0,8-2 0,3 0 0,6-6 0,4 0 0,-1-4 0,1-3 0,-1-2 0,0-6 0,-1-3 0,1-2 0,-4-1 0,1 0 0,-7-2 0,0-4 0,-1-4 0,14-23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57.635"/>
    </inkml:context>
    <inkml:brush xml:id="br0">
      <inkml:brushProperty name="width" value="0.035" units="cm"/>
      <inkml:brushProperty name="height" value="0.035" units="cm"/>
      <inkml:brushProperty name="color" value="#66CC00"/>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0.430"/>
    </inkml:context>
    <inkml:brush xml:id="br0">
      <inkml:brushProperty name="width" value="0.035" units="cm"/>
      <inkml:brushProperty name="height" value="0.035" units="cm"/>
    </inkml:brush>
  </inkml:definitions>
  <inkml:trace contextRef="#ctx0" brushRef="#br0">1 1 24575,'0'9'0,"0"0"0,0 1 0,0-1 0,0 6 0,0 1 0,0 6 0,0-6 0,0 11 0,0-15 0,0 15 0,0-11 0,0 6 0,0-1 0,0 1 0,0 0 0,0-6 0,0-1 0,0 0 0,0 1 0,0 1 0,0 3 0,4-9 0,-3 4 0,3-5 0,-4 0 0,0 0 0,0-1 0,0 1 0,0-5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1.600"/>
    </inkml:context>
    <inkml:brush xml:id="br0">
      <inkml:brushProperty name="width" value="0.035" units="cm"/>
      <inkml:brushProperty name="height" value="0.035" units="cm"/>
    </inkml:brush>
  </inkml:definitions>
  <inkml:trace contextRef="#ctx0" brushRef="#br0">1 40 24575,'7'0'0,"-4"0"0,26 0 0,-5 0 0,5 0 0,9 0 0,-14 0 0,7 0 0,-9 0 0,-6 0 0,4 0 0,-9 0 0,10-5 0,-10 4 0,9-4 0,-9 1 0,10 3 0,-10-4 0,4 1 0,-6 3 0,1-4 0,0 5 0,0 0 0,0 0 0,-1 0 0,0-4 0,1 3 0,-1-3 0,1 4 0,-1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3.493"/>
    </inkml:context>
    <inkml:brush xml:id="br0">
      <inkml:brushProperty name="width" value="0.035" units="cm"/>
      <inkml:brushProperty name="height" value="0.035" units="cm"/>
    </inkml:brush>
  </inkml:definitions>
  <inkml:trace contextRef="#ctx0" brushRef="#br0">0 0 24575,'0'10'0,"0"4"0,0 2 0,0 0 0,0-2 0,0 1 0,0-4 0,0 9 0,0-9 0,0 4 0,0 0 0,0-4 0,0 4 0,0 0 0,5-4 0,-4 9 0,3-8 0,1 8 0,-4-9 0,4 4 0,-5-5 0,4 0 0,-3-1 0,4 1 0,-5 0 0,0 0 0,0-1 0,4 1 0,-3 0 0,4 0 0,-1-5 0,-3 4 0,8-4 0,-4 5 0,5-1 0,-1 1 0,0-1 0,1 1 0,-1-1 0,-3 1 0,2-5 0,-7 3 0,7-7 0,-3 3 0,4-4 0,0 0 0,1 0 0,-1 0 0,1 0 0,0 0 0,0 0 0,5 0 0,-4-4 0,4 2 0,-5-6 0,0 7 0,-1-8 0,-3 4 0,-2-5 0,-4 1 0,4 0 0,-3-1 0,8 1 0,-4-1 0,0 0 0,4 0 0,-3 0 0,3 0 0,-3 0 0,2 0 0,-6 1 0,6 3 0,-7 2 0,4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6.131"/>
    </inkml:context>
    <inkml:brush xml:id="br0">
      <inkml:brushProperty name="width" value="0.035" units="cm"/>
      <inkml:brushProperty name="height" value="0.035" units="cm"/>
    </inkml:brush>
  </inkml:definitions>
  <inkml:trace contextRef="#ctx0" brushRef="#br0">0 0 24575,'0'13'0,"0"9"0,0-1 0,5 7 0,1-7 0,0 1 0,3-1 0,-8-5 0,3 2 0,1-7 0,-4 3 0,3-4 0,-4 0 0,0-1 0,0 1 0,0 0 0,0 0 0,0-1 0,0 0 0,4 1 0,-3-1 0,3 1 0,-4 0 0,5-1 0,-4 1 0,8 0 0,-8 0 0,7 0 0,-7-1 0,8 1 0,-8 0 0,3 0 0,1-5 0,-4 3 0,3-2 0,-4 3 0,0 0 0,0 0 0,0 1 0,0-1 0,0-3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09.196"/>
    </inkml:context>
    <inkml:brush xml:id="br0">
      <inkml:brushProperty name="width" value="0.035" units="cm"/>
      <inkml:brushProperty name="height" value="0.035" units="cm"/>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1.939"/>
    </inkml:context>
    <inkml:brush xml:id="br0">
      <inkml:brushProperty name="width" value="0.035" units="cm"/>
      <inkml:brushProperty name="height" value="0.035" units="cm"/>
    </inkml:brush>
  </inkml:definitions>
  <inkml:trace contextRef="#ctx0" brushRef="#br0">229 0 24575,'-19'15'0,"-1"-4"0,-2 9 0,5-3 0,-4 0 0,10-2 0,-5 0 0,2-3 0,2 8 0,2-9 0,0 0 0,9-3 0,-3-2 0,-6 4 0,8 0 0,-12 0 0,13 0 0,-8-5 0,8 4 0,-8-4 0,8 5 0,-3-5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A05E4-C45D-7D46-9951-EAB05AE880C2}" type="datetimeFigureOut">
              <a:rPr lang="en-US" smtClean="0"/>
              <a:t>7/26/25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04EF-3CA6-F547-A282-61C022E78DB9}" type="slidenum">
              <a:rPr lang="en-US" smtClean="0"/>
              <a:t>‹#›</a:t>
            </a:fld>
            <a:endParaRPr lang="en-US"/>
          </a:p>
        </p:txBody>
      </p:sp>
    </p:spTree>
    <p:extLst>
      <p:ext uri="{BB962C8B-B14F-4D97-AF65-F5344CB8AC3E}">
        <p14:creationId xmlns:p14="http://schemas.microsoft.com/office/powerpoint/2010/main" val="328437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Stock loan, from our desk's perspective, is essentially renting out our sourced inventory of stocks to clients for short-selling or hedging, earning fees while providing them synthetic short exposure—in simple terms, like lending your unused bike to a </a:t>
            </a:r>
            <a:r>
              <a:rPr lang="en-SG" dirty="0" err="1">
                <a:effectLst/>
              </a:rPr>
              <a:t>neighbor</a:t>
            </a:r>
            <a:r>
              <a:rPr lang="en-SG" dirty="0">
                <a:effectLst/>
              </a:rPr>
              <a:t> for a rental fee to help them get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Sources of inventory in stock lending, primarily come from international lenders (e.g., global funds providing stocks for a fee), exclusive lenders (dedicated arrangements for specific securities), internal firm inventory (stocks held within </a:t>
            </a:r>
            <a:r>
              <a:rPr lang="en-SG" dirty="0" err="1">
                <a:effectLst/>
              </a:rPr>
              <a:t>BoFA's</a:t>
            </a:r>
            <a:r>
              <a:rPr lang="en-SG" dirty="0">
                <a:effectLst/>
              </a:rPr>
              <a:t> own books), and outperformance strategies (via cash or swap agreements that generate additional lendable assets)— but for the interest of the project being </a:t>
            </a:r>
            <a:r>
              <a:rPr lang="en-SG" dirty="0" err="1">
                <a:effectLst/>
              </a:rPr>
              <a:t>china</a:t>
            </a:r>
            <a:r>
              <a:rPr lang="en-SG" dirty="0">
                <a:effectLst/>
              </a:rPr>
              <a:t> specific, the majority of the inventory is internally sourced through a process called EFP, exchange for physical.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EFP, is a way of raising stock inventory in the China market by physically buying shares and immediately hedging the risk through an index swap trade—think of it as purchasing the actual goods while using a financial contract to offset any price swings. This builds our lendable stock pool, the 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As we raise inventory through EFP, we incur this financing cost. The challenge is whether it'll be utilized enough to break even and generates strong short financing revenue. Below this threshold [point to breakeven line], the financing cost become losses and  wasting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This naturally leads us to the project introduction, the why to this project - the short answer is to have a better prediction of the EFP usage rate for the </a:t>
            </a:r>
            <a:r>
              <a:rPr lang="en-SG" dirty="0" err="1">
                <a:effectLst/>
              </a:rPr>
              <a:t>PnL</a:t>
            </a:r>
            <a:r>
              <a:rPr lang="en-SG" dirty="0">
                <a:effectLst/>
              </a:rPr>
              <a:t>. And here is the longer answer.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r>
              <a:rPr lang="en-SG" dirty="0">
                <a:effectLst/>
              </a:rPr>
              <a:t>The current prediction method examines the overall usage rate of our entire stock inventory (including EFP, outperformance deals, and more) 10 days ahead (t+10), not targeting EFP usage specifically.  The previous study also put a focus on 1/8th of the securities in the China market. T</a:t>
            </a:r>
          </a:p>
          <a:p>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In other words, </a:t>
            </a:r>
            <a:r>
              <a:rPr lang="en-SG" sz="1200" dirty="0"/>
              <a:t>The current way of prediction can be further enhanced.</a:t>
            </a:r>
          </a:p>
          <a:p>
            <a:endParaRPr lang="en-SG" dirty="0">
              <a:effectLst/>
            </a:endParaRPr>
          </a:p>
          <a:p>
            <a:r>
              <a:rPr lang="en-SG" dirty="0">
                <a:effectLst/>
              </a:rPr>
              <a:t>This project extends the scope to all 8,000 available securities in China and incorporates new types of features. We'll first predict the total inventory usage rate, then leverage those results to forecast the EFP-specific usage rate over a longer horizon—20 days ahead (t+20).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1</a:t>
            </a:fld>
            <a:endParaRPr lang="en-US"/>
          </a:p>
        </p:txBody>
      </p:sp>
    </p:spTree>
    <p:extLst>
      <p:ext uri="{BB962C8B-B14F-4D97-AF65-F5344CB8AC3E}">
        <p14:creationId xmlns:p14="http://schemas.microsoft.com/office/powerpoint/2010/main" val="315785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project Breakdown, allow me to reiterate the project flow. Part 1 of the project consists of predicting the total inventory usage rate. And </a:t>
            </a:r>
          </a:p>
          <a:p>
            <a:r>
              <a:rPr lang="en-SG" dirty="0"/>
              <a:t>In Part 2, we use a </a:t>
            </a:r>
            <a:r>
              <a:rPr lang="en-SG" b="1" dirty="0"/>
              <a:t>mapping function</a:t>
            </a:r>
            <a:r>
              <a:rPr lang="en-SG" dirty="0"/>
              <a:t> to transform the predicted </a:t>
            </a:r>
            <a:r>
              <a:rPr lang="en-SG" b="1" dirty="0"/>
              <a:t>total inventory usage rate</a:t>
            </a:r>
            <a:r>
              <a:rPr lang="en-SG" dirty="0"/>
              <a:t> (from Part 1) into the expected </a:t>
            </a:r>
            <a:r>
              <a:rPr lang="en-SG" b="1" dirty="0"/>
              <a:t>EFP usage rate</a:t>
            </a:r>
            <a:r>
              <a:rPr lang="en-SG" dirty="0"/>
              <a:t> at time horizon, t+20.</a:t>
            </a:r>
          </a:p>
          <a:p>
            <a:endParaRPr lang="en-SG" dirty="0"/>
          </a:p>
          <a:p>
            <a:r>
              <a:rPr lang="en-SG" dirty="0"/>
              <a:t>And this mathematical equation defines our project statement that we have just gone through.  With big T = small t +20, </a:t>
            </a:r>
          </a:p>
          <a:p>
            <a:endParaRPr lang="en-SG" dirty="0"/>
          </a:p>
          <a:p>
            <a:r>
              <a:rPr lang="en-SG" dirty="0"/>
              <a:t>Part 1 is represented by the blue box. Computing the Expected Total inventory Usage qty /. Total inventory Available qty , which is the total usage rate at t+20</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Part 2 is represented by the </a:t>
            </a:r>
            <a:r>
              <a:rPr lang="en-SG" b="1" dirty="0"/>
              <a:t>pink box</a:t>
            </a:r>
            <a:r>
              <a:rPr lang="en-SG" dirty="0"/>
              <a:t> —  The second part of the equation is a </a:t>
            </a:r>
            <a:r>
              <a:rPr lang="en-SG" b="1" dirty="0"/>
              <a:t>scaling factor</a:t>
            </a:r>
            <a:r>
              <a:rPr lang="en-SG" dirty="0"/>
              <a:t> that maps total usage rate to EFP usage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This portion of the numerator shows the </a:t>
            </a:r>
            <a:r>
              <a:rPr lang="en-SG" b="1" dirty="0"/>
              <a:t>EFP </a:t>
            </a:r>
            <a:r>
              <a:rPr lang="en-SG" dirty="0"/>
              <a:t>available qty at t−1 ,   and     this portion of the numerator captures the </a:t>
            </a:r>
            <a:r>
              <a:rPr lang="en-SG" b="1" dirty="0"/>
              <a:t>change in EFP available qty</a:t>
            </a:r>
            <a:r>
              <a:rPr lang="en-SG" dirty="0"/>
              <a:t> from t−1 to 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denominator includes both the </a:t>
            </a:r>
            <a:r>
              <a:rPr lang="en-SG" b="1" dirty="0"/>
              <a:t>other availability (OA)</a:t>
            </a:r>
            <a:r>
              <a:rPr lang="en-SG" dirty="0"/>
              <a:t> and the EFP availability at T. So it gives the </a:t>
            </a:r>
            <a:r>
              <a:rPr lang="en-SG" b="1" dirty="0"/>
              <a:t>total inventory available</a:t>
            </a:r>
            <a:r>
              <a:rPr lang="en-SG" dirty="0"/>
              <a:t> at T.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 this gives us a </a:t>
            </a:r>
            <a:r>
              <a:rPr lang="en-SG" b="1" dirty="0"/>
              <a:t>scenario tool</a:t>
            </a:r>
            <a:r>
              <a:rPr lang="en-SG" dirty="0"/>
              <a:t> to simulate different scale changes of EFP available qty like 0.5, 1.5, 2 , 2.5 and assess the resulting EFP usage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F65504EF-3CA6-F547-A282-61C022E78DB9}" type="slidenum">
              <a:rPr lang="en-US" smtClean="0"/>
              <a:t>2</a:t>
            </a:fld>
            <a:endParaRPr lang="en-US"/>
          </a:p>
        </p:txBody>
      </p:sp>
    </p:spTree>
    <p:extLst>
      <p:ext uri="{BB962C8B-B14F-4D97-AF65-F5344CB8AC3E}">
        <p14:creationId xmlns:p14="http://schemas.microsoft.com/office/powerpoint/2010/main" val="342198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allow me to dive into the details of Part 1, prediction of the total inventory usage rate.</a:t>
            </a:r>
          </a:p>
          <a:p>
            <a:endParaRPr lang="en-US" dirty="0"/>
          </a:p>
          <a:p>
            <a:r>
              <a:rPr lang="en-US" dirty="0"/>
              <a:t>3 models were used. XGB regression, XGB Classification 1 and 2.</a:t>
            </a:r>
          </a:p>
          <a:p>
            <a:endParaRPr lang="en-US" dirty="0"/>
          </a:p>
          <a:p>
            <a:r>
              <a:rPr lang="en-US" dirty="0"/>
              <a:t>XGB were </a:t>
            </a:r>
            <a:r>
              <a:rPr lang="en-US" dirty="0" err="1"/>
              <a:t>choosen</a:t>
            </a:r>
            <a:r>
              <a:rPr lang="en-US" dirty="0"/>
              <a:t> in general as it </a:t>
            </a:r>
            <a:r>
              <a:rPr lang="en-SG" dirty="0"/>
              <a:t>handles </a:t>
            </a:r>
            <a:r>
              <a:rPr lang="en-SG" b="1" dirty="0"/>
              <a:t>nonlinear patterns</a:t>
            </a:r>
            <a:r>
              <a:rPr lang="en-SG" dirty="0"/>
              <a:t> and feature interactions well, which suits the time-series structure of the data.</a:t>
            </a:r>
          </a:p>
          <a:p>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1, XGB Regression. This was chosen To directly predict the continuous-valued total usage rate. It was more on a natural instinct for it to be a regression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2, XGB Classification with </a:t>
            </a:r>
            <a:r>
              <a:rPr lang="en-SG" b="0" dirty="0" err="1"/>
              <a:t>softprob</a:t>
            </a:r>
            <a:r>
              <a:rPr lang="en-SG" b="0" dirty="0"/>
              <a:t> objective function. The rational was </a:t>
            </a:r>
            <a:r>
              <a:rPr lang="en-SG" dirty="0"/>
              <a:t>To convert the regression target into 5 </a:t>
            </a:r>
            <a:r>
              <a:rPr lang="en-SG" b="1" dirty="0"/>
              <a:t>discrete bins</a:t>
            </a:r>
            <a:r>
              <a:rPr lang="en-SG" dirty="0"/>
              <a:t> (e.g., low, medium, high utilization) and predict class labels. This aims to simplify the problem, helping with </a:t>
            </a:r>
            <a:r>
              <a:rPr lang="en-SG" b="1" dirty="0"/>
              <a:t>interpretability</a:t>
            </a:r>
            <a:r>
              <a:rPr lang="en-SG" dirty="0"/>
              <a:t> and </a:t>
            </a:r>
            <a:r>
              <a:rPr lang="en-SG" b="1" dirty="0"/>
              <a:t>robustness</a:t>
            </a:r>
            <a:r>
              <a:rPr lang="en-SG" dirty="0"/>
              <a:t> under noisy or hard-to-predict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For the last Model number 3, XGB Classification 3 with custom loss function using Earth’s Mover Distance, it is similar to model 2. but the difference is it takes the distance of the predicted bin and true bin into consideration., </a:t>
            </a:r>
            <a:r>
              <a:rPr lang="en-SG" dirty="0"/>
              <a:t>So if the predicted bin and the true bin are far apart, the penalty is larger. This means the model doesn’t just care whether it gets the correct bin, but also how far off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allow me to take a step back to bring your attention on the input,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mentioned in the beginning, we have about 8000 </a:t>
            </a:r>
            <a:r>
              <a:rPr lang="en-US" b="0" dirty="0" err="1"/>
              <a:t>china</a:t>
            </a:r>
            <a:r>
              <a:rPr lang="en-US" b="0" dirty="0"/>
              <a:t> securities in SH ZK SS and SS stock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1.3 years worth of data range from </a:t>
            </a:r>
            <a:r>
              <a:rPr lang="en-US" b="0" dirty="0" err="1"/>
              <a:t>jan</a:t>
            </a:r>
            <a:r>
              <a:rPr lang="en-US" b="0" dirty="0"/>
              <a:t> 2024 to may 2025.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about 180  of demand , cost , market related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SG" dirty="0"/>
              <a:t>The dataset was split into train, validation, and test sets in a </a:t>
            </a:r>
            <a:r>
              <a:rPr lang="en-SG" b="1" dirty="0"/>
              <a:t>60/20/20 ratio</a:t>
            </a:r>
            <a:r>
              <a:rPr lang="en-SG" dirty="0"/>
              <a:t>. To ensure better learning, I also applied </a:t>
            </a:r>
            <a:r>
              <a:rPr lang="en-SG" b="1" dirty="0"/>
              <a:t>noise removal</a:t>
            </a:r>
            <a:r>
              <a:rPr lang="en-SG" dirty="0"/>
              <a:t> on the training data and normalization on the data. </a:t>
            </a:r>
          </a:p>
          <a:p>
            <a:endParaRPr lang="en-SG" dirty="0"/>
          </a:p>
          <a:p>
            <a:r>
              <a:rPr lang="en-SG" dirty="0"/>
              <a:t>The target variable for prediction was the </a:t>
            </a:r>
            <a:r>
              <a:rPr lang="en-SG" b="1" dirty="0"/>
              <a:t>Total Inventory Usage Rate</a:t>
            </a:r>
            <a:r>
              <a:rPr lang="en-SG" dirty="0"/>
              <a:t>, and while the initial aim was to forecast a full range from </a:t>
            </a:r>
            <a:r>
              <a:rPr lang="en-SG" b="1" dirty="0"/>
              <a:t>T+1 to T+20</a:t>
            </a:r>
            <a:r>
              <a:rPr lang="en-SG" dirty="0"/>
              <a:t>, running a separate model for every single horizon would have been too computationally expensive.</a:t>
            </a:r>
          </a:p>
          <a:p>
            <a:r>
              <a:rPr lang="en-SG" dirty="0"/>
              <a:t>So instead, I focused on </a:t>
            </a:r>
            <a:r>
              <a:rPr lang="en-SG" b="1" dirty="0"/>
              <a:t>five key representative horizons</a:t>
            </a:r>
            <a:r>
              <a:rPr lang="en-SG" dirty="0"/>
              <a:t>—</a:t>
            </a:r>
            <a:r>
              <a:rPr lang="en-SG" b="1" dirty="0"/>
              <a:t>T+1, T+5, T+10, T+15, and T+20</a:t>
            </a:r>
            <a:r>
              <a:rPr lang="en-SG" dirty="0"/>
              <a:t>—to cover short-, mid-, and long-term forecasts efficiently.</a:t>
            </a:r>
          </a:p>
          <a:p>
            <a:r>
              <a:rPr lang="en-SG" dirty="0"/>
              <a:t>To still get insights across the full timeline, I later </a:t>
            </a:r>
            <a:r>
              <a:rPr lang="en-SG" b="1" dirty="0"/>
              <a:t>interpolated the model outputs</a:t>
            </a:r>
            <a:r>
              <a:rPr lang="en-SG" dirty="0"/>
              <a:t> to estimate usage at the intermediate horizons.</a:t>
            </a:r>
          </a:p>
          <a:p>
            <a:r>
              <a:rPr lang="en-SG" dirty="0"/>
              <a:t>Each of the three model types—</a:t>
            </a:r>
            <a:r>
              <a:rPr lang="en-SG" b="1" dirty="0"/>
              <a:t>regression</a:t>
            </a:r>
            <a:r>
              <a:rPr lang="en-SG" dirty="0"/>
              <a:t>, </a:t>
            </a:r>
            <a:r>
              <a:rPr lang="en-SG" b="1" dirty="0"/>
              <a:t>classification with </a:t>
            </a:r>
            <a:r>
              <a:rPr lang="en-SG" b="1" dirty="0" err="1"/>
              <a:t>softprob</a:t>
            </a:r>
            <a:r>
              <a:rPr lang="en-SG" dirty="0"/>
              <a:t>, and </a:t>
            </a:r>
            <a:r>
              <a:rPr lang="en-SG" b="1" dirty="0"/>
              <a:t>classification with Earth Mover’s Distance</a:t>
            </a:r>
            <a:r>
              <a:rPr lang="en-SG" dirty="0"/>
              <a:t>—was trained separately for these 5 horizons, giving a well-rounded view of how usage evolves over time.</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F65504EF-3CA6-F547-A282-61C022E78DB9}" type="slidenum">
              <a:rPr lang="en-US" smtClean="0"/>
              <a:t>3</a:t>
            </a:fld>
            <a:endParaRPr lang="en-US"/>
          </a:p>
        </p:txBody>
      </p:sp>
    </p:spTree>
    <p:extLst>
      <p:ext uri="{BB962C8B-B14F-4D97-AF65-F5344CB8AC3E}">
        <p14:creationId xmlns:p14="http://schemas.microsoft.com/office/powerpoint/2010/main" val="343770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effectLst/>
              </a:rPr>
              <a:t>Next, after sorting and cleaning the data, we move to feature engineering. This step is crucial for time-series data like ours, which is sequential and often non-stationary—meaning patterns change over time, making it hard for models like </a:t>
            </a:r>
            <a:r>
              <a:rPr lang="en-SG" dirty="0" err="1">
                <a:effectLst/>
              </a:rPr>
              <a:t>XGBoost</a:t>
            </a:r>
            <a:r>
              <a:rPr lang="en-SG" dirty="0">
                <a:effectLst/>
              </a:rPr>
              <a:t> to learn directly from raw inputs.</a:t>
            </a:r>
          </a:p>
          <a:p>
            <a:r>
              <a:rPr lang="en-SG" dirty="0">
                <a:effectLst/>
              </a:rPr>
              <a:t>To address this, I used </a:t>
            </a:r>
            <a:r>
              <a:rPr lang="en-SG" dirty="0" err="1">
                <a:effectLst/>
              </a:rPr>
              <a:t>tsfresh</a:t>
            </a:r>
            <a:r>
              <a:rPr lang="en-SG" dirty="0">
                <a:effectLst/>
              </a:rPr>
              <a:t>, </a:t>
            </a:r>
            <a:r>
              <a:rPr lang="en-SG" dirty="0"/>
              <a:t>Python package that automatically extracts hundreds of statistical features from time series data to help machine learning models capture temporal patterns more effectively.</a:t>
            </a:r>
          </a:p>
          <a:p>
            <a:endParaRPr lang="en-SG" dirty="0"/>
          </a:p>
          <a:p>
            <a:r>
              <a:rPr lang="en-SG" dirty="0">
                <a:effectLst/>
              </a:rPr>
              <a:t>Here's how it works in our case. We start by segmenting the past 60 days of data into rolling windows for each date and RIC (Reuters Instrument Code). This expands the data: for a given lookback period, each date gets its own dedicated time window.</a:t>
            </a:r>
          </a:p>
          <a:p>
            <a:r>
              <a:rPr lang="en-SG" dirty="0">
                <a:effectLst/>
              </a:rPr>
              <a:t>Look at the left table—this is the raw data sorted by date and RIC, with columns like '</a:t>
            </a:r>
            <a:r>
              <a:rPr lang="en-SG" dirty="0" err="1">
                <a:effectLst/>
              </a:rPr>
              <a:t>tu_ta</a:t>
            </a:r>
            <a:r>
              <a:rPr lang="en-SG" dirty="0">
                <a:effectLst/>
              </a:rPr>
              <a:t>' (utilization rate). We then assign a unique ID to each window, as shown in the middle table. For example, if we're looking at January 8th with a 3-day lookback, the blue-highlighted rows form one window (ID 0,0). The next window rolls forward (ID 0,1), and so on. This grouping tells </a:t>
            </a:r>
            <a:r>
              <a:rPr lang="en-SG" dirty="0" err="1">
                <a:effectLst/>
              </a:rPr>
              <a:t>tsfresh</a:t>
            </a:r>
            <a:r>
              <a:rPr lang="en-SG" dirty="0">
                <a:effectLst/>
              </a:rPr>
              <a:t> to treat each window as a separate time series for analysis.</a:t>
            </a:r>
          </a:p>
          <a:p>
            <a:endParaRPr lang="en-SG" dirty="0"/>
          </a:p>
          <a:p>
            <a:r>
              <a:rPr lang="en-SG" dirty="0">
                <a:effectLst/>
              </a:rPr>
              <a:t>These grouped windows are then fed into </a:t>
            </a:r>
            <a:r>
              <a:rPr lang="en-SG" dirty="0" err="1">
                <a:effectLst/>
              </a:rPr>
              <a:t>tsfresh</a:t>
            </a:r>
            <a:r>
              <a:rPr lang="en-SG" dirty="0">
                <a:effectLst/>
              </a:rPr>
              <a:t>, which extracts 21 selected statistics per original feature—like sum, median, mean, maximum, standard deviation, and others. For instance, in the right table, you see how </a:t>
            </a:r>
            <a:r>
              <a:rPr lang="en-SG" dirty="0" err="1">
                <a:effectLst/>
              </a:rPr>
              <a:t>tsfresh</a:t>
            </a:r>
            <a:r>
              <a:rPr lang="en-SG" dirty="0">
                <a:effectLst/>
              </a:rPr>
              <a:t> condenses a window's '</a:t>
            </a:r>
            <a:r>
              <a:rPr lang="en-SG" dirty="0" err="1">
                <a:effectLst/>
              </a:rPr>
              <a:t>tu_ta</a:t>
            </a:r>
            <a:r>
              <a:rPr lang="en-SG" dirty="0">
                <a:effectLst/>
              </a:rPr>
              <a:t>' values: it calculates the sum (e.g., 3.028173) and median (e.g., 0.75704316) for that ID</a:t>
            </a:r>
          </a:p>
          <a:p>
            <a:endParaRPr lang="en-SG" dirty="0"/>
          </a:p>
          <a:p>
            <a:r>
              <a:rPr lang="en-SG" dirty="0">
                <a:effectLst/>
              </a:rPr>
              <a:t>Finally, </a:t>
            </a:r>
            <a:r>
              <a:rPr lang="en-SG" dirty="0" err="1">
                <a:effectLst/>
              </a:rPr>
              <a:t>tsfresh's</a:t>
            </a:r>
            <a:r>
              <a:rPr lang="en-SG" dirty="0">
                <a:effectLst/>
              </a:rPr>
              <a:t> selection stage studies the relationship between each extracted feature and the target (e.g., T+20 utilization) using significance testing. It drops any non-significant features, retaining only those statistically relevant—reducing from ~651 to around 600 in our case.</a:t>
            </a:r>
          </a:p>
          <a:p>
            <a:endParaRPr lang="en-SG" dirty="0">
              <a:effectLst/>
            </a:endParaRPr>
          </a:p>
          <a:p>
            <a:endParaRPr lang="en-SG" dirty="0"/>
          </a:p>
          <a:p>
            <a:r>
              <a:rPr lang="en-SG" dirty="0"/>
              <a:t>(Mention about the </a:t>
            </a:r>
            <a:r>
              <a:rPr lang="en-SG" dirty="0" err="1"/>
              <a:t>tsfresh</a:t>
            </a:r>
            <a:r>
              <a:rPr lang="en-SG" dirty="0"/>
              <a:t> selection is done on the correlation check between between each feature and the target and not between the features)</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that I can explain how </a:t>
            </a:r>
            <a:r>
              <a:rPr lang="en-US" dirty="0" err="1"/>
              <a:t>optuna</a:t>
            </a:r>
            <a:r>
              <a:rPr lang="en-US" dirty="0"/>
              <a:t> works in laymen term. </a:t>
            </a:r>
          </a:p>
          <a:p>
            <a:endParaRPr lang="en-SG" dirty="0"/>
          </a:p>
          <a:p>
            <a:endParaRPr lang="en-SG" dirty="0"/>
          </a:p>
          <a:p>
            <a:endParaRPr lang="en-SG" dirty="0"/>
          </a:p>
          <a:p>
            <a:endParaRPr lang="en-US" dirty="0"/>
          </a:p>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4</a:t>
            </a:fld>
            <a:endParaRPr lang="en-US"/>
          </a:p>
        </p:txBody>
      </p:sp>
    </p:spTree>
    <p:extLst>
      <p:ext uri="{BB962C8B-B14F-4D97-AF65-F5344CB8AC3E}">
        <p14:creationId xmlns:p14="http://schemas.microsoft.com/office/powerpoint/2010/main" val="315076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5</a:t>
            </a:fld>
            <a:endParaRPr lang="en-US"/>
          </a:p>
        </p:txBody>
      </p:sp>
    </p:spTree>
    <p:extLst>
      <p:ext uri="{BB962C8B-B14F-4D97-AF65-F5344CB8AC3E}">
        <p14:creationId xmlns:p14="http://schemas.microsoft.com/office/powerpoint/2010/main" val="425554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performed the best? And also add the previous study result. Xixuan’s result</a:t>
            </a:r>
          </a:p>
        </p:txBody>
      </p:sp>
      <p:sp>
        <p:nvSpPr>
          <p:cNvPr id="4" name="Slide Number Placeholder 3"/>
          <p:cNvSpPr>
            <a:spLocks noGrp="1"/>
          </p:cNvSpPr>
          <p:nvPr>
            <p:ph type="sldNum" sz="quarter" idx="5"/>
          </p:nvPr>
        </p:nvSpPr>
        <p:spPr/>
        <p:txBody>
          <a:bodyPr/>
          <a:lstStyle/>
          <a:p>
            <a:fld id="{F65504EF-3CA6-F547-A282-61C022E78DB9}" type="slidenum">
              <a:rPr lang="en-US" smtClean="0"/>
              <a:t>6</a:t>
            </a:fld>
            <a:endParaRPr lang="en-US"/>
          </a:p>
        </p:txBody>
      </p:sp>
    </p:spTree>
    <p:extLst>
      <p:ext uri="{BB962C8B-B14F-4D97-AF65-F5344CB8AC3E}">
        <p14:creationId xmlns:p14="http://schemas.microsoft.com/office/powerpoint/2010/main" val="205194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A2AF1-6C7B-46DD-8FCD-1B39FA4FD5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3B7F61-6DD4-9E2D-5BC0-0C3AC5FD90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2E1D73-28AB-C0AF-8170-BA1547E67657}"/>
              </a:ext>
            </a:extLst>
          </p:cNvPr>
          <p:cNvSpPr>
            <a:spLocks noGrp="1"/>
          </p:cNvSpPr>
          <p:nvPr>
            <p:ph type="body" idx="1"/>
          </p:nvPr>
        </p:nvSpPr>
        <p:spPr/>
        <p:txBody>
          <a:bodyPr/>
          <a:lstStyle/>
          <a:p>
            <a:r>
              <a:rPr lang="en-SG" dirty="0" err="1">
                <a:effectLst/>
              </a:rPr>
              <a:t>et's</a:t>
            </a:r>
            <a:r>
              <a:rPr lang="en-SG" dirty="0">
                <a:effectLst/>
              </a:rPr>
              <a:t> move on to how we utilize the predictions from our key horizons—t+1, t+5, t+10, t+15, and t+20 days ahead—to fill in the gaps for the intermediate horizons, from day 2 up to day 19, all the way to day 20. This step is important because our </a:t>
            </a:r>
            <a:r>
              <a:rPr lang="en-SG" dirty="0" err="1">
                <a:effectLst/>
              </a:rPr>
              <a:t>XGBoost</a:t>
            </a:r>
            <a:r>
              <a:rPr lang="en-SG" dirty="0">
                <a:effectLst/>
              </a:rPr>
              <a:t> models only predict at those five key points to save computational resources, but we need a smooth curve for all 20 days to visualize trends and make practical decisions.</a:t>
            </a:r>
          </a:p>
          <a:p>
            <a:r>
              <a:rPr lang="en-SG" dirty="0">
                <a:effectLst/>
              </a:rPr>
              <a:t>We explored two ideas for this interpolation.</a:t>
            </a:r>
          </a:p>
          <a:p>
            <a:endParaRPr lang="en-SG" dirty="0">
              <a:effectLst/>
            </a:endParaRPr>
          </a:p>
          <a:p>
            <a:r>
              <a:rPr lang="en-SG" dirty="0">
                <a:effectLst/>
              </a:rPr>
              <a:t>First, Idea 1: Simple Interval Averaging. This is straightforward—we just take the average of the two adjacent key horizons for any point in between.</a:t>
            </a:r>
          </a:p>
          <a:p>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For idea 2: The first term is a straight-line projection based on the short-term trend from earlier predictions—it assumes things continue linearly from where we left off. The second term is a curvature correction, which we only account for any bending or acceleration in the trend, like if utilization ramps up or slows down over longer periods. Beta is a </a:t>
            </a:r>
            <a:r>
              <a:rPr lang="en-SG" dirty="0" err="1">
                <a:effectLst/>
              </a:rPr>
              <a:t>tunable</a:t>
            </a:r>
            <a:r>
              <a:rPr lang="en-SG" dirty="0">
                <a:effectLst/>
              </a:rPr>
              <a:t> parameter that controls how much weight we give to that correction—higher beta emphasizes the curve, lower beta keeps it more linear.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And with that, we plot the t-60 to t+20 points of a random date and security of selection for both idea 1 and 2. </a:t>
            </a:r>
          </a:p>
          <a:p>
            <a:endParaRPr lang="en-SG" dirty="0">
              <a:effectLst/>
            </a:endParaRPr>
          </a:p>
          <a:p>
            <a:r>
              <a:rPr lang="en-SG" dirty="0">
                <a:effectLst/>
              </a:rPr>
              <a:t>Zoom in for a better view.</a:t>
            </a:r>
          </a:p>
          <a:p>
            <a:endParaRPr lang="en-SG" dirty="0">
              <a:effectLst/>
            </a:endParaRPr>
          </a:p>
        </p:txBody>
      </p:sp>
      <p:sp>
        <p:nvSpPr>
          <p:cNvPr id="4" name="Slide Number Placeholder 3">
            <a:extLst>
              <a:ext uri="{FF2B5EF4-FFF2-40B4-BE49-F238E27FC236}">
                <a16:creationId xmlns:a16="http://schemas.microsoft.com/office/drawing/2014/main" id="{122FE331-0F2C-2D1F-EADE-711B3FB9BFC8}"/>
              </a:ext>
            </a:extLst>
          </p:cNvPr>
          <p:cNvSpPr>
            <a:spLocks noGrp="1"/>
          </p:cNvSpPr>
          <p:nvPr>
            <p:ph type="sldNum" sz="quarter" idx="5"/>
          </p:nvPr>
        </p:nvSpPr>
        <p:spPr/>
        <p:txBody>
          <a:bodyPr/>
          <a:lstStyle/>
          <a:p>
            <a:fld id="{F65504EF-3CA6-F547-A282-61C022E78DB9}" type="slidenum">
              <a:rPr lang="en-US" smtClean="0"/>
              <a:t>7</a:t>
            </a:fld>
            <a:endParaRPr lang="en-US"/>
          </a:p>
        </p:txBody>
      </p:sp>
    </p:spTree>
    <p:extLst>
      <p:ext uri="{BB962C8B-B14F-4D97-AF65-F5344CB8AC3E}">
        <p14:creationId xmlns:p14="http://schemas.microsoft.com/office/powerpoint/2010/main" val="343351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a:t>
            </a:r>
            <a:r>
              <a:rPr lang="en-US" dirty="0" err="1"/>
              <a:t>t+horizon</a:t>
            </a:r>
            <a:r>
              <a:rPr lang="en-US" dirty="0"/>
              <a:t> = t line </a:t>
            </a:r>
          </a:p>
        </p:txBody>
      </p:sp>
      <p:sp>
        <p:nvSpPr>
          <p:cNvPr id="4" name="Slide Number Placeholder 3"/>
          <p:cNvSpPr>
            <a:spLocks noGrp="1"/>
          </p:cNvSpPr>
          <p:nvPr>
            <p:ph type="sldNum" sz="quarter" idx="5"/>
          </p:nvPr>
        </p:nvSpPr>
        <p:spPr/>
        <p:txBody>
          <a:bodyPr/>
          <a:lstStyle/>
          <a:p>
            <a:fld id="{F65504EF-3CA6-F547-A282-61C022E78DB9}" type="slidenum">
              <a:rPr lang="en-US" smtClean="0"/>
              <a:t>8</a:t>
            </a:fld>
            <a:endParaRPr lang="en-US"/>
          </a:p>
        </p:txBody>
      </p:sp>
    </p:spTree>
    <p:extLst>
      <p:ext uri="{BB962C8B-B14F-4D97-AF65-F5344CB8AC3E}">
        <p14:creationId xmlns:p14="http://schemas.microsoft.com/office/powerpoint/2010/main" val="377863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part 1’s best result being the </a:t>
            </a:r>
            <a:r>
              <a:rPr lang="en-US" dirty="0" err="1"/>
              <a:t>xgb</a:t>
            </a:r>
            <a:r>
              <a:rPr lang="en-US" dirty="0"/>
              <a:t> regression approach, we bring it to the next stage of the project, the estimation of the EFP usage rate using a mapping function. </a:t>
            </a:r>
          </a:p>
          <a:p>
            <a:endParaRPr lang="en-US" dirty="0"/>
          </a:p>
          <a:p>
            <a:r>
              <a:rPr lang="en-US" dirty="0"/>
              <a:t>Allow me to first introduce the generation of the mapping function and its inputs. With the baseline historical data of the three inputs of Total Usage Rate as x axis, EFP AQ relative to the total avail qty as y axis and lastly EFP Usage Rate as z axis.</a:t>
            </a:r>
          </a:p>
          <a:p>
            <a:endParaRPr lang="en-US" dirty="0"/>
          </a:p>
          <a:p>
            <a:r>
              <a:rPr lang="en-US" dirty="0"/>
              <a:t>Then, we can observe that at a  fixed EFP AQ </a:t>
            </a:r>
            <a:r>
              <a:rPr lang="en-US" dirty="0" err="1"/>
              <a:t>wrt</a:t>
            </a:r>
            <a:r>
              <a:rPr lang="en-US" dirty="0"/>
              <a:t> to total inventory </a:t>
            </a:r>
            <a:r>
              <a:rPr lang="en-US" dirty="0" err="1"/>
              <a:t>aq</a:t>
            </a:r>
            <a:r>
              <a:rPr lang="en-US" dirty="0"/>
              <a:t>, the relationship between the total inventory usage rate and EFP usage rate is always linear.  </a:t>
            </a:r>
          </a:p>
          <a:p>
            <a:r>
              <a:rPr lang="en-US" dirty="0"/>
              <a:t>This makes sense as majority of the total inventory for </a:t>
            </a:r>
            <a:r>
              <a:rPr lang="en-US" dirty="0" err="1"/>
              <a:t>china</a:t>
            </a:r>
            <a:r>
              <a:rPr lang="en-US" dirty="0"/>
              <a:t> market comes from EFP and if the EFP Usage rate increase, it is only natural for the total inventory usage rate to rise.</a:t>
            </a:r>
          </a:p>
          <a:p>
            <a:endParaRPr lang="en-US" dirty="0"/>
          </a:p>
          <a:p>
            <a:r>
              <a:rPr lang="en-US" dirty="0"/>
              <a:t>And at a fixed total inventory usage rate, the r/s between EFP AQ </a:t>
            </a:r>
            <a:r>
              <a:rPr lang="en-US" dirty="0" err="1"/>
              <a:t>wrt</a:t>
            </a:r>
            <a:r>
              <a:rPr lang="en-US" dirty="0"/>
              <a:t> to total inventory </a:t>
            </a:r>
            <a:r>
              <a:rPr lang="en-US" dirty="0" err="1"/>
              <a:t>aq</a:t>
            </a:r>
            <a:r>
              <a:rPr lang="en-US" dirty="0"/>
              <a:t> and EFP usage rate is non linear as shown here the 2D cut. As the EFP available qty </a:t>
            </a:r>
            <a:r>
              <a:rPr lang="en-US" dirty="0" err="1"/>
              <a:t>wrt</a:t>
            </a:r>
            <a:r>
              <a:rPr lang="en-US" dirty="0"/>
              <a:t> the total inventory </a:t>
            </a:r>
            <a:r>
              <a:rPr lang="en-US" dirty="0" err="1"/>
              <a:t>aq</a:t>
            </a:r>
            <a:r>
              <a:rPr lang="en-US" dirty="0"/>
              <a:t> rises to 1, meaning more and more EFP portion in the total inventory qty, the </a:t>
            </a:r>
            <a:r>
              <a:rPr lang="en-US" dirty="0" err="1"/>
              <a:t>efp</a:t>
            </a:r>
            <a:r>
              <a:rPr lang="en-US" dirty="0"/>
              <a:t> usage rate drops non linearly.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This non-linear drop occurs because, with a fixed total usage rate (x), increasing the proportion of EFP in the total inventory (higher y) effectively spreads the same level of demand over a larger EFP supply base.</a:t>
            </a:r>
          </a:p>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9</a:t>
            </a:fld>
            <a:endParaRPr lang="en-US"/>
          </a:p>
        </p:txBody>
      </p:sp>
    </p:spTree>
    <p:extLst>
      <p:ext uri="{BB962C8B-B14F-4D97-AF65-F5344CB8AC3E}">
        <p14:creationId xmlns:p14="http://schemas.microsoft.com/office/powerpoint/2010/main" val="206490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3444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80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022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23834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422148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71375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5774B47-377C-AB4B-BFBA-2186C38B27B0}" type="datetimeFigureOut">
              <a:rPr lang="en-US" smtClean="0"/>
              <a:t>7/26/25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6857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5774B47-377C-AB4B-BFBA-2186C38B27B0}" type="datetimeFigureOut">
              <a:rPr lang="en-US" smtClean="0"/>
              <a:t>7/26/25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8234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74B47-377C-AB4B-BFBA-2186C38B27B0}" type="datetimeFigureOut">
              <a:rPr lang="en-US" smtClean="0"/>
              <a:t>7/26/25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65768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63962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93341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774B47-377C-AB4B-BFBA-2186C38B27B0}" type="datetimeFigureOut">
              <a:rPr lang="en-US" smtClean="0"/>
              <a:t>7/26/25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A0339B-C85D-AE4E-BBEA-BC425178A2D5}" type="slidenum">
              <a:rPr lang="en-US" smtClean="0"/>
              <a:t>‹#›</a:t>
            </a:fld>
            <a:endParaRPr lang="en-US"/>
          </a:p>
        </p:txBody>
      </p:sp>
    </p:spTree>
    <p:extLst>
      <p:ext uri="{BB962C8B-B14F-4D97-AF65-F5344CB8AC3E}">
        <p14:creationId xmlns:p14="http://schemas.microsoft.com/office/powerpoint/2010/main" val="2754901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3.png"/><Relationship Id="rId42" Type="http://schemas.openxmlformats.org/officeDocument/2006/relationships/customXml" Target="../ink/ink20.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3.xml"/><Relationship Id="rId16" Type="http://schemas.openxmlformats.org/officeDocument/2006/relationships/customXml" Target="../ink/ink7.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40" Type="http://schemas.openxmlformats.org/officeDocument/2006/relationships/customXml" Target="../ink/ink19.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79" Type="http://schemas.openxmlformats.org/officeDocument/2006/relationships/image" Target="../media/image42.png"/><Relationship Id="rId5" Type="http://schemas.openxmlformats.org/officeDocument/2006/relationships/image" Target="../media/image5.png"/><Relationship Id="rId61" Type="http://schemas.openxmlformats.org/officeDocument/2006/relationships/image" Target="../media/image33.png"/><Relationship Id="rId1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37.png"/><Relationship Id="rId77" Type="http://schemas.openxmlformats.org/officeDocument/2006/relationships/image" Target="../media/image41.png"/><Relationship Id="rId8" Type="http://schemas.openxmlformats.org/officeDocument/2006/relationships/customXml" Target="../ink/ink3.xml"/><Relationship Id="rId51" Type="http://schemas.openxmlformats.org/officeDocument/2006/relationships/image" Target="../media/image28.png"/><Relationship Id="rId72" Type="http://schemas.openxmlformats.org/officeDocument/2006/relationships/customXml" Target="../ink/ink35.xml"/><Relationship Id="rId3"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2.png"/><Relationship Id="rId67" Type="http://schemas.openxmlformats.org/officeDocument/2006/relationships/image" Target="../media/image36.png"/><Relationship Id="rId20" Type="http://schemas.openxmlformats.org/officeDocument/2006/relationships/customXml" Target="../ink/ink9.xml"/><Relationship Id="rId41" Type="http://schemas.openxmlformats.org/officeDocument/2006/relationships/image" Target="../media/image23.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4.xml"/><Relationship Id="rId31" Type="http://schemas.openxmlformats.org/officeDocument/2006/relationships/image" Target="../media/image18.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8.xml"/><Relationship Id="rId4" Type="http://schemas.openxmlformats.org/officeDocument/2006/relationships/customXml" Target="../ink/ink1.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8.xml"/><Relationship Id="rId39" Type="http://schemas.openxmlformats.org/officeDocument/2006/relationships/image" Target="../media/image22.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0.png"/><Relationship Id="rId76" Type="http://schemas.openxmlformats.org/officeDocument/2006/relationships/customXml" Target="../ink/ink37.xml"/><Relationship Id="rId7" Type="http://schemas.openxmlformats.org/officeDocument/2006/relationships/image" Target="../media/image6.png"/><Relationship Id="rId71" Type="http://schemas.openxmlformats.org/officeDocument/2006/relationships/image" Target="../media/image38.png"/><Relationship Id="rId2" Type="http://schemas.openxmlformats.org/officeDocument/2006/relationships/notesSlide" Target="../notesSlides/notesSlide3.xml"/><Relationship Id="rId2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80A66-8FF9-6E8F-BCEA-B5662584D723}"/>
              </a:ext>
            </a:extLst>
          </p:cNvPr>
          <p:cNvSpPr txBox="1"/>
          <p:nvPr/>
        </p:nvSpPr>
        <p:spPr>
          <a:xfrm>
            <a:off x="233916" y="159479"/>
            <a:ext cx="6993196"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(1/2)</a:t>
            </a:r>
          </a:p>
          <a:p>
            <a:r>
              <a:rPr lang="en-US" b="1" dirty="0">
                <a:latin typeface="Calibri" panose="020F0502020204030204" pitchFamily="34" charset="0"/>
                <a:cs typeface="Calibri" panose="020F0502020204030204" pitchFamily="34" charset="0"/>
              </a:rPr>
              <a:t>About Stock Loan </a:t>
            </a:r>
            <a:r>
              <a:rPr lang="en-US" b="1" dirty="0">
                <a:latin typeface="Calibri" panose="020F0502020204030204" pitchFamily="34" charset="0"/>
                <a:cs typeface="Calibri" panose="020F0502020204030204" pitchFamily="34" charset="0"/>
                <a:sym typeface="Wingdings" pitchFamily="2" charset="2"/>
              </a:rPr>
              <a:t> About Exchange for Physical (EFP)  Project Intro </a:t>
            </a:r>
            <a:endParaRPr lang="en-US"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7A85526-75B7-7F7B-99FD-1876EDA81F2C}"/>
              </a:ext>
            </a:extLst>
          </p:cNvPr>
          <p:cNvSpPr txBox="1"/>
          <p:nvPr/>
        </p:nvSpPr>
        <p:spPr>
          <a:xfrm>
            <a:off x="233916" y="871870"/>
            <a:ext cx="185108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What is Stock Loan?</a:t>
            </a:r>
          </a:p>
        </p:txBody>
      </p:sp>
      <p:sp>
        <p:nvSpPr>
          <p:cNvPr id="7" name="TextBox 6">
            <a:extLst>
              <a:ext uri="{FF2B5EF4-FFF2-40B4-BE49-F238E27FC236}">
                <a16:creationId xmlns:a16="http://schemas.microsoft.com/office/drawing/2014/main" id="{EC9E02E8-FA17-E9DE-F3C8-006DDAA13C90}"/>
              </a:ext>
            </a:extLst>
          </p:cNvPr>
          <p:cNvSpPr txBox="1"/>
          <p:nvPr/>
        </p:nvSpPr>
        <p:spPr>
          <a:xfrm>
            <a:off x="233916" y="1241202"/>
            <a:ext cx="2962045" cy="892552"/>
          </a:xfrm>
          <a:prstGeom prst="rect">
            <a:avLst/>
          </a:prstGeom>
          <a:noFill/>
        </p:spPr>
        <p:txBody>
          <a:bodyPr wrap="square">
            <a:spAutoFit/>
          </a:bodyPr>
          <a:lstStyle/>
          <a:p>
            <a:pPr>
              <a:buNone/>
            </a:pPr>
            <a:r>
              <a:rPr lang="en-SG" sz="1300" dirty="0">
                <a:latin typeface="Calibri" panose="020F0502020204030204" pitchFamily="34" charset="0"/>
                <a:cs typeface="Calibri" panose="020F0502020204030204" pitchFamily="34" charset="0"/>
              </a:rPr>
              <a:t>R</a:t>
            </a:r>
            <a:r>
              <a:rPr lang="en-SG" sz="1300" dirty="0">
                <a:effectLst/>
                <a:latin typeface="Calibri" panose="020F0502020204030204" pitchFamily="34" charset="0"/>
                <a:cs typeface="Calibri" panose="020F0502020204030204" pitchFamily="34" charset="0"/>
              </a:rPr>
              <a:t>enting out our sourced inventory of stocks to clients for short-selling or hedging, earning fees while providing them synthetic short exposure</a:t>
            </a:r>
          </a:p>
        </p:txBody>
      </p:sp>
      <p:sp>
        <p:nvSpPr>
          <p:cNvPr id="8" name="TextBox 7">
            <a:extLst>
              <a:ext uri="{FF2B5EF4-FFF2-40B4-BE49-F238E27FC236}">
                <a16:creationId xmlns:a16="http://schemas.microsoft.com/office/drawing/2014/main" id="{5CBBBD39-5369-A0D0-F347-E82A1A3993BD}"/>
              </a:ext>
            </a:extLst>
          </p:cNvPr>
          <p:cNvSpPr txBox="1"/>
          <p:nvPr/>
        </p:nvSpPr>
        <p:spPr>
          <a:xfrm>
            <a:off x="3404724" y="871870"/>
            <a:ext cx="348428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Where do the inventories come from?</a:t>
            </a:r>
          </a:p>
        </p:txBody>
      </p:sp>
      <p:sp>
        <p:nvSpPr>
          <p:cNvPr id="11" name="TextBox 10">
            <a:extLst>
              <a:ext uri="{FF2B5EF4-FFF2-40B4-BE49-F238E27FC236}">
                <a16:creationId xmlns:a16="http://schemas.microsoft.com/office/drawing/2014/main" id="{56268FE4-E3EB-D849-D972-CC89173BD48F}"/>
              </a:ext>
            </a:extLst>
          </p:cNvPr>
          <p:cNvSpPr txBox="1"/>
          <p:nvPr/>
        </p:nvSpPr>
        <p:spPr>
          <a:xfrm>
            <a:off x="3404724" y="1241202"/>
            <a:ext cx="2962045" cy="892552"/>
          </a:xfrm>
          <a:prstGeom prst="rect">
            <a:avLst/>
          </a:prstGeom>
          <a:noFill/>
        </p:spPr>
        <p:txBody>
          <a:bodyPr wrap="square">
            <a:spAutoFit/>
          </a:bodyPr>
          <a:lstStyle/>
          <a:p>
            <a:pPr marL="285750" indent="-285750">
              <a:buFont typeface="Arial" panose="020B0604020202020204" pitchFamily="34" charset="0"/>
              <a:buChar char="•"/>
            </a:pPr>
            <a:r>
              <a:rPr lang="en-SG" sz="1300" dirty="0">
                <a:latin typeface="Calibri" panose="020F0502020204030204" pitchFamily="34" charset="0"/>
                <a:cs typeface="Calibri" panose="020F0502020204030204" pitchFamily="34" charset="0"/>
              </a:rPr>
              <a:t>International lenders</a:t>
            </a: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Exclusive lenders</a:t>
            </a:r>
          </a:p>
          <a:p>
            <a:pPr marL="285750" indent="-285750">
              <a:buFont typeface="Arial" panose="020B0604020202020204" pitchFamily="34" charset="0"/>
              <a:buChar char="•"/>
            </a:pPr>
            <a:r>
              <a:rPr lang="en-SG" sz="1300" b="1" dirty="0">
                <a:solidFill>
                  <a:srgbClr val="FF0000"/>
                </a:solidFill>
                <a:latin typeface="Calibri" panose="020F0502020204030204" pitchFamily="34" charset="0"/>
                <a:cs typeface="Calibri" panose="020F0502020204030204" pitchFamily="34" charset="0"/>
              </a:rPr>
              <a:t>Internal firm inventory </a:t>
            </a:r>
            <a:r>
              <a:rPr lang="en-SG" sz="1300" b="1" dirty="0">
                <a:solidFill>
                  <a:srgbClr val="FF0000"/>
                </a:solidFill>
                <a:latin typeface="Calibri" panose="020F0502020204030204" pitchFamily="34" charset="0"/>
                <a:cs typeface="Calibri" panose="020F0502020204030204" pitchFamily="34" charset="0"/>
                <a:sym typeface="Wingdings" pitchFamily="2" charset="2"/>
              </a:rPr>
              <a:t> EFP</a:t>
            </a:r>
            <a:endParaRPr lang="en-SG" sz="1300" b="1"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Outperformance</a:t>
            </a:r>
          </a:p>
        </p:txBody>
      </p:sp>
      <p:cxnSp>
        <p:nvCxnSpPr>
          <p:cNvPr id="13" name="Straight Connector 12">
            <a:extLst>
              <a:ext uri="{FF2B5EF4-FFF2-40B4-BE49-F238E27FC236}">
                <a16:creationId xmlns:a16="http://schemas.microsoft.com/office/drawing/2014/main" id="{D85C9DFC-D669-641F-312B-96E3E3BE6DE9}"/>
              </a:ext>
            </a:extLst>
          </p:cNvPr>
          <p:cNvCxnSpPr>
            <a:cxnSpLocks/>
          </p:cNvCxnSpPr>
          <p:nvPr/>
        </p:nvCxnSpPr>
        <p:spPr>
          <a:xfrm>
            <a:off x="1093362" y="2909443"/>
            <a:ext cx="0" cy="199747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50C4E66-5B99-219A-001C-CB9C0F54E8B5}"/>
              </a:ext>
            </a:extLst>
          </p:cNvPr>
          <p:cNvCxnSpPr>
            <a:cxnSpLocks/>
          </p:cNvCxnSpPr>
          <p:nvPr/>
        </p:nvCxnSpPr>
        <p:spPr>
          <a:xfrm>
            <a:off x="1100962" y="3921497"/>
            <a:ext cx="1748901"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347D67E-AD65-A030-D299-5C1901720A96}"/>
              </a:ext>
            </a:extLst>
          </p:cNvPr>
          <p:cNvCxnSpPr>
            <a:cxnSpLocks/>
          </p:cNvCxnSpPr>
          <p:nvPr/>
        </p:nvCxnSpPr>
        <p:spPr>
          <a:xfrm>
            <a:off x="1093362" y="4134561"/>
            <a:ext cx="602404"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71B938F-F6BA-04FB-7988-312646861106}"/>
              </a:ext>
            </a:extLst>
          </p:cNvPr>
          <p:cNvSpPr txBox="1"/>
          <p:nvPr/>
        </p:nvSpPr>
        <p:spPr>
          <a:xfrm>
            <a:off x="881846" y="2510524"/>
            <a:ext cx="486994" cy="292388"/>
          </a:xfrm>
          <a:prstGeom prst="rect">
            <a:avLst/>
          </a:prstGeom>
          <a:noFill/>
        </p:spPr>
        <p:txBody>
          <a:bodyPr wrap="square">
            <a:spAutoFit/>
          </a:bodyPr>
          <a:lstStyle/>
          <a:p>
            <a:pPr>
              <a:buNone/>
            </a:pPr>
            <a:r>
              <a:rPr lang="en-SG" sz="1300" dirty="0" err="1">
                <a:latin typeface="Calibri" panose="020F0502020204030204" pitchFamily="34" charset="0"/>
                <a:cs typeface="Calibri" panose="020F0502020204030204" pitchFamily="34" charset="0"/>
              </a:rPr>
              <a:t>PnL</a:t>
            </a:r>
            <a:endParaRPr lang="en-SG" sz="1300" dirty="0">
              <a:effectLst/>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785C1F6A-6646-A18E-FC59-C835A006568D}"/>
              </a:ext>
            </a:extLst>
          </p:cNvPr>
          <p:cNvSpPr txBox="1"/>
          <p:nvPr/>
        </p:nvSpPr>
        <p:spPr>
          <a:xfrm>
            <a:off x="2920682" y="3635554"/>
            <a:ext cx="964228" cy="692497"/>
          </a:xfrm>
          <a:prstGeom prst="rect">
            <a:avLst/>
          </a:prstGeom>
          <a:noFill/>
        </p:spPr>
        <p:txBody>
          <a:bodyPr wrap="square">
            <a:spAutoFit/>
          </a:bodyPr>
          <a:lstStyle/>
          <a:p>
            <a:pPr>
              <a:buNone/>
            </a:pPr>
            <a:r>
              <a:rPr lang="en-SG" sz="1300" dirty="0">
                <a:effectLst/>
                <a:latin typeface="Calibri" panose="020F0502020204030204" pitchFamily="34" charset="0"/>
                <a:cs typeface="Calibri" panose="020F0502020204030204" pitchFamily="34" charset="0"/>
              </a:rPr>
              <a:t>EFP inventory usage rate</a:t>
            </a:r>
          </a:p>
        </p:txBody>
      </p:sp>
      <p:cxnSp>
        <p:nvCxnSpPr>
          <p:cNvPr id="21" name="Straight Connector 20">
            <a:extLst>
              <a:ext uri="{FF2B5EF4-FFF2-40B4-BE49-F238E27FC236}">
                <a16:creationId xmlns:a16="http://schemas.microsoft.com/office/drawing/2014/main" id="{265A2A2A-A5CB-4810-D5E7-519C9F68ED88}"/>
              </a:ext>
            </a:extLst>
          </p:cNvPr>
          <p:cNvCxnSpPr>
            <a:cxnSpLocks/>
          </p:cNvCxnSpPr>
          <p:nvPr/>
        </p:nvCxnSpPr>
        <p:spPr>
          <a:xfrm flipV="1">
            <a:off x="1695766" y="3051485"/>
            <a:ext cx="967666" cy="1083076"/>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2FB28045-B001-E2E7-2933-DFAC221957E8}"/>
              </a:ext>
            </a:extLst>
          </p:cNvPr>
          <p:cNvSpPr txBox="1"/>
          <p:nvPr/>
        </p:nvSpPr>
        <p:spPr>
          <a:xfrm>
            <a:off x="1260" y="3819491"/>
            <a:ext cx="954591" cy="492443"/>
          </a:xfrm>
          <a:prstGeom prst="rect">
            <a:avLst/>
          </a:prstGeom>
          <a:noFill/>
        </p:spPr>
        <p:txBody>
          <a:bodyPr wrap="square">
            <a:spAutoFit/>
          </a:bodyPr>
          <a:lstStyle/>
          <a:p>
            <a:pPr algn="ctr">
              <a:buNone/>
            </a:pPr>
            <a:r>
              <a:rPr lang="en-SG" sz="1300" dirty="0">
                <a:latin typeface="Calibri" panose="020F0502020204030204" pitchFamily="34" charset="0"/>
                <a:cs typeface="Calibri" panose="020F0502020204030204" pitchFamily="34" charset="0"/>
              </a:rPr>
              <a:t>Financing Cost</a:t>
            </a:r>
            <a:endParaRPr lang="en-SG" sz="1300" dirty="0">
              <a:effectLst/>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3BE64938-515D-E7A1-739D-24D4B92486DF}"/>
              </a:ext>
            </a:extLst>
          </p:cNvPr>
          <p:cNvCxnSpPr>
            <a:cxnSpLocks/>
          </p:cNvCxnSpPr>
          <p:nvPr/>
        </p:nvCxnSpPr>
        <p:spPr>
          <a:xfrm>
            <a:off x="970236" y="3921497"/>
            <a:ext cx="0" cy="213064"/>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A14FD93-8066-5FD9-2372-AED11EF321E5}"/>
              </a:ext>
            </a:extLst>
          </p:cNvPr>
          <p:cNvCxnSpPr>
            <a:cxnSpLocks/>
          </p:cNvCxnSpPr>
          <p:nvPr/>
        </p:nvCxnSpPr>
        <p:spPr>
          <a:xfrm>
            <a:off x="1870627" y="3263964"/>
            <a:ext cx="0" cy="1366576"/>
          </a:xfrm>
          <a:prstGeom prst="line">
            <a:avLst/>
          </a:prstGeom>
          <a:ln>
            <a:solidFill>
              <a:schemeClr val="accent4"/>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0E7AEBF-60C1-FB16-6052-229C05E2994B}"/>
              </a:ext>
            </a:extLst>
          </p:cNvPr>
          <p:cNvSpPr txBox="1"/>
          <p:nvPr/>
        </p:nvSpPr>
        <p:spPr>
          <a:xfrm>
            <a:off x="1146026" y="4658324"/>
            <a:ext cx="1449202" cy="692497"/>
          </a:xfrm>
          <a:prstGeom prst="rect">
            <a:avLst/>
          </a:prstGeom>
          <a:noFill/>
        </p:spPr>
        <p:txBody>
          <a:bodyPr wrap="square">
            <a:spAutoFit/>
          </a:bodyPr>
          <a:lstStyle/>
          <a:p>
            <a:pPr algn="ctr">
              <a:buNone/>
            </a:pPr>
            <a:r>
              <a:rPr lang="en-SG" sz="1300" dirty="0">
                <a:solidFill>
                  <a:schemeClr val="accent4"/>
                </a:solidFill>
                <a:latin typeface="Calibri" panose="020F0502020204030204" pitchFamily="34" charset="0"/>
                <a:cs typeface="Calibri" panose="020F0502020204030204" pitchFamily="34" charset="0"/>
              </a:rPr>
              <a:t>Breakeven Point @ EFP inventory usage rate = 40% </a:t>
            </a:r>
            <a:endParaRPr lang="en-SG" sz="1300" dirty="0">
              <a:solidFill>
                <a:schemeClr val="accent4"/>
              </a:solidFill>
              <a:effectLst/>
              <a:latin typeface="Calibri" panose="020F0502020204030204" pitchFamily="34" charset="0"/>
              <a:cs typeface="Calibri" panose="020F0502020204030204" pitchFamily="34" charset="0"/>
            </a:endParaRPr>
          </a:p>
        </p:txBody>
      </p:sp>
      <p:cxnSp>
        <p:nvCxnSpPr>
          <p:cNvPr id="34" name="Straight Arrow Connector 33">
            <a:extLst>
              <a:ext uri="{FF2B5EF4-FFF2-40B4-BE49-F238E27FC236}">
                <a16:creationId xmlns:a16="http://schemas.microsoft.com/office/drawing/2014/main" id="{49C440B9-DE97-3CD8-4E5D-988DC875F5CB}"/>
              </a:ext>
            </a:extLst>
          </p:cNvPr>
          <p:cNvCxnSpPr>
            <a:cxnSpLocks/>
          </p:cNvCxnSpPr>
          <p:nvPr/>
        </p:nvCxnSpPr>
        <p:spPr>
          <a:xfrm>
            <a:off x="2663432" y="3051485"/>
            <a:ext cx="0" cy="870012"/>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35A44AE-F858-877D-08EC-C88970D2522C}"/>
              </a:ext>
            </a:extLst>
          </p:cNvPr>
          <p:cNvSpPr txBox="1"/>
          <p:nvPr/>
        </p:nvSpPr>
        <p:spPr>
          <a:xfrm>
            <a:off x="4572000" y="5920054"/>
            <a:ext cx="3785415"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The current way to predict inventory utilization can be further enhanced to be smarter.</a:t>
            </a:r>
          </a:p>
        </p:txBody>
      </p:sp>
      <p:graphicFrame>
        <p:nvGraphicFramePr>
          <p:cNvPr id="46" name="Table 45">
            <a:extLst>
              <a:ext uri="{FF2B5EF4-FFF2-40B4-BE49-F238E27FC236}">
                <a16:creationId xmlns:a16="http://schemas.microsoft.com/office/drawing/2014/main" id="{5C3F64FF-9F5F-0779-C25B-D24FC9D8A377}"/>
              </a:ext>
            </a:extLst>
          </p:cNvPr>
          <p:cNvGraphicFramePr>
            <a:graphicFrameLocks noGrp="1"/>
          </p:cNvGraphicFramePr>
          <p:nvPr>
            <p:extLst>
              <p:ext uri="{D42A27DB-BD31-4B8C-83A1-F6EECF244321}">
                <p14:modId xmlns:p14="http://schemas.microsoft.com/office/powerpoint/2010/main" val="2682458203"/>
              </p:ext>
            </p:extLst>
          </p:nvPr>
        </p:nvGraphicFramePr>
        <p:xfrm>
          <a:off x="4074779" y="2658903"/>
          <a:ext cx="4950510" cy="3195732"/>
        </p:xfrm>
        <a:graphic>
          <a:graphicData uri="http://schemas.openxmlformats.org/drawingml/2006/table">
            <a:tbl>
              <a:tblPr>
                <a:tableStyleId>{0E3FDE45-AF77-4B5C-9715-49D594BDF05E}</a:tableStyleId>
              </a:tblPr>
              <a:tblGrid>
                <a:gridCol w="1345360">
                  <a:extLst>
                    <a:ext uri="{9D8B030D-6E8A-4147-A177-3AD203B41FA5}">
                      <a16:colId xmlns:a16="http://schemas.microsoft.com/office/drawing/2014/main" val="3195652981"/>
                    </a:ext>
                  </a:extLst>
                </a:gridCol>
                <a:gridCol w="1736035">
                  <a:extLst>
                    <a:ext uri="{9D8B030D-6E8A-4147-A177-3AD203B41FA5}">
                      <a16:colId xmlns:a16="http://schemas.microsoft.com/office/drawing/2014/main" val="698493177"/>
                    </a:ext>
                  </a:extLst>
                </a:gridCol>
                <a:gridCol w="1869115">
                  <a:extLst>
                    <a:ext uri="{9D8B030D-6E8A-4147-A177-3AD203B41FA5}">
                      <a16:colId xmlns:a16="http://schemas.microsoft.com/office/drawing/2014/main" val="560062334"/>
                    </a:ext>
                  </a:extLst>
                </a:gridCol>
              </a:tblGrid>
              <a:tr h="0">
                <a:tc>
                  <a:txBody>
                    <a:bodyPr/>
                    <a:lstStyle/>
                    <a:p>
                      <a:pPr>
                        <a:buNone/>
                      </a:pPr>
                      <a:r>
                        <a:rPr lang="en-SG" sz="1300" dirty="0"/>
                        <a:t>Aspect</a:t>
                      </a:r>
                    </a:p>
                  </a:txBody>
                  <a:tcPr anchor="ctr"/>
                </a:tc>
                <a:tc>
                  <a:txBody>
                    <a:bodyPr/>
                    <a:lstStyle/>
                    <a:p>
                      <a:pPr>
                        <a:buNone/>
                      </a:pPr>
                      <a:r>
                        <a:rPr lang="en-SG" sz="1300" b="1" dirty="0"/>
                        <a:t>Current Approach</a:t>
                      </a:r>
                    </a:p>
                  </a:txBody>
                  <a:tcPr anchor="ctr"/>
                </a:tc>
                <a:tc>
                  <a:txBody>
                    <a:bodyPr/>
                    <a:lstStyle/>
                    <a:p>
                      <a:pPr>
                        <a:buNone/>
                      </a:pPr>
                      <a:r>
                        <a:rPr lang="en-SG" sz="1300" b="1" dirty="0"/>
                        <a:t>This Project</a:t>
                      </a:r>
                    </a:p>
                  </a:txBody>
                  <a:tcPr anchor="ctr"/>
                </a:tc>
                <a:extLst>
                  <a:ext uri="{0D108BD9-81ED-4DB2-BD59-A6C34878D82A}">
                    <a16:rowId xmlns:a16="http://schemas.microsoft.com/office/drawing/2014/main" val="3127777124"/>
                  </a:ext>
                </a:extLst>
              </a:tr>
              <a:tr h="825882">
                <a:tc>
                  <a:txBody>
                    <a:bodyPr/>
                    <a:lstStyle/>
                    <a:p>
                      <a:pPr>
                        <a:buNone/>
                      </a:pPr>
                      <a:r>
                        <a:rPr lang="en-SG" sz="1300" b="1" dirty="0"/>
                        <a:t>Focus</a:t>
                      </a:r>
                      <a:endParaRPr lang="en-SG" sz="1300" dirty="0"/>
                    </a:p>
                  </a:txBody>
                  <a:tcPr anchor="ctr"/>
                </a:tc>
                <a:tc>
                  <a:txBody>
                    <a:bodyPr/>
                    <a:lstStyle/>
                    <a:p>
                      <a:pPr>
                        <a:buNone/>
                      </a:pPr>
                      <a:r>
                        <a:rPr lang="en-SG" sz="1300"/>
                        <a:t>Overall inventory usage (EFP, outperformance+)</a:t>
                      </a:r>
                    </a:p>
                  </a:txBody>
                  <a:tcPr anchor="ctr"/>
                </a:tc>
                <a:tc>
                  <a:txBody>
                    <a:bodyPr/>
                    <a:lstStyle/>
                    <a:p>
                      <a:pPr>
                        <a:buNone/>
                      </a:pPr>
                      <a:r>
                        <a:rPr lang="en-SG" sz="1300"/>
                        <a:t>Builds on foundation; predicts total utilization first, then EFP-specific usage</a:t>
                      </a:r>
                    </a:p>
                  </a:txBody>
                  <a:tcPr anchor="ctr"/>
                </a:tc>
                <a:extLst>
                  <a:ext uri="{0D108BD9-81ED-4DB2-BD59-A6C34878D82A}">
                    <a16:rowId xmlns:a16="http://schemas.microsoft.com/office/drawing/2014/main" val="4046979322"/>
                  </a:ext>
                </a:extLst>
              </a:tr>
              <a:tr h="231145">
                <a:tc>
                  <a:txBody>
                    <a:bodyPr/>
                    <a:lstStyle/>
                    <a:p>
                      <a:pPr>
                        <a:buNone/>
                      </a:pPr>
                      <a:r>
                        <a:rPr lang="en-SG" sz="1300" b="1" dirty="0"/>
                        <a:t>Horizon</a:t>
                      </a:r>
                      <a:endParaRPr lang="en-SG" sz="1300" dirty="0"/>
                    </a:p>
                  </a:txBody>
                  <a:tcPr anchor="ctr"/>
                </a:tc>
                <a:tc>
                  <a:txBody>
                    <a:bodyPr/>
                    <a:lstStyle/>
                    <a:p>
                      <a:pPr>
                        <a:buNone/>
                      </a:pPr>
                      <a:r>
                        <a:rPr lang="en-SG" sz="1300" dirty="0"/>
                        <a:t>t+10</a:t>
                      </a:r>
                    </a:p>
                  </a:txBody>
                  <a:tcPr anchor="ctr"/>
                </a:tc>
                <a:tc>
                  <a:txBody>
                    <a:bodyPr/>
                    <a:lstStyle/>
                    <a:p>
                      <a:pPr>
                        <a:buNone/>
                      </a:pPr>
                      <a:r>
                        <a:rPr lang="en-SG" sz="1300"/>
                        <a:t>Longer: t+20</a:t>
                      </a:r>
                    </a:p>
                  </a:txBody>
                  <a:tcPr anchor="ctr"/>
                </a:tc>
                <a:extLst>
                  <a:ext uri="{0D108BD9-81ED-4DB2-BD59-A6C34878D82A}">
                    <a16:rowId xmlns:a16="http://schemas.microsoft.com/office/drawing/2014/main" val="3786592899"/>
                  </a:ext>
                </a:extLst>
              </a:tr>
              <a:tr h="523446">
                <a:tc>
                  <a:txBody>
                    <a:bodyPr/>
                    <a:lstStyle/>
                    <a:p>
                      <a:pPr>
                        <a:buNone/>
                      </a:pPr>
                      <a:r>
                        <a:rPr lang="en-SG" sz="1300" b="1" dirty="0"/>
                        <a:t>EFP Specificity</a:t>
                      </a:r>
                      <a:endParaRPr lang="en-SG" sz="1300" dirty="0"/>
                    </a:p>
                  </a:txBody>
                  <a:tcPr anchor="ctr"/>
                </a:tc>
                <a:tc>
                  <a:txBody>
                    <a:bodyPr/>
                    <a:lstStyle/>
                    <a:p>
                      <a:pPr>
                        <a:buNone/>
                      </a:pPr>
                      <a:r>
                        <a:rPr lang="en-SG" sz="1300" dirty="0"/>
                        <a:t>Not targeted</a:t>
                      </a:r>
                    </a:p>
                  </a:txBody>
                  <a:tcPr anchor="ctr"/>
                </a:tc>
                <a:tc>
                  <a:txBody>
                    <a:bodyPr/>
                    <a:lstStyle/>
                    <a:p>
                      <a:pPr>
                        <a:buNone/>
                      </a:pPr>
                      <a:r>
                        <a:rPr lang="en-SG" sz="1300" dirty="0"/>
                        <a:t>Forecasts EFP usage using total results</a:t>
                      </a:r>
                    </a:p>
                  </a:txBody>
                  <a:tcPr anchor="ctr"/>
                </a:tc>
                <a:extLst>
                  <a:ext uri="{0D108BD9-81ED-4DB2-BD59-A6C34878D82A}">
                    <a16:rowId xmlns:a16="http://schemas.microsoft.com/office/drawing/2014/main" val="2872487023"/>
                  </a:ext>
                </a:extLst>
              </a:tr>
              <a:tr h="523446">
                <a:tc>
                  <a:txBody>
                    <a:bodyPr/>
                    <a:lstStyle/>
                    <a:p>
                      <a:pPr>
                        <a:buNone/>
                      </a:pPr>
                      <a:r>
                        <a:rPr lang="en-SG" sz="1300" b="1" dirty="0"/>
                        <a:t>Scope</a:t>
                      </a:r>
                      <a:endParaRPr lang="en-SG" sz="1300" dirty="0"/>
                    </a:p>
                  </a:txBody>
                  <a:tcPr anchor="ctr"/>
                </a:tc>
                <a:tc>
                  <a:txBody>
                    <a:bodyPr/>
                    <a:lstStyle/>
                    <a:p>
                      <a:pPr>
                        <a:buNone/>
                      </a:pPr>
                      <a:r>
                        <a:rPr lang="en-SG" sz="1300" dirty="0" err="1"/>
                        <a:t>Analyzed</a:t>
                      </a:r>
                      <a:r>
                        <a:rPr lang="en-SG" sz="1300" dirty="0"/>
                        <a:t> 1,000 securities</a:t>
                      </a:r>
                    </a:p>
                  </a:txBody>
                  <a:tcPr anchor="ctr"/>
                </a:tc>
                <a:tc>
                  <a:txBody>
                    <a:bodyPr/>
                    <a:lstStyle/>
                    <a:p>
                      <a:pPr>
                        <a:buNone/>
                      </a:pPr>
                      <a:r>
                        <a:rPr lang="en-SG" sz="1300" dirty="0"/>
                        <a:t>Expands to all 8,000 securities</a:t>
                      </a:r>
                    </a:p>
                  </a:txBody>
                  <a:tcPr anchor="ctr"/>
                </a:tc>
                <a:extLst>
                  <a:ext uri="{0D108BD9-81ED-4DB2-BD59-A6C34878D82A}">
                    <a16:rowId xmlns:a16="http://schemas.microsoft.com/office/drawing/2014/main" val="2540640828"/>
                  </a:ext>
                </a:extLst>
              </a:tr>
              <a:tr h="372229">
                <a:tc>
                  <a:txBody>
                    <a:bodyPr/>
                    <a:lstStyle/>
                    <a:p>
                      <a:pPr>
                        <a:buNone/>
                      </a:pPr>
                      <a:r>
                        <a:rPr lang="en-SG" sz="1300" b="1" dirty="0"/>
                        <a:t>Features</a:t>
                      </a:r>
                      <a:endParaRPr lang="en-SG" sz="1300" dirty="0"/>
                    </a:p>
                  </a:txBody>
                  <a:tcPr anchor="ctr"/>
                </a:tc>
                <a:tc>
                  <a:txBody>
                    <a:bodyPr/>
                    <a:lstStyle/>
                    <a:p>
                      <a:pPr>
                        <a:buNone/>
                      </a:pPr>
                      <a:r>
                        <a:rPr lang="en-SG" sz="1300" dirty="0"/>
                        <a:t>-</a:t>
                      </a:r>
                    </a:p>
                  </a:txBody>
                  <a:tcPr anchor="ctr"/>
                </a:tc>
                <a:tc>
                  <a:txBody>
                    <a:bodyPr/>
                    <a:lstStyle/>
                    <a:p>
                      <a:pPr>
                        <a:buNone/>
                      </a:pPr>
                      <a:r>
                        <a:rPr lang="en-SG" sz="1300" dirty="0"/>
                        <a:t>Extracts statistical features from current approach</a:t>
                      </a:r>
                    </a:p>
                  </a:txBody>
                  <a:tcPr anchor="ctr"/>
                </a:tc>
                <a:extLst>
                  <a:ext uri="{0D108BD9-81ED-4DB2-BD59-A6C34878D82A}">
                    <a16:rowId xmlns:a16="http://schemas.microsoft.com/office/drawing/2014/main" val="243265312"/>
                  </a:ext>
                </a:extLst>
              </a:tr>
            </a:tbl>
          </a:graphicData>
        </a:graphic>
      </p:graphicFrame>
      <p:pic>
        <p:nvPicPr>
          <p:cNvPr id="1026" name="Picture 2" descr="China - Wikipedia">
            <a:extLst>
              <a:ext uri="{FF2B5EF4-FFF2-40B4-BE49-F238E27FC236}">
                <a16:creationId xmlns:a16="http://schemas.microsoft.com/office/drawing/2014/main" id="{1E39FF89-8079-33B8-A059-9A72188B3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93" y="1277459"/>
            <a:ext cx="1227602" cy="8200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F7C4E1A-1502-7925-F2A5-F0C5A0F3283B}"/>
              </a:ext>
            </a:extLst>
          </p:cNvPr>
          <p:cNvSpPr txBox="1"/>
          <p:nvPr/>
        </p:nvSpPr>
        <p:spPr>
          <a:xfrm>
            <a:off x="312109" y="5420555"/>
            <a:ext cx="3114516"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To predict the EFP usage rate to improve the </a:t>
            </a:r>
            <a:r>
              <a:rPr lang="en-SG" sz="1400" dirty="0" err="1">
                <a:latin typeface="Calibri" panose="020F0502020204030204" pitchFamily="34" charset="0"/>
                <a:cs typeface="Calibri" panose="020F0502020204030204" pitchFamily="34" charset="0"/>
              </a:rPr>
              <a:t>PnL</a:t>
            </a:r>
            <a:endParaRPr lang="en-SG" sz="14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D9B915AB-8ABB-AB0E-67CF-199FD6976050}"/>
              </a:ext>
            </a:extLst>
          </p:cNvPr>
          <p:cNvSpPr txBox="1"/>
          <p:nvPr/>
        </p:nvSpPr>
        <p:spPr>
          <a:xfrm>
            <a:off x="6275210" y="1561081"/>
            <a:ext cx="1227602" cy="307777"/>
          </a:xfrm>
          <a:prstGeom prst="rect">
            <a:avLst/>
          </a:prstGeom>
          <a:noFill/>
          <a:ln w="12700">
            <a:solidFill>
              <a:srgbClr val="FF0000"/>
            </a:solidFill>
          </a:ln>
        </p:spPr>
        <p:txBody>
          <a:bodyPr wrap="square">
            <a:spAutoFit/>
          </a:bodyPr>
          <a:lstStyle/>
          <a:p>
            <a:pPr algn="ctr"/>
            <a:r>
              <a:rPr lang="en-SG" sz="1400" dirty="0">
                <a:latin typeface="Calibri" panose="020F0502020204030204" pitchFamily="34" charset="0"/>
                <a:cs typeface="Calibri" panose="020F0502020204030204" pitchFamily="34" charset="0"/>
              </a:rPr>
              <a:t>What is EFP?</a:t>
            </a:r>
          </a:p>
        </p:txBody>
      </p:sp>
      <p:cxnSp>
        <p:nvCxnSpPr>
          <p:cNvPr id="50" name="Straight Connector 49">
            <a:extLst>
              <a:ext uri="{FF2B5EF4-FFF2-40B4-BE49-F238E27FC236}">
                <a16:creationId xmlns:a16="http://schemas.microsoft.com/office/drawing/2014/main" id="{9B835A81-DB6E-9ACC-096C-9C0774E8E865}"/>
              </a:ext>
            </a:extLst>
          </p:cNvPr>
          <p:cNvCxnSpPr/>
          <p:nvPr/>
        </p:nvCxnSpPr>
        <p:spPr>
          <a:xfrm>
            <a:off x="3884910" y="2397118"/>
            <a:ext cx="0" cy="416857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C13A36E-1875-439A-1F3D-728655C28F76}"/>
              </a:ext>
            </a:extLst>
          </p:cNvPr>
          <p:cNvCxnSpPr/>
          <p:nvPr/>
        </p:nvCxnSpPr>
        <p:spPr>
          <a:xfrm>
            <a:off x="0" y="2404508"/>
            <a:ext cx="91440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89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1CED-C71B-F810-5781-E4ECCE742B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704775-EBFE-D144-FB24-18DF19FFA0E2}"/>
              </a:ext>
            </a:extLst>
          </p:cNvPr>
          <p:cNvSpPr txBox="1"/>
          <p:nvPr/>
        </p:nvSpPr>
        <p:spPr>
          <a:xfrm>
            <a:off x="233916" y="158059"/>
            <a:ext cx="6857005"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(2/3)</a:t>
            </a:r>
          </a:p>
          <a:p>
            <a:r>
              <a:rPr lang="en-US" b="1" dirty="0">
                <a:latin typeface="Calibri" panose="020F0502020204030204" pitchFamily="34" charset="0"/>
                <a:cs typeface="Calibri" panose="020F0502020204030204" pitchFamily="34" charset="0"/>
              </a:rPr>
              <a:t>Prediction Results for EFP Usage Rate with the Best Performing Model </a:t>
            </a:r>
          </a:p>
        </p:txBody>
      </p:sp>
      <p:pic>
        <p:nvPicPr>
          <p:cNvPr id="3" name="Picture 2">
            <a:extLst>
              <a:ext uri="{FF2B5EF4-FFF2-40B4-BE49-F238E27FC236}">
                <a16:creationId xmlns:a16="http://schemas.microsoft.com/office/drawing/2014/main" id="{4914B766-583E-E0AA-7209-8B8D99AD574E}"/>
              </a:ext>
            </a:extLst>
          </p:cNvPr>
          <p:cNvPicPr>
            <a:picLocks noChangeAspect="1"/>
          </p:cNvPicPr>
          <p:nvPr/>
        </p:nvPicPr>
        <p:blipFill>
          <a:blip r:embed="rId2"/>
          <a:stretch>
            <a:fillRect/>
          </a:stretch>
        </p:blipFill>
        <p:spPr>
          <a:xfrm>
            <a:off x="615665" y="1313596"/>
            <a:ext cx="4573516" cy="4612943"/>
          </a:xfrm>
          <a:prstGeom prst="rect">
            <a:avLst/>
          </a:prstGeom>
        </p:spPr>
      </p:pic>
    </p:spTree>
    <p:extLst>
      <p:ext uri="{BB962C8B-B14F-4D97-AF65-F5344CB8AC3E}">
        <p14:creationId xmlns:p14="http://schemas.microsoft.com/office/powerpoint/2010/main" val="268483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FF722-EA8A-BDAE-9219-BCFC65B941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EE2035-B6AE-9CDD-F56E-01013A01F274}"/>
              </a:ext>
            </a:extLst>
          </p:cNvPr>
          <p:cNvSpPr txBox="1"/>
          <p:nvPr/>
        </p:nvSpPr>
        <p:spPr>
          <a:xfrm>
            <a:off x="233916" y="158059"/>
            <a:ext cx="3999556"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(1/2) - Business Application  </a:t>
            </a:r>
          </a:p>
        </p:txBody>
      </p:sp>
    </p:spTree>
    <p:extLst>
      <p:ext uri="{BB962C8B-B14F-4D97-AF65-F5344CB8AC3E}">
        <p14:creationId xmlns:p14="http://schemas.microsoft.com/office/powerpoint/2010/main" val="3459473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220E-A42B-DB84-C708-D7441F2D55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A9ED83-285D-054E-3E1E-57A38F9EECF5}"/>
              </a:ext>
            </a:extLst>
          </p:cNvPr>
          <p:cNvSpPr txBox="1"/>
          <p:nvPr/>
        </p:nvSpPr>
        <p:spPr>
          <a:xfrm>
            <a:off x="233916" y="158059"/>
            <a:ext cx="3261727"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(2/2) – Future Works</a:t>
            </a:r>
          </a:p>
        </p:txBody>
      </p:sp>
      <p:pic>
        <p:nvPicPr>
          <p:cNvPr id="3" name="Picture 2">
            <a:extLst>
              <a:ext uri="{FF2B5EF4-FFF2-40B4-BE49-F238E27FC236}">
                <a16:creationId xmlns:a16="http://schemas.microsoft.com/office/drawing/2014/main" id="{285967BE-B28E-9EB9-7C64-4A7E7515D193}"/>
              </a:ext>
            </a:extLst>
          </p:cNvPr>
          <p:cNvPicPr>
            <a:picLocks noChangeAspect="1"/>
          </p:cNvPicPr>
          <p:nvPr/>
        </p:nvPicPr>
        <p:blipFill>
          <a:blip r:embed="rId2"/>
          <a:stretch>
            <a:fillRect/>
          </a:stretch>
        </p:blipFill>
        <p:spPr>
          <a:xfrm>
            <a:off x="685800" y="1002695"/>
            <a:ext cx="7772400" cy="4852609"/>
          </a:xfrm>
          <a:prstGeom prst="rect">
            <a:avLst/>
          </a:prstGeom>
        </p:spPr>
      </p:pic>
    </p:spTree>
    <p:extLst>
      <p:ext uri="{BB962C8B-B14F-4D97-AF65-F5344CB8AC3E}">
        <p14:creationId xmlns:p14="http://schemas.microsoft.com/office/powerpoint/2010/main" val="26418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767B-F873-E97B-32F7-081663FF6C71}"/>
            </a:ext>
          </a:extLst>
        </p:cNvPr>
        <p:cNvGrpSpPr/>
        <p:nvPr/>
      </p:nvGrpSpPr>
      <p:grpSpPr>
        <a:xfrm>
          <a:off x="0" y="0"/>
          <a:ext cx="0" cy="0"/>
          <a:chOff x="0" y="0"/>
          <a:chExt cx="0" cy="0"/>
        </a:xfrm>
      </p:grpSpPr>
      <p:sp>
        <p:nvSpPr>
          <p:cNvPr id="9" name="Rounded Rectangle 8">
            <a:extLst>
              <a:ext uri="{FF2B5EF4-FFF2-40B4-BE49-F238E27FC236}">
                <a16:creationId xmlns:a16="http://schemas.microsoft.com/office/drawing/2014/main" id="{CD4813DA-72D6-E5D3-BF48-C655DC387970}"/>
              </a:ext>
            </a:extLst>
          </p:cNvPr>
          <p:cNvSpPr/>
          <p:nvPr/>
        </p:nvSpPr>
        <p:spPr>
          <a:xfrm>
            <a:off x="998483" y="2422284"/>
            <a:ext cx="6973683" cy="1224806"/>
          </a:xfrm>
          <a:prstGeom prst="roundRect">
            <a:avLst>
              <a:gd name="adj" fmla="val 8586"/>
            </a:avLst>
          </a:prstGeom>
          <a:solidFill>
            <a:srgbClr val="F9E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0C6707B-38DF-CF43-400C-87F5771228BD}"/>
              </a:ext>
            </a:extLst>
          </p:cNvPr>
          <p:cNvSpPr/>
          <p:nvPr/>
        </p:nvSpPr>
        <p:spPr>
          <a:xfrm>
            <a:off x="2417380" y="775139"/>
            <a:ext cx="4070705" cy="1545018"/>
          </a:xfrm>
          <a:prstGeom prst="roundRect">
            <a:avLst>
              <a:gd name="adj" fmla="val 8586"/>
            </a:avLst>
          </a:prstGeom>
          <a:solidFill>
            <a:srgbClr val="FFC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F06CF75-104B-A530-D3CE-4325560CA48E}"/>
              </a:ext>
            </a:extLst>
          </p:cNvPr>
          <p:cNvSpPr/>
          <p:nvPr/>
        </p:nvSpPr>
        <p:spPr>
          <a:xfrm>
            <a:off x="2585546" y="1207375"/>
            <a:ext cx="1902372" cy="1028701"/>
          </a:xfrm>
          <a:prstGeom prst="roundRect">
            <a:avLst>
              <a:gd name="adj" fmla="val 8586"/>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484885-DD74-B2D5-C70C-6E9833F932C8}"/>
              </a:ext>
            </a:extLst>
          </p:cNvPr>
          <p:cNvSpPr txBox="1"/>
          <p:nvPr/>
        </p:nvSpPr>
        <p:spPr>
          <a:xfrm>
            <a:off x="129192" y="102003"/>
            <a:ext cx="3816301"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(2/2)</a:t>
            </a:r>
          </a:p>
          <a:p>
            <a:r>
              <a:rPr lang="en-US" b="1" dirty="0">
                <a:latin typeface="Calibri" panose="020F0502020204030204" pitchFamily="34" charset="0"/>
                <a:cs typeface="Calibri" panose="020F0502020204030204" pitchFamily="34" charset="0"/>
              </a:rPr>
              <a:t>Project Breakdown – </a:t>
            </a:r>
            <a:r>
              <a:rPr lang="en-US" b="1" dirty="0">
                <a:latin typeface="Calibri" panose="020F0502020204030204" pitchFamily="34" charset="0"/>
                <a:cs typeface="Calibri" panose="020F0502020204030204" pitchFamily="34" charset="0"/>
                <a:sym typeface="Wingdings" pitchFamily="2" charset="2"/>
              </a:rPr>
              <a:t>Part 1 and Part 2</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BF04629-97C7-53B1-06F6-A57F88033E40}"/>
              </a:ext>
            </a:extLst>
          </p:cNvPr>
          <p:cNvPicPr>
            <a:picLocks noChangeAspect="1"/>
          </p:cNvPicPr>
          <p:nvPr/>
        </p:nvPicPr>
        <p:blipFill>
          <a:blip r:embed="rId3"/>
          <a:stretch>
            <a:fillRect/>
          </a:stretch>
        </p:blipFill>
        <p:spPr>
          <a:xfrm>
            <a:off x="1049974" y="2520337"/>
            <a:ext cx="6870700" cy="1028700"/>
          </a:xfrm>
          <a:prstGeom prst="rect">
            <a:avLst/>
          </a:prstGeom>
        </p:spPr>
      </p:pic>
      <p:sp>
        <p:nvSpPr>
          <p:cNvPr id="4" name="TextBox 3">
            <a:extLst>
              <a:ext uri="{FF2B5EF4-FFF2-40B4-BE49-F238E27FC236}">
                <a16:creationId xmlns:a16="http://schemas.microsoft.com/office/drawing/2014/main" id="{6E6500F6-C932-1B3F-8462-51B7C8F75A0C}"/>
              </a:ext>
            </a:extLst>
          </p:cNvPr>
          <p:cNvSpPr txBox="1"/>
          <p:nvPr/>
        </p:nvSpPr>
        <p:spPr>
          <a:xfrm>
            <a:off x="2536648" y="1464715"/>
            <a:ext cx="2000167"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 Total Inventory Usage Rate</a:t>
            </a:r>
          </a:p>
        </p:txBody>
      </p:sp>
      <p:sp>
        <p:nvSpPr>
          <p:cNvPr id="5" name="TextBox 4">
            <a:extLst>
              <a:ext uri="{FF2B5EF4-FFF2-40B4-BE49-F238E27FC236}">
                <a16:creationId xmlns:a16="http://schemas.microsoft.com/office/drawing/2014/main" id="{86281AD4-C0A5-132D-5D9C-D4C4C4F5D166}"/>
              </a:ext>
            </a:extLst>
          </p:cNvPr>
          <p:cNvSpPr txBox="1"/>
          <p:nvPr/>
        </p:nvSpPr>
        <p:spPr>
          <a:xfrm>
            <a:off x="4736512" y="1431757"/>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Predicting EFP Usage Rate</a:t>
            </a:r>
          </a:p>
        </p:txBody>
      </p:sp>
      <p:sp>
        <p:nvSpPr>
          <p:cNvPr id="8" name="TextBox 7">
            <a:extLst>
              <a:ext uri="{FF2B5EF4-FFF2-40B4-BE49-F238E27FC236}">
                <a16:creationId xmlns:a16="http://schemas.microsoft.com/office/drawing/2014/main" id="{38FEF84A-67FA-9162-DC93-71407CEF0E96}"/>
              </a:ext>
            </a:extLst>
          </p:cNvPr>
          <p:cNvSpPr txBox="1"/>
          <p:nvPr/>
        </p:nvSpPr>
        <p:spPr>
          <a:xfrm>
            <a:off x="3349145" y="815517"/>
            <a:ext cx="2138856" cy="307777"/>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Mapping Function</a:t>
            </a:r>
          </a:p>
        </p:txBody>
      </p:sp>
      <p:cxnSp>
        <p:nvCxnSpPr>
          <p:cNvPr id="11" name="Straight Arrow Connector 10">
            <a:extLst>
              <a:ext uri="{FF2B5EF4-FFF2-40B4-BE49-F238E27FC236}">
                <a16:creationId xmlns:a16="http://schemas.microsoft.com/office/drawing/2014/main" id="{FE5529E6-DB0D-4FE6-48A4-A53C7315A5E2}"/>
              </a:ext>
            </a:extLst>
          </p:cNvPr>
          <p:cNvCxnSpPr/>
          <p:nvPr/>
        </p:nvCxnSpPr>
        <p:spPr>
          <a:xfrm flipV="1">
            <a:off x="3678621" y="1123294"/>
            <a:ext cx="504496" cy="308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E16017C-A1B3-0D09-F1F6-57374CE15825}"/>
              </a:ext>
            </a:extLst>
          </p:cNvPr>
          <p:cNvCxnSpPr/>
          <p:nvPr/>
        </p:nvCxnSpPr>
        <p:spPr>
          <a:xfrm>
            <a:off x="4736512" y="1123294"/>
            <a:ext cx="329474" cy="232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91560B2-7B04-FAB3-242E-B72B447B2EC2}"/>
              </a:ext>
            </a:extLst>
          </p:cNvPr>
          <p:cNvCxnSpPr/>
          <p:nvPr/>
        </p:nvCxnSpPr>
        <p:spPr>
          <a:xfrm>
            <a:off x="1734207"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a:extLst>
              <a:ext uri="{FF2B5EF4-FFF2-40B4-BE49-F238E27FC236}">
                <a16:creationId xmlns:a16="http://schemas.microsoft.com/office/drawing/2014/main" id="{89EE81C5-9DCA-2EB0-AA24-98F5707600F7}"/>
              </a:ext>
            </a:extLst>
          </p:cNvPr>
          <p:cNvSpPr/>
          <p:nvPr/>
        </p:nvSpPr>
        <p:spPr>
          <a:xfrm>
            <a:off x="1107015" y="2790081"/>
            <a:ext cx="1254384" cy="538655"/>
          </a:xfrm>
          <a:prstGeom prst="roundRect">
            <a:avLst>
              <a:gd name="adj" fmla="val 8586"/>
            </a:avLst>
          </a:prstGeom>
          <a:solidFill>
            <a:srgbClr val="FFFF00">
              <a:alpha val="168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67B7C7-3117-D6A1-8413-D927FD5E4C39}"/>
              </a:ext>
            </a:extLst>
          </p:cNvPr>
          <p:cNvSpPr txBox="1"/>
          <p:nvPr/>
        </p:nvSpPr>
        <p:spPr>
          <a:xfrm>
            <a:off x="914401" y="4009280"/>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EFP Usage Rate at T</a:t>
            </a:r>
          </a:p>
        </p:txBody>
      </p:sp>
      <p:sp>
        <p:nvSpPr>
          <p:cNvPr id="18" name="TextBox 17">
            <a:extLst>
              <a:ext uri="{FF2B5EF4-FFF2-40B4-BE49-F238E27FC236}">
                <a16:creationId xmlns:a16="http://schemas.microsoft.com/office/drawing/2014/main" id="{2632FABB-6807-82FE-48A8-3DAC79EECAFB}"/>
              </a:ext>
            </a:extLst>
          </p:cNvPr>
          <p:cNvSpPr txBox="1"/>
          <p:nvPr/>
        </p:nvSpPr>
        <p:spPr>
          <a:xfrm>
            <a:off x="826890" y="2087301"/>
            <a:ext cx="1502980" cy="307777"/>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With…. T = t+20</a:t>
            </a:r>
          </a:p>
        </p:txBody>
      </p:sp>
      <p:cxnSp>
        <p:nvCxnSpPr>
          <p:cNvPr id="19" name="Straight Arrow Connector 18">
            <a:extLst>
              <a:ext uri="{FF2B5EF4-FFF2-40B4-BE49-F238E27FC236}">
                <a16:creationId xmlns:a16="http://schemas.microsoft.com/office/drawing/2014/main" id="{C6DDD480-7BD8-7321-871F-B518E1D6A293}"/>
              </a:ext>
            </a:extLst>
          </p:cNvPr>
          <p:cNvCxnSpPr/>
          <p:nvPr/>
        </p:nvCxnSpPr>
        <p:spPr>
          <a:xfrm>
            <a:off x="3599793"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EF84440-9B94-45E6-8038-813AE3C5952B}"/>
              </a:ext>
            </a:extLst>
          </p:cNvPr>
          <p:cNvSpPr txBox="1"/>
          <p:nvPr/>
        </p:nvSpPr>
        <p:spPr>
          <a:xfrm>
            <a:off x="2779987" y="4009280"/>
            <a:ext cx="1502979" cy="738664"/>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Total Inventory Usage Rate at T</a:t>
            </a:r>
          </a:p>
        </p:txBody>
      </p:sp>
      <p:sp>
        <p:nvSpPr>
          <p:cNvPr id="23" name="Rounded Rectangle 22">
            <a:extLst>
              <a:ext uri="{FF2B5EF4-FFF2-40B4-BE49-F238E27FC236}">
                <a16:creationId xmlns:a16="http://schemas.microsoft.com/office/drawing/2014/main" id="{C6D8AA2F-2E0A-C06E-0072-F47FDC4EAE83}"/>
              </a:ext>
            </a:extLst>
          </p:cNvPr>
          <p:cNvSpPr/>
          <p:nvPr/>
        </p:nvSpPr>
        <p:spPr>
          <a:xfrm>
            <a:off x="5065985" y="2731859"/>
            <a:ext cx="1254381" cy="326169"/>
          </a:xfrm>
          <a:prstGeom prst="roundRect">
            <a:avLst>
              <a:gd name="adj" fmla="val 858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661EBD-50FB-5686-4C00-DC5CC637AA2E}"/>
              </a:ext>
            </a:extLst>
          </p:cNvPr>
          <p:cNvSpPr txBox="1"/>
          <p:nvPr/>
        </p:nvSpPr>
        <p:spPr>
          <a:xfrm>
            <a:off x="4815425" y="2223563"/>
            <a:ext cx="1502810" cy="523220"/>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EFP available qty @ t-1</a:t>
            </a:r>
          </a:p>
        </p:txBody>
      </p:sp>
      <p:sp>
        <p:nvSpPr>
          <p:cNvPr id="25" name="Rounded Rectangle 24">
            <a:extLst>
              <a:ext uri="{FF2B5EF4-FFF2-40B4-BE49-F238E27FC236}">
                <a16:creationId xmlns:a16="http://schemas.microsoft.com/office/drawing/2014/main" id="{0FBA5A57-979A-6E03-2176-994F1F696A21}"/>
              </a:ext>
            </a:extLst>
          </p:cNvPr>
          <p:cNvSpPr/>
          <p:nvPr/>
        </p:nvSpPr>
        <p:spPr>
          <a:xfrm>
            <a:off x="5065985" y="2731859"/>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25196C9-6C69-0053-E51E-302ED87D3F6E}"/>
              </a:ext>
            </a:extLst>
          </p:cNvPr>
          <p:cNvSpPr/>
          <p:nvPr/>
        </p:nvSpPr>
        <p:spPr>
          <a:xfrm>
            <a:off x="6454717" y="2741627"/>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5010FF7-42A5-2284-0B59-DFE5513CA353}"/>
                  </a:ext>
                </a:extLst>
              </p:cNvPr>
              <p:cNvSpPr txBox="1"/>
              <p:nvPr/>
            </p:nvSpPr>
            <p:spPr>
              <a:xfrm>
                <a:off x="6683880" y="2223563"/>
                <a:ext cx="1897356" cy="523220"/>
              </a:xfrm>
              <a:prstGeom prst="rect">
                <a:avLst/>
              </a:prstGeom>
              <a:noFill/>
            </p:spPr>
            <p:txBody>
              <a:bodyPr wrap="square">
                <a:spAutoFit/>
              </a:bodyPr>
              <a:lstStyle/>
              <a:p>
                <a:pPr algn="ctr"/>
                <a14:m>
                  <m:oMath xmlns:m="http://schemas.openxmlformats.org/officeDocument/2006/math">
                    <m:r>
                      <a:rPr lang="en-SG" sz="1400" b="0" i="0" smtClean="0">
                        <a:solidFill>
                          <a:schemeClr val="accent2"/>
                        </a:solidFill>
                        <a:latin typeface="Cambria Math" panose="02040503050406030204" pitchFamily="18" charset="0"/>
                        <a:ea typeface="Cambria Math" panose="02040503050406030204" pitchFamily="18" charset="0"/>
                      </a:rPr>
                      <m:t>∆</m:t>
                    </m:r>
                  </m:oMath>
                </a14:m>
                <a:r>
                  <a:rPr lang="en-SG" sz="1400" dirty="0">
                    <a:solidFill>
                      <a:schemeClr val="accent2"/>
                    </a:solidFill>
                    <a:latin typeface="Calibri" panose="020F0502020204030204" pitchFamily="34" charset="0"/>
                    <a:cs typeface="Calibri" panose="020F0502020204030204" pitchFamily="34" charset="0"/>
                  </a:rPr>
                  <a:t>EFP available qty from t-1 to T</a:t>
                </a:r>
              </a:p>
            </p:txBody>
          </p:sp>
        </mc:Choice>
        <mc:Fallback>
          <p:sp>
            <p:nvSpPr>
              <p:cNvPr id="27" name="TextBox 26">
                <a:extLst>
                  <a:ext uri="{FF2B5EF4-FFF2-40B4-BE49-F238E27FC236}">
                    <a16:creationId xmlns:a16="http://schemas.microsoft.com/office/drawing/2014/main" id="{B5010FF7-42A5-2284-0B59-DFE5513CA353}"/>
                  </a:ext>
                </a:extLst>
              </p:cNvPr>
              <p:cNvSpPr txBox="1">
                <a:spLocks noRot="1" noChangeAspect="1" noMove="1" noResize="1" noEditPoints="1" noAdjustHandles="1" noChangeArrowheads="1" noChangeShapeType="1" noTextEdit="1"/>
              </p:cNvSpPr>
              <p:nvPr/>
            </p:nvSpPr>
            <p:spPr>
              <a:xfrm>
                <a:off x="6683880" y="2223563"/>
                <a:ext cx="1897356" cy="523220"/>
              </a:xfrm>
              <a:prstGeom prst="rect">
                <a:avLst/>
              </a:prstGeom>
              <a:blipFill>
                <a:blip r:embed="rId4"/>
                <a:stretch>
                  <a:fillRect t="-2381" r="-3333" b="-11905"/>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69D105D3-71FB-C037-8CDC-16DF88073399}"/>
              </a:ext>
            </a:extLst>
          </p:cNvPr>
          <p:cNvSpPr/>
          <p:nvPr/>
        </p:nvSpPr>
        <p:spPr>
          <a:xfrm>
            <a:off x="4329528" y="3051856"/>
            <a:ext cx="3227410" cy="326169"/>
          </a:xfrm>
          <a:prstGeom prst="roundRect">
            <a:avLst>
              <a:gd name="adj" fmla="val 8586"/>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40AB9-0510-917C-7FD2-39320E809653}"/>
              </a:ext>
            </a:extLst>
          </p:cNvPr>
          <p:cNvSpPr txBox="1"/>
          <p:nvPr/>
        </p:nvSpPr>
        <p:spPr>
          <a:xfrm>
            <a:off x="4901249" y="3406368"/>
            <a:ext cx="1897356" cy="523220"/>
          </a:xfrm>
          <a:prstGeom prst="rect">
            <a:avLst/>
          </a:prstGeom>
          <a:noFill/>
        </p:spPr>
        <p:txBody>
          <a:bodyPr wrap="square">
            <a:spAutoFit/>
          </a:bodyPr>
          <a:lstStyle/>
          <a:p>
            <a:pPr algn="ctr"/>
            <a:r>
              <a:rPr lang="en-SG" sz="1400" dirty="0">
                <a:solidFill>
                  <a:srgbClr val="00B050"/>
                </a:solidFill>
                <a:latin typeface="Calibri" panose="020F0502020204030204" pitchFamily="34" charset="0"/>
                <a:cs typeface="Calibri" panose="020F0502020204030204" pitchFamily="34" charset="0"/>
              </a:rPr>
              <a:t>Total inventory available qty @ T</a:t>
            </a:r>
          </a:p>
        </p:txBody>
      </p:sp>
      <p:cxnSp>
        <p:nvCxnSpPr>
          <p:cNvPr id="31" name="Straight Arrow Connector 30">
            <a:extLst>
              <a:ext uri="{FF2B5EF4-FFF2-40B4-BE49-F238E27FC236}">
                <a16:creationId xmlns:a16="http://schemas.microsoft.com/office/drawing/2014/main" id="{BC0D1989-C455-FA2D-6CF8-84FF0BCE246B}"/>
              </a:ext>
            </a:extLst>
          </p:cNvPr>
          <p:cNvCxnSpPr>
            <a:cxnSpLocks/>
          </p:cNvCxnSpPr>
          <p:nvPr/>
        </p:nvCxnSpPr>
        <p:spPr>
          <a:xfrm flipV="1">
            <a:off x="4776728" y="4887310"/>
            <a:ext cx="0" cy="14819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05C2549-4981-97A3-5E9F-5F4FEAC397F2}"/>
              </a:ext>
            </a:extLst>
          </p:cNvPr>
          <p:cNvCxnSpPr/>
          <p:nvPr/>
        </p:nvCxnSpPr>
        <p:spPr>
          <a:xfrm>
            <a:off x="4764616" y="6369266"/>
            <a:ext cx="32337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AC8041E2-AEF1-29EA-2740-ED221E4838CB}"/>
              </a:ext>
            </a:extLst>
          </p:cNvPr>
          <p:cNvSpPr txBox="1"/>
          <p:nvPr/>
        </p:nvSpPr>
        <p:spPr>
          <a:xfrm>
            <a:off x="5579411" y="5465379"/>
            <a:ext cx="277640" cy="276999"/>
          </a:xfrm>
          <a:prstGeom prst="rect">
            <a:avLst/>
          </a:prstGeom>
          <a:noFill/>
        </p:spPr>
        <p:txBody>
          <a:bodyPr wrap="none" rtlCol="0">
            <a:spAutoFit/>
          </a:bodyPr>
          <a:lstStyle/>
          <a:p>
            <a:r>
              <a:rPr lang="en-US" sz="1200" b="1" dirty="0"/>
              <a:t>X</a:t>
            </a:r>
          </a:p>
        </p:txBody>
      </p:sp>
      <p:cxnSp>
        <p:nvCxnSpPr>
          <p:cNvPr id="38" name="Straight Connector 37">
            <a:extLst>
              <a:ext uri="{FF2B5EF4-FFF2-40B4-BE49-F238E27FC236}">
                <a16:creationId xmlns:a16="http://schemas.microsoft.com/office/drawing/2014/main" id="{2F88D5E3-9511-120A-8E2A-558DC25B6FE2}"/>
              </a:ext>
            </a:extLst>
          </p:cNvPr>
          <p:cNvCxnSpPr>
            <a:cxnSpLocks/>
          </p:cNvCxnSpPr>
          <p:nvPr/>
        </p:nvCxnSpPr>
        <p:spPr>
          <a:xfrm>
            <a:off x="5708484" y="5623034"/>
            <a:ext cx="0" cy="792004"/>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7257221B-A631-FFFE-2586-5BAA47DAF1B3}"/>
              </a:ext>
            </a:extLst>
          </p:cNvPr>
          <p:cNvSpPr txBox="1"/>
          <p:nvPr/>
        </p:nvSpPr>
        <p:spPr>
          <a:xfrm>
            <a:off x="8010486" y="5946465"/>
            <a:ext cx="1146088"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Change in EFP available qty @ T</a:t>
            </a:r>
          </a:p>
        </p:txBody>
      </p:sp>
      <p:sp>
        <p:nvSpPr>
          <p:cNvPr id="40" name="TextBox 39">
            <a:extLst>
              <a:ext uri="{FF2B5EF4-FFF2-40B4-BE49-F238E27FC236}">
                <a16:creationId xmlns:a16="http://schemas.microsoft.com/office/drawing/2014/main" id="{91D8BE9F-F53A-73F1-085B-D399B450BC66}"/>
              </a:ext>
            </a:extLst>
          </p:cNvPr>
          <p:cNvSpPr txBox="1"/>
          <p:nvPr/>
        </p:nvSpPr>
        <p:spPr>
          <a:xfrm>
            <a:off x="4225403" y="4566403"/>
            <a:ext cx="159389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EFP usage rate</a:t>
            </a:r>
          </a:p>
        </p:txBody>
      </p:sp>
      <p:sp>
        <p:nvSpPr>
          <p:cNvPr id="41" name="TextBox 40">
            <a:extLst>
              <a:ext uri="{FF2B5EF4-FFF2-40B4-BE49-F238E27FC236}">
                <a16:creationId xmlns:a16="http://schemas.microsoft.com/office/drawing/2014/main" id="{DC426B84-F325-6C43-183A-466E7055256D}"/>
              </a:ext>
            </a:extLst>
          </p:cNvPr>
          <p:cNvSpPr txBox="1"/>
          <p:nvPr/>
        </p:nvSpPr>
        <p:spPr>
          <a:xfrm>
            <a:off x="550742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2" name="TextBox 41">
            <a:extLst>
              <a:ext uri="{FF2B5EF4-FFF2-40B4-BE49-F238E27FC236}">
                <a16:creationId xmlns:a16="http://schemas.microsoft.com/office/drawing/2014/main" id="{5D6E2496-2901-D37E-17B4-244C46C7ED4C}"/>
              </a:ext>
            </a:extLst>
          </p:cNvPr>
          <p:cNvSpPr txBox="1"/>
          <p:nvPr/>
        </p:nvSpPr>
        <p:spPr>
          <a:xfrm>
            <a:off x="6075696"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1.5</a:t>
            </a:r>
          </a:p>
        </p:txBody>
      </p:sp>
      <p:sp>
        <p:nvSpPr>
          <p:cNvPr id="43" name="TextBox 42">
            <a:extLst>
              <a:ext uri="{FF2B5EF4-FFF2-40B4-BE49-F238E27FC236}">
                <a16:creationId xmlns:a16="http://schemas.microsoft.com/office/drawing/2014/main" id="{AF402764-EEAF-E06B-4C45-C0B55711E1DA}"/>
              </a:ext>
            </a:extLst>
          </p:cNvPr>
          <p:cNvSpPr txBox="1"/>
          <p:nvPr/>
        </p:nvSpPr>
        <p:spPr>
          <a:xfrm flipH="1">
            <a:off x="4929352" y="6454297"/>
            <a:ext cx="58083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0.5</a:t>
            </a:r>
          </a:p>
        </p:txBody>
      </p:sp>
      <p:sp>
        <p:nvSpPr>
          <p:cNvPr id="44" name="TextBox 43">
            <a:extLst>
              <a:ext uri="{FF2B5EF4-FFF2-40B4-BE49-F238E27FC236}">
                <a16:creationId xmlns:a16="http://schemas.microsoft.com/office/drawing/2014/main" id="{969B96F8-B12A-C901-C379-D00B0E10F11D}"/>
              </a:ext>
            </a:extLst>
          </p:cNvPr>
          <p:cNvSpPr txBox="1"/>
          <p:nvPr/>
        </p:nvSpPr>
        <p:spPr>
          <a:xfrm>
            <a:off x="668376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2.0</a:t>
            </a:r>
          </a:p>
        </p:txBody>
      </p:sp>
      <p:sp>
        <p:nvSpPr>
          <p:cNvPr id="45" name="TextBox 44">
            <a:extLst>
              <a:ext uri="{FF2B5EF4-FFF2-40B4-BE49-F238E27FC236}">
                <a16:creationId xmlns:a16="http://schemas.microsoft.com/office/drawing/2014/main" id="{DC76CF12-5758-0CF7-8BA3-EFA1B0D0A7D8}"/>
              </a:ext>
            </a:extLst>
          </p:cNvPr>
          <p:cNvSpPr txBox="1"/>
          <p:nvPr/>
        </p:nvSpPr>
        <p:spPr>
          <a:xfrm>
            <a:off x="7207913"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2.5</a:t>
            </a:r>
          </a:p>
        </p:txBody>
      </p:sp>
      <p:sp>
        <p:nvSpPr>
          <p:cNvPr id="46" name="TextBox 45">
            <a:extLst>
              <a:ext uri="{FF2B5EF4-FFF2-40B4-BE49-F238E27FC236}">
                <a16:creationId xmlns:a16="http://schemas.microsoft.com/office/drawing/2014/main" id="{341FD5DE-CD79-D82F-C098-9EDE853FB939}"/>
              </a:ext>
            </a:extLst>
          </p:cNvPr>
          <p:cNvSpPr txBox="1"/>
          <p:nvPr/>
        </p:nvSpPr>
        <p:spPr>
          <a:xfrm>
            <a:off x="6110180" y="5785941"/>
            <a:ext cx="277640" cy="276999"/>
          </a:xfrm>
          <a:prstGeom prst="rect">
            <a:avLst/>
          </a:prstGeom>
          <a:noFill/>
        </p:spPr>
        <p:txBody>
          <a:bodyPr wrap="none" rtlCol="0">
            <a:spAutoFit/>
          </a:bodyPr>
          <a:lstStyle/>
          <a:p>
            <a:r>
              <a:rPr lang="en-US" sz="1200" b="1" dirty="0"/>
              <a:t>X</a:t>
            </a:r>
          </a:p>
        </p:txBody>
      </p:sp>
      <p:sp>
        <p:nvSpPr>
          <p:cNvPr id="47" name="TextBox 46">
            <a:extLst>
              <a:ext uri="{FF2B5EF4-FFF2-40B4-BE49-F238E27FC236}">
                <a16:creationId xmlns:a16="http://schemas.microsoft.com/office/drawing/2014/main" id="{68E5586C-DDB3-65A9-C485-A5BBCED0FE83}"/>
              </a:ext>
            </a:extLst>
          </p:cNvPr>
          <p:cNvSpPr txBox="1"/>
          <p:nvPr/>
        </p:nvSpPr>
        <p:spPr>
          <a:xfrm>
            <a:off x="6704009" y="5948852"/>
            <a:ext cx="277640" cy="276999"/>
          </a:xfrm>
          <a:prstGeom prst="rect">
            <a:avLst/>
          </a:prstGeom>
          <a:noFill/>
        </p:spPr>
        <p:txBody>
          <a:bodyPr wrap="none" rtlCol="0">
            <a:spAutoFit/>
          </a:bodyPr>
          <a:lstStyle/>
          <a:p>
            <a:r>
              <a:rPr lang="en-US" sz="1200" b="1" dirty="0"/>
              <a:t>X</a:t>
            </a:r>
          </a:p>
        </p:txBody>
      </p:sp>
      <p:sp>
        <p:nvSpPr>
          <p:cNvPr id="48" name="TextBox 47">
            <a:extLst>
              <a:ext uri="{FF2B5EF4-FFF2-40B4-BE49-F238E27FC236}">
                <a16:creationId xmlns:a16="http://schemas.microsoft.com/office/drawing/2014/main" id="{D892CD9F-04DB-8E0A-52A0-95E547260E8D}"/>
              </a:ext>
            </a:extLst>
          </p:cNvPr>
          <p:cNvSpPr txBox="1"/>
          <p:nvPr/>
        </p:nvSpPr>
        <p:spPr>
          <a:xfrm>
            <a:off x="7245288" y="6048703"/>
            <a:ext cx="277640" cy="276999"/>
          </a:xfrm>
          <a:prstGeom prst="rect">
            <a:avLst/>
          </a:prstGeom>
          <a:noFill/>
        </p:spPr>
        <p:txBody>
          <a:bodyPr wrap="none" rtlCol="0">
            <a:spAutoFit/>
          </a:bodyPr>
          <a:lstStyle/>
          <a:p>
            <a:r>
              <a:rPr lang="en-US" sz="1200" b="1" dirty="0"/>
              <a:t>X</a:t>
            </a:r>
          </a:p>
        </p:txBody>
      </p:sp>
      <p:sp>
        <p:nvSpPr>
          <p:cNvPr id="49" name="TextBox 48">
            <a:extLst>
              <a:ext uri="{FF2B5EF4-FFF2-40B4-BE49-F238E27FC236}">
                <a16:creationId xmlns:a16="http://schemas.microsoft.com/office/drawing/2014/main" id="{CFF00BEF-CA2D-C3B8-46A0-2F9FF7191DD5}"/>
              </a:ext>
            </a:extLst>
          </p:cNvPr>
          <p:cNvSpPr txBox="1"/>
          <p:nvPr/>
        </p:nvSpPr>
        <p:spPr>
          <a:xfrm>
            <a:off x="5022353" y="5065996"/>
            <a:ext cx="277640" cy="276999"/>
          </a:xfrm>
          <a:prstGeom prst="rect">
            <a:avLst/>
          </a:prstGeom>
          <a:noFill/>
        </p:spPr>
        <p:txBody>
          <a:bodyPr wrap="none" rtlCol="0">
            <a:spAutoFit/>
          </a:bodyPr>
          <a:lstStyle/>
          <a:p>
            <a:r>
              <a:rPr lang="en-US" sz="1200" b="1" dirty="0"/>
              <a:t>X</a:t>
            </a:r>
          </a:p>
        </p:txBody>
      </p:sp>
      <p:cxnSp>
        <p:nvCxnSpPr>
          <p:cNvPr id="51" name="Straight Connector 50">
            <a:extLst>
              <a:ext uri="{FF2B5EF4-FFF2-40B4-BE49-F238E27FC236}">
                <a16:creationId xmlns:a16="http://schemas.microsoft.com/office/drawing/2014/main" id="{68A157C9-116E-A247-6658-E323A5445935}"/>
              </a:ext>
            </a:extLst>
          </p:cNvPr>
          <p:cNvCxnSpPr>
            <a:cxnSpLocks/>
          </p:cNvCxnSpPr>
          <p:nvPr/>
        </p:nvCxnSpPr>
        <p:spPr>
          <a:xfrm>
            <a:off x="4692642" y="5209747"/>
            <a:ext cx="425669" cy="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1B370F1C-80F1-90C4-E54F-37D509491FAF}"/>
              </a:ext>
            </a:extLst>
          </p:cNvPr>
          <p:cNvCxnSpPr>
            <a:cxnSpLocks/>
            <a:endCxn id="46" idx="1"/>
          </p:cNvCxnSpPr>
          <p:nvPr/>
        </p:nvCxnSpPr>
        <p:spPr>
          <a:xfrm>
            <a:off x="4692642" y="5924440"/>
            <a:ext cx="1417538" cy="1"/>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24A08CE-2E0A-B3F0-E731-388B83F525A7}"/>
              </a:ext>
            </a:extLst>
          </p:cNvPr>
          <p:cNvCxnSpPr>
            <a:cxnSpLocks/>
          </p:cNvCxnSpPr>
          <p:nvPr/>
        </p:nvCxnSpPr>
        <p:spPr>
          <a:xfrm flipV="1">
            <a:off x="4692642" y="6100064"/>
            <a:ext cx="2067695" cy="1264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FDC4C02E-C787-5B88-D3E7-32B6EF51B13B}"/>
              </a:ext>
            </a:extLst>
          </p:cNvPr>
          <p:cNvCxnSpPr>
            <a:cxnSpLocks/>
          </p:cNvCxnSpPr>
          <p:nvPr/>
        </p:nvCxnSpPr>
        <p:spPr>
          <a:xfrm flipV="1">
            <a:off x="4692642" y="6213039"/>
            <a:ext cx="2675757" cy="2206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62" name="Freeform 61">
            <a:extLst>
              <a:ext uri="{FF2B5EF4-FFF2-40B4-BE49-F238E27FC236}">
                <a16:creationId xmlns:a16="http://schemas.microsoft.com/office/drawing/2014/main" id="{4AB8DBCB-DEEE-A247-893F-4B87057BBBE6}"/>
              </a:ext>
            </a:extLst>
          </p:cNvPr>
          <p:cNvSpPr/>
          <p:nvPr/>
        </p:nvSpPr>
        <p:spPr>
          <a:xfrm>
            <a:off x="5118311" y="5170463"/>
            <a:ext cx="2514384" cy="1021081"/>
          </a:xfrm>
          <a:custGeom>
            <a:avLst/>
            <a:gdLst>
              <a:gd name="connsiteX0" fmla="*/ 0 w 2827282"/>
              <a:gd name="connsiteY0" fmla="*/ 0 h 1587261"/>
              <a:gd name="connsiteX1" fmla="*/ 1303282 w 2827282"/>
              <a:gd name="connsiteY1" fmla="*/ 1229710 h 1587261"/>
              <a:gd name="connsiteX2" fmla="*/ 2827282 w 2827282"/>
              <a:gd name="connsiteY2" fmla="*/ 1587062 h 1587261"/>
            </a:gdLst>
            <a:ahLst/>
            <a:cxnLst>
              <a:cxn ang="0">
                <a:pos x="connsiteX0" y="connsiteY0"/>
              </a:cxn>
              <a:cxn ang="0">
                <a:pos x="connsiteX1" y="connsiteY1"/>
              </a:cxn>
              <a:cxn ang="0">
                <a:pos x="connsiteX2" y="connsiteY2"/>
              </a:cxn>
            </a:cxnLst>
            <a:rect l="l" t="t" r="r" b="b"/>
            <a:pathLst>
              <a:path w="2827282" h="1587261">
                <a:moveTo>
                  <a:pt x="0" y="0"/>
                </a:moveTo>
                <a:cubicBezTo>
                  <a:pt x="416034" y="482600"/>
                  <a:pt x="832068" y="965200"/>
                  <a:pt x="1303282" y="1229710"/>
                </a:cubicBezTo>
                <a:cubicBezTo>
                  <a:pt x="1774496" y="1494220"/>
                  <a:pt x="2496206" y="1592317"/>
                  <a:pt x="2827282" y="15870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7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838A-21FE-D09F-302B-67AC5A239BBF}"/>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515AA613-8ABB-6B31-FDE9-FC1D3CCD96C3}"/>
              </a:ext>
            </a:extLst>
          </p:cNvPr>
          <p:cNvSpPr/>
          <p:nvPr/>
        </p:nvSpPr>
        <p:spPr>
          <a:xfrm>
            <a:off x="348660" y="128971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6B50C1-CA31-42FD-FA9A-12A38FC693D3}"/>
              </a:ext>
            </a:extLst>
          </p:cNvPr>
          <p:cNvSpPr txBox="1"/>
          <p:nvPr/>
        </p:nvSpPr>
        <p:spPr>
          <a:xfrm>
            <a:off x="233916" y="212651"/>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(1/3)</a:t>
            </a:r>
          </a:p>
          <a:p>
            <a:r>
              <a:rPr lang="en-US" b="1" dirty="0">
                <a:latin typeface="Calibri" panose="020F0502020204030204" pitchFamily="34" charset="0"/>
                <a:cs typeface="Calibri" panose="020F0502020204030204" pitchFamily="34" charset="0"/>
              </a:rPr>
              <a:t>Model Used &amp; About the Data</a:t>
            </a:r>
          </a:p>
        </p:txBody>
      </p:sp>
      <p:sp>
        <p:nvSpPr>
          <p:cNvPr id="3" name="TextBox 2">
            <a:extLst>
              <a:ext uri="{FF2B5EF4-FFF2-40B4-BE49-F238E27FC236}">
                <a16:creationId xmlns:a16="http://schemas.microsoft.com/office/drawing/2014/main" id="{B0DBD198-A367-B7D3-680B-C6039F0D6C08}"/>
              </a:ext>
            </a:extLst>
          </p:cNvPr>
          <p:cNvSpPr txBox="1"/>
          <p:nvPr/>
        </p:nvSpPr>
        <p:spPr>
          <a:xfrm>
            <a:off x="911410" y="137379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1</a:t>
            </a:r>
          </a:p>
        </p:txBody>
      </p:sp>
      <p:cxnSp>
        <p:nvCxnSpPr>
          <p:cNvPr id="8" name="Straight Connector 7">
            <a:extLst>
              <a:ext uri="{FF2B5EF4-FFF2-40B4-BE49-F238E27FC236}">
                <a16:creationId xmlns:a16="http://schemas.microsoft.com/office/drawing/2014/main" id="{44D84C79-93F2-CB6B-659D-493BF995A2D1}"/>
              </a:ext>
            </a:extLst>
          </p:cNvPr>
          <p:cNvCxnSpPr/>
          <p:nvPr/>
        </p:nvCxnSpPr>
        <p:spPr>
          <a:xfrm>
            <a:off x="492596" y="176712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B59BC6-A17F-CCB4-0CAB-9110AF518CAB}"/>
              </a:ext>
            </a:extLst>
          </p:cNvPr>
          <p:cNvSpPr txBox="1"/>
          <p:nvPr/>
        </p:nvSpPr>
        <p:spPr>
          <a:xfrm>
            <a:off x="362126" y="186311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Regression</a:t>
            </a:r>
          </a:p>
          <a:p>
            <a:pPr algn="ctr"/>
            <a:r>
              <a:rPr lang="en-US" sz="1300" dirty="0">
                <a:latin typeface="Calibri" panose="020F0502020204030204" pitchFamily="34" charset="0"/>
                <a:cs typeface="Calibri" panose="020F0502020204030204" pitchFamily="34" charset="0"/>
              </a:rPr>
              <a:t>Squared Error loss function</a:t>
            </a:r>
          </a:p>
        </p:txBody>
      </p:sp>
      <p:sp>
        <p:nvSpPr>
          <p:cNvPr id="14" name="Rounded Rectangle 13">
            <a:extLst>
              <a:ext uri="{FF2B5EF4-FFF2-40B4-BE49-F238E27FC236}">
                <a16:creationId xmlns:a16="http://schemas.microsoft.com/office/drawing/2014/main" id="{EAC0D63E-3F0C-DCE3-BA3B-DAC626B4A790}"/>
              </a:ext>
            </a:extLst>
          </p:cNvPr>
          <p:cNvSpPr/>
          <p:nvPr/>
        </p:nvSpPr>
        <p:spPr>
          <a:xfrm>
            <a:off x="348660" y="305282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DCB9BA-B699-C5D4-BF0F-A94606F373BB}"/>
              </a:ext>
            </a:extLst>
          </p:cNvPr>
          <p:cNvSpPr txBox="1"/>
          <p:nvPr/>
        </p:nvSpPr>
        <p:spPr>
          <a:xfrm>
            <a:off x="911410" y="313690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2</a:t>
            </a:r>
          </a:p>
        </p:txBody>
      </p:sp>
      <p:cxnSp>
        <p:nvCxnSpPr>
          <p:cNvPr id="16" name="Straight Connector 15">
            <a:extLst>
              <a:ext uri="{FF2B5EF4-FFF2-40B4-BE49-F238E27FC236}">
                <a16:creationId xmlns:a16="http://schemas.microsoft.com/office/drawing/2014/main" id="{0DF3030E-442D-37F2-01B3-4EEF3C4AF88C}"/>
              </a:ext>
            </a:extLst>
          </p:cNvPr>
          <p:cNvCxnSpPr/>
          <p:nvPr/>
        </p:nvCxnSpPr>
        <p:spPr>
          <a:xfrm>
            <a:off x="492596" y="353023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35E2D0C-7754-D188-327E-280C16B44AD4}"/>
              </a:ext>
            </a:extLst>
          </p:cNvPr>
          <p:cNvSpPr txBox="1"/>
          <p:nvPr/>
        </p:nvSpPr>
        <p:spPr>
          <a:xfrm>
            <a:off x="362126" y="362622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err="1">
                <a:solidFill>
                  <a:schemeClr val="accent4"/>
                </a:solidFill>
                <a:latin typeface="Calibri" panose="020F0502020204030204" pitchFamily="34" charset="0"/>
                <a:cs typeface="Calibri" panose="020F0502020204030204" pitchFamily="34" charset="0"/>
              </a:rPr>
              <a:t>Softprob</a:t>
            </a:r>
            <a:r>
              <a:rPr lang="en-US" sz="1300" dirty="0">
                <a:latin typeface="Calibri" panose="020F0502020204030204" pitchFamily="34" charset="0"/>
                <a:cs typeface="Calibri" panose="020F0502020204030204" pitchFamily="34" charset="0"/>
              </a:rPr>
              <a:t> loss function with continuous output</a:t>
            </a:r>
          </a:p>
        </p:txBody>
      </p:sp>
      <p:sp>
        <p:nvSpPr>
          <p:cNvPr id="18" name="Rounded Rectangle 17">
            <a:extLst>
              <a:ext uri="{FF2B5EF4-FFF2-40B4-BE49-F238E27FC236}">
                <a16:creationId xmlns:a16="http://schemas.microsoft.com/office/drawing/2014/main" id="{70FF3982-C0F8-2989-F62B-1223F6C142B5}"/>
              </a:ext>
            </a:extLst>
          </p:cNvPr>
          <p:cNvSpPr/>
          <p:nvPr/>
        </p:nvSpPr>
        <p:spPr>
          <a:xfrm>
            <a:off x="348660" y="481593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00EB2BA-AF9D-894E-FCA2-89C95CCB36E2}"/>
              </a:ext>
            </a:extLst>
          </p:cNvPr>
          <p:cNvSpPr txBox="1"/>
          <p:nvPr/>
        </p:nvSpPr>
        <p:spPr>
          <a:xfrm>
            <a:off x="911410" y="490001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3</a:t>
            </a:r>
          </a:p>
        </p:txBody>
      </p:sp>
      <p:cxnSp>
        <p:nvCxnSpPr>
          <p:cNvPr id="20" name="Straight Connector 19">
            <a:extLst>
              <a:ext uri="{FF2B5EF4-FFF2-40B4-BE49-F238E27FC236}">
                <a16:creationId xmlns:a16="http://schemas.microsoft.com/office/drawing/2014/main" id="{3E73B058-13EB-A935-1185-C5C5040653D0}"/>
              </a:ext>
            </a:extLst>
          </p:cNvPr>
          <p:cNvCxnSpPr/>
          <p:nvPr/>
        </p:nvCxnSpPr>
        <p:spPr>
          <a:xfrm>
            <a:off x="492596" y="529334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7F9145D-4169-6492-ED4F-24C9722FBFA4}"/>
              </a:ext>
            </a:extLst>
          </p:cNvPr>
          <p:cNvSpPr txBox="1"/>
          <p:nvPr/>
        </p:nvSpPr>
        <p:spPr>
          <a:xfrm>
            <a:off x="362126" y="5389338"/>
            <a:ext cx="1974127" cy="892552"/>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a:solidFill>
                  <a:schemeClr val="accent4"/>
                </a:solidFill>
                <a:latin typeface="Calibri" panose="020F0502020204030204" pitchFamily="34" charset="0"/>
                <a:cs typeface="Calibri" panose="020F0502020204030204" pitchFamily="34" charset="0"/>
              </a:rPr>
              <a:t>Earth Mover Distance</a:t>
            </a:r>
            <a:r>
              <a:rPr lang="en-US" sz="1300" dirty="0">
                <a:latin typeface="Calibri" panose="020F0502020204030204" pitchFamily="34" charset="0"/>
                <a:cs typeface="Calibri" panose="020F0502020204030204" pitchFamily="34" charset="0"/>
              </a:rPr>
              <a:t> custom loss function with continuous output</a:t>
            </a:r>
          </a:p>
        </p:txBody>
      </p:sp>
      <p:cxnSp>
        <p:nvCxnSpPr>
          <p:cNvPr id="22" name="Straight Connector 21">
            <a:extLst>
              <a:ext uri="{FF2B5EF4-FFF2-40B4-BE49-F238E27FC236}">
                <a16:creationId xmlns:a16="http://schemas.microsoft.com/office/drawing/2014/main" id="{3B7928F9-4155-F1EB-19F3-E582EDE7F3A2}"/>
              </a:ext>
            </a:extLst>
          </p:cNvPr>
          <p:cNvCxnSpPr>
            <a:cxnSpLocks/>
          </p:cNvCxnSpPr>
          <p:nvPr/>
        </p:nvCxnSpPr>
        <p:spPr>
          <a:xfrm>
            <a:off x="2806737" y="907576"/>
            <a:ext cx="0" cy="5677468"/>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50D3CF8-0F45-2CA3-D2E7-316CBADFCD5A}"/>
              </a:ext>
            </a:extLst>
          </p:cNvPr>
          <p:cNvSpPr txBox="1"/>
          <p:nvPr/>
        </p:nvSpPr>
        <p:spPr>
          <a:xfrm>
            <a:off x="3206606" y="1086062"/>
            <a:ext cx="1533690"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About the Data </a:t>
            </a:r>
          </a:p>
        </p:txBody>
      </p:sp>
      <p:pic>
        <p:nvPicPr>
          <p:cNvPr id="26" name="Picture 25">
            <a:extLst>
              <a:ext uri="{FF2B5EF4-FFF2-40B4-BE49-F238E27FC236}">
                <a16:creationId xmlns:a16="http://schemas.microsoft.com/office/drawing/2014/main" id="{9CB4773A-3577-5B7A-F902-ADF319D85DEB}"/>
              </a:ext>
            </a:extLst>
          </p:cNvPr>
          <p:cNvPicPr>
            <a:picLocks noChangeAspect="1"/>
          </p:cNvPicPr>
          <p:nvPr/>
        </p:nvPicPr>
        <p:blipFill>
          <a:blip r:embed="rId3"/>
          <a:stretch>
            <a:fillRect/>
          </a:stretch>
        </p:blipFill>
        <p:spPr>
          <a:xfrm>
            <a:off x="3318613" y="1424616"/>
            <a:ext cx="3244066" cy="1712286"/>
          </a:xfrm>
          <a:prstGeom prst="rect">
            <a:avLst/>
          </a:prstGeom>
        </p:spPr>
      </p:pic>
      <p:sp>
        <p:nvSpPr>
          <p:cNvPr id="27" name="TextBox 26">
            <a:extLst>
              <a:ext uri="{FF2B5EF4-FFF2-40B4-BE49-F238E27FC236}">
                <a16:creationId xmlns:a16="http://schemas.microsoft.com/office/drawing/2014/main" id="{DB955FCB-2DDF-CF48-A4A2-4B7937201D26}"/>
              </a:ext>
            </a:extLst>
          </p:cNvPr>
          <p:cNvSpPr txBox="1"/>
          <p:nvPr/>
        </p:nvSpPr>
        <p:spPr>
          <a:xfrm>
            <a:off x="3206606" y="4253681"/>
            <a:ext cx="3468081" cy="1292662"/>
          </a:xfrm>
          <a:prstGeom prst="rect">
            <a:avLst/>
          </a:prstGeom>
          <a:noFill/>
        </p:spPr>
        <p:txBody>
          <a:bodyPr wrap="square" rtlCol="0">
            <a:spAutoFit/>
          </a:bodyPr>
          <a:lstStyle/>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Train/Val/Test Split : 60/20/20</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Removed noise on training data + Normalization</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Target : </a:t>
            </a:r>
          </a:p>
          <a:p>
            <a:pPr lvl="1"/>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 [1,5,10,15,20]</a:t>
            </a:r>
          </a:p>
          <a:p>
            <a:pPr lvl="1"/>
            <a:r>
              <a:rPr lang="en-US" sz="1300" dirty="0">
                <a:latin typeface="Calibri" panose="020F0502020204030204" pitchFamily="34" charset="0"/>
                <a:cs typeface="Calibri" panose="020F0502020204030204" pitchFamily="34" charset="0"/>
              </a:rPr>
              <a:t>Total Usage Rate @ t + {</a:t>
            </a:r>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a:t>
            </a:r>
          </a:p>
        </p:txBody>
      </p:sp>
      <p:sp>
        <p:nvSpPr>
          <p:cNvPr id="28" name="TextBox 27">
            <a:extLst>
              <a:ext uri="{FF2B5EF4-FFF2-40B4-BE49-F238E27FC236}">
                <a16:creationId xmlns:a16="http://schemas.microsoft.com/office/drawing/2014/main" id="{0CC3DBB4-A41A-68F6-A994-825A674C6409}"/>
              </a:ext>
            </a:extLst>
          </p:cNvPr>
          <p:cNvSpPr txBox="1"/>
          <p:nvPr/>
        </p:nvSpPr>
        <p:spPr>
          <a:xfrm>
            <a:off x="3206606" y="3792043"/>
            <a:ext cx="2228302"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Pre – Model Data Set Up</a:t>
            </a:r>
          </a:p>
        </p:txBody>
      </p:sp>
      <p:sp>
        <p:nvSpPr>
          <p:cNvPr id="42" name="TextBox 41">
            <a:extLst>
              <a:ext uri="{FF2B5EF4-FFF2-40B4-BE49-F238E27FC236}">
                <a16:creationId xmlns:a16="http://schemas.microsoft.com/office/drawing/2014/main" id="{F15147E5-F8B3-9BA5-5597-053B2AF6DAE4}"/>
              </a:ext>
            </a:extLst>
          </p:cNvPr>
          <p:cNvSpPr txBox="1"/>
          <p:nvPr/>
        </p:nvSpPr>
        <p:spPr>
          <a:xfrm>
            <a:off x="7250526" y="1348705"/>
            <a:ext cx="982064" cy="692497"/>
          </a:xfrm>
          <a:prstGeom prst="rect">
            <a:avLst/>
          </a:prstGeom>
          <a:noFill/>
        </p:spPr>
        <p:txBody>
          <a:bodyPr wrap="none" rtlCol="0">
            <a:spAutoFit/>
          </a:bodyPr>
          <a:lstStyle/>
          <a:p>
            <a:r>
              <a:rPr lang="en-US" sz="1300" dirty="0"/>
              <a:t>e.g. </a:t>
            </a:r>
          </a:p>
          <a:p>
            <a:r>
              <a:rPr lang="en-US" sz="1300" dirty="0"/>
              <a:t>600138.ZK</a:t>
            </a:r>
          </a:p>
          <a:p>
            <a:r>
              <a:rPr lang="en-US" sz="1300" dirty="0"/>
              <a:t>600138.SH</a:t>
            </a:r>
          </a:p>
        </p:txBody>
      </p:sp>
      <p:sp>
        <p:nvSpPr>
          <p:cNvPr id="43" name="TextBox 42">
            <a:extLst>
              <a:ext uri="{FF2B5EF4-FFF2-40B4-BE49-F238E27FC236}">
                <a16:creationId xmlns:a16="http://schemas.microsoft.com/office/drawing/2014/main" id="{3B54FB40-4F00-08E2-2799-3D2C655EB235}"/>
              </a:ext>
            </a:extLst>
          </p:cNvPr>
          <p:cNvSpPr txBox="1"/>
          <p:nvPr/>
        </p:nvSpPr>
        <p:spPr>
          <a:xfrm>
            <a:off x="7250525" y="2100195"/>
            <a:ext cx="1743339" cy="892552"/>
          </a:xfrm>
          <a:prstGeom prst="rect">
            <a:avLst/>
          </a:prstGeom>
          <a:noFill/>
        </p:spPr>
        <p:txBody>
          <a:bodyPr wrap="square" rtlCol="0">
            <a:spAutoFit/>
          </a:bodyPr>
          <a:lstStyle/>
          <a:p>
            <a:r>
              <a:rPr lang="en-US" sz="1300" dirty="0"/>
              <a:t>e.g. </a:t>
            </a:r>
          </a:p>
          <a:p>
            <a:pPr marL="285750" indent="-285750">
              <a:buFontTx/>
              <a:buChar char="-"/>
            </a:pPr>
            <a:r>
              <a:rPr lang="en-US" sz="1300" dirty="0"/>
              <a:t>Total filled qty</a:t>
            </a:r>
          </a:p>
          <a:p>
            <a:pPr marL="285750" indent="-285750">
              <a:buFontTx/>
              <a:buChar char="-"/>
            </a:pPr>
            <a:r>
              <a:rPr lang="en-US" sz="1300" dirty="0"/>
              <a:t>Total available qty</a:t>
            </a:r>
          </a:p>
          <a:p>
            <a:pPr marL="285750" indent="-285750">
              <a:buFontTx/>
              <a:buChar char="-"/>
            </a:pPr>
            <a:r>
              <a:rPr lang="en-US" sz="1300" dirty="0" err="1"/>
              <a:t>Csi</a:t>
            </a:r>
            <a:r>
              <a:rPr lang="en-US" sz="1300" dirty="0"/>
              <a:t> local price</a:t>
            </a:r>
          </a:p>
        </p:txBody>
      </p:sp>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BF095EE5-0E60-6EB7-A0EB-342E177659FB}"/>
                  </a:ext>
                </a:extLst>
              </p14:cNvPr>
              <p14:cNvContentPartPr/>
              <p14:nvPr/>
            </p14:nvContentPartPr>
            <p14:xfrm>
              <a:off x="6806617" y="3772730"/>
              <a:ext cx="1995480" cy="1147320"/>
            </p14:xfrm>
          </p:contentPart>
        </mc:Choice>
        <mc:Fallback>
          <p:pic>
            <p:nvPicPr>
              <p:cNvPr id="44" name="Ink 43">
                <a:extLst>
                  <a:ext uri="{FF2B5EF4-FFF2-40B4-BE49-F238E27FC236}">
                    <a16:creationId xmlns:a16="http://schemas.microsoft.com/office/drawing/2014/main" id="{BF095EE5-0E60-6EB7-A0EB-342E177659FB}"/>
                  </a:ext>
                </a:extLst>
              </p:cNvPr>
              <p:cNvPicPr/>
              <p:nvPr/>
            </p:nvPicPr>
            <p:blipFill>
              <a:blip r:embed="rId5"/>
              <a:stretch>
                <a:fillRect/>
              </a:stretch>
            </p:blipFill>
            <p:spPr>
              <a:xfrm>
                <a:off x="6800497" y="3766610"/>
                <a:ext cx="2007720" cy="115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33B517A7-3C9D-F8A1-5283-4BD78E9ECC89}"/>
                  </a:ext>
                </a:extLst>
              </p14:cNvPr>
              <p14:cNvContentPartPr/>
              <p14:nvPr/>
            </p14:nvContentPartPr>
            <p14:xfrm>
              <a:off x="8747017" y="4789370"/>
              <a:ext cx="133920" cy="213840"/>
            </p14:xfrm>
          </p:contentPart>
        </mc:Choice>
        <mc:Fallback>
          <p:pic>
            <p:nvPicPr>
              <p:cNvPr id="45" name="Ink 44">
                <a:extLst>
                  <a:ext uri="{FF2B5EF4-FFF2-40B4-BE49-F238E27FC236}">
                    <a16:creationId xmlns:a16="http://schemas.microsoft.com/office/drawing/2014/main" id="{33B517A7-3C9D-F8A1-5283-4BD78E9ECC89}"/>
                  </a:ext>
                </a:extLst>
              </p:cNvPr>
              <p:cNvPicPr/>
              <p:nvPr/>
            </p:nvPicPr>
            <p:blipFill>
              <a:blip r:embed="rId7"/>
              <a:stretch>
                <a:fillRect/>
              </a:stretch>
            </p:blipFill>
            <p:spPr>
              <a:xfrm>
                <a:off x="8740897" y="4783250"/>
                <a:ext cx="146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C883698E-1BF8-948D-783D-06910DF09760}"/>
                  </a:ext>
                </a:extLst>
              </p14:cNvPr>
              <p14:cNvContentPartPr/>
              <p14:nvPr/>
            </p14:nvContentPartPr>
            <p14:xfrm>
              <a:off x="6686017" y="3759770"/>
              <a:ext cx="235080" cy="143280"/>
            </p14:xfrm>
          </p:contentPart>
        </mc:Choice>
        <mc:Fallback>
          <p:pic>
            <p:nvPicPr>
              <p:cNvPr id="48" name="Ink 47">
                <a:extLst>
                  <a:ext uri="{FF2B5EF4-FFF2-40B4-BE49-F238E27FC236}">
                    <a16:creationId xmlns:a16="http://schemas.microsoft.com/office/drawing/2014/main" id="{C883698E-1BF8-948D-783D-06910DF09760}"/>
                  </a:ext>
                </a:extLst>
              </p:cNvPr>
              <p:cNvPicPr/>
              <p:nvPr/>
            </p:nvPicPr>
            <p:blipFill>
              <a:blip r:embed="rId9"/>
              <a:stretch>
                <a:fillRect/>
              </a:stretch>
            </p:blipFill>
            <p:spPr>
              <a:xfrm>
                <a:off x="6679897" y="3753650"/>
                <a:ext cx="247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DF731CCD-0F86-AECA-A7AD-40D1E68303C2}"/>
                  </a:ext>
                </a:extLst>
              </p14:cNvPr>
              <p14:cNvContentPartPr/>
              <p14:nvPr/>
            </p14:nvContentPartPr>
            <p14:xfrm>
              <a:off x="7128097" y="4819250"/>
              <a:ext cx="3960" cy="165600"/>
            </p14:xfrm>
          </p:contentPart>
        </mc:Choice>
        <mc:Fallback>
          <p:pic>
            <p:nvPicPr>
              <p:cNvPr id="49" name="Ink 48">
                <a:extLst>
                  <a:ext uri="{FF2B5EF4-FFF2-40B4-BE49-F238E27FC236}">
                    <a16:creationId xmlns:a16="http://schemas.microsoft.com/office/drawing/2014/main" id="{DF731CCD-0F86-AECA-A7AD-40D1E68303C2}"/>
                  </a:ext>
                </a:extLst>
              </p:cNvPr>
              <p:cNvPicPr/>
              <p:nvPr/>
            </p:nvPicPr>
            <p:blipFill>
              <a:blip r:embed="rId11"/>
              <a:stretch>
                <a:fillRect/>
              </a:stretch>
            </p:blipFill>
            <p:spPr>
              <a:xfrm>
                <a:off x="7121977" y="4813130"/>
                <a:ext cx="162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28E8D6F6-0A98-446B-C679-FE015CC830C3}"/>
                  </a:ext>
                </a:extLst>
              </p14:cNvPr>
              <p14:cNvContentPartPr/>
              <p14:nvPr/>
            </p14:nvContentPartPr>
            <p14:xfrm>
              <a:off x="7056457" y="5134250"/>
              <a:ext cx="172440" cy="14760"/>
            </p14:xfrm>
          </p:contentPart>
        </mc:Choice>
        <mc:Fallback>
          <p:pic>
            <p:nvPicPr>
              <p:cNvPr id="50" name="Ink 49">
                <a:extLst>
                  <a:ext uri="{FF2B5EF4-FFF2-40B4-BE49-F238E27FC236}">
                    <a16:creationId xmlns:a16="http://schemas.microsoft.com/office/drawing/2014/main" id="{28E8D6F6-0A98-446B-C679-FE015CC830C3}"/>
                  </a:ext>
                </a:extLst>
              </p:cNvPr>
              <p:cNvPicPr/>
              <p:nvPr/>
            </p:nvPicPr>
            <p:blipFill>
              <a:blip r:embed="rId13"/>
              <a:stretch>
                <a:fillRect/>
              </a:stretch>
            </p:blipFill>
            <p:spPr>
              <a:xfrm>
                <a:off x="7050337" y="5128130"/>
                <a:ext cx="184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3" name="Ink 52">
                <a:extLst>
                  <a:ext uri="{FF2B5EF4-FFF2-40B4-BE49-F238E27FC236}">
                    <a16:creationId xmlns:a16="http://schemas.microsoft.com/office/drawing/2014/main" id="{D1FABB48-DA0B-02A4-D7F4-AC43C7011F16}"/>
                  </a:ext>
                </a:extLst>
              </p14:cNvPr>
              <p14:cNvContentPartPr/>
              <p14:nvPr/>
            </p14:nvContentPartPr>
            <p14:xfrm>
              <a:off x="7145737" y="5092490"/>
              <a:ext cx="129600" cy="176400"/>
            </p14:xfrm>
          </p:contentPart>
        </mc:Choice>
        <mc:Fallback>
          <p:pic>
            <p:nvPicPr>
              <p:cNvPr id="53" name="Ink 52">
                <a:extLst>
                  <a:ext uri="{FF2B5EF4-FFF2-40B4-BE49-F238E27FC236}">
                    <a16:creationId xmlns:a16="http://schemas.microsoft.com/office/drawing/2014/main" id="{D1FABB48-DA0B-02A4-D7F4-AC43C7011F16}"/>
                  </a:ext>
                </a:extLst>
              </p:cNvPr>
              <p:cNvPicPr/>
              <p:nvPr/>
            </p:nvPicPr>
            <p:blipFill>
              <a:blip r:embed="rId15"/>
              <a:stretch>
                <a:fillRect/>
              </a:stretch>
            </p:blipFill>
            <p:spPr>
              <a:xfrm>
                <a:off x="7139617" y="5086370"/>
                <a:ext cx="141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6" name="Ink 55">
                <a:extLst>
                  <a:ext uri="{FF2B5EF4-FFF2-40B4-BE49-F238E27FC236}">
                    <a16:creationId xmlns:a16="http://schemas.microsoft.com/office/drawing/2014/main" id="{FD758DEC-0915-3453-F40F-CD4551C51884}"/>
                  </a:ext>
                </a:extLst>
              </p14:cNvPr>
              <p14:cNvContentPartPr/>
              <p14:nvPr/>
            </p14:nvContentPartPr>
            <p14:xfrm>
              <a:off x="8503657" y="4802690"/>
              <a:ext cx="36000" cy="175320"/>
            </p14:xfrm>
          </p:contentPart>
        </mc:Choice>
        <mc:Fallback>
          <p:pic>
            <p:nvPicPr>
              <p:cNvPr id="56" name="Ink 55">
                <a:extLst>
                  <a:ext uri="{FF2B5EF4-FFF2-40B4-BE49-F238E27FC236}">
                    <a16:creationId xmlns:a16="http://schemas.microsoft.com/office/drawing/2014/main" id="{FD758DEC-0915-3453-F40F-CD4551C51884}"/>
                  </a:ext>
                </a:extLst>
              </p:cNvPr>
              <p:cNvPicPr/>
              <p:nvPr/>
            </p:nvPicPr>
            <p:blipFill>
              <a:blip r:embed="rId17"/>
              <a:stretch>
                <a:fillRect/>
              </a:stretch>
            </p:blipFill>
            <p:spPr>
              <a:xfrm>
                <a:off x="8497537" y="4796570"/>
                <a:ext cx="48240" cy="187560"/>
              </a:xfrm>
              <a:prstGeom prst="rect">
                <a:avLst/>
              </a:prstGeom>
            </p:spPr>
          </p:pic>
        </mc:Fallback>
      </mc:AlternateContent>
      <p:grpSp>
        <p:nvGrpSpPr>
          <p:cNvPr id="75" name="Group 74">
            <a:extLst>
              <a:ext uri="{FF2B5EF4-FFF2-40B4-BE49-F238E27FC236}">
                <a16:creationId xmlns:a16="http://schemas.microsoft.com/office/drawing/2014/main" id="{537629C0-1E3F-09F9-5019-3111840312A1}"/>
              </a:ext>
            </a:extLst>
          </p:cNvPr>
          <p:cNvGrpSpPr/>
          <p:nvPr/>
        </p:nvGrpSpPr>
        <p:grpSpPr>
          <a:xfrm>
            <a:off x="7078777" y="4300130"/>
            <a:ext cx="131040" cy="96480"/>
            <a:chOff x="7078777" y="4300130"/>
            <a:chExt cx="131040" cy="96480"/>
          </a:xfrm>
        </p:grpSpPr>
        <mc:AlternateContent xmlns:mc="http://schemas.openxmlformats.org/markup-compatibility/2006">
          <mc:Choice xmlns:p14="http://schemas.microsoft.com/office/powerpoint/2010/main" Requires="p14">
            <p:contentPart p14:bwMode="auto" r:id="rId18">
              <p14:nvContentPartPr>
                <p14:cNvPr id="69" name="Ink 68">
                  <a:extLst>
                    <a:ext uri="{FF2B5EF4-FFF2-40B4-BE49-F238E27FC236}">
                      <a16:creationId xmlns:a16="http://schemas.microsoft.com/office/drawing/2014/main" id="{912565D3-017D-F708-7AAF-90F902CEA8FD}"/>
                    </a:ext>
                  </a:extLst>
                </p14:cNvPr>
                <p14:cNvContentPartPr/>
                <p14:nvPr/>
              </p14:nvContentPartPr>
              <p14:xfrm>
                <a:off x="7145377" y="4328930"/>
                <a:ext cx="360" cy="360"/>
              </p14:xfrm>
            </p:contentPart>
          </mc:Choice>
          <mc:Fallback>
            <p:pic>
              <p:nvPicPr>
                <p:cNvPr id="69" name="Ink 68">
                  <a:extLst>
                    <a:ext uri="{FF2B5EF4-FFF2-40B4-BE49-F238E27FC236}">
                      <a16:creationId xmlns:a16="http://schemas.microsoft.com/office/drawing/2014/main" id="{912565D3-017D-F708-7AAF-90F902CEA8FD}"/>
                    </a:ext>
                  </a:extLst>
                </p:cNvPr>
                <p:cNvPicPr/>
                <p:nvPr/>
              </p:nvPicPr>
              <p:blipFill>
                <a:blip r:embed="rId19"/>
                <a:stretch>
                  <a:fillRect/>
                </a:stretch>
              </p:blipFill>
              <p:spPr>
                <a:xfrm>
                  <a:off x="7139257" y="43228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D724F594-8E1C-145F-8318-5057BBC503E5}"/>
                    </a:ext>
                  </a:extLst>
                </p14:cNvPr>
                <p14:cNvContentPartPr/>
                <p14:nvPr/>
              </p14:nvContentPartPr>
              <p14:xfrm>
                <a:off x="7078777" y="4304450"/>
                <a:ext cx="82440" cy="92160"/>
              </p14:xfrm>
            </p:contentPart>
          </mc:Choice>
          <mc:Fallback>
            <p:pic>
              <p:nvPicPr>
                <p:cNvPr id="70" name="Ink 69">
                  <a:extLst>
                    <a:ext uri="{FF2B5EF4-FFF2-40B4-BE49-F238E27FC236}">
                      <a16:creationId xmlns:a16="http://schemas.microsoft.com/office/drawing/2014/main" id="{D724F594-8E1C-145F-8318-5057BBC503E5}"/>
                    </a:ext>
                  </a:extLst>
                </p:cNvPr>
                <p:cNvPicPr/>
                <p:nvPr/>
              </p:nvPicPr>
              <p:blipFill>
                <a:blip r:embed="rId21"/>
                <a:stretch>
                  <a:fillRect/>
                </a:stretch>
              </p:blipFill>
              <p:spPr>
                <a:xfrm>
                  <a:off x="7072657" y="4298330"/>
                  <a:ext cx="94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3" name="Ink 72">
                  <a:extLst>
                    <a:ext uri="{FF2B5EF4-FFF2-40B4-BE49-F238E27FC236}">
                      <a16:creationId xmlns:a16="http://schemas.microsoft.com/office/drawing/2014/main" id="{A86CC961-3312-C040-E898-F710EA5A7B8F}"/>
                    </a:ext>
                  </a:extLst>
                </p14:cNvPr>
                <p14:cNvContentPartPr/>
                <p14:nvPr/>
              </p14:nvContentPartPr>
              <p14:xfrm>
                <a:off x="7085617" y="4300130"/>
                <a:ext cx="124200" cy="93600"/>
              </p14:xfrm>
            </p:contentPart>
          </mc:Choice>
          <mc:Fallback>
            <p:pic>
              <p:nvPicPr>
                <p:cNvPr id="73" name="Ink 72">
                  <a:extLst>
                    <a:ext uri="{FF2B5EF4-FFF2-40B4-BE49-F238E27FC236}">
                      <a16:creationId xmlns:a16="http://schemas.microsoft.com/office/drawing/2014/main" id="{A86CC961-3312-C040-E898-F710EA5A7B8F}"/>
                    </a:ext>
                  </a:extLst>
                </p:cNvPr>
                <p:cNvPicPr/>
                <p:nvPr/>
              </p:nvPicPr>
              <p:blipFill>
                <a:blip r:embed="rId23"/>
                <a:stretch>
                  <a:fillRect/>
                </a:stretch>
              </p:blipFill>
              <p:spPr>
                <a:xfrm>
                  <a:off x="7079497" y="4294010"/>
                  <a:ext cx="136440" cy="105840"/>
                </a:xfrm>
                <a:prstGeom prst="rect">
                  <a:avLst/>
                </a:prstGeom>
              </p:spPr>
            </p:pic>
          </mc:Fallback>
        </mc:AlternateContent>
      </p:grpSp>
      <p:grpSp>
        <p:nvGrpSpPr>
          <p:cNvPr id="83" name="Group 82">
            <a:extLst>
              <a:ext uri="{FF2B5EF4-FFF2-40B4-BE49-F238E27FC236}">
                <a16:creationId xmlns:a16="http://schemas.microsoft.com/office/drawing/2014/main" id="{73198EE3-170C-D44C-F35E-00B09B426CE6}"/>
              </a:ext>
            </a:extLst>
          </p:cNvPr>
          <p:cNvGrpSpPr/>
          <p:nvPr/>
        </p:nvGrpSpPr>
        <p:grpSpPr>
          <a:xfrm>
            <a:off x="7470457" y="4505690"/>
            <a:ext cx="104040" cy="99720"/>
            <a:chOff x="7470457" y="4505690"/>
            <a:chExt cx="104040" cy="99720"/>
          </a:xfrm>
        </p:grpSpPr>
        <mc:AlternateContent xmlns:mc="http://schemas.openxmlformats.org/markup-compatibility/2006">
          <mc:Choice xmlns:p14="http://schemas.microsoft.com/office/powerpoint/2010/main" Requires="p14">
            <p:contentPart p14:bwMode="auto" r:id="rId24">
              <p14:nvContentPartPr>
                <p14:cNvPr id="80" name="Ink 79">
                  <a:extLst>
                    <a:ext uri="{FF2B5EF4-FFF2-40B4-BE49-F238E27FC236}">
                      <a16:creationId xmlns:a16="http://schemas.microsoft.com/office/drawing/2014/main" id="{E2DF2A8C-EF2A-D199-22BB-49A19CF4AC5C}"/>
                    </a:ext>
                  </a:extLst>
                </p14:cNvPr>
                <p14:cNvContentPartPr/>
                <p14:nvPr/>
              </p14:nvContentPartPr>
              <p14:xfrm>
                <a:off x="7470457" y="4507130"/>
                <a:ext cx="104040" cy="98280"/>
              </p14:xfrm>
            </p:contentPart>
          </mc:Choice>
          <mc:Fallback>
            <p:pic>
              <p:nvPicPr>
                <p:cNvPr id="80" name="Ink 79">
                  <a:extLst>
                    <a:ext uri="{FF2B5EF4-FFF2-40B4-BE49-F238E27FC236}">
                      <a16:creationId xmlns:a16="http://schemas.microsoft.com/office/drawing/2014/main" id="{E2DF2A8C-EF2A-D199-22BB-49A19CF4AC5C}"/>
                    </a:ext>
                  </a:extLst>
                </p:cNvPr>
                <p:cNvPicPr/>
                <p:nvPr/>
              </p:nvPicPr>
              <p:blipFill>
                <a:blip r:embed="rId25"/>
                <a:stretch>
                  <a:fillRect/>
                </a:stretch>
              </p:blipFill>
              <p:spPr>
                <a:xfrm>
                  <a:off x="7464337" y="4501010"/>
                  <a:ext cx="116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1" name="Ink 80">
                  <a:extLst>
                    <a:ext uri="{FF2B5EF4-FFF2-40B4-BE49-F238E27FC236}">
                      <a16:creationId xmlns:a16="http://schemas.microsoft.com/office/drawing/2014/main" id="{EBD16A3D-CFFF-5DB7-7065-7004ECD64922}"/>
                    </a:ext>
                  </a:extLst>
                </p14:cNvPr>
                <p14:cNvContentPartPr/>
                <p14:nvPr/>
              </p14:nvContentPartPr>
              <p14:xfrm>
                <a:off x="7473697" y="4505690"/>
                <a:ext cx="97560" cy="87480"/>
              </p14:xfrm>
            </p:contentPart>
          </mc:Choice>
          <mc:Fallback>
            <p:pic>
              <p:nvPicPr>
                <p:cNvPr id="81" name="Ink 80">
                  <a:extLst>
                    <a:ext uri="{FF2B5EF4-FFF2-40B4-BE49-F238E27FC236}">
                      <a16:creationId xmlns:a16="http://schemas.microsoft.com/office/drawing/2014/main" id="{EBD16A3D-CFFF-5DB7-7065-7004ECD64922}"/>
                    </a:ext>
                  </a:extLst>
                </p:cNvPr>
                <p:cNvPicPr/>
                <p:nvPr/>
              </p:nvPicPr>
              <p:blipFill>
                <a:blip r:embed="rId27"/>
                <a:stretch>
                  <a:fillRect/>
                </a:stretch>
              </p:blipFill>
              <p:spPr>
                <a:xfrm>
                  <a:off x="7467577" y="4499570"/>
                  <a:ext cx="109800" cy="99720"/>
                </a:xfrm>
                <a:prstGeom prst="rect">
                  <a:avLst/>
                </a:prstGeom>
              </p:spPr>
            </p:pic>
          </mc:Fallback>
        </mc:AlternateContent>
      </p:grpSp>
      <p:grpSp>
        <p:nvGrpSpPr>
          <p:cNvPr id="93" name="Group 92">
            <a:extLst>
              <a:ext uri="{FF2B5EF4-FFF2-40B4-BE49-F238E27FC236}">
                <a16:creationId xmlns:a16="http://schemas.microsoft.com/office/drawing/2014/main" id="{F04595C3-91AB-BE19-187B-1A8B674FEE2F}"/>
              </a:ext>
            </a:extLst>
          </p:cNvPr>
          <p:cNvGrpSpPr/>
          <p:nvPr/>
        </p:nvGrpSpPr>
        <p:grpSpPr>
          <a:xfrm>
            <a:off x="7735417" y="3887570"/>
            <a:ext cx="771840" cy="370080"/>
            <a:chOff x="7735417" y="3887570"/>
            <a:chExt cx="771840" cy="370080"/>
          </a:xfrm>
        </p:grpSpPr>
        <mc:AlternateContent xmlns:mc="http://schemas.openxmlformats.org/markup-compatibility/2006">
          <mc:Choice xmlns:p14="http://schemas.microsoft.com/office/powerpoint/2010/main" Requires="p14">
            <p:contentPart p14:bwMode="auto" r:id="rId28">
              <p14:nvContentPartPr>
                <p14:cNvPr id="76" name="Ink 75">
                  <a:extLst>
                    <a:ext uri="{FF2B5EF4-FFF2-40B4-BE49-F238E27FC236}">
                      <a16:creationId xmlns:a16="http://schemas.microsoft.com/office/drawing/2014/main" id="{64E1D0B7-843D-9C1A-363B-947BAE03CDC0}"/>
                    </a:ext>
                  </a:extLst>
                </p14:cNvPr>
                <p14:cNvContentPartPr/>
                <p14:nvPr/>
              </p14:nvContentPartPr>
              <p14:xfrm>
                <a:off x="8390257" y="3887570"/>
                <a:ext cx="91440" cy="88560"/>
              </p14:xfrm>
            </p:contentPart>
          </mc:Choice>
          <mc:Fallback>
            <p:pic>
              <p:nvPicPr>
                <p:cNvPr id="76" name="Ink 75">
                  <a:extLst>
                    <a:ext uri="{FF2B5EF4-FFF2-40B4-BE49-F238E27FC236}">
                      <a16:creationId xmlns:a16="http://schemas.microsoft.com/office/drawing/2014/main" id="{64E1D0B7-843D-9C1A-363B-947BAE03CDC0}"/>
                    </a:ext>
                  </a:extLst>
                </p:cNvPr>
                <p:cNvPicPr/>
                <p:nvPr/>
              </p:nvPicPr>
              <p:blipFill>
                <a:blip r:embed="rId29"/>
                <a:stretch>
                  <a:fillRect/>
                </a:stretch>
              </p:blipFill>
              <p:spPr>
                <a:xfrm>
                  <a:off x="8384137" y="3881450"/>
                  <a:ext cx="103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7" name="Ink 76">
                  <a:extLst>
                    <a:ext uri="{FF2B5EF4-FFF2-40B4-BE49-F238E27FC236}">
                      <a16:creationId xmlns:a16="http://schemas.microsoft.com/office/drawing/2014/main" id="{E30C0344-EC3A-1661-4A95-7AF6D04A1C6A}"/>
                    </a:ext>
                  </a:extLst>
                </p14:cNvPr>
                <p14:cNvContentPartPr/>
                <p14:nvPr/>
              </p14:nvContentPartPr>
              <p14:xfrm>
                <a:off x="8400697" y="3889730"/>
                <a:ext cx="106560" cy="75240"/>
              </p14:xfrm>
            </p:contentPart>
          </mc:Choice>
          <mc:Fallback>
            <p:pic>
              <p:nvPicPr>
                <p:cNvPr id="77" name="Ink 76">
                  <a:extLst>
                    <a:ext uri="{FF2B5EF4-FFF2-40B4-BE49-F238E27FC236}">
                      <a16:creationId xmlns:a16="http://schemas.microsoft.com/office/drawing/2014/main" id="{E30C0344-EC3A-1661-4A95-7AF6D04A1C6A}"/>
                    </a:ext>
                  </a:extLst>
                </p:cNvPr>
                <p:cNvPicPr/>
                <p:nvPr/>
              </p:nvPicPr>
              <p:blipFill>
                <a:blip r:embed="rId31"/>
                <a:stretch>
                  <a:fillRect/>
                </a:stretch>
              </p:blipFill>
              <p:spPr>
                <a:xfrm>
                  <a:off x="8394577" y="3883610"/>
                  <a:ext cx="1188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4" name="Ink 83">
                  <a:extLst>
                    <a:ext uri="{FF2B5EF4-FFF2-40B4-BE49-F238E27FC236}">
                      <a16:creationId xmlns:a16="http://schemas.microsoft.com/office/drawing/2014/main" id="{505236A8-A6BF-5751-F50A-459A28F845E1}"/>
                    </a:ext>
                  </a:extLst>
                </p14:cNvPr>
                <p14:cNvContentPartPr/>
                <p14:nvPr/>
              </p14:nvContentPartPr>
              <p14:xfrm>
                <a:off x="7735417" y="4147850"/>
                <a:ext cx="90720" cy="89280"/>
              </p14:xfrm>
            </p:contentPart>
          </mc:Choice>
          <mc:Fallback>
            <p:pic>
              <p:nvPicPr>
                <p:cNvPr id="84" name="Ink 83">
                  <a:extLst>
                    <a:ext uri="{FF2B5EF4-FFF2-40B4-BE49-F238E27FC236}">
                      <a16:creationId xmlns:a16="http://schemas.microsoft.com/office/drawing/2014/main" id="{505236A8-A6BF-5751-F50A-459A28F845E1}"/>
                    </a:ext>
                  </a:extLst>
                </p:cNvPr>
                <p:cNvPicPr/>
                <p:nvPr/>
              </p:nvPicPr>
              <p:blipFill>
                <a:blip r:embed="rId33"/>
                <a:stretch>
                  <a:fillRect/>
                </a:stretch>
              </p:blipFill>
              <p:spPr>
                <a:xfrm>
                  <a:off x="7729297" y="4141730"/>
                  <a:ext cx="102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5" name="Ink 84">
                  <a:extLst>
                    <a:ext uri="{FF2B5EF4-FFF2-40B4-BE49-F238E27FC236}">
                      <a16:creationId xmlns:a16="http://schemas.microsoft.com/office/drawing/2014/main" id="{E16998AA-02A1-233B-3B72-5D6AD593AEAD}"/>
                    </a:ext>
                  </a:extLst>
                </p14:cNvPr>
                <p14:cNvContentPartPr/>
                <p14:nvPr/>
              </p14:nvContentPartPr>
              <p14:xfrm>
                <a:off x="7747297" y="4148210"/>
                <a:ext cx="119880" cy="109440"/>
              </p14:xfrm>
            </p:contentPart>
          </mc:Choice>
          <mc:Fallback>
            <p:pic>
              <p:nvPicPr>
                <p:cNvPr id="85" name="Ink 84">
                  <a:extLst>
                    <a:ext uri="{FF2B5EF4-FFF2-40B4-BE49-F238E27FC236}">
                      <a16:creationId xmlns:a16="http://schemas.microsoft.com/office/drawing/2014/main" id="{E16998AA-02A1-233B-3B72-5D6AD593AEAD}"/>
                    </a:ext>
                  </a:extLst>
                </p:cNvPr>
                <p:cNvPicPr/>
                <p:nvPr/>
              </p:nvPicPr>
              <p:blipFill>
                <a:blip r:embed="rId35"/>
                <a:stretch>
                  <a:fillRect/>
                </a:stretch>
              </p:blipFill>
              <p:spPr>
                <a:xfrm>
                  <a:off x="7741177" y="4142090"/>
                  <a:ext cx="132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8" name="Ink 87">
                  <a:extLst>
                    <a:ext uri="{FF2B5EF4-FFF2-40B4-BE49-F238E27FC236}">
                      <a16:creationId xmlns:a16="http://schemas.microsoft.com/office/drawing/2014/main" id="{D29101F1-B58B-9AD2-08A7-BCDE7F569248}"/>
                    </a:ext>
                  </a:extLst>
                </p14:cNvPr>
                <p14:cNvContentPartPr/>
                <p14:nvPr/>
              </p14:nvContentPartPr>
              <p14:xfrm>
                <a:off x="8077057" y="4058210"/>
                <a:ext cx="131400" cy="90360"/>
              </p14:xfrm>
            </p:contentPart>
          </mc:Choice>
          <mc:Fallback>
            <p:pic>
              <p:nvPicPr>
                <p:cNvPr id="88" name="Ink 87">
                  <a:extLst>
                    <a:ext uri="{FF2B5EF4-FFF2-40B4-BE49-F238E27FC236}">
                      <a16:creationId xmlns:a16="http://schemas.microsoft.com/office/drawing/2014/main" id="{D29101F1-B58B-9AD2-08A7-BCDE7F569248}"/>
                    </a:ext>
                  </a:extLst>
                </p:cNvPr>
                <p:cNvPicPr/>
                <p:nvPr/>
              </p:nvPicPr>
              <p:blipFill>
                <a:blip r:embed="rId37"/>
                <a:stretch>
                  <a:fillRect/>
                </a:stretch>
              </p:blipFill>
              <p:spPr>
                <a:xfrm>
                  <a:off x="8070937" y="4052090"/>
                  <a:ext cx="143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1" name="Ink 90">
                  <a:extLst>
                    <a:ext uri="{FF2B5EF4-FFF2-40B4-BE49-F238E27FC236}">
                      <a16:creationId xmlns:a16="http://schemas.microsoft.com/office/drawing/2014/main" id="{D7AA9531-6040-E308-9D34-34B439224504}"/>
                    </a:ext>
                  </a:extLst>
                </p14:cNvPr>
                <p14:cNvContentPartPr/>
                <p14:nvPr/>
              </p14:nvContentPartPr>
              <p14:xfrm>
                <a:off x="8122417" y="4040210"/>
                <a:ext cx="58320" cy="99360"/>
              </p14:xfrm>
            </p:contentPart>
          </mc:Choice>
          <mc:Fallback>
            <p:pic>
              <p:nvPicPr>
                <p:cNvPr id="91" name="Ink 90">
                  <a:extLst>
                    <a:ext uri="{FF2B5EF4-FFF2-40B4-BE49-F238E27FC236}">
                      <a16:creationId xmlns:a16="http://schemas.microsoft.com/office/drawing/2014/main" id="{D7AA9531-6040-E308-9D34-34B439224504}"/>
                    </a:ext>
                  </a:extLst>
                </p:cNvPr>
                <p:cNvPicPr/>
                <p:nvPr/>
              </p:nvPicPr>
              <p:blipFill>
                <a:blip r:embed="rId39"/>
                <a:stretch>
                  <a:fillRect/>
                </a:stretch>
              </p:blipFill>
              <p:spPr>
                <a:xfrm>
                  <a:off x="8116297" y="4034090"/>
                  <a:ext cx="70560" cy="11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B79EDC9A-A441-1679-BCA6-D658988FF4F1}"/>
                  </a:ext>
                </a:extLst>
              </p14:cNvPr>
              <p14:cNvContentPartPr/>
              <p14:nvPr/>
            </p14:nvContentPartPr>
            <p14:xfrm>
              <a:off x="7555777" y="4784330"/>
              <a:ext cx="360" cy="150120"/>
            </p14:xfrm>
          </p:contentPart>
        </mc:Choice>
        <mc:Fallback>
          <p:pic>
            <p:nvPicPr>
              <p:cNvPr id="94" name="Ink 93">
                <a:extLst>
                  <a:ext uri="{FF2B5EF4-FFF2-40B4-BE49-F238E27FC236}">
                    <a16:creationId xmlns:a16="http://schemas.microsoft.com/office/drawing/2014/main" id="{B79EDC9A-A441-1679-BCA6-D658988FF4F1}"/>
                  </a:ext>
                </a:extLst>
              </p:cNvPr>
              <p:cNvPicPr/>
              <p:nvPr/>
            </p:nvPicPr>
            <p:blipFill>
              <a:blip r:embed="rId41"/>
              <a:stretch>
                <a:fillRect/>
              </a:stretch>
            </p:blipFill>
            <p:spPr>
              <a:xfrm>
                <a:off x="7549657" y="4778210"/>
                <a:ext cx="126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9" name="Ink 98">
                <a:extLst>
                  <a:ext uri="{FF2B5EF4-FFF2-40B4-BE49-F238E27FC236}">
                    <a16:creationId xmlns:a16="http://schemas.microsoft.com/office/drawing/2014/main" id="{C0A72FE3-0885-2971-BA32-F2D7CB127A03}"/>
                  </a:ext>
                </a:extLst>
              </p14:cNvPr>
              <p14:cNvContentPartPr/>
              <p14:nvPr/>
            </p14:nvContentPartPr>
            <p14:xfrm>
              <a:off x="7863577" y="4811690"/>
              <a:ext cx="7560" cy="125280"/>
            </p14:xfrm>
          </p:contentPart>
        </mc:Choice>
        <mc:Fallback>
          <p:pic>
            <p:nvPicPr>
              <p:cNvPr id="99" name="Ink 98">
                <a:extLst>
                  <a:ext uri="{FF2B5EF4-FFF2-40B4-BE49-F238E27FC236}">
                    <a16:creationId xmlns:a16="http://schemas.microsoft.com/office/drawing/2014/main" id="{C0A72FE3-0885-2971-BA32-F2D7CB127A03}"/>
                  </a:ext>
                </a:extLst>
              </p:cNvPr>
              <p:cNvPicPr/>
              <p:nvPr/>
            </p:nvPicPr>
            <p:blipFill>
              <a:blip r:embed="rId43"/>
              <a:stretch>
                <a:fillRect/>
              </a:stretch>
            </p:blipFill>
            <p:spPr>
              <a:xfrm>
                <a:off x="7857457" y="4805570"/>
                <a:ext cx="19800" cy="137520"/>
              </a:xfrm>
              <a:prstGeom prst="rect">
                <a:avLst/>
              </a:prstGeom>
            </p:spPr>
          </p:pic>
        </mc:Fallback>
      </mc:AlternateContent>
      <p:grpSp>
        <p:nvGrpSpPr>
          <p:cNvPr id="105" name="Group 104">
            <a:extLst>
              <a:ext uri="{FF2B5EF4-FFF2-40B4-BE49-F238E27FC236}">
                <a16:creationId xmlns:a16="http://schemas.microsoft.com/office/drawing/2014/main" id="{87C2267A-3DE0-CE73-1DF6-C304CDE24BFD}"/>
              </a:ext>
            </a:extLst>
          </p:cNvPr>
          <p:cNvGrpSpPr/>
          <p:nvPr/>
        </p:nvGrpSpPr>
        <p:grpSpPr>
          <a:xfrm>
            <a:off x="7496017" y="5073770"/>
            <a:ext cx="505800" cy="212760"/>
            <a:chOff x="7496017" y="5073770"/>
            <a:chExt cx="505800" cy="212760"/>
          </a:xfrm>
        </p:grpSpPr>
        <mc:AlternateContent xmlns:mc="http://schemas.openxmlformats.org/markup-compatibility/2006">
          <mc:Choice xmlns:p14="http://schemas.microsoft.com/office/powerpoint/2010/main" Requires="p14">
            <p:contentPart p14:bwMode="auto" r:id="rId44">
              <p14:nvContentPartPr>
                <p14:cNvPr id="95" name="Ink 94">
                  <a:extLst>
                    <a:ext uri="{FF2B5EF4-FFF2-40B4-BE49-F238E27FC236}">
                      <a16:creationId xmlns:a16="http://schemas.microsoft.com/office/drawing/2014/main" id="{F39EC687-8026-840F-1343-635575DB2CE9}"/>
                    </a:ext>
                  </a:extLst>
                </p14:cNvPr>
                <p14:cNvContentPartPr/>
                <p14:nvPr/>
              </p14:nvContentPartPr>
              <p14:xfrm>
                <a:off x="7496017" y="5108330"/>
                <a:ext cx="126360" cy="145800"/>
              </p14:xfrm>
            </p:contentPart>
          </mc:Choice>
          <mc:Fallback>
            <p:pic>
              <p:nvPicPr>
                <p:cNvPr id="95" name="Ink 94">
                  <a:extLst>
                    <a:ext uri="{FF2B5EF4-FFF2-40B4-BE49-F238E27FC236}">
                      <a16:creationId xmlns:a16="http://schemas.microsoft.com/office/drawing/2014/main" id="{F39EC687-8026-840F-1343-635575DB2CE9}"/>
                    </a:ext>
                  </a:extLst>
                </p:cNvPr>
                <p:cNvPicPr/>
                <p:nvPr/>
              </p:nvPicPr>
              <p:blipFill>
                <a:blip r:embed="rId45"/>
                <a:stretch>
                  <a:fillRect/>
                </a:stretch>
              </p:blipFill>
              <p:spPr>
                <a:xfrm>
                  <a:off x="7489897" y="5102210"/>
                  <a:ext cx="138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6" name="Ink 95">
                  <a:extLst>
                    <a:ext uri="{FF2B5EF4-FFF2-40B4-BE49-F238E27FC236}">
                      <a16:creationId xmlns:a16="http://schemas.microsoft.com/office/drawing/2014/main" id="{5717202D-1012-C415-DC32-A43102486B53}"/>
                    </a:ext>
                  </a:extLst>
                </p14:cNvPr>
                <p14:cNvContentPartPr/>
                <p14:nvPr/>
              </p14:nvContentPartPr>
              <p14:xfrm>
                <a:off x="7520857" y="5073770"/>
                <a:ext cx="122040" cy="6840"/>
              </p14:xfrm>
            </p:contentPart>
          </mc:Choice>
          <mc:Fallback>
            <p:pic>
              <p:nvPicPr>
                <p:cNvPr id="96" name="Ink 95">
                  <a:extLst>
                    <a:ext uri="{FF2B5EF4-FFF2-40B4-BE49-F238E27FC236}">
                      <a16:creationId xmlns:a16="http://schemas.microsoft.com/office/drawing/2014/main" id="{5717202D-1012-C415-DC32-A43102486B53}"/>
                    </a:ext>
                  </a:extLst>
                </p:cNvPr>
                <p:cNvPicPr/>
                <p:nvPr/>
              </p:nvPicPr>
              <p:blipFill>
                <a:blip r:embed="rId47"/>
                <a:stretch>
                  <a:fillRect/>
                </a:stretch>
              </p:blipFill>
              <p:spPr>
                <a:xfrm>
                  <a:off x="7514737" y="5067650"/>
                  <a:ext cx="1342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330BE4F8-0620-13DB-BD1B-B045D1EA23BD}"/>
                    </a:ext>
                  </a:extLst>
                </p14:cNvPr>
                <p14:cNvContentPartPr/>
                <p14:nvPr/>
              </p14:nvContentPartPr>
              <p14:xfrm>
                <a:off x="7811377" y="5127770"/>
                <a:ext cx="360" cy="118080"/>
              </p14:xfrm>
            </p:contentPart>
          </mc:Choice>
          <mc:Fallback>
            <p:pic>
              <p:nvPicPr>
                <p:cNvPr id="100" name="Ink 99">
                  <a:extLst>
                    <a:ext uri="{FF2B5EF4-FFF2-40B4-BE49-F238E27FC236}">
                      <a16:creationId xmlns:a16="http://schemas.microsoft.com/office/drawing/2014/main" id="{330BE4F8-0620-13DB-BD1B-B045D1EA23BD}"/>
                    </a:ext>
                  </a:extLst>
                </p:cNvPr>
                <p:cNvPicPr/>
                <p:nvPr/>
              </p:nvPicPr>
              <p:blipFill>
                <a:blip r:embed="rId49"/>
                <a:stretch>
                  <a:fillRect/>
                </a:stretch>
              </p:blipFill>
              <p:spPr>
                <a:xfrm>
                  <a:off x="7805257" y="5121650"/>
                  <a:ext cx="126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3" name="Ink 102">
                  <a:extLst>
                    <a:ext uri="{FF2B5EF4-FFF2-40B4-BE49-F238E27FC236}">
                      <a16:creationId xmlns:a16="http://schemas.microsoft.com/office/drawing/2014/main" id="{1BF26853-A7B6-0A11-4D48-2C1E4E327C11}"/>
                    </a:ext>
                  </a:extLst>
                </p14:cNvPr>
                <p14:cNvContentPartPr/>
                <p14:nvPr/>
              </p14:nvContentPartPr>
              <p14:xfrm>
                <a:off x="7867537" y="5137130"/>
                <a:ext cx="134280" cy="149400"/>
              </p14:xfrm>
            </p:contentPart>
          </mc:Choice>
          <mc:Fallback>
            <p:pic>
              <p:nvPicPr>
                <p:cNvPr id="103" name="Ink 102">
                  <a:extLst>
                    <a:ext uri="{FF2B5EF4-FFF2-40B4-BE49-F238E27FC236}">
                      <a16:creationId xmlns:a16="http://schemas.microsoft.com/office/drawing/2014/main" id="{1BF26853-A7B6-0A11-4D48-2C1E4E327C11}"/>
                    </a:ext>
                  </a:extLst>
                </p:cNvPr>
                <p:cNvPicPr/>
                <p:nvPr/>
              </p:nvPicPr>
              <p:blipFill>
                <a:blip r:embed="rId51"/>
                <a:stretch>
                  <a:fillRect/>
                </a:stretch>
              </p:blipFill>
              <p:spPr>
                <a:xfrm>
                  <a:off x="7861417" y="5131010"/>
                  <a:ext cx="146520" cy="16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132" name="Ink 131">
                <a:extLst>
                  <a:ext uri="{FF2B5EF4-FFF2-40B4-BE49-F238E27FC236}">
                    <a16:creationId xmlns:a16="http://schemas.microsoft.com/office/drawing/2014/main" id="{6AC29CE9-85E0-C34E-622E-E7869DFD54BF}"/>
                  </a:ext>
                </a:extLst>
              </p14:cNvPr>
              <p14:cNvContentPartPr/>
              <p14:nvPr/>
            </p14:nvContentPartPr>
            <p14:xfrm>
              <a:off x="8207377" y="4826450"/>
              <a:ext cx="11160" cy="208800"/>
            </p14:xfrm>
          </p:contentPart>
        </mc:Choice>
        <mc:Fallback>
          <p:pic>
            <p:nvPicPr>
              <p:cNvPr id="132" name="Ink 131">
                <a:extLst>
                  <a:ext uri="{FF2B5EF4-FFF2-40B4-BE49-F238E27FC236}">
                    <a16:creationId xmlns:a16="http://schemas.microsoft.com/office/drawing/2014/main" id="{6AC29CE9-85E0-C34E-622E-E7869DFD54BF}"/>
                  </a:ext>
                </a:extLst>
              </p:cNvPr>
              <p:cNvPicPr/>
              <p:nvPr/>
            </p:nvPicPr>
            <p:blipFill>
              <a:blip r:embed="rId53"/>
              <a:stretch>
                <a:fillRect/>
              </a:stretch>
            </p:blipFill>
            <p:spPr>
              <a:xfrm>
                <a:off x="8201257" y="4820330"/>
                <a:ext cx="23400" cy="221040"/>
              </a:xfrm>
              <a:prstGeom prst="rect">
                <a:avLst/>
              </a:prstGeom>
            </p:spPr>
          </p:pic>
        </mc:Fallback>
      </mc:AlternateContent>
      <p:grpSp>
        <p:nvGrpSpPr>
          <p:cNvPr id="145" name="Group 144">
            <a:extLst>
              <a:ext uri="{FF2B5EF4-FFF2-40B4-BE49-F238E27FC236}">
                <a16:creationId xmlns:a16="http://schemas.microsoft.com/office/drawing/2014/main" id="{BBE79BBE-6C2C-4847-C06B-A86F9C9611B0}"/>
              </a:ext>
            </a:extLst>
          </p:cNvPr>
          <p:cNvGrpSpPr/>
          <p:nvPr/>
        </p:nvGrpSpPr>
        <p:grpSpPr>
          <a:xfrm>
            <a:off x="8169937" y="5162330"/>
            <a:ext cx="778320" cy="266400"/>
            <a:chOff x="8169937" y="5162330"/>
            <a:chExt cx="778320" cy="266400"/>
          </a:xfrm>
        </p:grpSpPr>
        <mc:AlternateContent xmlns:mc="http://schemas.openxmlformats.org/markup-compatibility/2006">
          <mc:Choice xmlns:p14="http://schemas.microsoft.com/office/powerpoint/2010/main" Requires="p14">
            <p:contentPart p14:bwMode="auto" r:id="rId54">
              <p14:nvContentPartPr>
                <p14:cNvPr id="133" name="Ink 132">
                  <a:extLst>
                    <a:ext uri="{FF2B5EF4-FFF2-40B4-BE49-F238E27FC236}">
                      <a16:creationId xmlns:a16="http://schemas.microsoft.com/office/drawing/2014/main" id="{8286159E-35ED-CDC8-B807-806FEE829528}"/>
                    </a:ext>
                  </a:extLst>
                </p14:cNvPr>
                <p14:cNvContentPartPr/>
                <p14:nvPr/>
              </p14:nvContentPartPr>
              <p14:xfrm>
                <a:off x="8169937" y="5168090"/>
                <a:ext cx="360" cy="186480"/>
              </p14:xfrm>
            </p:contentPart>
          </mc:Choice>
          <mc:Fallback>
            <p:pic>
              <p:nvPicPr>
                <p:cNvPr id="133" name="Ink 132">
                  <a:extLst>
                    <a:ext uri="{FF2B5EF4-FFF2-40B4-BE49-F238E27FC236}">
                      <a16:creationId xmlns:a16="http://schemas.microsoft.com/office/drawing/2014/main" id="{8286159E-35ED-CDC8-B807-806FEE829528}"/>
                    </a:ext>
                  </a:extLst>
                </p:cNvPr>
                <p:cNvPicPr/>
                <p:nvPr/>
              </p:nvPicPr>
              <p:blipFill>
                <a:blip r:embed="rId55"/>
                <a:stretch>
                  <a:fillRect/>
                </a:stretch>
              </p:blipFill>
              <p:spPr>
                <a:xfrm>
                  <a:off x="8163817" y="5161970"/>
                  <a:ext cx="12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4" name="Ink 133">
                  <a:extLst>
                    <a:ext uri="{FF2B5EF4-FFF2-40B4-BE49-F238E27FC236}">
                      <a16:creationId xmlns:a16="http://schemas.microsoft.com/office/drawing/2014/main" id="{7D49A19F-1C57-56AD-843E-95A8D18DCCB6}"/>
                    </a:ext>
                  </a:extLst>
                </p14:cNvPr>
                <p14:cNvContentPartPr/>
                <p14:nvPr/>
              </p14:nvContentPartPr>
              <p14:xfrm>
                <a:off x="8170657" y="5177090"/>
                <a:ext cx="240840" cy="215640"/>
              </p14:xfrm>
            </p:contentPart>
          </mc:Choice>
          <mc:Fallback>
            <p:pic>
              <p:nvPicPr>
                <p:cNvPr id="134" name="Ink 133">
                  <a:extLst>
                    <a:ext uri="{FF2B5EF4-FFF2-40B4-BE49-F238E27FC236}">
                      <a16:creationId xmlns:a16="http://schemas.microsoft.com/office/drawing/2014/main" id="{7D49A19F-1C57-56AD-843E-95A8D18DCCB6}"/>
                    </a:ext>
                  </a:extLst>
                </p:cNvPr>
                <p:cNvPicPr/>
                <p:nvPr/>
              </p:nvPicPr>
              <p:blipFill>
                <a:blip r:embed="rId57"/>
                <a:stretch>
                  <a:fillRect/>
                </a:stretch>
              </p:blipFill>
              <p:spPr>
                <a:xfrm>
                  <a:off x="8164537" y="5170970"/>
                  <a:ext cx="253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7" name="Ink 136">
                  <a:extLst>
                    <a:ext uri="{FF2B5EF4-FFF2-40B4-BE49-F238E27FC236}">
                      <a16:creationId xmlns:a16="http://schemas.microsoft.com/office/drawing/2014/main" id="{B52C60F7-625B-EDAC-34A9-5550E171B1D5}"/>
                    </a:ext>
                  </a:extLst>
                </p14:cNvPr>
                <p14:cNvContentPartPr/>
                <p14:nvPr/>
              </p14:nvContentPartPr>
              <p14:xfrm>
                <a:off x="8258497" y="5170970"/>
                <a:ext cx="141480" cy="19800"/>
              </p14:xfrm>
            </p:contentPart>
          </mc:Choice>
          <mc:Fallback>
            <p:pic>
              <p:nvPicPr>
                <p:cNvPr id="137" name="Ink 136">
                  <a:extLst>
                    <a:ext uri="{FF2B5EF4-FFF2-40B4-BE49-F238E27FC236}">
                      <a16:creationId xmlns:a16="http://schemas.microsoft.com/office/drawing/2014/main" id="{B52C60F7-625B-EDAC-34A9-5550E171B1D5}"/>
                    </a:ext>
                  </a:extLst>
                </p:cNvPr>
                <p:cNvPicPr/>
                <p:nvPr/>
              </p:nvPicPr>
              <p:blipFill>
                <a:blip r:embed="rId59"/>
                <a:stretch>
                  <a:fillRect/>
                </a:stretch>
              </p:blipFill>
              <p:spPr>
                <a:xfrm>
                  <a:off x="8252377" y="5164850"/>
                  <a:ext cx="1537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0" name="Ink 139">
                  <a:extLst>
                    <a:ext uri="{FF2B5EF4-FFF2-40B4-BE49-F238E27FC236}">
                      <a16:creationId xmlns:a16="http://schemas.microsoft.com/office/drawing/2014/main" id="{4BF5A497-5F01-EF7F-A754-22EA67025AA8}"/>
                    </a:ext>
                  </a:extLst>
                </p14:cNvPr>
                <p14:cNvContentPartPr/>
                <p14:nvPr/>
              </p14:nvContentPartPr>
              <p14:xfrm>
                <a:off x="8470537" y="5230370"/>
                <a:ext cx="237600" cy="198360"/>
              </p14:xfrm>
            </p:contentPart>
          </mc:Choice>
          <mc:Fallback>
            <p:pic>
              <p:nvPicPr>
                <p:cNvPr id="140" name="Ink 139">
                  <a:extLst>
                    <a:ext uri="{FF2B5EF4-FFF2-40B4-BE49-F238E27FC236}">
                      <a16:creationId xmlns:a16="http://schemas.microsoft.com/office/drawing/2014/main" id="{4BF5A497-5F01-EF7F-A754-22EA67025AA8}"/>
                    </a:ext>
                  </a:extLst>
                </p:cNvPr>
                <p:cNvPicPr/>
                <p:nvPr/>
              </p:nvPicPr>
              <p:blipFill>
                <a:blip r:embed="rId61"/>
                <a:stretch>
                  <a:fillRect/>
                </a:stretch>
              </p:blipFill>
              <p:spPr>
                <a:xfrm>
                  <a:off x="8464417" y="5224250"/>
                  <a:ext cx="2498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5223B80C-43D0-E740-A91F-EEF842C32EE4}"/>
                    </a:ext>
                  </a:extLst>
                </p14:cNvPr>
                <p14:cNvContentPartPr/>
                <p14:nvPr/>
              </p14:nvContentPartPr>
              <p14:xfrm>
                <a:off x="8780137" y="5162330"/>
                <a:ext cx="168120" cy="182160"/>
              </p14:xfrm>
            </p:contentPart>
          </mc:Choice>
          <mc:Fallback>
            <p:pic>
              <p:nvPicPr>
                <p:cNvPr id="143" name="Ink 142">
                  <a:extLst>
                    <a:ext uri="{FF2B5EF4-FFF2-40B4-BE49-F238E27FC236}">
                      <a16:creationId xmlns:a16="http://schemas.microsoft.com/office/drawing/2014/main" id="{5223B80C-43D0-E740-A91F-EEF842C32EE4}"/>
                    </a:ext>
                  </a:extLst>
                </p:cNvPr>
                <p:cNvPicPr/>
                <p:nvPr/>
              </p:nvPicPr>
              <p:blipFill>
                <a:blip r:embed="rId63"/>
                <a:stretch>
                  <a:fillRect/>
                </a:stretch>
              </p:blipFill>
              <p:spPr>
                <a:xfrm>
                  <a:off x="8774017" y="5156210"/>
                  <a:ext cx="18036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146" name="Ink 145">
                <a:extLst>
                  <a:ext uri="{FF2B5EF4-FFF2-40B4-BE49-F238E27FC236}">
                    <a16:creationId xmlns:a16="http://schemas.microsoft.com/office/drawing/2014/main" id="{1C5289BC-5BC5-20E0-345E-F8B13812333B}"/>
                  </a:ext>
                </a:extLst>
              </p14:cNvPr>
              <p14:cNvContentPartPr/>
              <p14:nvPr/>
            </p14:nvContentPartPr>
            <p14:xfrm>
              <a:off x="7127017" y="3900530"/>
              <a:ext cx="1396800" cy="675000"/>
            </p14:xfrm>
          </p:contentPart>
        </mc:Choice>
        <mc:Fallback>
          <p:pic>
            <p:nvPicPr>
              <p:cNvPr id="146" name="Ink 145">
                <a:extLst>
                  <a:ext uri="{FF2B5EF4-FFF2-40B4-BE49-F238E27FC236}">
                    <a16:creationId xmlns:a16="http://schemas.microsoft.com/office/drawing/2014/main" id="{1C5289BC-5BC5-20E0-345E-F8B13812333B}"/>
                  </a:ext>
                </a:extLst>
              </p:cNvPr>
              <p:cNvPicPr/>
              <p:nvPr/>
            </p:nvPicPr>
            <p:blipFill>
              <a:blip r:embed="rId65"/>
              <a:stretch>
                <a:fillRect/>
              </a:stretch>
            </p:blipFill>
            <p:spPr>
              <a:xfrm>
                <a:off x="7120897" y="3894410"/>
                <a:ext cx="1409040" cy="687240"/>
              </a:xfrm>
              <a:prstGeom prst="rect">
                <a:avLst/>
              </a:prstGeom>
            </p:spPr>
          </p:pic>
        </mc:Fallback>
      </mc:AlternateContent>
      <p:grpSp>
        <p:nvGrpSpPr>
          <p:cNvPr id="154" name="Group 153">
            <a:extLst>
              <a:ext uri="{FF2B5EF4-FFF2-40B4-BE49-F238E27FC236}">
                <a16:creationId xmlns:a16="http://schemas.microsoft.com/office/drawing/2014/main" id="{4A6F294B-212C-C026-294E-7CDBCACB618F}"/>
              </a:ext>
            </a:extLst>
          </p:cNvPr>
          <p:cNvGrpSpPr/>
          <p:nvPr/>
        </p:nvGrpSpPr>
        <p:grpSpPr>
          <a:xfrm>
            <a:off x="6445717" y="3371052"/>
            <a:ext cx="674280" cy="393120"/>
            <a:chOff x="5260417" y="3097730"/>
            <a:chExt cx="674280" cy="393120"/>
          </a:xfrm>
        </p:grpSpPr>
        <mc:AlternateContent xmlns:mc="http://schemas.openxmlformats.org/markup-compatibility/2006">
          <mc:Choice xmlns:p14="http://schemas.microsoft.com/office/powerpoint/2010/main" Requires="p14">
            <p:contentPart p14:bwMode="auto" r:id="rId66">
              <p14:nvContentPartPr>
                <p14:cNvPr id="147" name="Ink 146">
                  <a:extLst>
                    <a:ext uri="{FF2B5EF4-FFF2-40B4-BE49-F238E27FC236}">
                      <a16:creationId xmlns:a16="http://schemas.microsoft.com/office/drawing/2014/main" id="{F2F71016-1B6A-5112-AC28-9402D4FBB847}"/>
                    </a:ext>
                  </a:extLst>
                </p14:cNvPr>
                <p14:cNvContentPartPr/>
                <p14:nvPr/>
              </p14:nvContentPartPr>
              <p14:xfrm>
                <a:off x="5372377" y="3251090"/>
                <a:ext cx="35640" cy="239760"/>
              </p14:xfrm>
            </p:contentPart>
          </mc:Choice>
          <mc:Fallback>
            <p:pic>
              <p:nvPicPr>
                <p:cNvPr id="147" name="Ink 146">
                  <a:extLst>
                    <a:ext uri="{FF2B5EF4-FFF2-40B4-BE49-F238E27FC236}">
                      <a16:creationId xmlns:a16="http://schemas.microsoft.com/office/drawing/2014/main" id="{F2F71016-1B6A-5112-AC28-9402D4FBB847}"/>
                    </a:ext>
                  </a:extLst>
                </p:cNvPr>
                <p:cNvPicPr/>
                <p:nvPr/>
              </p:nvPicPr>
              <p:blipFill>
                <a:blip r:embed="rId67"/>
                <a:stretch>
                  <a:fillRect/>
                </a:stretch>
              </p:blipFill>
              <p:spPr>
                <a:xfrm>
                  <a:off x="5361577" y="3240650"/>
                  <a:ext cx="568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8" name="Ink 147">
                  <a:extLst>
                    <a:ext uri="{FF2B5EF4-FFF2-40B4-BE49-F238E27FC236}">
                      <a16:creationId xmlns:a16="http://schemas.microsoft.com/office/drawing/2014/main" id="{C4C918BA-B4FC-1FB2-FB57-03E6C68CB459}"/>
                    </a:ext>
                  </a:extLst>
                </p14:cNvPr>
                <p14:cNvContentPartPr/>
                <p14:nvPr/>
              </p14:nvContentPartPr>
              <p14:xfrm>
                <a:off x="5260417" y="3194210"/>
                <a:ext cx="223920" cy="186840"/>
              </p14:xfrm>
            </p:contentPart>
          </mc:Choice>
          <mc:Fallback>
            <p:pic>
              <p:nvPicPr>
                <p:cNvPr id="148" name="Ink 147">
                  <a:extLst>
                    <a:ext uri="{FF2B5EF4-FFF2-40B4-BE49-F238E27FC236}">
                      <a16:creationId xmlns:a16="http://schemas.microsoft.com/office/drawing/2014/main" id="{C4C918BA-B4FC-1FB2-FB57-03E6C68CB459}"/>
                    </a:ext>
                  </a:extLst>
                </p:cNvPr>
                <p:cNvPicPr/>
                <p:nvPr/>
              </p:nvPicPr>
              <p:blipFill>
                <a:blip r:embed="rId69"/>
                <a:stretch>
                  <a:fillRect/>
                </a:stretch>
              </p:blipFill>
              <p:spPr>
                <a:xfrm>
                  <a:off x="5249977" y="3183410"/>
                  <a:ext cx="2451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9" name="Ink 148">
                  <a:extLst>
                    <a:ext uri="{FF2B5EF4-FFF2-40B4-BE49-F238E27FC236}">
                      <a16:creationId xmlns:a16="http://schemas.microsoft.com/office/drawing/2014/main" id="{93DFB67A-D007-10FE-2F14-6064DF1B15A4}"/>
                    </a:ext>
                  </a:extLst>
                </p14:cNvPr>
                <p14:cNvContentPartPr/>
                <p14:nvPr/>
              </p14:nvContentPartPr>
              <p14:xfrm>
                <a:off x="5535097" y="3158570"/>
                <a:ext cx="137520" cy="153720"/>
              </p14:xfrm>
            </p:contentPart>
          </mc:Choice>
          <mc:Fallback>
            <p:pic>
              <p:nvPicPr>
                <p:cNvPr id="149" name="Ink 148">
                  <a:extLst>
                    <a:ext uri="{FF2B5EF4-FFF2-40B4-BE49-F238E27FC236}">
                      <a16:creationId xmlns:a16="http://schemas.microsoft.com/office/drawing/2014/main" id="{93DFB67A-D007-10FE-2F14-6064DF1B15A4}"/>
                    </a:ext>
                  </a:extLst>
                </p:cNvPr>
                <p:cNvPicPr/>
                <p:nvPr/>
              </p:nvPicPr>
              <p:blipFill>
                <a:blip r:embed="rId71"/>
                <a:stretch>
                  <a:fillRect/>
                </a:stretch>
              </p:blipFill>
              <p:spPr>
                <a:xfrm>
                  <a:off x="5524657" y="3148130"/>
                  <a:ext cx="158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0" name="Ink 149">
                  <a:extLst>
                    <a:ext uri="{FF2B5EF4-FFF2-40B4-BE49-F238E27FC236}">
                      <a16:creationId xmlns:a16="http://schemas.microsoft.com/office/drawing/2014/main" id="{5A6205EC-7052-57E9-39C0-43380E868E15}"/>
                    </a:ext>
                  </a:extLst>
                </p14:cNvPr>
                <p14:cNvContentPartPr/>
                <p14:nvPr/>
              </p14:nvContentPartPr>
              <p14:xfrm>
                <a:off x="5643817" y="3184130"/>
                <a:ext cx="153720" cy="57960"/>
              </p14:xfrm>
            </p:contentPart>
          </mc:Choice>
          <mc:Fallback>
            <p:pic>
              <p:nvPicPr>
                <p:cNvPr id="150" name="Ink 149">
                  <a:extLst>
                    <a:ext uri="{FF2B5EF4-FFF2-40B4-BE49-F238E27FC236}">
                      <a16:creationId xmlns:a16="http://schemas.microsoft.com/office/drawing/2014/main" id="{5A6205EC-7052-57E9-39C0-43380E868E15}"/>
                    </a:ext>
                  </a:extLst>
                </p:cNvPr>
                <p:cNvPicPr/>
                <p:nvPr/>
              </p:nvPicPr>
              <p:blipFill>
                <a:blip r:embed="rId73"/>
                <a:stretch>
                  <a:fillRect/>
                </a:stretch>
              </p:blipFill>
              <p:spPr>
                <a:xfrm>
                  <a:off x="5633017" y="3173690"/>
                  <a:ext cx="1749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1" name="Ink 150">
                  <a:extLst>
                    <a:ext uri="{FF2B5EF4-FFF2-40B4-BE49-F238E27FC236}">
                      <a16:creationId xmlns:a16="http://schemas.microsoft.com/office/drawing/2014/main" id="{414EB49B-9AAB-1C25-9F65-C5683F080629}"/>
                    </a:ext>
                  </a:extLst>
                </p14:cNvPr>
                <p14:cNvContentPartPr/>
                <p14:nvPr/>
              </p14:nvContentPartPr>
              <p14:xfrm>
                <a:off x="5697817" y="3097730"/>
                <a:ext cx="22680" cy="246240"/>
              </p14:xfrm>
            </p:contentPart>
          </mc:Choice>
          <mc:Fallback>
            <p:pic>
              <p:nvPicPr>
                <p:cNvPr id="151" name="Ink 150">
                  <a:extLst>
                    <a:ext uri="{FF2B5EF4-FFF2-40B4-BE49-F238E27FC236}">
                      <a16:creationId xmlns:a16="http://schemas.microsoft.com/office/drawing/2014/main" id="{414EB49B-9AAB-1C25-9F65-C5683F080629}"/>
                    </a:ext>
                  </a:extLst>
                </p:cNvPr>
                <p:cNvPicPr/>
                <p:nvPr/>
              </p:nvPicPr>
              <p:blipFill>
                <a:blip r:embed="rId75"/>
                <a:stretch>
                  <a:fillRect/>
                </a:stretch>
              </p:blipFill>
              <p:spPr>
                <a:xfrm>
                  <a:off x="5687377" y="3087290"/>
                  <a:ext cx="439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2" name="Ink 151">
                  <a:extLst>
                    <a:ext uri="{FF2B5EF4-FFF2-40B4-BE49-F238E27FC236}">
                      <a16:creationId xmlns:a16="http://schemas.microsoft.com/office/drawing/2014/main" id="{EA53AA1A-A455-3030-07F4-B21850B33E1E}"/>
                    </a:ext>
                  </a:extLst>
                </p14:cNvPr>
                <p14:cNvContentPartPr/>
                <p14:nvPr/>
              </p14:nvContentPartPr>
              <p14:xfrm>
                <a:off x="5774497" y="3219410"/>
                <a:ext cx="160200" cy="182160"/>
              </p14:xfrm>
            </p:contentPart>
          </mc:Choice>
          <mc:Fallback>
            <p:pic>
              <p:nvPicPr>
                <p:cNvPr id="152" name="Ink 151">
                  <a:extLst>
                    <a:ext uri="{FF2B5EF4-FFF2-40B4-BE49-F238E27FC236}">
                      <a16:creationId xmlns:a16="http://schemas.microsoft.com/office/drawing/2014/main" id="{EA53AA1A-A455-3030-07F4-B21850B33E1E}"/>
                    </a:ext>
                  </a:extLst>
                </p:cNvPr>
                <p:cNvPicPr/>
                <p:nvPr/>
              </p:nvPicPr>
              <p:blipFill>
                <a:blip r:embed="rId77"/>
                <a:stretch>
                  <a:fillRect/>
                </a:stretch>
              </p:blipFill>
              <p:spPr>
                <a:xfrm>
                  <a:off x="5764057" y="3208610"/>
                  <a:ext cx="181440" cy="20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205" name="Ink 204">
                <a:extLst>
                  <a:ext uri="{FF2B5EF4-FFF2-40B4-BE49-F238E27FC236}">
                    <a16:creationId xmlns:a16="http://schemas.microsoft.com/office/drawing/2014/main" id="{D6BF900D-4EB7-C62B-9BA6-644E609CF529}"/>
                  </a:ext>
                </a:extLst>
              </p14:cNvPr>
              <p14:cNvContentPartPr/>
              <p14:nvPr/>
            </p14:nvContentPartPr>
            <p14:xfrm>
              <a:off x="7352017" y="4473650"/>
              <a:ext cx="360" cy="360"/>
            </p14:xfrm>
          </p:contentPart>
        </mc:Choice>
        <mc:Fallback>
          <p:pic>
            <p:nvPicPr>
              <p:cNvPr id="205" name="Ink 204">
                <a:extLst>
                  <a:ext uri="{FF2B5EF4-FFF2-40B4-BE49-F238E27FC236}">
                    <a16:creationId xmlns:a16="http://schemas.microsoft.com/office/drawing/2014/main" id="{D6BF900D-4EB7-C62B-9BA6-644E609CF529}"/>
                  </a:ext>
                </a:extLst>
              </p:cNvPr>
              <p:cNvPicPr/>
              <p:nvPr/>
            </p:nvPicPr>
            <p:blipFill>
              <a:blip r:embed="rId79"/>
              <a:stretch>
                <a:fillRect/>
              </a:stretch>
            </p:blipFill>
            <p:spPr>
              <a:xfrm>
                <a:off x="7345897" y="4467530"/>
                <a:ext cx="12600" cy="12600"/>
              </a:xfrm>
              <a:prstGeom prst="rect">
                <a:avLst/>
              </a:prstGeom>
            </p:spPr>
          </p:pic>
        </mc:Fallback>
      </mc:AlternateContent>
    </p:spTree>
    <p:extLst>
      <p:ext uri="{BB962C8B-B14F-4D97-AF65-F5344CB8AC3E}">
        <p14:creationId xmlns:p14="http://schemas.microsoft.com/office/powerpoint/2010/main" val="41296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65F3-B997-4501-EF0B-9D20227FC3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EEAFEF-05A0-5A66-407E-5606D98D4400}"/>
              </a:ext>
            </a:extLst>
          </p:cNvPr>
          <p:cNvSpPr txBox="1"/>
          <p:nvPr/>
        </p:nvSpPr>
        <p:spPr>
          <a:xfrm>
            <a:off x="206620" y="35227"/>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(2/3)</a:t>
            </a:r>
          </a:p>
          <a:p>
            <a:r>
              <a:rPr lang="en-US" b="1" dirty="0">
                <a:latin typeface="Calibri" panose="020F0502020204030204" pitchFamily="34" charset="0"/>
                <a:cs typeface="Calibri" panose="020F0502020204030204" pitchFamily="34" charset="0"/>
              </a:rPr>
              <a:t>Feature Engineering using </a:t>
            </a:r>
            <a:r>
              <a:rPr lang="en-US" b="1" dirty="0" err="1">
                <a:latin typeface="Calibri" panose="020F0502020204030204" pitchFamily="34" charset="0"/>
                <a:cs typeface="Calibri" panose="020F0502020204030204" pitchFamily="34" charset="0"/>
              </a:rPr>
              <a:t>tsfresh</a:t>
            </a:r>
            <a:endParaRPr lang="en-US" b="1" dirty="0">
              <a:latin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5A68398A-0135-E211-E7B5-B68741C91CE4}"/>
              </a:ext>
            </a:extLst>
          </p:cNvPr>
          <p:cNvCxnSpPr>
            <a:cxnSpLocks/>
          </p:cNvCxnSpPr>
          <p:nvPr/>
        </p:nvCxnSpPr>
        <p:spPr>
          <a:xfrm>
            <a:off x="143945" y="681558"/>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827D145-6C9B-6297-ED77-165E8E4ED8DD}"/>
              </a:ext>
            </a:extLst>
          </p:cNvPr>
          <p:cNvSpPr txBox="1"/>
          <p:nvPr/>
        </p:nvSpPr>
        <p:spPr>
          <a:xfrm>
            <a:off x="0" y="734374"/>
            <a:ext cx="1427740" cy="292388"/>
          </a:xfrm>
          <a:prstGeom prst="rect">
            <a:avLst/>
          </a:prstGeom>
          <a:noFill/>
        </p:spPr>
        <p:txBody>
          <a:bodyPr wrap="square">
            <a:spAutoFit/>
          </a:bodyPr>
          <a:lstStyle/>
          <a:p>
            <a:r>
              <a:rPr lang="en-SG" sz="1300" dirty="0"/>
              <a:t>What is </a:t>
            </a:r>
            <a:r>
              <a:rPr lang="en-SG" sz="1300" dirty="0" err="1"/>
              <a:t>tsfresh</a:t>
            </a:r>
            <a:r>
              <a:rPr lang="en-SG" sz="1300" dirty="0"/>
              <a:t>?</a:t>
            </a:r>
          </a:p>
        </p:txBody>
      </p:sp>
      <p:pic>
        <p:nvPicPr>
          <p:cNvPr id="9" name="Picture 8">
            <a:extLst>
              <a:ext uri="{FF2B5EF4-FFF2-40B4-BE49-F238E27FC236}">
                <a16:creationId xmlns:a16="http://schemas.microsoft.com/office/drawing/2014/main" id="{4A3D10A4-5D68-69A7-BCDF-631259AFBDC0}"/>
              </a:ext>
            </a:extLst>
          </p:cNvPr>
          <p:cNvPicPr>
            <a:picLocks noChangeAspect="1"/>
          </p:cNvPicPr>
          <p:nvPr/>
        </p:nvPicPr>
        <p:blipFill>
          <a:blip r:embed="rId3"/>
          <a:stretch>
            <a:fillRect/>
          </a:stretch>
        </p:blipFill>
        <p:spPr>
          <a:xfrm>
            <a:off x="0" y="3392826"/>
            <a:ext cx="4292146" cy="2006491"/>
          </a:xfrm>
          <a:prstGeom prst="rect">
            <a:avLst/>
          </a:prstGeom>
        </p:spPr>
      </p:pic>
      <p:pic>
        <p:nvPicPr>
          <p:cNvPr id="10" name="Picture 9">
            <a:extLst>
              <a:ext uri="{FF2B5EF4-FFF2-40B4-BE49-F238E27FC236}">
                <a16:creationId xmlns:a16="http://schemas.microsoft.com/office/drawing/2014/main" id="{74DECEA6-D05A-591E-AF6E-6AF999067498}"/>
              </a:ext>
            </a:extLst>
          </p:cNvPr>
          <p:cNvPicPr>
            <a:picLocks noChangeAspect="1"/>
          </p:cNvPicPr>
          <p:nvPr/>
        </p:nvPicPr>
        <p:blipFill>
          <a:blip r:embed="rId4"/>
          <a:stretch>
            <a:fillRect/>
          </a:stretch>
        </p:blipFill>
        <p:spPr>
          <a:xfrm>
            <a:off x="-6562" y="5276208"/>
            <a:ext cx="4138282" cy="803839"/>
          </a:xfrm>
          <a:prstGeom prst="rect">
            <a:avLst/>
          </a:prstGeom>
        </p:spPr>
      </p:pic>
      <p:pic>
        <p:nvPicPr>
          <p:cNvPr id="11" name="Picture 10">
            <a:extLst>
              <a:ext uri="{FF2B5EF4-FFF2-40B4-BE49-F238E27FC236}">
                <a16:creationId xmlns:a16="http://schemas.microsoft.com/office/drawing/2014/main" id="{66B5F962-9266-93A8-EE05-293AA00ACAC5}"/>
              </a:ext>
            </a:extLst>
          </p:cNvPr>
          <p:cNvPicPr>
            <a:picLocks noChangeAspect="1"/>
          </p:cNvPicPr>
          <p:nvPr/>
        </p:nvPicPr>
        <p:blipFill>
          <a:blip r:embed="rId4"/>
          <a:srcRect r="23538"/>
          <a:stretch>
            <a:fillRect/>
          </a:stretch>
        </p:blipFill>
        <p:spPr>
          <a:xfrm>
            <a:off x="-6562" y="6054161"/>
            <a:ext cx="3164194" cy="803839"/>
          </a:xfrm>
          <a:prstGeom prst="rect">
            <a:avLst/>
          </a:prstGeom>
        </p:spPr>
      </p:pic>
      <p:pic>
        <p:nvPicPr>
          <p:cNvPr id="18" name="Picture 17">
            <a:extLst>
              <a:ext uri="{FF2B5EF4-FFF2-40B4-BE49-F238E27FC236}">
                <a16:creationId xmlns:a16="http://schemas.microsoft.com/office/drawing/2014/main" id="{6CAD7FB1-A1A9-094C-600B-383D9AC64315}"/>
              </a:ext>
            </a:extLst>
          </p:cNvPr>
          <p:cNvPicPr>
            <a:picLocks noChangeAspect="1"/>
          </p:cNvPicPr>
          <p:nvPr/>
        </p:nvPicPr>
        <p:blipFill>
          <a:blip r:embed="rId5"/>
          <a:stretch>
            <a:fillRect/>
          </a:stretch>
        </p:blipFill>
        <p:spPr>
          <a:xfrm>
            <a:off x="482789" y="1458683"/>
            <a:ext cx="3015278" cy="1995405"/>
          </a:xfrm>
          <a:prstGeom prst="rect">
            <a:avLst/>
          </a:prstGeom>
        </p:spPr>
      </p:pic>
      <p:sp>
        <p:nvSpPr>
          <p:cNvPr id="5" name="TextBox 4">
            <a:extLst>
              <a:ext uri="{FF2B5EF4-FFF2-40B4-BE49-F238E27FC236}">
                <a16:creationId xmlns:a16="http://schemas.microsoft.com/office/drawing/2014/main" id="{5A4F4F07-D2C4-D7D1-AD03-57EE7EF94091}"/>
              </a:ext>
            </a:extLst>
          </p:cNvPr>
          <p:cNvSpPr txBox="1"/>
          <p:nvPr/>
        </p:nvSpPr>
        <p:spPr>
          <a:xfrm>
            <a:off x="3249" y="990611"/>
            <a:ext cx="3827073" cy="492443"/>
          </a:xfrm>
          <a:prstGeom prst="rect">
            <a:avLst/>
          </a:prstGeom>
          <a:solidFill>
            <a:schemeClr val="bg2"/>
          </a:solidFill>
          <a:ln>
            <a:noFill/>
          </a:ln>
        </p:spPr>
        <p:txBody>
          <a:bodyPr wrap="square">
            <a:spAutoFit/>
          </a:bodyPr>
          <a:lstStyle/>
          <a:p>
            <a:r>
              <a:rPr lang="en-SG" sz="1300" dirty="0" err="1"/>
              <a:t>tsfresh</a:t>
            </a:r>
            <a:r>
              <a:rPr lang="en-SG" sz="1300" dirty="0"/>
              <a:t> auto-generates 750+ time-series features to capture temporal patterns for ML models.</a:t>
            </a:r>
            <a:endParaRPr lang="en-US" sz="1300" dirty="0"/>
          </a:p>
        </p:txBody>
      </p:sp>
      <p:sp>
        <p:nvSpPr>
          <p:cNvPr id="19" name="TextBox 18">
            <a:extLst>
              <a:ext uri="{FF2B5EF4-FFF2-40B4-BE49-F238E27FC236}">
                <a16:creationId xmlns:a16="http://schemas.microsoft.com/office/drawing/2014/main" id="{271B7C56-492A-799C-D59A-1F33BD4608DD}"/>
              </a:ext>
            </a:extLst>
          </p:cNvPr>
          <p:cNvSpPr txBox="1"/>
          <p:nvPr/>
        </p:nvSpPr>
        <p:spPr>
          <a:xfrm>
            <a:off x="4464229" y="966240"/>
            <a:ext cx="4464228" cy="692497"/>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20" name="TextBox 19">
            <a:extLst>
              <a:ext uri="{FF2B5EF4-FFF2-40B4-BE49-F238E27FC236}">
                <a16:creationId xmlns:a16="http://schemas.microsoft.com/office/drawing/2014/main" id="{4FE85E06-D5E7-79E3-74AC-43BA0964D41B}"/>
              </a:ext>
            </a:extLst>
          </p:cNvPr>
          <p:cNvSpPr txBox="1"/>
          <p:nvPr/>
        </p:nvSpPr>
        <p:spPr>
          <a:xfrm>
            <a:off x="4464228" y="681558"/>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pic>
        <p:nvPicPr>
          <p:cNvPr id="22" name="Picture 21">
            <a:extLst>
              <a:ext uri="{FF2B5EF4-FFF2-40B4-BE49-F238E27FC236}">
                <a16:creationId xmlns:a16="http://schemas.microsoft.com/office/drawing/2014/main" id="{3D770F13-F721-7CCD-0788-1F784EDB0445}"/>
              </a:ext>
            </a:extLst>
          </p:cNvPr>
          <p:cNvPicPr>
            <a:picLocks noChangeAspect="1"/>
          </p:cNvPicPr>
          <p:nvPr/>
        </p:nvPicPr>
        <p:blipFill>
          <a:blip r:embed="rId6"/>
          <a:stretch>
            <a:fillRect/>
          </a:stretch>
        </p:blipFill>
        <p:spPr>
          <a:xfrm>
            <a:off x="4968232" y="1834234"/>
            <a:ext cx="3456221" cy="974306"/>
          </a:xfrm>
          <a:prstGeom prst="rect">
            <a:avLst/>
          </a:prstGeom>
        </p:spPr>
      </p:pic>
      <p:pic>
        <p:nvPicPr>
          <p:cNvPr id="23" name="Picture 22">
            <a:extLst>
              <a:ext uri="{FF2B5EF4-FFF2-40B4-BE49-F238E27FC236}">
                <a16:creationId xmlns:a16="http://schemas.microsoft.com/office/drawing/2014/main" id="{526E9ACC-365E-C99F-EEFF-0D65F51E0FEB}"/>
              </a:ext>
            </a:extLst>
          </p:cNvPr>
          <p:cNvPicPr>
            <a:picLocks noChangeAspect="1"/>
          </p:cNvPicPr>
          <p:nvPr/>
        </p:nvPicPr>
        <p:blipFill>
          <a:blip r:embed="rId7"/>
          <a:stretch>
            <a:fillRect/>
          </a:stretch>
        </p:blipFill>
        <p:spPr>
          <a:xfrm>
            <a:off x="4360241" y="2943783"/>
            <a:ext cx="4572000" cy="3512297"/>
          </a:xfrm>
          <a:prstGeom prst="rect">
            <a:avLst/>
          </a:prstGeom>
        </p:spPr>
      </p:pic>
    </p:spTree>
    <p:extLst>
      <p:ext uri="{BB962C8B-B14F-4D97-AF65-F5344CB8AC3E}">
        <p14:creationId xmlns:p14="http://schemas.microsoft.com/office/powerpoint/2010/main" val="33688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629E94F-3C1E-3129-4524-615D23A97C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3F3892-0782-4030-51F4-9D9126A86A2E}"/>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(3/3)</a:t>
            </a:r>
          </a:p>
          <a:p>
            <a:r>
              <a:rPr lang="en-US" b="1" dirty="0">
                <a:latin typeface="Calibri" panose="020F0502020204030204" pitchFamily="34" charset="0"/>
                <a:cs typeface="Calibri" panose="020F0502020204030204" pitchFamily="34" charset="0"/>
              </a:rPr>
              <a:t>Hyperparameter Tuning using </a:t>
            </a:r>
            <a:r>
              <a:rPr lang="en-US" b="1" dirty="0" err="1">
                <a:latin typeface="Calibri" panose="020F0502020204030204" pitchFamily="34" charset="0"/>
                <a:cs typeface="Calibri" panose="020F0502020204030204" pitchFamily="34" charset="0"/>
              </a:rPr>
              <a:t>Optuna</a:t>
            </a:r>
            <a:endParaRPr lang="en-US"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D8A65-F43F-88B9-4D25-78C398B4FC0F}"/>
              </a:ext>
            </a:extLst>
          </p:cNvPr>
          <p:cNvSpPr txBox="1"/>
          <p:nvPr/>
        </p:nvSpPr>
        <p:spPr>
          <a:xfrm>
            <a:off x="2393038" y="1273563"/>
            <a:ext cx="5345243" cy="492443"/>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4" name="TextBox 3">
            <a:extLst>
              <a:ext uri="{FF2B5EF4-FFF2-40B4-BE49-F238E27FC236}">
                <a16:creationId xmlns:a16="http://schemas.microsoft.com/office/drawing/2014/main" id="{8D8363F0-A77E-9BAD-F129-C299C2EB29A8}"/>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sp>
        <p:nvSpPr>
          <p:cNvPr id="5" name="Right Arrow 4">
            <a:extLst>
              <a:ext uri="{FF2B5EF4-FFF2-40B4-BE49-F238E27FC236}">
                <a16:creationId xmlns:a16="http://schemas.microsoft.com/office/drawing/2014/main" id="{A5E623AB-87F8-2895-5F6C-C67F51E8BFA7}"/>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2DC4E2-4AE0-A0BF-B5D8-66BF17C884BC}"/>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CF9D52F6-A0CB-A178-E1E5-6057DBF797DA}"/>
              </a:ext>
            </a:extLst>
          </p:cNvPr>
          <p:cNvPicPr>
            <a:picLocks noChangeAspect="1"/>
          </p:cNvPicPr>
          <p:nvPr/>
        </p:nvPicPr>
        <p:blipFill>
          <a:blip r:embed="rId3"/>
          <a:stretch>
            <a:fillRect/>
          </a:stretch>
        </p:blipFill>
        <p:spPr>
          <a:xfrm>
            <a:off x="835925" y="1938599"/>
            <a:ext cx="7052481" cy="1988088"/>
          </a:xfrm>
          <a:prstGeom prst="rect">
            <a:avLst/>
          </a:prstGeom>
        </p:spPr>
      </p:pic>
    </p:spTree>
    <p:extLst>
      <p:ext uri="{BB962C8B-B14F-4D97-AF65-F5344CB8AC3E}">
        <p14:creationId xmlns:p14="http://schemas.microsoft.com/office/powerpoint/2010/main" val="203127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73247-7FB2-6CE4-40DA-BB1399058A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0107AA-AF8D-8762-BFD2-37F5B5653C5D}"/>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(4/4)</a:t>
            </a:r>
          </a:p>
          <a:p>
            <a:r>
              <a:rPr lang="en-US" b="1" dirty="0">
                <a:latin typeface="Calibri" panose="020F0502020204030204" pitchFamily="34" charset="0"/>
                <a:cs typeface="Calibri" panose="020F0502020204030204" pitchFamily="34" charset="0"/>
              </a:rPr>
              <a:t>Prediction Results for the 3 Models</a:t>
            </a:r>
          </a:p>
        </p:txBody>
      </p:sp>
      <p:cxnSp>
        <p:nvCxnSpPr>
          <p:cNvPr id="3" name="Straight Connector 2">
            <a:extLst>
              <a:ext uri="{FF2B5EF4-FFF2-40B4-BE49-F238E27FC236}">
                <a16:creationId xmlns:a16="http://schemas.microsoft.com/office/drawing/2014/main" id="{116E9254-C029-7D5F-5F46-99828AE021AA}"/>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F29494B2-693C-F001-984B-AF02C2A87029}"/>
              </a:ext>
            </a:extLst>
          </p:cNvPr>
          <p:cNvPicPr>
            <a:picLocks noChangeAspect="1"/>
          </p:cNvPicPr>
          <p:nvPr/>
        </p:nvPicPr>
        <p:blipFill>
          <a:blip r:embed="rId3"/>
          <a:stretch>
            <a:fillRect/>
          </a:stretch>
        </p:blipFill>
        <p:spPr>
          <a:xfrm>
            <a:off x="391117" y="961985"/>
            <a:ext cx="3926671" cy="2896026"/>
          </a:xfrm>
          <a:prstGeom prst="rect">
            <a:avLst/>
          </a:prstGeom>
        </p:spPr>
      </p:pic>
      <p:pic>
        <p:nvPicPr>
          <p:cNvPr id="5" name="Picture 4">
            <a:extLst>
              <a:ext uri="{FF2B5EF4-FFF2-40B4-BE49-F238E27FC236}">
                <a16:creationId xmlns:a16="http://schemas.microsoft.com/office/drawing/2014/main" id="{AADE4300-EEF4-891F-C3F7-D3FB5BB265D9}"/>
              </a:ext>
            </a:extLst>
          </p:cNvPr>
          <p:cNvPicPr>
            <a:picLocks noChangeAspect="1"/>
          </p:cNvPicPr>
          <p:nvPr/>
        </p:nvPicPr>
        <p:blipFill>
          <a:blip r:embed="rId3"/>
          <a:stretch>
            <a:fillRect/>
          </a:stretch>
        </p:blipFill>
        <p:spPr>
          <a:xfrm>
            <a:off x="4382949" y="988569"/>
            <a:ext cx="3926671" cy="2896026"/>
          </a:xfrm>
          <a:prstGeom prst="rect">
            <a:avLst/>
          </a:prstGeom>
        </p:spPr>
      </p:pic>
      <p:pic>
        <p:nvPicPr>
          <p:cNvPr id="6" name="Picture 5">
            <a:extLst>
              <a:ext uri="{FF2B5EF4-FFF2-40B4-BE49-F238E27FC236}">
                <a16:creationId xmlns:a16="http://schemas.microsoft.com/office/drawing/2014/main" id="{B20FFAAD-0F1E-94EB-491A-427FEFFCFB31}"/>
              </a:ext>
            </a:extLst>
          </p:cNvPr>
          <p:cNvPicPr>
            <a:picLocks noChangeAspect="1"/>
          </p:cNvPicPr>
          <p:nvPr/>
        </p:nvPicPr>
        <p:blipFill>
          <a:blip r:embed="rId3"/>
          <a:stretch>
            <a:fillRect/>
          </a:stretch>
        </p:blipFill>
        <p:spPr>
          <a:xfrm>
            <a:off x="2540424" y="3858011"/>
            <a:ext cx="3926671" cy="2896026"/>
          </a:xfrm>
          <a:prstGeom prst="rect">
            <a:avLst/>
          </a:prstGeom>
        </p:spPr>
      </p:pic>
    </p:spTree>
    <p:extLst>
      <p:ext uri="{BB962C8B-B14F-4D97-AF65-F5344CB8AC3E}">
        <p14:creationId xmlns:p14="http://schemas.microsoft.com/office/powerpoint/2010/main" val="12848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A82B1-2762-9122-DCBB-C6E7913864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EB60FD-1453-A815-756B-17CFC5B170F3}"/>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(4/5)</a:t>
            </a:r>
          </a:p>
          <a:p>
            <a:r>
              <a:rPr lang="en-US" b="1" dirty="0">
                <a:latin typeface="Calibri" panose="020F0502020204030204" pitchFamily="34" charset="0"/>
                <a:cs typeface="Calibri" panose="020F0502020204030204" pitchFamily="34" charset="0"/>
              </a:rPr>
              <a:t>Obtaining Predictions for Intermediate Horizons</a:t>
            </a:r>
          </a:p>
        </p:txBody>
      </p:sp>
      <p:cxnSp>
        <p:nvCxnSpPr>
          <p:cNvPr id="3" name="Straight Connector 2">
            <a:extLst>
              <a:ext uri="{FF2B5EF4-FFF2-40B4-BE49-F238E27FC236}">
                <a16:creationId xmlns:a16="http://schemas.microsoft.com/office/drawing/2014/main" id="{D1BFD421-559D-39A8-0CD0-BE1D56B9889B}"/>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9606E63-FA37-E83A-032A-C76A7DE1DFA4}"/>
              </a:ext>
            </a:extLst>
          </p:cNvPr>
          <p:cNvPicPr>
            <a:picLocks noChangeAspect="1"/>
          </p:cNvPicPr>
          <p:nvPr/>
        </p:nvPicPr>
        <p:blipFill>
          <a:blip r:embed="rId3"/>
          <a:stretch>
            <a:fillRect/>
          </a:stretch>
        </p:blipFill>
        <p:spPr>
          <a:xfrm>
            <a:off x="233916" y="988569"/>
            <a:ext cx="5477229" cy="886964"/>
          </a:xfrm>
          <a:prstGeom prst="rect">
            <a:avLst/>
          </a:prstGeom>
        </p:spPr>
      </p:pic>
      <p:pic>
        <p:nvPicPr>
          <p:cNvPr id="8" name="Picture 7">
            <a:extLst>
              <a:ext uri="{FF2B5EF4-FFF2-40B4-BE49-F238E27FC236}">
                <a16:creationId xmlns:a16="http://schemas.microsoft.com/office/drawing/2014/main" id="{4043994D-3096-EA52-5303-B258D37BF9AB}"/>
              </a:ext>
            </a:extLst>
          </p:cNvPr>
          <p:cNvPicPr>
            <a:picLocks noChangeAspect="1"/>
          </p:cNvPicPr>
          <p:nvPr/>
        </p:nvPicPr>
        <p:blipFill>
          <a:blip r:embed="rId4"/>
          <a:stretch>
            <a:fillRect/>
          </a:stretch>
        </p:blipFill>
        <p:spPr>
          <a:xfrm>
            <a:off x="233916" y="1967622"/>
            <a:ext cx="2482945" cy="2140470"/>
          </a:xfrm>
          <a:prstGeom prst="rect">
            <a:avLst/>
          </a:prstGeom>
        </p:spPr>
      </p:pic>
      <p:pic>
        <p:nvPicPr>
          <p:cNvPr id="9" name="Picture 8">
            <a:extLst>
              <a:ext uri="{FF2B5EF4-FFF2-40B4-BE49-F238E27FC236}">
                <a16:creationId xmlns:a16="http://schemas.microsoft.com/office/drawing/2014/main" id="{ADC2A8FD-FA58-733D-9973-A713962AF81A}"/>
              </a:ext>
            </a:extLst>
          </p:cNvPr>
          <p:cNvPicPr>
            <a:picLocks noChangeAspect="1"/>
          </p:cNvPicPr>
          <p:nvPr/>
        </p:nvPicPr>
        <p:blipFill>
          <a:blip r:embed="rId5"/>
          <a:stretch>
            <a:fillRect/>
          </a:stretch>
        </p:blipFill>
        <p:spPr>
          <a:xfrm>
            <a:off x="254211" y="4729759"/>
            <a:ext cx="2462650" cy="886943"/>
          </a:xfrm>
          <a:prstGeom prst="rect">
            <a:avLst/>
          </a:prstGeom>
        </p:spPr>
      </p:pic>
      <p:sp>
        <p:nvSpPr>
          <p:cNvPr id="11" name="TextBox 10">
            <a:extLst>
              <a:ext uri="{FF2B5EF4-FFF2-40B4-BE49-F238E27FC236}">
                <a16:creationId xmlns:a16="http://schemas.microsoft.com/office/drawing/2014/main" id="{46D8B530-7448-CE78-894B-92FE78E8739F}"/>
              </a:ext>
            </a:extLst>
          </p:cNvPr>
          <p:cNvSpPr txBox="1"/>
          <p:nvPr/>
        </p:nvSpPr>
        <p:spPr>
          <a:xfrm>
            <a:off x="254211" y="4168043"/>
            <a:ext cx="2654490" cy="492443"/>
          </a:xfrm>
          <a:prstGeom prst="rect">
            <a:avLst/>
          </a:prstGeom>
          <a:noFill/>
        </p:spPr>
        <p:txBody>
          <a:bodyPr wrap="square">
            <a:spAutoFit/>
          </a:bodyPr>
          <a:lstStyle/>
          <a:p>
            <a:pPr>
              <a:buNone/>
            </a:pPr>
            <a:r>
              <a:rPr lang="en-SG" sz="1300" dirty="0">
                <a:effectLst/>
                <a:latin typeface="Calibri" panose="020F0502020204030204" pitchFamily="34" charset="0"/>
                <a:cs typeface="Calibri" panose="020F0502020204030204" pitchFamily="34" charset="0"/>
              </a:rPr>
              <a:t>Idea 2: Weighted Interval Interpolation</a:t>
            </a:r>
          </a:p>
        </p:txBody>
      </p:sp>
      <p:pic>
        <p:nvPicPr>
          <p:cNvPr id="12" name="Picture 11">
            <a:extLst>
              <a:ext uri="{FF2B5EF4-FFF2-40B4-BE49-F238E27FC236}">
                <a16:creationId xmlns:a16="http://schemas.microsoft.com/office/drawing/2014/main" id="{146C5964-BB0A-D661-72E0-92E06BD0B423}"/>
              </a:ext>
            </a:extLst>
          </p:cNvPr>
          <p:cNvPicPr>
            <a:picLocks noChangeAspect="1"/>
          </p:cNvPicPr>
          <p:nvPr/>
        </p:nvPicPr>
        <p:blipFill>
          <a:blip r:embed="rId6"/>
          <a:srcRect b="47019"/>
          <a:stretch>
            <a:fillRect/>
          </a:stretch>
        </p:blipFill>
        <p:spPr>
          <a:xfrm>
            <a:off x="2679413" y="2721895"/>
            <a:ext cx="6230671" cy="2260573"/>
          </a:xfrm>
          <a:prstGeom prst="rect">
            <a:avLst/>
          </a:prstGeom>
        </p:spPr>
      </p:pic>
    </p:spTree>
    <p:extLst>
      <p:ext uri="{BB962C8B-B14F-4D97-AF65-F5344CB8AC3E}">
        <p14:creationId xmlns:p14="http://schemas.microsoft.com/office/powerpoint/2010/main" val="200193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B2D-62BE-65DB-FC9A-93F437EFE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D25B29-E17C-278A-19C2-C736E616C606}"/>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(4/5)</a:t>
            </a:r>
          </a:p>
          <a:p>
            <a:r>
              <a:rPr lang="en-US" b="1" dirty="0">
                <a:latin typeface="Calibri" panose="020F0502020204030204" pitchFamily="34" charset="0"/>
                <a:cs typeface="Calibri" panose="020F0502020204030204" pitchFamily="34" charset="0"/>
              </a:rPr>
              <a:t>Interpolated Inter Horizon for the 3 Models</a:t>
            </a:r>
          </a:p>
        </p:txBody>
      </p:sp>
      <p:cxnSp>
        <p:nvCxnSpPr>
          <p:cNvPr id="3" name="Straight Connector 2">
            <a:extLst>
              <a:ext uri="{FF2B5EF4-FFF2-40B4-BE49-F238E27FC236}">
                <a16:creationId xmlns:a16="http://schemas.microsoft.com/office/drawing/2014/main" id="{85A2BCD0-77DC-75F7-5900-797707A4E26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E6FED452-ABA0-94D4-17C9-C184D5A7B788}"/>
              </a:ext>
            </a:extLst>
          </p:cNvPr>
          <p:cNvPicPr>
            <a:picLocks noChangeAspect="1"/>
          </p:cNvPicPr>
          <p:nvPr/>
        </p:nvPicPr>
        <p:blipFill>
          <a:blip r:embed="rId3"/>
          <a:srcRect l="11361" r="8198" b="47019"/>
          <a:stretch>
            <a:fillRect/>
          </a:stretch>
        </p:blipFill>
        <p:spPr>
          <a:xfrm>
            <a:off x="95534" y="1166051"/>
            <a:ext cx="8761864" cy="3951856"/>
          </a:xfrm>
          <a:prstGeom prst="rect">
            <a:avLst/>
          </a:prstGeom>
        </p:spPr>
      </p:pic>
    </p:spTree>
    <p:extLst>
      <p:ext uri="{BB962C8B-B14F-4D97-AF65-F5344CB8AC3E}">
        <p14:creationId xmlns:p14="http://schemas.microsoft.com/office/powerpoint/2010/main" val="358964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6AF5E-72FB-BAC9-099F-36A56C50F8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D55A59-75F2-09D3-41D3-195354184E0C}"/>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(1/3)</a:t>
            </a:r>
          </a:p>
          <a:p>
            <a:r>
              <a:rPr lang="en-US" b="1" dirty="0">
                <a:latin typeface="Calibri" panose="020F0502020204030204" pitchFamily="34" charset="0"/>
                <a:cs typeface="Calibri" panose="020F0502020204030204" pitchFamily="34" charset="0"/>
              </a:rPr>
              <a:t>Data &amp; Mapping Function Generation</a:t>
            </a:r>
          </a:p>
        </p:txBody>
      </p:sp>
      <p:pic>
        <p:nvPicPr>
          <p:cNvPr id="3" name="Picture 2">
            <a:extLst>
              <a:ext uri="{FF2B5EF4-FFF2-40B4-BE49-F238E27FC236}">
                <a16:creationId xmlns:a16="http://schemas.microsoft.com/office/drawing/2014/main" id="{8C445275-21CA-9C97-9926-99DE1BD363FC}"/>
              </a:ext>
            </a:extLst>
          </p:cNvPr>
          <p:cNvPicPr>
            <a:picLocks noChangeAspect="1"/>
          </p:cNvPicPr>
          <p:nvPr/>
        </p:nvPicPr>
        <p:blipFill>
          <a:blip r:embed="rId3"/>
          <a:stretch>
            <a:fillRect/>
          </a:stretch>
        </p:blipFill>
        <p:spPr>
          <a:xfrm>
            <a:off x="110628" y="1560265"/>
            <a:ext cx="5254388" cy="3737469"/>
          </a:xfrm>
          <a:prstGeom prst="rect">
            <a:avLst/>
          </a:prstGeom>
        </p:spPr>
      </p:pic>
      <p:sp>
        <p:nvSpPr>
          <p:cNvPr id="4" name="TextBox 3">
            <a:extLst>
              <a:ext uri="{FF2B5EF4-FFF2-40B4-BE49-F238E27FC236}">
                <a16:creationId xmlns:a16="http://schemas.microsoft.com/office/drawing/2014/main" id="{E5CED4B4-7F83-A752-8CC3-929D951B045E}"/>
              </a:ext>
            </a:extLst>
          </p:cNvPr>
          <p:cNvSpPr txBox="1"/>
          <p:nvPr/>
        </p:nvSpPr>
        <p:spPr>
          <a:xfrm rot="5400000">
            <a:off x="-270223" y="3112284"/>
            <a:ext cx="1032889" cy="492443"/>
          </a:xfrm>
          <a:prstGeom prst="rect">
            <a:avLst/>
          </a:prstGeom>
          <a:solidFill>
            <a:schemeClr val="bg1"/>
          </a:solidFill>
        </p:spPr>
        <p:txBody>
          <a:bodyPr wrap="square" rtlCol="0">
            <a:spAutoFit/>
          </a:bodyPr>
          <a:lstStyle/>
          <a:p>
            <a:r>
              <a:rPr lang="en-US" sz="1300" dirty="0"/>
              <a:t>EFP Usage Rate</a:t>
            </a:r>
          </a:p>
        </p:txBody>
      </p:sp>
      <p:sp>
        <p:nvSpPr>
          <p:cNvPr id="5" name="TextBox 4">
            <a:extLst>
              <a:ext uri="{FF2B5EF4-FFF2-40B4-BE49-F238E27FC236}">
                <a16:creationId xmlns:a16="http://schemas.microsoft.com/office/drawing/2014/main" id="{E3AADC6F-F7AB-04F5-1A75-DACE05B91C63}"/>
              </a:ext>
            </a:extLst>
          </p:cNvPr>
          <p:cNvSpPr txBox="1"/>
          <p:nvPr/>
        </p:nvSpPr>
        <p:spPr>
          <a:xfrm rot="1878367">
            <a:off x="367397" y="4910524"/>
            <a:ext cx="1691149" cy="492443"/>
          </a:xfrm>
          <a:prstGeom prst="rect">
            <a:avLst/>
          </a:prstGeom>
          <a:solidFill>
            <a:schemeClr val="bg1"/>
          </a:solidFill>
        </p:spPr>
        <p:txBody>
          <a:bodyPr wrap="square" rtlCol="0">
            <a:spAutoFit/>
          </a:bodyPr>
          <a:lstStyle/>
          <a:p>
            <a:r>
              <a:rPr lang="en-US" sz="1300" dirty="0"/>
              <a:t>EFP AQ / Total Inventory AQ</a:t>
            </a:r>
          </a:p>
        </p:txBody>
      </p:sp>
      <p:sp>
        <p:nvSpPr>
          <p:cNvPr id="6" name="TextBox 5">
            <a:extLst>
              <a:ext uri="{FF2B5EF4-FFF2-40B4-BE49-F238E27FC236}">
                <a16:creationId xmlns:a16="http://schemas.microsoft.com/office/drawing/2014/main" id="{B2C42198-754A-3088-9E00-CDF72B00969F}"/>
              </a:ext>
            </a:extLst>
          </p:cNvPr>
          <p:cNvSpPr txBox="1"/>
          <p:nvPr/>
        </p:nvSpPr>
        <p:spPr>
          <a:xfrm rot="20965330">
            <a:off x="3046040" y="4910523"/>
            <a:ext cx="1649681" cy="492443"/>
          </a:xfrm>
          <a:prstGeom prst="rect">
            <a:avLst/>
          </a:prstGeom>
          <a:solidFill>
            <a:schemeClr val="bg1"/>
          </a:solidFill>
        </p:spPr>
        <p:txBody>
          <a:bodyPr wrap="square" rtlCol="0">
            <a:spAutoFit/>
          </a:bodyPr>
          <a:lstStyle/>
          <a:p>
            <a:r>
              <a:rPr lang="en-US" sz="1300" dirty="0"/>
              <a:t>Total Inventory Usage Rate</a:t>
            </a:r>
          </a:p>
        </p:txBody>
      </p:sp>
      <p:pic>
        <p:nvPicPr>
          <p:cNvPr id="7" name="Picture 6">
            <a:extLst>
              <a:ext uri="{FF2B5EF4-FFF2-40B4-BE49-F238E27FC236}">
                <a16:creationId xmlns:a16="http://schemas.microsoft.com/office/drawing/2014/main" id="{F2C4AE36-6D63-D098-F41B-5E8711AC2EF3}"/>
              </a:ext>
            </a:extLst>
          </p:cNvPr>
          <p:cNvPicPr>
            <a:picLocks noChangeAspect="1"/>
          </p:cNvPicPr>
          <p:nvPr/>
        </p:nvPicPr>
        <p:blipFill>
          <a:blip r:embed="rId4"/>
          <a:stretch>
            <a:fillRect/>
          </a:stretch>
        </p:blipFill>
        <p:spPr>
          <a:xfrm>
            <a:off x="5072738" y="3606420"/>
            <a:ext cx="3886200" cy="2894659"/>
          </a:xfrm>
          <a:prstGeom prst="rect">
            <a:avLst/>
          </a:prstGeom>
        </p:spPr>
      </p:pic>
      <p:pic>
        <p:nvPicPr>
          <p:cNvPr id="8" name="Picture 7">
            <a:extLst>
              <a:ext uri="{FF2B5EF4-FFF2-40B4-BE49-F238E27FC236}">
                <a16:creationId xmlns:a16="http://schemas.microsoft.com/office/drawing/2014/main" id="{5AD61578-5299-E4E7-B90B-1474606EA335}"/>
              </a:ext>
            </a:extLst>
          </p:cNvPr>
          <p:cNvPicPr>
            <a:picLocks noChangeAspect="1"/>
          </p:cNvPicPr>
          <p:nvPr/>
        </p:nvPicPr>
        <p:blipFill>
          <a:blip r:embed="rId5"/>
          <a:stretch>
            <a:fillRect/>
          </a:stretch>
        </p:blipFill>
        <p:spPr>
          <a:xfrm>
            <a:off x="5209216" y="604808"/>
            <a:ext cx="3749722" cy="2824191"/>
          </a:xfrm>
          <a:prstGeom prst="rect">
            <a:avLst/>
          </a:prstGeom>
        </p:spPr>
      </p:pic>
    </p:spTree>
    <p:extLst>
      <p:ext uri="{BB962C8B-B14F-4D97-AF65-F5344CB8AC3E}">
        <p14:creationId xmlns:p14="http://schemas.microsoft.com/office/powerpoint/2010/main" val="2233069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2638</TotalTime>
  <Words>2698</Words>
  <Application>Microsoft Macintosh PowerPoint</Application>
  <PresentationFormat>On-screen Show (4:3)</PresentationFormat>
  <Paragraphs>206</Paragraphs>
  <Slides>12</Slides>
  <Notes>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Hur Sinhaeng</dc:creator>
  <cp:lastModifiedBy>Hur Sinhaeng</cp:lastModifiedBy>
  <cp:revision>36</cp:revision>
  <dcterms:created xsi:type="dcterms:W3CDTF">2025-07-26T04:43:46Z</dcterms:created>
  <dcterms:modified xsi:type="dcterms:W3CDTF">2025-07-28T00:42:23Z</dcterms:modified>
</cp:coreProperties>
</file>