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2945"/>
  </p:normalViewPr>
  <p:slideViewPr>
    <p:cSldViewPr snapToGrid="0">
      <p:cViewPr varScale="1">
        <p:scale>
          <a:sx n="91" d="100"/>
          <a:sy n="91" d="100"/>
        </p:scale>
        <p:origin x="1920" y="176"/>
      </p:cViewPr>
      <p:guideLst/>
    </p:cSldViewPr>
  </p:slideViewPr>
  <p:notesTextViewPr>
    <p:cViewPr>
      <p:scale>
        <a:sx n="1" d="1"/>
        <a:sy n="1" d="1"/>
      </p:scale>
      <p:origin x="0" y="-43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5E058-909D-B444-8BC4-4F3D8476E193}" type="datetimeFigureOut">
              <a:rPr lang="en-US" smtClean="0"/>
              <a:t>7/15/25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E2EB1-23B2-E84C-B185-9A0D778DF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4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“The purpose of this project is to </a:t>
            </a:r>
            <a:r>
              <a:rPr lang="en-SG" b="1" dirty="0"/>
              <a:t>estimate the stock-level EFP usage rate</a:t>
            </a:r>
            <a:r>
              <a:rPr lang="en-SG" dirty="0"/>
              <a:t>, which essentially tells us:</a:t>
            </a:r>
            <a:br>
              <a:rPr lang="en-SG" dirty="0"/>
            </a:br>
            <a:r>
              <a:rPr lang="en-SG" i="1" dirty="0"/>
              <a:t>If we increase EFP availability for a particular stock, how much of it will actually be used by clients to short?</a:t>
            </a:r>
          </a:p>
          <a:p>
            <a:endParaRPr lang="en-SG" i="1" dirty="0"/>
          </a:p>
          <a:p>
            <a:r>
              <a:rPr lang="en-SG" i="1" dirty="0"/>
              <a:t>And though its not part of the scope, </a:t>
            </a:r>
            <a:endParaRPr lang="en-SG" dirty="0"/>
          </a:p>
          <a:p>
            <a:r>
              <a:rPr lang="en-SG" dirty="0"/>
              <a:t>This helps us answer a crucial business question:</a:t>
            </a:r>
            <a:br>
              <a:rPr lang="en-SG" dirty="0"/>
            </a:br>
            <a:r>
              <a:rPr lang="en-SG" dirty="0"/>
              <a:t>➤ </a:t>
            </a:r>
            <a:r>
              <a:rPr lang="en-SG" i="1" dirty="0"/>
              <a:t>Are we allocating our EFP capital efficiently, or are we raising inventory in stocks that don’t get used?</a:t>
            </a:r>
            <a:endParaRPr lang="en-SG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E2EB1-23B2-E84C-B185-9A0D778DFD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61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can be summed up by this equation here. And divides into part 1 and part 2 of the project</a:t>
            </a:r>
          </a:p>
          <a:p>
            <a:endParaRPr lang="en-US" dirty="0"/>
          </a:p>
          <a:p>
            <a:r>
              <a:rPr lang="en-SG" dirty="0"/>
              <a:t>“This equation naturally splits the project into two key components:”\</a:t>
            </a:r>
          </a:p>
          <a:p>
            <a:endParaRPr lang="en-SG" dirty="0"/>
          </a:p>
          <a:p>
            <a:r>
              <a:rPr lang="en-SG" b="1" dirty="0"/>
              <a:t>Part 1 – Predicting Total Utilization (TÛₛₜ)</a:t>
            </a:r>
          </a:p>
          <a:p>
            <a:r>
              <a:rPr lang="en-SG" dirty="0"/>
              <a:t>Build machine learning models (e.g., </a:t>
            </a:r>
            <a:r>
              <a:rPr lang="en-SG" dirty="0" err="1"/>
              <a:t>XGBoost</a:t>
            </a:r>
            <a:r>
              <a:rPr lang="en-SG" dirty="0"/>
              <a:t>, </a:t>
            </a:r>
            <a:r>
              <a:rPr lang="en-SG" dirty="0" err="1"/>
              <a:t>GradientBoosting</a:t>
            </a:r>
            <a:r>
              <a:rPr lang="en-SG" dirty="0"/>
              <a:t>)</a:t>
            </a:r>
          </a:p>
          <a:p>
            <a:r>
              <a:rPr lang="en-SG" dirty="0"/>
              <a:t>Use engineered time-series features</a:t>
            </a:r>
          </a:p>
          <a:p>
            <a:r>
              <a:rPr lang="en-SG" dirty="0"/>
              <a:t>Predict usage ratios for multiple horizons (T+1 to T+20)</a:t>
            </a:r>
          </a:p>
          <a:p>
            <a:endParaRPr lang="en-SG" dirty="0"/>
          </a:p>
          <a:p>
            <a:endParaRPr lang="en-SG" dirty="0"/>
          </a:p>
          <a:p>
            <a:r>
              <a:rPr lang="en-SG" b="1" dirty="0"/>
              <a:t>Part 2 – Estimating EFP Impact on Availability (TAₛₜ)</a:t>
            </a:r>
          </a:p>
          <a:p>
            <a:r>
              <a:rPr lang="en-SG" dirty="0"/>
              <a:t>Incorporate EFP into the total availability formula</a:t>
            </a:r>
          </a:p>
          <a:p>
            <a:r>
              <a:rPr lang="en-SG" dirty="0"/>
              <a:t>Model different scenarios (“what if we raise X% more EFP?”)</a:t>
            </a:r>
          </a:p>
          <a:p>
            <a:r>
              <a:rPr lang="en-SG" dirty="0"/>
              <a:t>Measure resulting change in stock-level usage rate</a:t>
            </a:r>
          </a:p>
          <a:p>
            <a:r>
              <a:rPr lang="en-SG" dirty="0"/>
              <a:t>Together, these two pieces allow us to </a:t>
            </a:r>
            <a:r>
              <a:rPr lang="en-SG" b="1" dirty="0"/>
              <a:t>evaluate the marginal efficiency of EFP allocation</a:t>
            </a:r>
            <a:r>
              <a:rPr lang="en-SG" dirty="0"/>
              <a:t> for each stock.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E2EB1-23B2-E84C-B185-9A0D778DFD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83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0E0AE-9A44-B7C1-423C-3BAC8BABF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19148-9C73-0364-C6FE-FE7B2003D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13D7F-8637-E807-313D-1D44F055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C6D6-7C1E-E84F-BEF4-3A7DDA25E906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B06D2-97A9-27EE-4975-E2C0BB500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11A65-E755-2744-AEFD-4AEA693D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2100-6655-B648-91F1-4D6184A51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2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975E8-A03A-B278-C3F1-9F639701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2D488-5020-6826-360F-58ABC7CFE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4A5C4-4393-A04C-BD3C-4A8BE35E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C6D6-7C1E-E84F-BEF4-3A7DDA25E906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62DA6-1C08-B741-079D-B8224C254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9861A-7ADF-2852-FE7D-72886D5F6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2100-6655-B648-91F1-4D6184A51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69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DC218D-8064-3552-D059-7DF0216B4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D58DA-9CB4-02F1-4599-ABA6D5F95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626D5-E451-159B-344C-1EC542CB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C6D6-7C1E-E84F-BEF4-3A7DDA25E906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3D65C-A49A-10FB-3501-9E75700B2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05591-DC1F-4AD0-141C-70C56152D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2100-6655-B648-91F1-4D6184A51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9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BAAC9-5C0B-0842-80B8-8C6AFEBDE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0242C-EFF0-2E03-D21B-C638D901F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B50FC-1053-A47D-7321-8541F1B7A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C6D6-7C1E-E84F-BEF4-3A7DDA25E906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D9A67-CE59-0E47-B589-B27B9B65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45960-C9D0-29CA-A7DE-5AAC5DEE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2100-6655-B648-91F1-4D6184A51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1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11F96-276F-E41E-2289-D30BF7C9B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E8BF3-79CA-9A27-A87C-1F62BCE76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6E855-7DAC-701E-E7AE-C2AF070D1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C6D6-7C1E-E84F-BEF4-3A7DDA25E906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88DD8-EEA3-D8FA-274E-998ACE77A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2148B-FB2C-43AD-EF3C-79494C978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2100-6655-B648-91F1-4D6184A51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7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7CEB-1853-B5D8-41D9-E37DAB95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57FB2-47AB-F2E4-6079-55886234E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8E954-1ACB-0A19-3F80-B85C12EE5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AADC4-5531-5A41-033E-E032CDA0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C6D6-7C1E-E84F-BEF4-3A7DDA25E906}" type="datetimeFigureOut">
              <a:rPr lang="en-US" smtClean="0"/>
              <a:t>7/15/25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1087A-1778-7BD1-5311-E3F1E4AAD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66D31-2739-15E0-F3CB-2CC0F417B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2100-6655-B648-91F1-4D6184A51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1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DB339-0E7E-8788-A532-271602A72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2A111-168D-73D5-AD42-0B8E792D6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737FF-00CE-5A3C-763C-0BB248260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75C498-3999-7BA6-F174-62F16E8CA5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3F051-07DA-9D55-B1FF-862D4DD02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B5C590-7E01-081D-4E21-48E9D7B3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C6D6-7C1E-E84F-BEF4-3A7DDA25E906}" type="datetimeFigureOut">
              <a:rPr lang="en-US" smtClean="0"/>
              <a:t>7/15/25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0BFC49-0BF4-C385-F4B5-A64FC1DE3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1214AB-9D98-BF63-8A6B-D3194DD1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2100-6655-B648-91F1-4D6184A51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80FD6-B089-401E-9582-CFF8889D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EC8DC7-5288-07AE-A51C-8C6C039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C6D6-7C1E-E84F-BEF4-3A7DDA25E906}" type="datetimeFigureOut">
              <a:rPr lang="en-US" smtClean="0"/>
              <a:t>7/15/25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65940-2E7E-CA40-D065-6536D640F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C980E-C98D-143D-B92C-BFF3D678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2100-6655-B648-91F1-4D6184A51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1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75F8A9-0BF0-E6A1-243A-DBBA96CF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C6D6-7C1E-E84F-BEF4-3A7DDA25E906}" type="datetimeFigureOut">
              <a:rPr lang="en-US" smtClean="0"/>
              <a:t>7/15/25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E6993-F838-CBE5-60E4-464ED8262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3AD30-4620-1FEC-8860-A622E94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2100-6655-B648-91F1-4D6184A51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4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64677-6C62-EBB6-74E3-D2CA74ABC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ED201-E581-3A2E-731F-1C47C82C0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7EA2-F424-58E2-D7FF-8499D5ABA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5BE4A-9F14-C3B0-2C44-BA0FBDAB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C6D6-7C1E-E84F-BEF4-3A7DDA25E906}" type="datetimeFigureOut">
              <a:rPr lang="en-US" smtClean="0"/>
              <a:t>7/15/25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F2F26-0B39-F7F3-BEB8-EFB65A790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CC404-0F5F-A812-41C5-DFC22EED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2100-6655-B648-91F1-4D6184A51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3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6912-02FA-EFD4-2E52-83EDDCC02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5AD10D-0B10-67EB-7ABB-17BC944CE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E58D6-2D57-651F-BE80-3FF8964DF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11DC6-A49E-547C-7406-700B30784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C6D6-7C1E-E84F-BEF4-3A7DDA25E906}" type="datetimeFigureOut">
              <a:rPr lang="en-US" smtClean="0"/>
              <a:t>7/15/25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B9194-1FA5-1222-95A9-AF4A4307A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945BA-BD26-FA6D-98DA-A2917B0D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2100-6655-B648-91F1-4D6184A51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3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94443-38AE-C646-D8DD-4BA0FED4E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294D1-1B2E-CF7C-B68D-CC5A59474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440BA-10FE-BBB7-90EA-EB82A2100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AFC6D6-7C1E-E84F-BEF4-3A7DDA25E906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20529-F18A-F35B-79D7-AC89473BD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A7F7A-63B6-9F44-4D72-3F801CBB9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EC2100-6655-B648-91F1-4D6184A51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2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C2B1-D120-BC2C-47FF-19F0415F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81C0DC-8CA8-9EEA-B248-147523AD6D3A}"/>
              </a:ext>
            </a:extLst>
          </p:cNvPr>
          <p:cNvSpPr txBox="1"/>
          <p:nvPr/>
        </p:nvSpPr>
        <p:spPr>
          <a:xfrm>
            <a:off x="838200" y="1963180"/>
            <a:ext cx="859376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SG" b="1" dirty="0"/>
              <a:t>In EFP (Exchange for Physical):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The </a:t>
            </a:r>
            <a:r>
              <a:rPr lang="en-SG" b="1" dirty="0"/>
              <a:t>single-name swap desk</a:t>
            </a:r>
            <a:r>
              <a:rPr lang="en-SG" dirty="0"/>
              <a:t> wants to </a:t>
            </a:r>
            <a:r>
              <a:rPr lang="en-SG" b="1" dirty="0"/>
              <a:t>raise inventory</a:t>
            </a:r>
            <a:r>
              <a:rPr lang="en-SG" dirty="0"/>
              <a:t> (i.e., acquire physical stocks) to support client shorting.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They </a:t>
            </a:r>
            <a:r>
              <a:rPr lang="en-SG" b="1" dirty="0"/>
              <a:t>ask the index desk</a:t>
            </a:r>
            <a:r>
              <a:rPr lang="en-SG" dirty="0"/>
              <a:t> to </a:t>
            </a:r>
            <a:r>
              <a:rPr lang="en-SG" b="1" dirty="0"/>
              <a:t>issue a long index swap</a:t>
            </a:r>
            <a:r>
              <a:rPr lang="en-SG" dirty="0"/>
              <a:t> to them.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The </a:t>
            </a:r>
            <a:r>
              <a:rPr lang="en-SG" b="1" dirty="0"/>
              <a:t>index desk gives them exposure to an index</a:t>
            </a:r>
            <a:r>
              <a:rPr lang="en-SG" dirty="0"/>
              <a:t> (e.g., CSI 300) — this is called the </a:t>
            </a:r>
            <a:r>
              <a:rPr lang="en-SG" b="1" dirty="0"/>
              <a:t>“short exporter”</a:t>
            </a:r>
            <a:r>
              <a:rPr lang="en-SG" dirty="0"/>
              <a:t> for the index desk, because they are exporting the short exposure.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For the </a:t>
            </a:r>
            <a:r>
              <a:rPr lang="en-SG" b="1" dirty="0"/>
              <a:t>single-name desk</a:t>
            </a:r>
            <a:r>
              <a:rPr lang="en-SG" dirty="0"/>
              <a:t>, this is received as a </a:t>
            </a:r>
            <a:r>
              <a:rPr lang="en-SG" b="1" dirty="0"/>
              <a:t>long exposure</a:t>
            </a:r>
            <a:r>
              <a:rPr lang="en-SG" dirty="0"/>
              <a:t>.</a:t>
            </a:r>
          </a:p>
          <a:p>
            <a:pPr>
              <a:buNone/>
            </a:pPr>
            <a:br>
              <a:rPr lang="en-SG" dirty="0"/>
            </a:br>
            <a:endParaRPr lang="en-SG" dirty="0"/>
          </a:p>
          <a:p>
            <a:pPr>
              <a:buNone/>
            </a:pPr>
            <a:r>
              <a:rPr lang="en-SG" b="1" dirty="0"/>
              <a:t>Why “Short Exporter”?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The </a:t>
            </a:r>
            <a:r>
              <a:rPr lang="en-SG" b="1" dirty="0"/>
              <a:t>index desk is taking a short position</a:t>
            </a:r>
            <a:r>
              <a:rPr lang="en-SG" dirty="0"/>
              <a:t> by issuing a long swap to another desk — hence, it’s “exporting” the short side.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The </a:t>
            </a:r>
            <a:r>
              <a:rPr lang="en-SG" b="1" dirty="0"/>
              <a:t>single-name desk</a:t>
            </a:r>
            <a:r>
              <a:rPr lang="en-SG" dirty="0"/>
              <a:t> uses this synthetic long exposure to justify buying the </a:t>
            </a:r>
            <a:r>
              <a:rPr lang="en-SG" b="1" dirty="0"/>
              <a:t>actual physical stocks</a:t>
            </a:r>
            <a:r>
              <a:rPr lang="en-SG" dirty="0"/>
              <a:t> in the market.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These physical stocks are then used as </a:t>
            </a:r>
            <a:r>
              <a:rPr lang="en-SG" b="1" dirty="0"/>
              <a:t>availability to lend</a:t>
            </a:r>
            <a:r>
              <a:rPr lang="en-SG" dirty="0"/>
              <a:t> to clients for shorting.</a:t>
            </a:r>
          </a:p>
        </p:txBody>
      </p:sp>
    </p:spTree>
    <p:extLst>
      <p:ext uri="{BB962C8B-B14F-4D97-AF65-F5344CB8AC3E}">
        <p14:creationId xmlns:p14="http://schemas.microsoft.com/office/powerpoint/2010/main" val="3128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A934-9BDB-7D1F-158E-72CC2DC7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79"/>
            <a:ext cx="10515600" cy="1325563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85A9-FACA-4D1E-F00C-D236DD84A138}"/>
              </a:ext>
            </a:extLst>
          </p:cNvPr>
          <p:cNvSpPr txBox="1"/>
          <p:nvPr/>
        </p:nvSpPr>
        <p:spPr>
          <a:xfrm>
            <a:off x="752254" y="1233488"/>
            <a:ext cx="10901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To support client shorting, we raise inventory. But when that inventory comes from </a:t>
            </a:r>
            <a:r>
              <a:rPr lang="en-SG" b="1" dirty="0"/>
              <a:t>EFP (Exchange for Physical)</a:t>
            </a:r>
            <a:r>
              <a:rPr lang="en-SG" dirty="0"/>
              <a:t>, it’s costly — and using it inefficiently can hurt our bottom line.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13E5B3-95F7-C69B-6A8B-0936D173FE84}"/>
              </a:ext>
            </a:extLst>
          </p:cNvPr>
          <p:cNvSpPr txBox="1"/>
          <p:nvPr/>
        </p:nvSpPr>
        <p:spPr>
          <a:xfrm>
            <a:off x="752254" y="2100021"/>
            <a:ext cx="8785151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SG" sz="1400" b="1" dirty="0"/>
              <a:t>🧨 1. EFP-Based Inventory Is Capital Intensive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400" dirty="0"/>
              <a:t>EFP involves </a:t>
            </a:r>
            <a:r>
              <a:rPr lang="en-SG" sz="1400" b="1" dirty="0"/>
              <a:t>buying physical stocks</a:t>
            </a:r>
            <a:r>
              <a:rPr lang="en-SG" sz="1400" dirty="0"/>
              <a:t> in the market using firm capital.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400" dirty="0"/>
              <a:t>This capital comes from the </a:t>
            </a:r>
            <a:r>
              <a:rPr lang="en-SG" sz="1400" b="1" dirty="0"/>
              <a:t>Treasury</a:t>
            </a:r>
            <a:r>
              <a:rPr lang="en-SG" sz="1400" dirty="0"/>
              <a:t>, meaning it incurs </a:t>
            </a:r>
            <a:r>
              <a:rPr lang="en-SG" sz="1400" b="1" dirty="0"/>
              <a:t>financing costs</a:t>
            </a:r>
            <a:r>
              <a:rPr lang="en-SG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400" dirty="0"/>
              <a:t>It </a:t>
            </a:r>
            <a:r>
              <a:rPr lang="en-SG" sz="1400" b="1" dirty="0"/>
              <a:t>cannot be refinanced via repos</a:t>
            </a:r>
            <a:r>
              <a:rPr lang="en-SG" sz="1400" dirty="0"/>
              <a:t>, since it needs to remain available for clients to short.</a:t>
            </a:r>
          </a:p>
          <a:p>
            <a:pPr>
              <a:buNone/>
            </a:pPr>
            <a:r>
              <a:rPr lang="en-SG" sz="1400" dirty="0"/>
              <a:t>➡️ </a:t>
            </a:r>
            <a:r>
              <a:rPr lang="en-SG" sz="1400" b="1" dirty="0"/>
              <a:t>Implication:</a:t>
            </a:r>
            <a:r>
              <a:rPr lang="en-SG" sz="1400" dirty="0"/>
              <a:t> We’re locking in real money — we better be sure clients will use the inventory.</a:t>
            </a:r>
          </a:p>
          <a:p>
            <a:pPr>
              <a:buNone/>
            </a:pPr>
            <a:r>
              <a:rPr lang="en-SG" sz="1400" b="1" dirty="0"/>
              <a:t>💸 2. Ongoing Fees Add to the Cost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400" dirty="0"/>
              <a:t>To get exposure, we pay the </a:t>
            </a:r>
            <a:r>
              <a:rPr lang="en-SG" sz="1400" b="1" dirty="0"/>
              <a:t>index desk</a:t>
            </a:r>
            <a:r>
              <a:rPr lang="en-SG" sz="1400" dirty="0"/>
              <a:t> an annual fee for the “short exporter.”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400" dirty="0"/>
              <a:t>This fee is </a:t>
            </a:r>
            <a:r>
              <a:rPr lang="en-SG" sz="1400" b="1" dirty="0"/>
              <a:t>incurred upfront</a:t>
            </a:r>
            <a:r>
              <a:rPr lang="en-SG" sz="1400" dirty="0"/>
              <a:t>, regardless of whether clients use the inventory or not.</a:t>
            </a:r>
          </a:p>
          <a:p>
            <a:pPr>
              <a:buNone/>
            </a:pPr>
            <a:r>
              <a:rPr lang="en-SG" sz="1400" dirty="0"/>
              <a:t>➡️ </a:t>
            </a:r>
            <a:r>
              <a:rPr lang="en-SG" sz="1400" b="1" dirty="0"/>
              <a:t>Implication:</a:t>
            </a:r>
            <a:r>
              <a:rPr lang="en-SG" sz="1400" dirty="0"/>
              <a:t> If the inventory isn’t used, it generates </a:t>
            </a:r>
            <a:r>
              <a:rPr lang="en-SG" sz="1400" b="1" dirty="0"/>
              <a:t>zero revenue but non-zero cost</a:t>
            </a:r>
            <a:r>
              <a:rPr lang="en-SG" sz="1400" dirty="0"/>
              <a:t>.</a:t>
            </a:r>
          </a:p>
          <a:p>
            <a:pPr>
              <a:buNone/>
            </a:pPr>
            <a:r>
              <a:rPr lang="en-SG" sz="1400" b="1" dirty="0"/>
              <a:t>📉 3. Poor Allocation = Wasted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400" dirty="0"/>
              <a:t>Not all stocks are equally in demand for shorting: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400" dirty="0"/>
              <a:t>Some are </a:t>
            </a:r>
            <a:r>
              <a:rPr lang="en-SG" sz="1400" b="1" dirty="0"/>
              <a:t>heavily shorted</a:t>
            </a:r>
            <a:r>
              <a:rPr lang="en-SG" sz="1400" dirty="0"/>
              <a:t> (high demand).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400" dirty="0"/>
              <a:t>Others are </a:t>
            </a:r>
            <a:r>
              <a:rPr lang="en-SG" sz="1400" b="1" dirty="0"/>
              <a:t>ignored by clients</a:t>
            </a:r>
            <a:r>
              <a:rPr lang="en-SG" sz="1400" dirty="0"/>
              <a:t>, even if offered at low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400" dirty="0"/>
              <a:t>If we raise inventory in the </a:t>
            </a:r>
            <a:r>
              <a:rPr lang="en-SG" sz="1400" b="1" dirty="0"/>
              <a:t>wrong stocks or indices</a:t>
            </a:r>
            <a:r>
              <a:rPr lang="en-SG" sz="1400" dirty="0"/>
              <a:t>, it becomes </a:t>
            </a:r>
            <a:r>
              <a:rPr lang="en-SG" sz="1400" b="1" dirty="0"/>
              <a:t>idle and inefficient</a:t>
            </a:r>
            <a:r>
              <a:rPr lang="en-SG" sz="1400" dirty="0"/>
              <a:t>.</a:t>
            </a:r>
          </a:p>
          <a:p>
            <a:r>
              <a:rPr lang="en-SG" sz="1400" dirty="0"/>
              <a:t>➡️ </a:t>
            </a:r>
            <a:r>
              <a:rPr lang="en-SG" sz="1400" b="1" dirty="0"/>
              <a:t>Implication:</a:t>
            </a:r>
            <a:r>
              <a:rPr lang="en-SG" sz="1400" dirty="0"/>
              <a:t> This is not just suboptimal — it’s a </a:t>
            </a:r>
            <a:r>
              <a:rPr lang="en-SG" sz="1400" b="1" dirty="0"/>
              <a:t>direct loss</a:t>
            </a:r>
            <a:r>
              <a:rPr lang="en-SG" sz="1400" dirty="0"/>
              <a:t> on the financing P&amp;L.</a:t>
            </a:r>
          </a:p>
        </p:txBody>
      </p:sp>
    </p:spTree>
    <p:extLst>
      <p:ext uri="{BB962C8B-B14F-4D97-AF65-F5344CB8AC3E}">
        <p14:creationId xmlns:p14="http://schemas.microsoft.com/office/powerpoint/2010/main" val="128030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DA00-7210-4197-B53B-41C3C23DA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3779"/>
            <a:ext cx="10515600" cy="1325563"/>
          </a:xfrm>
        </p:spPr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E2AB7-50EB-2A8F-8385-9CD3BF7FCCEF}"/>
              </a:ext>
            </a:extLst>
          </p:cNvPr>
          <p:cNvSpPr txBox="1"/>
          <p:nvPr/>
        </p:nvSpPr>
        <p:spPr>
          <a:xfrm>
            <a:off x="672509" y="624966"/>
            <a:ext cx="108469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SG" b="1" dirty="0"/>
              <a:t>🎯 4. What We Need: A Way to Predict Usage Ahead of Time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SG" dirty="0"/>
              <a:t>The desk wants to </a:t>
            </a:r>
            <a:r>
              <a:rPr lang="en-SG" b="1" dirty="0"/>
              <a:t>increase the EFP balance</a:t>
            </a:r>
            <a:r>
              <a:rPr lang="en-SG" dirty="0"/>
              <a:t> to grow financing revenue (KC’s initiative).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SG" dirty="0"/>
              <a:t>But without clear guidance, we risk scaling up inventory that </a:t>
            </a:r>
            <a:r>
              <a:rPr lang="en-SG" b="1" dirty="0"/>
              <a:t>won’t be monetized</a:t>
            </a:r>
            <a:r>
              <a:rPr lang="en-SG" dirty="0"/>
              <a:t>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SG" dirty="0"/>
              <a:t>We need a </a:t>
            </a:r>
            <a:r>
              <a:rPr lang="en-SG" b="1" dirty="0"/>
              <a:t>data-driven way</a:t>
            </a:r>
            <a:r>
              <a:rPr lang="en-SG" dirty="0"/>
              <a:t> to forecast which stocks will be </a:t>
            </a:r>
            <a:r>
              <a:rPr lang="en-SG" b="1" dirty="0"/>
              <a:t>effectively utilized</a:t>
            </a:r>
            <a:r>
              <a:rPr lang="en-SG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FEE17F-810C-B10A-DA7E-57ACF60B2FF2}"/>
              </a:ext>
            </a:extLst>
          </p:cNvPr>
          <p:cNvSpPr txBox="1"/>
          <p:nvPr/>
        </p:nvSpPr>
        <p:spPr>
          <a:xfrm>
            <a:off x="838200" y="3429000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➡️ </a:t>
            </a:r>
            <a:r>
              <a:rPr lang="en-SG" b="1" dirty="0"/>
              <a:t>This leads to the project goal</a:t>
            </a:r>
            <a:r>
              <a:rPr lang="en-SG" dirty="0"/>
              <a:t>: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05F973-DC91-5859-E097-A08434BB3127}"/>
              </a:ext>
            </a:extLst>
          </p:cNvPr>
          <p:cNvSpPr txBox="1"/>
          <p:nvPr/>
        </p:nvSpPr>
        <p:spPr>
          <a:xfrm>
            <a:off x="838200" y="3967990"/>
            <a:ext cx="75615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to </a:t>
            </a:r>
            <a:r>
              <a:rPr lang="en-SG" b="1" dirty="0"/>
              <a:t>estimate the stock-level EFP usage percentage</a:t>
            </a:r>
            <a:r>
              <a:rPr lang="en-SG" dirty="0"/>
              <a:t>, by combining:</a:t>
            </a:r>
          </a:p>
          <a:p>
            <a:r>
              <a:rPr lang="en-SG" dirty="0"/>
              <a:t>A </a:t>
            </a:r>
            <a:r>
              <a:rPr lang="en-SG" b="1" dirty="0"/>
              <a:t>prediction model of total inventory utilization</a:t>
            </a:r>
            <a:r>
              <a:rPr lang="en-SG" dirty="0"/>
              <a:t>, and</a:t>
            </a:r>
          </a:p>
          <a:p>
            <a:r>
              <a:rPr lang="en-SG" dirty="0"/>
              <a:t>A </a:t>
            </a:r>
            <a:r>
              <a:rPr lang="en-SG" b="1" dirty="0"/>
              <a:t>framework to assess how changes in EFP availability impact usage</a:t>
            </a:r>
            <a:r>
              <a:rPr lang="en-SG" dirty="0"/>
              <a:t>,</a:t>
            </a:r>
            <a:br>
              <a:rPr lang="en-SG" dirty="0"/>
            </a:br>
            <a:endParaRPr lang="en-SG" dirty="0"/>
          </a:p>
          <a:p>
            <a:endParaRPr lang="en-SG" dirty="0"/>
          </a:p>
          <a:p>
            <a:r>
              <a:rPr lang="en-SG" dirty="0"/>
              <a:t>And though not part of the scope: this helps us to </a:t>
            </a:r>
            <a:r>
              <a:rPr lang="en-SG" b="1" dirty="0"/>
              <a:t>quantify the efficiency of EFP allocation decisions</a:t>
            </a:r>
            <a:r>
              <a:rPr lang="en-SG" dirty="0"/>
              <a:t> and support more informed capital deployment.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5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AD361-C121-A32F-78A2-BCC5CDB8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73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751</Words>
  <Application>Microsoft Macintosh PowerPoint</Application>
  <PresentationFormat>Widescreen</PresentationFormat>
  <Paragraphs>60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Background </vt:lpstr>
      <vt:lpstr>Background</vt:lpstr>
      <vt:lpstr>Purpose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Hur Sinhaeng</dc:creator>
  <cp:lastModifiedBy>Hur Sinhaeng</cp:lastModifiedBy>
  <cp:revision>3</cp:revision>
  <dcterms:created xsi:type="dcterms:W3CDTF">2025-07-15T13:46:29Z</dcterms:created>
  <dcterms:modified xsi:type="dcterms:W3CDTF">2025-07-15T15:20:14Z</dcterms:modified>
</cp:coreProperties>
</file>