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63" r:id="rId2"/>
    <p:sldId id="264" r:id="rId3"/>
    <p:sldId id="256" r:id="rId4"/>
    <p:sldId id="261" r:id="rId5"/>
    <p:sldId id="265" r:id="rId6"/>
    <p:sldId id="262" r:id="rId7"/>
    <p:sldId id="266" r:id="rId8"/>
    <p:sldId id="267" r:id="rId9"/>
    <p:sldId id="260" r:id="rId10"/>
    <p:sldId id="257" r:id="rId11"/>
    <p:sldId id="258" r:id="rId12"/>
    <p:sldId id="25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2"/>
    <p:restoredTop sz="78325"/>
  </p:normalViewPr>
  <p:slideViewPr>
    <p:cSldViewPr snapToGrid="0">
      <p:cViewPr varScale="1">
        <p:scale>
          <a:sx n="114" d="100"/>
          <a:sy n="114" d="100"/>
        </p:scale>
        <p:origin x="2616" y="176"/>
      </p:cViewPr>
      <p:guideLst/>
    </p:cSldViewPr>
  </p:slideViewPr>
  <p:notesTextViewPr>
    <p:cViewPr>
      <p:scale>
        <a:sx n="1" d="1"/>
        <a:sy n="1" d="1"/>
      </p:scale>
      <p:origin x="0" y="-112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158F4-5F4C-5042-AB81-9E24D5EC7CF9}" type="datetimeFigureOut">
              <a:rPr lang="en-US" smtClean="0"/>
              <a:t>7/23/25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119628-09FD-7B41-8D3C-5B57551DEF02}" type="slidenum">
              <a:rPr lang="en-US" smtClean="0"/>
              <a:t>‹#›</a:t>
            </a:fld>
            <a:endParaRPr lang="en-US"/>
          </a:p>
        </p:txBody>
      </p:sp>
    </p:spTree>
    <p:extLst>
      <p:ext uri="{BB962C8B-B14F-4D97-AF65-F5344CB8AC3E}">
        <p14:creationId xmlns:p14="http://schemas.microsoft.com/office/powerpoint/2010/main" val="2020379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Inputs</a:t>
            </a:r>
            <a:r>
              <a:rPr lang="en-SG" dirty="0"/>
              <a:t>: preds: Raw predictions (logits) from </a:t>
            </a:r>
            <a:r>
              <a:rPr lang="en-SG" dirty="0" err="1"/>
              <a:t>XGBoost</a:t>
            </a:r>
            <a:r>
              <a:rPr lang="en-SG" dirty="0"/>
              <a:t>, shaped as (</a:t>
            </a:r>
            <a:r>
              <a:rPr lang="en-SG" dirty="0" err="1"/>
              <a:t>n_samples</a:t>
            </a:r>
            <a:r>
              <a:rPr lang="en-SG" dirty="0"/>
              <a:t> * K,), where </a:t>
            </a:r>
            <a:r>
              <a:rPr lang="en-SG" dirty="0" err="1"/>
              <a:t>n_samples</a:t>
            </a:r>
            <a:r>
              <a:rPr lang="en-SG" dirty="0"/>
              <a:t> is the number of data points and K = 5 is the number of bins. Reshaped to (</a:t>
            </a:r>
            <a:r>
              <a:rPr lang="en-SG" dirty="0" err="1"/>
              <a:t>n_samples</a:t>
            </a:r>
            <a:r>
              <a:rPr lang="en-SG" dirty="0"/>
              <a:t>, K) for processing.</a:t>
            </a:r>
          </a:p>
          <a:p>
            <a:r>
              <a:rPr lang="en-SG" dirty="0" err="1"/>
              <a:t>dtrain</a:t>
            </a:r>
            <a:r>
              <a:rPr lang="en-SG" dirty="0"/>
              <a:t>: The </a:t>
            </a:r>
            <a:r>
              <a:rPr lang="en-SG" dirty="0" err="1"/>
              <a:t>XGBoost</a:t>
            </a:r>
            <a:r>
              <a:rPr lang="en-SG" dirty="0"/>
              <a:t> </a:t>
            </a:r>
            <a:r>
              <a:rPr lang="en-SG" dirty="0" err="1"/>
              <a:t>DMatrix</a:t>
            </a:r>
            <a:r>
              <a:rPr lang="en-SG" dirty="0"/>
              <a:t> containing the true labels (bin indices 0 to 4).</a:t>
            </a:r>
          </a:p>
          <a:p>
            <a:r>
              <a:rPr lang="en-SG" dirty="0"/>
              <a:t>labels: True bin indices extracted from </a:t>
            </a:r>
            <a:r>
              <a:rPr lang="en-SG" dirty="0" err="1"/>
              <a:t>dtrain</a:t>
            </a:r>
            <a:r>
              <a:rPr lang="en-SG" dirty="0"/>
              <a:t>, e.g., [2, 0, 4, ...].</a:t>
            </a:r>
          </a:p>
          <a:p>
            <a:endParaRPr lang="en-US" dirty="0"/>
          </a:p>
        </p:txBody>
      </p:sp>
      <p:sp>
        <p:nvSpPr>
          <p:cNvPr id="4" name="Slide Number Placeholder 3"/>
          <p:cNvSpPr>
            <a:spLocks noGrp="1"/>
          </p:cNvSpPr>
          <p:nvPr>
            <p:ph type="sldNum" sz="quarter" idx="5"/>
          </p:nvPr>
        </p:nvSpPr>
        <p:spPr/>
        <p:txBody>
          <a:bodyPr/>
          <a:lstStyle/>
          <a:p>
            <a:fld id="{46119628-09FD-7B41-8D3C-5B57551DEF02}" type="slidenum">
              <a:rPr lang="en-US" smtClean="0"/>
              <a:t>3</a:t>
            </a:fld>
            <a:endParaRPr lang="en-US"/>
          </a:p>
        </p:txBody>
      </p:sp>
    </p:spTree>
    <p:extLst>
      <p:ext uri="{BB962C8B-B14F-4D97-AF65-F5344CB8AC3E}">
        <p14:creationId xmlns:p14="http://schemas.microsoft.com/office/powerpoint/2010/main" val="2732035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medium.com</a:t>
            </a:r>
            <a:r>
              <a:rPr lang="en-US" dirty="0"/>
              <a:t>/data-and-beyond/master-the-power-of-optuna-a-step-by-step-guide-ed43500e9b95</a:t>
            </a:r>
          </a:p>
          <a:p>
            <a:r>
              <a:rPr lang="en-US" dirty="0"/>
              <a:t>https://</a:t>
            </a:r>
            <a:r>
              <a:rPr lang="en-US" dirty="0" err="1"/>
              <a:t>medium.com</a:t>
            </a:r>
            <a:r>
              <a:rPr lang="en-US" dirty="0"/>
              <a:t>/@moussadoumbia_90919/mastering-hyperparameter-optimization-with-optuna-a-comprehensive-guide-0bd6b4b1bc67</a:t>
            </a:r>
          </a:p>
          <a:p>
            <a:r>
              <a:rPr lang="en-US" dirty="0"/>
              <a:t>https://</a:t>
            </a:r>
            <a:r>
              <a:rPr lang="en-US" dirty="0" err="1"/>
              <a:t>medium.com</a:t>
            </a:r>
            <a:r>
              <a:rPr lang="en-US" dirty="0"/>
              <a:t>/@karanbhutani477/hyperparameter-tuning-for-smart-people-why-optuna-beats-gridsearchcv-and-randomizedsearchcv-9b9924620215</a:t>
            </a:r>
          </a:p>
          <a:p>
            <a:endParaRPr lang="en-US" dirty="0"/>
          </a:p>
          <a:p>
            <a:endParaRPr lang="en-US" dirty="0"/>
          </a:p>
          <a:p>
            <a:r>
              <a:rPr lang="en-US" dirty="0"/>
              <a:t>https://</a:t>
            </a:r>
            <a:r>
              <a:rPr lang="en-US" dirty="0" err="1"/>
              <a:t>gist.githubusercontent.com</a:t>
            </a:r>
            <a:r>
              <a:rPr lang="en-US" dirty="0"/>
              <a:t>/karan-ssj3/a1d7fbec517b5806fe2b452ddfc5e7e4/raw/9d648b8c8214eb2355cd9ee51887c91da7760e7a/</a:t>
            </a:r>
            <a:r>
              <a:rPr lang="en-US" dirty="0" err="1"/>
              <a:t>grid_search.svg</a:t>
            </a:r>
            <a:endParaRPr lang="en-US" dirty="0"/>
          </a:p>
          <a:p>
            <a:r>
              <a:rPr lang="en-US" dirty="0"/>
              <a:t>https://</a:t>
            </a:r>
            <a:r>
              <a:rPr lang="en-US" dirty="0" err="1"/>
              <a:t>gist.githubusercontent.com</a:t>
            </a:r>
            <a:r>
              <a:rPr lang="en-US" dirty="0"/>
              <a:t>/karan-ssj3/c95b9004fabbcfd01aa7e69b1540a4f6/raw/230a5c655917e18a0b28a217982b7f88aea8e407/</a:t>
            </a:r>
            <a:r>
              <a:rPr lang="en-US" dirty="0" err="1"/>
              <a:t>Random_search_cv.svg</a:t>
            </a:r>
            <a:endParaRPr lang="en-US" dirty="0"/>
          </a:p>
          <a:p>
            <a:r>
              <a:rPr lang="en-US" dirty="0"/>
              <a:t>https://</a:t>
            </a:r>
            <a:r>
              <a:rPr lang="en-US" dirty="0" err="1"/>
              <a:t>gist.githubusercontent.com</a:t>
            </a:r>
            <a:r>
              <a:rPr lang="en-US" dirty="0"/>
              <a:t>/karan-ssj3/b39287d1be5f9a11f9084ad0e3c0d2be/raw/4267b91bbb14d16534e660b235e49b5af0283967/</a:t>
            </a:r>
            <a:r>
              <a:rPr lang="en-US" dirty="0" err="1"/>
              <a:t>bayesina_optimisation.svg</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6119628-09FD-7B41-8D3C-5B57551DEF02}" type="slidenum">
              <a:rPr lang="en-US" smtClean="0"/>
              <a:t>5</a:t>
            </a:fld>
            <a:endParaRPr lang="en-US"/>
          </a:p>
        </p:txBody>
      </p:sp>
    </p:spTree>
    <p:extLst>
      <p:ext uri="{BB962C8B-B14F-4D97-AF65-F5344CB8AC3E}">
        <p14:creationId xmlns:p14="http://schemas.microsoft.com/office/powerpoint/2010/main" val="2780627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 Suggested Script to Present Slide 23</a:t>
            </a:r>
          </a:p>
          <a:p>
            <a:r>
              <a:rPr lang="en-SG" dirty="0"/>
              <a:t>“So now that we’ve built models to predict EFP stock-level usage, the natural question is: </a:t>
            </a:r>
            <a:r>
              <a:rPr lang="en-SG" b="1" dirty="0"/>
              <a:t>what’s next?</a:t>
            </a:r>
            <a:endParaRPr lang="en-SG" dirty="0"/>
          </a:p>
          <a:p>
            <a:r>
              <a:rPr lang="en-SG" dirty="0"/>
              <a:t>From a business perspective, the model outputs can help </a:t>
            </a:r>
            <a:r>
              <a:rPr lang="en-SG" b="1" dirty="0"/>
              <a:t>guide capital allocation decisions</a:t>
            </a:r>
            <a:r>
              <a:rPr lang="en-SG" dirty="0"/>
              <a:t> — for example, </a:t>
            </a:r>
            <a:r>
              <a:rPr lang="en-SG" b="1" dirty="0"/>
              <a:t>which stocks or indices to raise inventory in via EFP</a:t>
            </a:r>
            <a:r>
              <a:rPr lang="en-SG" dirty="0"/>
              <a:t>, based on expected usage.</a:t>
            </a:r>
          </a:p>
          <a:p>
            <a:r>
              <a:rPr lang="en-SG" dirty="0"/>
              <a:t>But to make better decisions, we also need better model accuracy — and one key direction is to </a:t>
            </a:r>
            <a:r>
              <a:rPr lang="en-SG" b="1" dirty="0"/>
              <a:t>optimize feature selection</a:t>
            </a:r>
            <a:r>
              <a:rPr lang="en-SG" dirty="0"/>
              <a:t>.”</a:t>
            </a:r>
          </a:p>
          <a:p>
            <a:r>
              <a:rPr lang="en-SG" b="1" dirty="0"/>
              <a:t>🔍 What You Did in This Experiment</a:t>
            </a:r>
          </a:p>
          <a:p>
            <a:r>
              <a:rPr lang="en-SG" dirty="0"/>
              <a:t>“To explore this, I ran a small experiment using a </a:t>
            </a:r>
            <a:r>
              <a:rPr lang="en-SG" b="1" dirty="0"/>
              <a:t>fixed prediction horizon of 10 days</a:t>
            </a:r>
            <a:r>
              <a:rPr lang="en-SG" dirty="0"/>
              <a:t> and </a:t>
            </a:r>
            <a:r>
              <a:rPr lang="en-SG" b="1" dirty="0"/>
              <a:t>fixed model parameters</a:t>
            </a:r>
            <a:r>
              <a:rPr lang="en-SG" dirty="0"/>
              <a:t>.</a:t>
            </a:r>
          </a:p>
          <a:p>
            <a:r>
              <a:rPr lang="en-SG" dirty="0"/>
              <a:t>I tested how different </a:t>
            </a:r>
            <a:r>
              <a:rPr lang="en-SG" b="1" dirty="0"/>
              <a:t>types of </a:t>
            </a:r>
            <a:r>
              <a:rPr lang="en-SG" b="1" dirty="0" err="1"/>
              <a:t>XGBoost</a:t>
            </a:r>
            <a:r>
              <a:rPr lang="en-SG" b="1" dirty="0"/>
              <a:t> feature importance</a:t>
            </a:r>
            <a:r>
              <a:rPr lang="en-SG" dirty="0"/>
              <a:t> — </a:t>
            </a:r>
            <a:r>
              <a:rPr lang="en-SG" i="1" dirty="0"/>
              <a:t>gain</a:t>
            </a:r>
            <a:r>
              <a:rPr lang="en-SG" dirty="0"/>
              <a:t>, </a:t>
            </a:r>
            <a:r>
              <a:rPr lang="en-SG" i="1" dirty="0"/>
              <a:t>cover</a:t>
            </a:r>
            <a:r>
              <a:rPr lang="en-SG" dirty="0"/>
              <a:t>, and </a:t>
            </a:r>
            <a:r>
              <a:rPr lang="en-SG" i="1" dirty="0"/>
              <a:t>weight</a:t>
            </a:r>
            <a:r>
              <a:rPr lang="en-SG" dirty="0"/>
              <a:t> — affect model performance when we only keep the top X% of features.”</a:t>
            </a:r>
          </a:p>
          <a:p>
            <a:r>
              <a:rPr lang="en-SG" b="1" dirty="0"/>
              <a:t>✅ Definitions (explain briefly):</a:t>
            </a:r>
          </a:p>
          <a:p>
            <a:r>
              <a:rPr lang="en-SG" dirty="0"/>
              <a:t>Importance </a:t>
            </a:r>
            <a:r>
              <a:rPr lang="en-SG" dirty="0" err="1"/>
              <a:t>TypeMeaning</a:t>
            </a:r>
            <a:r>
              <a:rPr lang="en-SG" b="1" dirty="0" err="1"/>
              <a:t>Gain</a:t>
            </a:r>
            <a:r>
              <a:rPr lang="en-SG" dirty="0" err="1"/>
              <a:t>How</a:t>
            </a:r>
            <a:r>
              <a:rPr lang="en-SG" dirty="0"/>
              <a:t> much each feature improves the model’s loss function when used in a </a:t>
            </a:r>
            <a:r>
              <a:rPr lang="en-SG" dirty="0" err="1"/>
              <a:t>split</a:t>
            </a:r>
            <a:r>
              <a:rPr lang="en-SG" b="1" dirty="0" err="1"/>
              <a:t>Cover</a:t>
            </a:r>
            <a:r>
              <a:rPr lang="en-SG" dirty="0" err="1"/>
              <a:t>How</a:t>
            </a:r>
            <a:r>
              <a:rPr lang="en-SG" dirty="0"/>
              <a:t> many samples a feature helps split, weighted by </a:t>
            </a:r>
            <a:r>
              <a:rPr lang="en-SG" dirty="0" err="1"/>
              <a:t>coverage</a:t>
            </a:r>
            <a:r>
              <a:rPr lang="en-SG" b="1" dirty="0" err="1"/>
              <a:t>Weight</a:t>
            </a:r>
            <a:r>
              <a:rPr lang="en-SG" dirty="0" err="1"/>
              <a:t>How</a:t>
            </a:r>
            <a:r>
              <a:rPr lang="en-SG" dirty="0"/>
              <a:t> often a feature is used in the trees</a:t>
            </a:r>
          </a:p>
          <a:p>
            <a:r>
              <a:rPr lang="en-SG" b="1" dirty="0"/>
              <a:t>📊 Interpreting the Graphs</a:t>
            </a:r>
          </a:p>
          <a:p>
            <a:r>
              <a:rPr lang="en-SG" dirty="0"/>
              <a:t>“As you can see from all three plots:</a:t>
            </a:r>
          </a:p>
          <a:p>
            <a:r>
              <a:rPr lang="en-SG" dirty="0"/>
              <a:t>When we reduce the number of top features used (from 100% to 10%), the </a:t>
            </a:r>
            <a:r>
              <a:rPr lang="en-SG" b="1" dirty="0"/>
              <a:t>model RMSE generally increases</a:t>
            </a:r>
            <a:r>
              <a:rPr lang="en-SG" dirty="0"/>
              <a:t>.</a:t>
            </a:r>
          </a:p>
          <a:p>
            <a:r>
              <a:rPr lang="en-SG" dirty="0"/>
              <a:t>This means removing features hurts performance, which implies the model </a:t>
            </a:r>
            <a:r>
              <a:rPr lang="en-SG" b="1" dirty="0"/>
              <a:t>relies on a wide set of features</a:t>
            </a:r>
            <a:r>
              <a:rPr lang="en-SG" dirty="0"/>
              <a:t> rather than just a few dominant ones.</a:t>
            </a:r>
          </a:p>
          <a:p>
            <a:r>
              <a:rPr lang="en-SG" dirty="0"/>
              <a:t>Interestingly, the </a:t>
            </a:r>
            <a:r>
              <a:rPr lang="en-SG" b="1" dirty="0"/>
              <a:t>‘Gain’-based selection</a:t>
            </a:r>
            <a:r>
              <a:rPr lang="en-SG" dirty="0"/>
              <a:t> appears slightly more robust compared to ‘Cover’ or ‘Weight’, which drop off more quickly.</a:t>
            </a:r>
          </a:p>
          <a:p>
            <a:r>
              <a:rPr lang="en-SG" dirty="0"/>
              <a:t>This tells us that </a:t>
            </a:r>
            <a:r>
              <a:rPr lang="en-SG" b="1" dirty="0"/>
              <a:t>feature pruning should be done carefully</a:t>
            </a:r>
            <a:r>
              <a:rPr lang="en-SG" dirty="0"/>
              <a:t> — and the type of importance metric used for ranking matters.”</a:t>
            </a:r>
          </a:p>
          <a:p>
            <a:r>
              <a:rPr lang="en-SG" b="1" dirty="0"/>
              <a:t>💡 Business Takeaway</a:t>
            </a:r>
          </a:p>
          <a:p>
            <a:r>
              <a:rPr lang="en-SG" dirty="0"/>
              <a:t>“This analysis helps inform how we might </a:t>
            </a:r>
            <a:r>
              <a:rPr lang="en-SG" b="1" dirty="0"/>
              <a:t>scale or refine the model</a:t>
            </a:r>
            <a:r>
              <a:rPr lang="en-SG" dirty="0"/>
              <a:t> for future production use — balancing interpretability and speed with performance.</a:t>
            </a:r>
            <a:br>
              <a:rPr lang="en-SG" dirty="0"/>
            </a:br>
            <a:r>
              <a:rPr lang="en-SG" dirty="0"/>
              <a:t>Ultimately, this makes the prediction framework more robust when used to support </a:t>
            </a:r>
            <a:r>
              <a:rPr lang="en-SG" b="1" dirty="0"/>
              <a:t>real allocation decisions</a:t>
            </a:r>
            <a:r>
              <a:rPr lang="en-SG" dirty="0"/>
              <a:t> across different indices.”</a:t>
            </a:r>
          </a:p>
          <a:p>
            <a:r>
              <a:rPr lang="en-SG" b="1" dirty="0"/>
              <a:t>🔄 Optional Next Steps to Mention</a:t>
            </a:r>
          </a:p>
          <a:p>
            <a:r>
              <a:rPr lang="en-SG" dirty="0"/>
              <a:t>You could add:</a:t>
            </a:r>
          </a:p>
          <a:p>
            <a:r>
              <a:rPr lang="en-SG" dirty="0"/>
              <a:t>“Future experiments could include:</a:t>
            </a:r>
          </a:p>
          <a:p>
            <a:pPr lvl="1"/>
            <a:r>
              <a:rPr lang="en-SG" dirty="0"/>
              <a:t>Adding more alpha features (e.g., sentiment, cross-sectional flows),</a:t>
            </a:r>
          </a:p>
          <a:p>
            <a:pPr lvl="1"/>
            <a:r>
              <a:rPr lang="en-SG" dirty="0"/>
              <a:t>Using different selection thresholds by horizon,</a:t>
            </a:r>
          </a:p>
          <a:p>
            <a:pPr lvl="1"/>
            <a:r>
              <a:rPr lang="en-SG" dirty="0"/>
              <a:t>Or even </a:t>
            </a:r>
            <a:r>
              <a:rPr lang="en-SG" b="1" dirty="0"/>
              <a:t>automating feature selection</a:t>
            </a:r>
            <a:r>
              <a:rPr lang="en-SG" dirty="0"/>
              <a:t> using tools like </a:t>
            </a:r>
            <a:r>
              <a:rPr lang="en-SG" dirty="0" err="1"/>
              <a:t>Optuna</a:t>
            </a:r>
            <a:r>
              <a:rPr lang="en-SG" dirty="0"/>
              <a:t> or SHAP.”</a:t>
            </a:r>
          </a:p>
          <a:p>
            <a:endParaRPr lang="en-US" dirty="0"/>
          </a:p>
        </p:txBody>
      </p:sp>
      <p:sp>
        <p:nvSpPr>
          <p:cNvPr id="4" name="Slide Number Placeholder 3"/>
          <p:cNvSpPr>
            <a:spLocks noGrp="1"/>
          </p:cNvSpPr>
          <p:nvPr>
            <p:ph type="sldNum" sz="quarter" idx="5"/>
          </p:nvPr>
        </p:nvSpPr>
        <p:spPr/>
        <p:txBody>
          <a:bodyPr/>
          <a:lstStyle/>
          <a:p>
            <a:fld id="{46119628-09FD-7B41-8D3C-5B57551DEF02}" type="slidenum">
              <a:rPr lang="en-US" smtClean="0"/>
              <a:t>7</a:t>
            </a:fld>
            <a:endParaRPr lang="en-US"/>
          </a:p>
        </p:txBody>
      </p:sp>
    </p:spTree>
    <p:extLst>
      <p:ext uri="{BB962C8B-B14F-4D97-AF65-F5344CB8AC3E}">
        <p14:creationId xmlns:p14="http://schemas.microsoft.com/office/powerpoint/2010/main" val="3544769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1" dirty="0"/>
              <a:t>Slide Title:</a:t>
            </a:r>
            <a:r>
              <a:rPr lang="en-SG" dirty="0"/>
              <a:t> </a:t>
            </a:r>
            <a:r>
              <a:rPr lang="en-SG" i="1" dirty="0"/>
              <a:t>"Implementation &amp; Data Flow"</a:t>
            </a:r>
            <a:endParaRPr lang="en-SG" dirty="0"/>
          </a:p>
          <a:p>
            <a:r>
              <a:rPr lang="en-SG" b="1" dirty="0"/>
              <a:t>Content:</a:t>
            </a:r>
            <a:endParaRPr lang="en-SG" dirty="0"/>
          </a:p>
          <a:p>
            <a:r>
              <a:rPr lang="en-SG" dirty="0"/>
              <a:t>Built using post-processed outputs from </a:t>
            </a:r>
            <a:r>
              <a:rPr lang="en-SG" dirty="0" err="1"/>
              <a:t>XGBoost</a:t>
            </a:r>
            <a:r>
              <a:rPr lang="en-SG" dirty="0"/>
              <a:t> forecast of utilization.</a:t>
            </a:r>
          </a:p>
          <a:p>
            <a:r>
              <a:rPr lang="en-SG" dirty="0"/>
              <a:t>For each RIC, compute:</a:t>
            </a:r>
          </a:p>
          <a:p>
            <a:pPr lvl="1"/>
            <a:r>
              <a:rPr lang="en-SG" dirty="0"/>
              <a:t>Lagged EFP share (ESᵢ,T−1)</a:t>
            </a:r>
          </a:p>
          <a:p>
            <a:pPr lvl="1"/>
            <a:r>
              <a:rPr lang="el-GR" dirty="0"/>
              <a:t>Δ</a:t>
            </a:r>
            <a:r>
              <a:rPr lang="en-SG" dirty="0"/>
              <a:t>EFP = ESᵢ,T − ESᵢ,T−1</a:t>
            </a:r>
          </a:p>
          <a:p>
            <a:pPr lvl="1"/>
            <a:r>
              <a:rPr lang="en-SG" dirty="0"/>
              <a:t>Historical usage rates from previous days</a:t>
            </a:r>
          </a:p>
          <a:p>
            <a:r>
              <a:rPr lang="en-SG" dirty="0"/>
              <a:t>Fit a </a:t>
            </a:r>
            <a:r>
              <a:rPr lang="en-SG" b="1" dirty="0"/>
              <a:t>simple linear model or calibrated scaler</a:t>
            </a:r>
            <a:r>
              <a:rPr lang="en-SG" dirty="0"/>
              <a:t> using historical (utilization → EFP usage) pairs.</a:t>
            </a:r>
          </a:p>
          <a:p>
            <a:endParaRPr lang="en-SG" dirty="0"/>
          </a:p>
          <a:p>
            <a:r>
              <a:rPr lang="en-SG" b="1" dirty="0"/>
              <a:t>Content:</a:t>
            </a:r>
            <a:endParaRPr lang="en-SG" dirty="0"/>
          </a:p>
          <a:p>
            <a:r>
              <a:rPr lang="en-SG" dirty="0"/>
              <a:t>We simulate:</a:t>
            </a:r>
          </a:p>
          <a:p>
            <a:pPr lvl="1"/>
            <a:r>
              <a:rPr lang="en-SG" dirty="0"/>
              <a:t>If EFP share increases/decreases by X%, how much client usage changes?</a:t>
            </a:r>
          </a:p>
          <a:p>
            <a:r>
              <a:rPr lang="en-SG" dirty="0"/>
              <a:t>Evaluate predicted EFP utilization under:</a:t>
            </a:r>
          </a:p>
          <a:p>
            <a:pPr lvl="1"/>
            <a:r>
              <a:rPr lang="en-SG" b="1" dirty="0"/>
              <a:t>Base case (1.0x)</a:t>
            </a:r>
            <a:endParaRPr lang="en-SG" dirty="0"/>
          </a:p>
          <a:p>
            <a:pPr lvl="1"/>
            <a:r>
              <a:rPr lang="en-SG" b="1" dirty="0"/>
              <a:t>Stress case (1.5x, 2.0x)</a:t>
            </a:r>
            <a:endParaRPr lang="en-SG" dirty="0"/>
          </a:p>
          <a:p>
            <a:pPr lvl="1"/>
            <a:r>
              <a:rPr lang="en-SG" b="1" dirty="0"/>
              <a:t>Conservative case (0.5x)</a:t>
            </a:r>
            <a:endParaRPr lang="en-SG" dirty="0"/>
          </a:p>
          <a:p>
            <a:r>
              <a:rPr lang="en-SG" b="1" dirty="0"/>
              <a:t>Example Result:</a:t>
            </a:r>
            <a:endParaRPr lang="en-SG" dirty="0"/>
          </a:p>
          <a:p>
            <a:r>
              <a:rPr lang="en-SG" dirty="0"/>
              <a:t>Predicted usage increases linearly, but saturation effect visible beyond 1.5x.</a:t>
            </a:r>
          </a:p>
          <a:p>
            <a:endParaRPr lang="en-SG" dirty="0"/>
          </a:p>
          <a:p>
            <a:r>
              <a:rPr lang="en-SG" i="1" dirty="0"/>
              <a:t>What did this solve for the business?</a:t>
            </a:r>
            <a:endParaRPr lang="en-SG" dirty="0"/>
          </a:p>
          <a:p>
            <a:r>
              <a:rPr lang="en-SG" b="1" dirty="0"/>
              <a:t>Slide Title:</a:t>
            </a:r>
            <a:r>
              <a:rPr lang="en-SG" dirty="0"/>
              <a:t> </a:t>
            </a:r>
            <a:r>
              <a:rPr lang="en-SG" i="1" dirty="0"/>
              <a:t>"Value of Mapping Function to Desk Strategy"</a:t>
            </a:r>
            <a:endParaRPr lang="en-SG" dirty="0"/>
          </a:p>
          <a:p>
            <a:r>
              <a:rPr lang="en-SG" b="1" dirty="0"/>
              <a:t>Content:</a:t>
            </a:r>
            <a:endParaRPr lang="en-SG" dirty="0"/>
          </a:p>
          <a:p>
            <a:r>
              <a:rPr lang="en-SG" dirty="0"/>
              <a:t>Helps the desk:</a:t>
            </a:r>
          </a:p>
          <a:p>
            <a:pPr lvl="1"/>
            <a:r>
              <a:rPr lang="en-SG" b="1" dirty="0"/>
              <a:t>Forecast expected EFP usage</a:t>
            </a:r>
            <a:r>
              <a:rPr lang="en-SG" dirty="0"/>
              <a:t> based on predicted utilization</a:t>
            </a:r>
          </a:p>
          <a:p>
            <a:pPr lvl="1"/>
            <a:r>
              <a:rPr lang="en-SG" b="1" dirty="0"/>
              <a:t>Reduce over-allocation</a:t>
            </a:r>
            <a:r>
              <a:rPr lang="en-SG" dirty="0"/>
              <a:t> of EFP inventory (capital efficiency)</a:t>
            </a:r>
          </a:p>
          <a:p>
            <a:pPr lvl="1"/>
            <a:r>
              <a:rPr lang="en-SG" b="1" dirty="0"/>
              <a:t>Perform scenario analysis</a:t>
            </a:r>
            <a:r>
              <a:rPr lang="en-SG" dirty="0"/>
              <a:t> for risk-adjusted allocation</a:t>
            </a:r>
          </a:p>
          <a:p>
            <a:r>
              <a:rPr lang="en-SG" dirty="0"/>
              <a:t>Final output used to inform </a:t>
            </a:r>
            <a:r>
              <a:rPr lang="en-SG" b="1" dirty="0"/>
              <a:t>how much inventory to commit to EFP</a:t>
            </a:r>
            <a:r>
              <a:rPr lang="en-SG" dirty="0"/>
              <a:t> vs. hold for other sources.</a:t>
            </a:r>
          </a:p>
          <a:p>
            <a:endParaRPr lang="en-SG" dirty="0"/>
          </a:p>
          <a:p>
            <a:endParaRPr lang="en-SG" dirty="0"/>
          </a:p>
          <a:p>
            <a:endParaRPr lang="en-US" dirty="0"/>
          </a:p>
        </p:txBody>
      </p:sp>
      <p:sp>
        <p:nvSpPr>
          <p:cNvPr id="4" name="Slide Number Placeholder 3"/>
          <p:cNvSpPr>
            <a:spLocks noGrp="1"/>
          </p:cNvSpPr>
          <p:nvPr>
            <p:ph type="sldNum" sz="quarter" idx="5"/>
          </p:nvPr>
        </p:nvSpPr>
        <p:spPr/>
        <p:txBody>
          <a:bodyPr/>
          <a:lstStyle/>
          <a:p>
            <a:fld id="{46119628-09FD-7B41-8D3C-5B57551DEF02}" type="slidenum">
              <a:rPr lang="en-US" smtClean="0"/>
              <a:t>8</a:t>
            </a:fld>
            <a:endParaRPr lang="en-US"/>
          </a:p>
        </p:txBody>
      </p:sp>
    </p:spTree>
    <p:extLst>
      <p:ext uri="{BB962C8B-B14F-4D97-AF65-F5344CB8AC3E}">
        <p14:creationId xmlns:p14="http://schemas.microsoft.com/office/powerpoint/2010/main" val="150152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diagonal Hessian (h=[2.0,1.6,1.2,0.8,0.4] is used during training to guide </a:t>
            </a:r>
            <a:r>
              <a:rPr lang="en-SG" dirty="0" err="1"/>
              <a:t>XGBoost’s</a:t>
            </a:r>
            <a:r>
              <a:rPr lang="en-SG" dirty="0"/>
              <a:t> tree-building process by indicating the curvature of the loss function, helping determine optimal splits and updates.</a:t>
            </a:r>
            <a:endParaRPr lang="en-US" dirty="0"/>
          </a:p>
        </p:txBody>
      </p:sp>
      <p:sp>
        <p:nvSpPr>
          <p:cNvPr id="4" name="Slide Number Placeholder 3"/>
          <p:cNvSpPr>
            <a:spLocks noGrp="1"/>
          </p:cNvSpPr>
          <p:nvPr>
            <p:ph type="sldNum" sz="quarter" idx="5"/>
          </p:nvPr>
        </p:nvSpPr>
        <p:spPr/>
        <p:txBody>
          <a:bodyPr/>
          <a:lstStyle/>
          <a:p>
            <a:fld id="{46119628-09FD-7B41-8D3C-5B57551DEF02}" type="slidenum">
              <a:rPr lang="en-US" smtClean="0"/>
              <a:t>11</a:t>
            </a:fld>
            <a:endParaRPr lang="en-US"/>
          </a:p>
        </p:txBody>
      </p:sp>
    </p:spTree>
    <p:extLst>
      <p:ext uri="{BB962C8B-B14F-4D97-AF65-F5344CB8AC3E}">
        <p14:creationId xmlns:p14="http://schemas.microsoft.com/office/powerpoint/2010/main" val="751110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119628-09FD-7B41-8D3C-5B57551DEF02}" type="slidenum">
              <a:rPr lang="en-US" smtClean="0"/>
              <a:t>12</a:t>
            </a:fld>
            <a:endParaRPr lang="en-US"/>
          </a:p>
        </p:txBody>
      </p:sp>
    </p:spTree>
    <p:extLst>
      <p:ext uri="{BB962C8B-B14F-4D97-AF65-F5344CB8AC3E}">
        <p14:creationId xmlns:p14="http://schemas.microsoft.com/office/powerpoint/2010/main" val="3955174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84DE8D3-BBB6-E140-8432-3B3C505F7A4E}" type="datetimeFigureOut">
              <a:rPr lang="en-US" smtClean="0"/>
              <a:t>7/23/25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384638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84DE8D3-BBB6-E140-8432-3B3C505F7A4E}" type="datetimeFigureOut">
              <a:rPr lang="en-US" smtClean="0"/>
              <a:t>7/23/25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129497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84DE8D3-BBB6-E140-8432-3B3C505F7A4E}" type="datetimeFigureOut">
              <a:rPr lang="en-US" smtClean="0"/>
              <a:t>7/23/25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167668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84DE8D3-BBB6-E140-8432-3B3C505F7A4E}" type="datetimeFigureOut">
              <a:rPr lang="en-US" smtClean="0"/>
              <a:t>7/23/25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361562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84DE8D3-BBB6-E140-8432-3B3C505F7A4E}" type="datetimeFigureOut">
              <a:rPr lang="en-US" smtClean="0"/>
              <a:t>7/23/25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3638567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84DE8D3-BBB6-E140-8432-3B3C505F7A4E}" type="datetimeFigureOut">
              <a:rPr lang="en-US" smtClean="0"/>
              <a:t>7/23/25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1645238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84DE8D3-BBB6-E140-8432-3B3C505F7A4E}" type="datetimeFigureOut">
              <a:rPr lang="en-US" smtClean="0"/>
              <a:t>7/23/25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278467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84DE8D3-BBB6-E140-8432-3B3C505F7A4E}" type="datetimeFigureOut">
              <a:rPr lang="en-US" smtClean="0"/>
              <a:t>7/23/25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355873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4DE8D3-BBB6-E140-8432-3B3C505F7A4E}" type="datetimeFigureOut">
              <a:rPr lang="en-US" smtClean="0"/>
              <a:t>7/23/25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353269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84DE8D3-BBB6-E140-8432-3B3C505F7A4E}" type="datetimeFigureOut">
              <a:rPr lang="en-US" smtClean="0"/>
              <a:t>7/23/25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274257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84DE8D3-BBB6-E140-8432-3B3C505F7A4E}" type="datetimeFigureOut">
              <a:rPr lang="en-US" smtClean="0"/>
              <a:t>7/23/25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32BA9-5FD2-C142-B544-7A306BAC8786}" type="slidenum">
              <a:rPr lang="en-US" smtClean="0"/>
              <a:t>‹#›</a:t>
            </a:fld>
            <a:endParaRPr lang="en-US"/>
          </a:p>
        </p:txBody>
      </p:sp>
    </p:spTree>
    <p:extLst>
      <p:ext uri="{BB962C8B-B14F-4D97-AF65-F5344CB8AC3E}">
        <p14:creationId xmlns:p14="http://schemas.microsoft.com/office/powerpoint/2010/main" val="373216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4DE8D3-BBB6-E140-8432-3B3C505F7A4E}" type="datetimeFigureOut">
              <a:rPr lang="en-US" smtClean="0"/>
              <a:t>7/23/25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D32BA9-5FD2-C142-B544-7A306BAC8786}" type="slidenum">
              <a:rPr lang="en-US" smtClean="0"/>
              <a:t>‹#›</a:t>
            </a:fld>
            <a:endParaRPr lang="en-US"/>
          </a:p>
        </p:txBody>
      </p:sp>
    </p:spTree>
    <p:extLst>
      <p:ext uri="{BB962C8B-B14F-4D97-AF65-F5344CB8AC3E}">
        <p14:creationId xmlns:p14="http://schemas.microsoft.com/office/powerpoint/2010/main" val="2894900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F18284-2FF4-C9F5-06B8-D4868823494D}"/>
              </a:ext>
            </a:extLst>
          </p:cNvPr>
          <p:cNvPicPr>
            <a:picLocks noChangeAspect="1"/>
          </p:cNvPicPr>
          <p:nvPr/>
        </p:nvPicPr>
        <p:blipFill>
          <a:blip r:embed="rId2"/>
          <a:stretch>
            <a:fillRect/>
          </a:stretch>
        </p:blipFill>
        <p:spPr>
          <a:xfrm>
            <a:off x="1471407" y="1574800"/>
            <a:ext cx="5994400" cy="3708400"/>
          </a:xfrm>
          <a:prstGeom prst="rect">
            <a:avLst/>
          </a:prstGeom>
        </p:spPr>
      </p:pic>
    </p:spTree>
    <p:extLst>
      <p:ext uri="{BB962C8B-B14F-4D97-AF65-F5344CB8AC3E}">
        <p14:creationId xmlns:p14="http://schemas.microsoft.com/office/powerpoint/2010/main" val="592888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3B3E58-7CEC-DD35-6566-D3A22B47334E}"/>
              </a:ext>
            </a:extLst>
          </p:cNvPr>
          <p:cNvSpPr txBox="1"/>
          <p:nvPr/>
        </p:nvSpPr>
        <p:spPr>
          <a:xfrm>
            <a:off x="182880" y="158655"/>
            <a:ext cx="8046720" cy="1107996"/>
          </a:xfrm>
          <a:prstGeom prst="rect">
            <a:avLst/>
          </a:prstGeom>
          <a:noFill/>
        </p:spPr>
        <p:txBody>
          <a:bodyPr wrap="square">
            <a:spAutoFit/>
          </a:bodyPr>
          <a:lstStyle/>
          <a:p>
            <a:r>
              <a:rPr lang="en-SG" sz="1100" dirty="0">
                <a:solidFill>
                  <a:schemeClr val="tx2"/>
                </a:solidFill>
              </a:rPr>
              <a:t>Example: Predicting Utilization Rate with CDF-EMD Loss </a:t>
            </a:r>
          </a:p>
          <a:p>
            <a:endParaRPr lang="en-SG" sz="1100" dirty="0"/>
          </a:p>
          <a:p>
            <a:r>
              <a:rPr lang="en-SG" sz="1100" b="1" dirty="0"/>
              <a:t>Step 1 Setup</a:t>
            </a:r>
            <a:r>
              <a:rPr lang="en-SG" sz="1100" dirty="0"/>
              <a:t>: Predicting utilization rate (0 to 1) in 5 bins: [0.0–0.2), [0.2–0.4), [0.4–0.6), [0.6–0.8), [0.8–1.0], labels [0,1,2,3,4]. </a:t>
            </a:r>
          </a:p>
          <a:p>
            <a:r>
              <a:rPr lang="en-SG" sz="1100" b="1" dirty="0"/>
              <a:t>True Utilization</a:t>
            </a:r>
            <a:r>
              <a:rPr lang="en-SG" sz="1100" dirty="0"/>
              <a:t>: 0.65 → Bin 3, y = [0, 0, 0, 1, 0]. </a:t>
            </a:r>
          </a:p>
          <a:p>
            <a:r>
              <a:rPr lang="en-SG" sz="1100" b="1" dirty="0"/>
              <a:t>Bin </a:t>
            </a:r>
            <a:r>
              <a:rPr lang="en-SG" sz="1100" b="1" dirty="0" err="1"/>
              <a:t>Centers</a:t>
            </a:r>
            <a:r>
              <a:rPr lang="en-SG" sz="1100" dirty="0"/>
              <a:t>: [0.1, 0.3, 0.5, 0.7, 0.9]. </a:t>
            </a:r>
          </a:p>
          <a:p>
            <a:r>
              <a:rPr lang="en-SG" sz="1100" b="1" dirty="0"/>
              <a:t>Predicted Logits</a:t>
            </a:r>
            <a:r>
              <a:rPr lang="en-SG" sz="1100" dirty="0"/>
              <a:t>: z = [0.2, 0.4, 0.1, 0.3, 0.5].</a:t>
            </a:r>
            <a:endParaRPr lang="en-US" sz="1100" dirty="0"/>
          </a:p>
        </p:txBody>
      </p:sp>
      <p:sp>
        <p:nvSpPr>
          <p:cNvPr id="5" name="TextBox 4">
            <a:extLst>
              <a:ext uri="{FF2B5EF4-FFF2-40B4-BE49-F238E27FC236}">
                <a16:creationId xmlns:a16="http://schemas.microsoft.com/office/drawing/2014/main" id="{109C4DE3-D526-F93A-2B6A-BFD50DCFE936}"/>
              </a:ext>
            </a:extLst>
          </p:cNvPr>
          <p:cNvSpPr txBox="1"/>
          <p:nvPr/>
        </p:nvSpPr>
        <p:spPr>
          <a:xfrm>
            <a:off x="182880" y="1433945"/>
            <a:ext cx="4572000" cy="430887"/>
          </a:xfrm>
          <a:prstGeom prst="rect">
            <a:avLst/>
          </a:prstGeom>
          <a:noFill/>
        </p:spPr>
        <p:txBody>
          <a:bodyPr wrap="square">
            <a:spAutoFit/>
          </a:bodyPr>
          <a:lstStyle/>
          <a:p>
            <a:pPr>
              <a:buNone/>
            </a:pPr>
            <a:r>
              <a:rPr lang="en-SG" sz="1100" b="1" dirty="0"/>
              <a:t>Step 2: </a:t>
            </a:r>
            <a:r>
              <a:rPr lang="en-SG" sz="1100" b="1" dirty="0" err="1"/>
              <a:t>Softmax</a:t>
            </a:r>
            <a:r>
              <a:rPr lang="en-SG" sz="1100" b="1" dirty="0"/>
              <a:t> Probabilities</a:t>
            </a:r>
          </a:p>
          <a:p>
            <a:r>
              <a:rPr lang="en-SG" sz="1100" dirty="0">
                <a:effectLst/>
              </a:rPr>
              <a:t>Compute the </a:t>
            </a:r>
            <a:r>
              <a:rPr lang="en-SG" sz="1100" dirty="0" err="1">
                <a:effectLst/>
              </a:rPr>
              <a:t>softmax</a:t>
            </a:r>
            <a:r>
              <a:rPr lang="en-SG" sz="1100" dirty="0">
                <a:effectLst/>
              </a:rPr>
              <a:t> probabilities:</a:t>
            </a:r>
          </a:p>
        </p:txBody>
      </p:sp>
      <p:pic>
        <p:nvPicPr>
          <p:cNvPr id="7" name="Picture 6">
            <a:extLst>
              <a:ext uri="{FF2B5EF4-FFF2-40B4-BE49-F238E27FC236}">
                <a16:creationId xmlns:a16="http://schemas.microsoft.com/office/drawing/2014/main" id="{9EEE335B-951B-0898-5616-C392EF322D58}"/>
              </a:ext>
            </a:extLst>
          </p:cNvPr>
          <p:cNvPicPr>
            <a:picLocks noChangeAspect="1"/>
          </p:cNvPicPr>
          <p:nvPr/>
        </p:nvPicPr>
        <p:blipFill>
          <a:blip r:embed="rId2"/>
          <a:stretch>
            <a:fillRect/>
          </a:stretch>
        </p:blipFill>
        <p:spPr>
          <a:xfrm>
            <a:off x="2468880" y="1433945"/>
            <a:ext cx="1814409" cy="514534"/>
          </a:xfrm>
          <a:prstGeom prst="rect">
            <a:avLst/>
          </a:prstGeom>
        </p:spPr>
      </p:pic>
      <p:pic>
        <p:nvPicPr>
          <p:cNvPr id="10" name="Picture 9">
            <a:extLst>
              <a:ext uri="{FF2B5EF4-FFF2-40B4-BE49-F238E27FC236}">
                <a16:creationId xmlns:a16="http://schemas.microsoft.com/office/drawing/2014/main" id="{E4BA2F8B-E036-CABA-5F1B-A119E5C2957E}"/>
              </a:ext>
            </a:extLst>
          </p:cNvPr>
          <p:cNvPicPr>
            <a:picLocks noChangeAspect="1"/>
          </p:cNvPicPr>
          <p:nvPr/>
        </p:nvPicPr>
        <p:blipFill>
          <a:blip r:embed="rId3"/>
          <a:stretch>
            <a:fillRect/>
          </a:stretch>
        </p:blipFill>
        <p:spPr>
          <a:xfrm>
            <a:off x="320040" y="2032126"/>
            <a:ext cx="7772400" cy="1799166"/>
          </a:xfrm>
          <a:prstGeom prst="rect">
            <a:avLst/>
          </a:prstGeom>
        </p:spPr>
      </p:pic>
      <p:sp>
        <p:nvSpPr>
          <p:cNvPr id="12" name="TextBox 11">
            <a:extLst>
              <a:ext uri="{FF2B5EF4-FFF2-40B4-BE49-F238E27FC236}">
                <a16:creationId xmlns:a16="http://schemas.microsoft.com/office/drawing/2014/main" id="{E6AE2908-3609-570C-446E-F1A1CE75C7D6}"/>
              </a:ext>
            </a:extLst>
          </p:cNvPr>
          <p:cNvSpPr txBox="1"/>
          <p:nvPr/>
        </p:nvSpPr>
        <p:spPr>
          <a:xfrm>
            <a:off x="182880" y="3914939"/>
            <a:ext cx="4572000" cy="430887"/>
          </a:xfrm>
          <a:prstGeom prst="rect">
            <a:avLst/>
          </a:prstGeom>
          <a:noFill/>
        </p:spPr>
        <p:txBody>
          <a:bodyPr wrap="square">
            <a:spAutoFit/>
          </a:bodyPr>
          <a:lstStyle/>
          <a:p>
            <a:pPr>
              <a:buNone/>
            </a:pPr>
            <a:r>
              <a:rPr lang="en-SG" sz="1100" b="1" dirty="0"/>
              <a:t>Step 3: Difference</a:t>
            </a:r>
          </a:p>
          <a:p>
            <a:r>
              <a:rPr lang="en-SG" sz="1100" dirty="0">
                <a:effectLst/>
              </a:rPr>
              <a:t>Compute the difference:</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08F4610-6B16-6C82-570B-76583CF13136}"/>
                  </a:ext>
                </a:extLst>
              </p:cNvPr>
              <p:cNvSpPr txBox="1"/>
              <p:nvPr/>
            </p:nvSpPr>
            <p:spPr>
              <a:xfrm>
                <a:off x="182880" y="4337139"/>
                <a:ext cx="2705793" cy="36933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m:rPr>
                          <m:nor/>
                        </m:rPr>
                        <a:rPr lang="en-US" sz="1200" b="0" i="0" smtClean="0"/>
                        <m:t>diff</m:t>
                      </m:r>
                      <m:r>
                        <m:rPr>
                          <m:nor/>
                        </m:rPr>
                        <a:rPr lang="en-SG" sz="1200"/>
                        <m:t>=</m:t>
                      </m:r>
                      <m:r>
                        <m:rPr>
                          <m:nor/>
                        </m:rPr>
                        <a:rPr lang="en-SG" sz="1200"/>
                        <m:t>p</m:t>
                      </m:r>
                      <m:r>
                        <m:rPr>
                          <m:nor/>
                        </m:rPr>
                        <a:rPr lang="en-SG" sz="1200"/>
                        <m:t>−</m:t>
                      </m:r>
                      <m:r>
                        <m:rPr>
                          <m:nor/>
                        </m:rPr>
                        <a:rPr lang="en-SG" sz="1200"/>
                        <m:t>y</m:t>
                      </m:r>
                      <m:r>
                        <m:rPr>
                          <m:nor/>
                        </m:rPr>
                        <a:rPr lang="en-SG" sz="1200"/>
                        <m:t>=[0.179,0.219,0.162,0.198−1,0.242]</m:t>
                      </m:r>
                    </m:oMath>
                  </m:oMathPara>
                </a14:m>
                <a:endParaRPr lang="en-US" sz="1200" dirty="0"/>
              </a:p>
              <a:p>
                <a14:m>
                  <m:oMathPara xmlns:m="http://schemas.openxmlformats.org/officeDocument/2006/math">
                    <m:oMathParaPr>
                      <m:jc m:val="centerGroup"/>
                    </m:oMathParaPr>
                    <m:oMath xmlns:m="http://schemas.openxmlformats.org/officeDocument/2006/math">
                      <m:r>
                        <m:rPr>
                          <m:nor/>
                        </m:rPr>
                        <a:rPr lang="en-SG" sz="1200"/>
                        <m:t>=[0.179,0.219,0.162,−0.802,0.242]</m:t>
                      </m:r>
                    </m:oMath>
                  </m:oMathPara>
                </a14:m>
                <a:endParaRPr lang="en-US" sz="1200" dirty="0"/>
              </a:p>
            </p:txBody>
          </p:sp>
        </mc:Choice>
        <mc:Fallback>
          <p:sp>
            <p:nvSpPr>
              <p:cNvPr id="13" name="TextBox 12">
                <a:extLst>
                  <a:ext uri="{FF2B5EF4-FFF2-40B4-BE49-F238E27FC236}">
                    <a16:creationId xmlns:a16="http://schemas.microsoft.com/office/drawing/2014/main" id="{008F4610-6B16-6C82-570B-76583CF13136}"/>
                  </a:ext>
                </a:extLst>
              </p:cNvPr>
              <p:cNvSpPr txBox="1">
                <a:spLocks noRot="1" noChangeAspect="1" noMove="1" noResize="1" noEditPoints="1" noAdjustHandles="1" noChangeArrowheads="1" noChangeShapeType="1" noTextEdit="1"/>
              </p:cNvSpPr>
              <p:nvPr/>
            </p:nvSpPr>
            <p:spPr>
              <a:xfrm>
                <a:off x="182880" y="4337139"/>
                <a:ext cx="2705793" cy="369332"/>
              </a:xfrm>
              <a:prstGeom prst="rect">
                <a:avLst/>
              </a:prstGeom>
              <a:blipFill>
                <a:blip r:embed="rId4"/>
                <a:stretch>
                  <a:fillRect l="-1869" r="-8411" b="-13333"/>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94E51FFF-14EE-DBFC-7DAB-B31035AB1BB5}"/>
              </a:ext>
            </a:extLst>
          </p:cNvPr>
          <p:cNvSpPr txBox="1"/>
          <p:nvPr/>
        </p:nvSpPr>
        <p:spPr>
          <a:xfrm>
            <a:off x="3081944" y="3879818"/>
            <a:ext cx="4572000" cy="430887"/>
          </a:xfrm>
          <a:prstGeom prst="rect">
            <a:avLst/>
          </a:prstGeom>
          <a:noFill/>
        </p:spPr>
        <p:txBody>
          <a:bodyPr wrap="square">
            <a:spAutoFit/>
          </a:bodyPr>
          <a:lstStyle/>
          <a:p>
            <a:pPr>
              <a:buNone/>
            </a:pPr>
            <a:r>
              <a:rPr lang="en-SG" sz="1100" b="1" dirty="0"/>
              <a:t>Step 4: CDF Transformation</a:t>
            </a:r>
          </a:p>
          <a:p>
            <a:r>
              <a:rPr lang="en-SG" sz="1100" dirty="0">
                <a:effectLst/>
              </a:rPr>
              <a:t>The lower-triangular matrix A (5×5) is:</a:t>
            </a:r>
          </a:p>
        </p:txBody>
      </p:sp>
      <p:pic>
        <p:nvPicPr>
          <p:cNvPr id="17" name="Picture 16">
            <a:extLst>
              <a:ext uri="{FF2B5EF4-FFF2-40B4-BE49-F238E27FC236}">
                <a16:creationId xmlns:a16="http://schemas.microsoft.com/office/drawing/2014/main" id="{A27C982F-D9A7-1020-AE57-CE02AFF89153}"/>
              </a:ext>
            </a:extLst>
          </p:cNvPr>
          <p:cNvPicPr>
            <a:picLocks noChangeAspect="1"/>
          </p:cNvPicPr>
          <p:nvPr/>
        </p:nvPicPr>
        <p:blipFill>
          <a:blip r:embed="rId5"/>
          <a:stretch>
            <a:fillRect/>
          </a:stretch>
        </p:blipFill>
        <p:spPr>
          <a:xfrm>
            <a:off x="5506664" y="3879818"/>
            <a:ext cx="1497330" cy="983753"/>
          </a:xfrm>
          <a:prstGeom prst="rect">
            <a:avLst/>
          </a:prstGeom>
        </p:spPr>
      </p:pic>
      <p:sp>
        <p:nvSpPr>
          <p:cNvPr id="19" name="TextBox 18">
            <a:extLst>
              <a:ext uri="{FF2B5EF4-FFF2-40B4-BE49-F238E27FC236}">
                <a16:creationId xmlns:a16="http://schemas.microsoft.com/office/drawing/2014/main" id="{6D138854-B898-FB5D-1C2A-2858310AB91A}"/>
              </a:ext>
            </a:extLst>
          </p:cNvPr>
          <p:cNvSpPr txBox="1"/>
          <p:nvPr/>
        </p:nvSpPr>
        <p:spPr>
          <a:xfrm>
            <a:off x="3081944" y="5023551"/>
            <a:ext cx="2047527" cy="261610"/>
          </a:xfrm>
          <a:prstGeom prst="rect">
            <a:avLst/>
          </a:prstGeom>
          <a:noFill/>
        </p:spPr>
        <p:txBody>
          <a:bodyPr wrap="square">
            <a:spAutoFit/>
          </a:bodyPr>
          <a:lstStyle/>
          <a:p>
            <a:r>
              <a:rPr lang="en-SG" sz="1100" dirty="0">
                <a:effectLst/>
              </a:rPr>
              <a:t>Compute the CDF difference:</a:t>
            </a:r>
          </a:p>
        </p:txBody>
      </p:sp>
      <p:pic>
        <p:nvPicPr>
          <p:cNvPr id="20" name="Picture 19">
            <a:extLst>
              <a:ext uri="{FF2B5EF4-FFF2-40B4-BE49-F238E27FC236}">
                <a16:creationId xmlns:a16="http://schemas.microsoft.com/office/drawing/2014/main" id="{0EA1E24C-A25C-83D1-2EE6-D992D7D7D20F}"/>
              </a:ext>
            </a:extLst>
          </p:cNvPr>
          <p:cNvPicPr>
            <a:picLocks noChangeAspect="1"/>
          </p:cNvPicPr>
          <p:nvPr/>
        </p:nvPicPr>
        <p:blipFill>
          <a:blip r:embed="rId6"/>
          <a:stretch>
            <a:fillRect/>
          </a:stretch>
        </p:blipFill>
        <p:spPr>
          <a:xfrm>
            <a:off x="5101350" y="5023551"/>
            <a:ext cx="3805287" cy="909658"/>
          </a:xfrm>
          <a:prstGeom prst="rect">
            <a:avLst/>
          </a:prstGeom>
        </p:spPr>
      </p:pic>
    </p:spTree>
    <p:extLst>
      <p:ext uri="{BB962C8B-B14F-4D97-AF65-F5344CB8AC3E}">
        <p14:creationId xmlns:p14="http://schemas.microsoft.com/office/powerpoint/2010/main" val="1859786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D605A2-3E8B-6544-2188-A731AFEE4027}"/>
              </a:ext>
            </a:extLst>
          </p:cNvPr>
          <p:cNvSpPr txBox="1"/>
          <p:nvPr/>
        </p:nvSpPr>
        <p:spPr>
          <a:xfrm>
            <a:off x="0" y="82081"/>
            <a:ext cx="2244436" cy="430887"/>
          </a:xfrm>
          <a:prstGeom prst="rect">
            <a:avLst/>
          </a:prstGeom>
          <a:noFill/>
        </p:spPr>
        <p:txBody>
          <a:bodyPr wrap="square">
            <a:spAutoFit/>
          </a:bodyPr>
          <a:lstStyle/>
          <a:p>
            <a:pPr>
              <a:buNone/>
            </a:pPr>
            <a:r>
              <a:rPr lang="en-SG" sz="1100" b="1" dirty="0"/>
              <a:t>Step 5: Gradient</a:t>
            </a:r>
          </a:p>
          <a:p>
            <a:r>
              <a:rPr lang="en-SG" sz="1100" dirty="0">
                <a:effectLst/>
              </a:rPr>
              <a:t>Compute the gradient:</a:t>
            </a:r>
          </a:p>
        </p:txBody>
      </p:sp>
      <p:pic>
        <p:nvPicPr>
          <p:cNvPr id="5" name="Picture 4">
            <a:extLst>
              <a:ext uri="{FF2B5EF4-FFF2-40B4-BE49-F238E27FC236}">
                <a16:creationId xmlns:a16="http://schemas.microsoft.com/office/drawing/2014/main" id="{498A64C2-1A87-04B0-D826-04E55970C73B}"/>
              </a:ext>
            </a:extLst>
          </p:cNvPr>
          <p:cNvPicPr>
            <a:picLocks noChangeAspect="1"/>
          </p:cNvPicPr>
          <p:nvPr/>
        </p:nvPicPr>
        <p:blipFill>
          <a:blip r:embed="rId3"/>
          <a:stretch>
            <a:fillRect/>
          </a:stretch>
        </p:blipFill>
        <p:spPr>
          <a:xfrm>
            <a:off x="83127" y="594805"/>
            <a:ext cx="5041404" cy="3083577"/>
          </a:xfrm>
          <a:prstGeom prst="rect">
            <a:avLst/>
          </a:prstGeom>
        </p:spPr>
      </p:pic>
      <p:sp>
        <p:nvSpPr>
          <p:cNvPr id="7" name="TextBox 6">
            <a:extLst>
              <a:ext uri="{FF2B5EF4-FFF2-40B4-BE49-F238E27FC236}">
                <a16:creationId xmlns:a16="http://schemas.microsoft.com/office/drawing/2014/main" id="{660731ED-A0E6-2104-3638-F0368DC9678D}"/>
              </a:ext>
            </a:extLst>
          </p:cNvPr>
          <p:cNvSpPr txBox="1"/>
          <p:nvPr/>
        </p:nvSpPr>
        <p:spPr>
          <a:xfrm>
            <a:off x="83127" y="3760219"/>
            <a:ext cx="2088573" cy="430887"/>
          </a:xfrm>
          <a:prstGeom prst="rect">
            <a:avLst/>
          </a:prstGeom>
          <a:noFill/>
        </p:spPr>
        <p:txBody>
          <a:bodyPr wrap="square">
            <a:spAutoFit/>
          </a:bodyPr>
          <a:lstStyle/>
          <a:p>
            <a:pPr>
              <a:buNone/>
            </a:pPr>
            <a:r>
              <a:rPr lang="en-SG" sz="1100" b="1" dirty="0"/>
              <a:t>Step 6: Hessian</a:t>
            </a:r>
          </a:p>
          <a:p>
            <a:r>
              <a:rPr lang="en-SG" sz="1100" dirty="0">
                <a:effectLst/>
              </a:rPr>
              <a:t>Compute the Hessian matrix:</a:t>
            </a:r>
          </a:p>
        </p:txBody>
      </p:sp>
      <p:pic>
        <p:nvPicPr>
          <p:cNvPr id="9" name="Picture 8">
            <a:extLst>
              <a:ext uri="{FF2B5EF4-FFF2-40B4-BE49-F238E27FC236}">
                <a16:creationId xmlns:a16="http://schemas.microsoft.com/office/drawing/2014/main" id="{4F94B0CA-285E-0CA9-5849-5FE89911B147}"/>
              </a:ext>
            </a:extLst>
          </p:cNvPr>
          <p:cNvPicPr>
            <a:picLocks noChangeAspect="1"/>
          </p:cNvPicPr>
          <p:nvPr/>
        </p:nvPicPr>
        <p:blipFill>
          <a:blip r:embed="rId4"/>
          <a:stretch>
            <a:fillRect/>
          </a:stretch>
        </p:blipFill>
        <p:spPr>
          <a:xfrm>
            <a:off x="83127" y="4272943"/>
            <a:ext cx="3210214" cy="2308468"/>
          </a:xfrm>
          <a:prstGeom prst="rect">
            <a:avLst/>
          </a:prstGeom>
        </p:spPr>
      </p:pic>
      <p:sp>
        <p:nvSpPr>
          <p:cNvPr id="10" name="TextBox 9">
            <a:extLst>
              <a:ext uri="{FF2B5EF4-FFF2-40B4-BE49-F238E27FC236}">
                <a16:creationId xmlns:a16="http://schemas.microsoft.com/office/drawing/2014/main" id="{CF753B58-113E-6098-A6CC-0ADFA230233D}"/>
              </a:ext>
            </a:extLst>
          </p:cNvPr>
          <p:cNvSpPr txBox="1"/>
          <p:nvPr/>
        </p:nvSpPr>
        <p:spPr>
          <a:xfrm>
            <a:off x="3470564" y="3975662"/>
            <a:ext cx="1290738" cy="261610"/>
          </a:xfrm>
          <a:prstGeom prst="rect">
            <a:avLst/>
          </a:prstGeom>
          <a:noFill/>
        </p:spPr>
        <p:txBody>
          <a:bodyPr wrap="none" rtlCol="0">
            <a:spAutoFit/>
          </a:bodyPr>
          <a:lstStyle/>
          <a:p>
            <a:r>
              <a:rPr lang="en-SG" sz="1100" dirty="0"/>
              <a:t>Take the diagonal:</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9CA943D-EB7D-6DD4-0609-56CA54975719}"/>
                  </a:ext>
                </a:extLst>
              </p:cNvPr>
              <p:cNvSpPr txBox="1"/>
              <p:nvPr/>
            </p:nvSpPr>
            <p:spPr>
              <a:xfrm>
                <a:off x="3543970" y="4237272"/>
                <a:ext cx="2232984" cy="1846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nor/>
                        </m:rPr>
                        <a:rPr lang="en-SG" sz="1200"/>
                        <m:t>diag</m:t>
                      </m:r>
                      <m:r>
                        <m:rPr>
                          <m:nor/>
                        </m:rPr>
                        <a:rPr lang="en-SG" sz="1200"/>
                        <m:t>(</m:t>
                      </m:r>
                      <m:r>
                        <m:rPr>
                          <m:nor/>
                        </m:rPr>
                        <a:rPr lang="en-US" sz="1200" b="0" i="0" smtClean="0"/>
                        <m:t>H</m:t>
                      </m:r>
                      <m:r>
                        <m:rPr>
                          <m:nor/>
                        </m:rPr>
                        <a:rPr lang="en-US" sz="1200" b="0" i="0" smtClean="0"/>
                        <m:t>_</m:t>
                      </m:r>
                      <m:r>
                        <m:rPr>
                          <m:nor/>
                        </m:rPr>
                        <a:rPr lang="en-US" sz="1200" b="0" i="0" smtClean="0"/>
                        <m:t>full</m:t>
                      </m:r>
                      <m:r>
                        <m:rPr>
                          <m:nor/>
                        </m:rPr>
                        <a:rPr lang="en-US" sz="1200" b="0" i="0" smtClean="0"/>
                        <m:t> </m:t>
                      </m:r>
                      <m:r>
                        <m:rPr>
                          <m:nor/>
                        </m:rPr>
                        <a:rPr lang="en-SG" sz="1200"/>
                        <m:t>)=[2.0,1.6,1.2,0.8,0.4]</m:t>
                      </m:r>
                    </m:oMath>
                  </m:oMathPara>
                </a14:m>
                <a:endParaRPr lang="en-US" sz="1200" dirty="0"/>
              </a:p>
            </p:txBody>
          </p:sp>
        </mc:Choice>
        <mc:Fallback>
          <p:sp>
            <p:nvSpPr>
              <p:cNvPr id="11" name="TextBox 10">
                <a:extLst>
                  <a:ext uri="{FF2B5EF4-FFF2-40B4-BE49-F238E27FC236}">
                    <a16:creationId xmlns:a16="http://schemas.microsoft.com/office/drawing/2014/main" id="{99CA943D-EB7D-6DD4-0609-56CA54975719}"/>
                  </a:ext>
                </a:extLst>
              </p:cNvPr>
              <p:cNvSpPr txBox="1">
                <a:spLocks noRot="1" noChangeAspect="1" noMove="1" noResize="1" noEditPoints="1" noAdjustHandles="1" noChangeArrowheads="1" noChangeShapeType="1" noTextEdit="1"/>
              </p:cNvSpPr>
              <p:nvPr/>
            </p:nvSpPr>
            <p:spPr>
              <a:xfrm>
                <a:off x="3543970" y="4237272"/>
                <a:ext cx="2232984" cy="184666"/>
              </a:xfrm>
              <a:prstGeom prst="rect">
                <a:avLst/>
              </a:prstGeom>
              <a:blipFill>
                <a:blip r:embed="rId5"/>
                <a:stretch>
                  <a:fillRect l="-1124" t="-20000" r="-562" b="-466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2CB02752-C75D-7E86-F300-04F21EF0A54E}"/>
              </a:ext>
            </a:extLst>
          </p:cNvPr>
          <p:cNvSpPr txBox="1"/>
          <p:nvPr/>
        </p:nvSpPr>
        <p:spPr>
          <a:xfrm>
            <a:off x="3470564" y="4552743"/>
            <a:ext cx="1449436" cy="261610"/>
          </a:xfrm>
          <a:prstGeom prst="rect">
            <a:avLst/>
          </a:prstGeom>
          <a:noFill/>
        </p:spPr>
        <p:txBody>
          <a:bodyPr wrap="none" rtlCol="0">
            <a:spAutoFit/>
          </a:bodyPr>
          <a:lstStyle/>
          <a:p>
            <a:r>
              <a:rPr lang="en-SG" sz="1100" dirty="0"/>
              <a:t>Tile it for the sample:</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03D7A1B4-EAF8-5C40-8952-412681A01DE6}"/>
                  </a:ext>
                </a:extLst>
              </p:cNvPr>
              <p:cNvSpPr txBox="1"/>
              <p:nvPr/>
            </p:nvSpPr>
            <p:spPr>
              <a:xfrm>
                <a:off x="3577926" y="4811551"/>
                <a:ext cx="1495602" cy="18466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nor/>
                        </m:rPr>
                        <a:rPr lang="en-SG" sz="1200"/>
                        <m:t>h</m:t>
                      </m:r>
                      <m:r>
                        <m:rPr>
                          <m:nor/>
                        </m:rPr>
                        <a:rPr lang="en-SG" sz="1200"/>
                        <m:t>=[2.0,1.6,1.2,0.8,0.4]</m:t>
                      </m:r>
                    </m:oMath>
                  </m:oMathPara>
                </a14:m>
                <a:endParaRPr lang="en-US" sz="1200" dirty="0"/>
              </a:p>
            </p:txBody>
          </p:sp>
        </mc:Choice>
        <mc:Fallback>
          <p:sp>
            <p:nvSpPr>
              <p:cNvPr id="13" name="TextBox 12">
                <a:extLst>
                  <a:ext uri="{FF2B5EF4-FFF2-40B4-BE49-F238E27FC236}">
                    <a16:creationId xmlns:a16="http://schemas.microsoft.com/office/drawing/2014/main" id="{03D7A1B4-EAF8-5C40-8952-412681A01DE6}"/>
                  </a:ext>
                </a:extLst>
              </p:cNvPr>
              <p:cNvSpPr txBox="1">
                <a:spLocks noRot="1" noChangeAspect="1" noMove="1" noResize="1" noEditPoints="1" noAdjustHandles="1" noChangeArrowheads="1" noChangeShapeType="1" noTextEdit="1"/>
              </p:cNvSpPr>
              <p:nvPr/>
            </p:nvSpPr>
            <p:spPr>
              <a:xfrm>
                <a:off x="3577926" y="4811551"/>
                <a:ext cx="1495602" cy="184666"/>
              </a:xfrm>
              <a:prstGeom prst="rect">
                <a:avLst/>
              </a:prstGeom>
              <a:blipFill>
                <a:blip r:embed="rId6"/>
                <a:stretch>
                  <a:fillRect l="-2521" r="-2521" b="-18750"/>
                </a:stretch>
              </a:blipFill>
            </p:spPr>
            <p:txBody>
              <a:bodyPr/>
              <a:lstStyle/>
              <a:p>
                <a:r>
                  <a:rPr lang="en-US">
                    <a:noFill/>
                  </a:rPr>
                  <a:t> </a:t>
                </a:r>
              </a:p>
            </p:txBody>
          </p:sp>
        </mc:Fallback>
      </mc:AlternateContent>
    </p:spTree>
    <p:extLst>
      <p:ext uri="{BB962C8B-B14F-4D97-AF65-F5344CB8AC3E}">
        <p14:creationId xmlns:p14="http://schemas.microsoft.com/office/powerpoint/2010/main" val="2892621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2DDE52-BAEE-E809-AF69-83ADE3FE0AC2}"/>
              </a:ext>
            </a:extLst>
          </p:cNvPr>
          <p:cNvSpPr txBox="1"/>
          <p:nvPr/>
        </p:nvSpPr>
        <p:spPr>
          <a:xfrm>
            <a:off x="72737" y="147843"/>
            <a:ext cx="4572000" cy="261610"/>
          </a:xfrm>
          <a:prstGeom prst="rect">
            <a:avLst/>
          </a:prstGeom>
          <a:noFill/>
        </p:spPr>
        <p:txBody>
          <a:bodyPr wrap="square">
            <a:spAutoFit/>
          </a:bodyPr>
          <a:lstStyle/>
          <a:p>
            <a:r>
              <a:rPr lang="en-SG" sz="1100" dirty="0">
                <a:effectLst/>
              </a:rPr>
              <a:t>Step 7: Continuous Prediction</a:t>
            </a:r>
          </a:p>
        </p:txBody>
      </p:sp>
      <p:sp>
        <p:nvSpPr>
          <p:cNvPr id="4" name="TextBox 3">
            <a:extLst>
              <a:ext uri="{FF2B5EF4-FFF2-40B4-BE49-F238E27FC236}">
                <a16:creationId xmlns:a16="http://schemas.microsoft.com/office/drawing/2014/main" id="{0561D4F4-6C82-CAD9-D822-594D55D9AA5C}"/>
              </a:ext>
            </a:extLst>
          </p:cNvPr>
          <p:cNvSpPr txBox="1"/>
          <p:nvPr/>
        </p:nvSpPr>
        <p:spPr>
          <a:xfrm>
            <a:off x="72736" y="409453"/>
            <a:ext cx="8728363" cy="276999"/>
          </a:xfrm>
          <a:prstGeom prst="rect">
            <a:avLst/>
          </a:prstGeom>
          <a:noFill/>
        </p:spPr>
        <p:txBody>
          <a:bodyPr wrap="square" rtlCol="0">
            <a:spAutoFit/>
          </a:bodyPr>
          <a:lstStyle/>
          <a:p>
            <a:r>
              <a:rPr lang="en-SG" sz="1200" dirty="0"/>
              <a:t>After training, the model outputs probabilities, e.g., p=[0.179,0.219,0.162,0.198,0.242]. The continuous prediction is:</a:t>
            </a:r>
            <a:endParaRPr lang="en-US" sz="1200" dirty="0"/>
          </a:p>
        </p:txBody>
      </p:sp>
      <p:pic>
        <p:nvPicPr>
          <p:cNvPr id="5" name="Picture 4">
            <a:extLst>
              <a:ext uri="{FF2B5EF4-FFF2-40B4-BE49-F238E27FC236}">
                <a16:creationId xmlns:a16="http://schemas.microsoft.com/office/drawing/2014/main" id="{79E879D3-A30D-3381-62C0-538193A1515F}"/>
              </a:ext>
            </a:extLst>
          </p:cNvPr>
          <p:cNvPicPr>
            <a:picLocks noChangeAspect="1"/>
          </p:cNvPicPr>
          <p:nvPr/>
        </p:nvPicPr>
        <p:blipFill>
          <a:blip r:embed="rId3"/>
          <a:stretch>
            <a:fillRect/>
          </a:stretch>
        </p:blipFill>
        <p:spPr>
          <a:xfrm>
            <a:off x="166255" y="686452"/>
            <a:ext cx="6774872" cy="996062"/>
          </a:xfrm>
          <a:prstGeom prst="rect">
            <a:avLst/>
          </a:prstGeom>
        </p:spPr>
      </p:pic>
    </p:spTree>
    <p:extLst>
      <p:ext uri="{BB962C8B-B14F-4D97-AF65-F5344CB8AC3E}">
        <p14:creationId xmlns:p14="http://schemas.microsoft.com/office/powerpoint/2010/main" val="268331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A1FD66-6377-8309-1845-8CCF9DC975E4}"/>
              </a:ext>
            </a:extLst>
          </p:cNvPr>
          <p:cNvPicPr>
            <a:picLocks noChangeAspect="1"/>
          </p:cNvPicPr>
          <p:nvPr/>
        </p:nvPicPr>
        <p:blipFill>
          <a:blip r:embed="rId2"/>
          <a:stretch>
            <a:fillRect/>
          </a:stretch>
        </p:blipFill>
        <p:spPr>
          <a:xfrm>
            <a:off x="1549400" y="1193800"/>
            <a:ext cx="6045200" cy="4470400"/>
          </a:xfrm>
          <a:prstGeom prst="rect">
            <a:avLst/>
          </a:prstGeom>
        </p:spPr>
      </p:pic>
    </p:spTree>
    <p:extLst>
      <p:ext uri="{BB962C8B-B14F-4D97-AF65-F5344CB8AC3E}">
        <p14:creationId xmlns:p14="http://schemas.microsoft.com/office/powerpoint/2010/main" val="3615022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3484B5-8980-6EED-11AB-C9F70E7A8DEF}"/>
              </a:ext>
            </a:extLst>
          </p:cNvPr>
          <p:cNvSpPr txBox="1"/>
          <p:nvPr/>
        </p:nvSpPr>
        <p:spPr>
          <a:xfrm>
            <a:off x="313508" y="726112"/>
            <a:ext cx="3984172" cy="1785104"/>
          </a:xfrm>
          <a:prstGeom prst="rect">
            <a:avLst/>
          </a:prstGeom>
          <a:noFill/>
        </p:spPr>
        <p:txBody>
          <a:bodyPr wrap="square">
            <a:spAutoFit/>
          </a:bodyPr>
          <a:lstStyle/>
          <a:p>
            <a:pPr>
              <a:buNone/>
            </a:pPr>
            <a:r>
              <a:rPr lang="en-SG" sz="1100" dirty="0">
                <a:effectLst/>
              </a:rPr>
              <a:t>The Earth Mover’s Distance (EMD) measures the "work" needed to transform one probability distribution into another, treating probabilities as piles of "earth" and the cost as the distance between bins. In this case, the bins are ordered (0.0–0.2, 0.2–0.4, etc.), so EMD penalizes predictions that are farther from the true bin more heavily. The CDF formulation simplifies EMD computation by working with cumulative distributions.</a:t>
            </a:r>
          </a:p>
          <a:p>
            <a:pPr>
              <a:buNone/>
            </a:pPr>
            <a:endParaRPr lang="en-SG" sz="1100" dirty="0">
              <a:effectLst/>
            </a:endParaRPr>
          </a:p>
          <a:p>
            <a:r>
              <a:rPr lang="en-SG" sz="1100" dirty="0">
                <a:effectLst/>
              </a:rPr>
              <a:t>The EMD between two distributions p (predicted) and y (true) can be expressed as:</a:t>
            </a:r>
          </a:p>
        </p:txBody>
      </p:sp>
      <p:pic>
        <p:nvPicPr>
          <p:cNvPr id="6" name="Picture 5">
            <a:extLst>
              <a:ext uri="{FF2B5EF4-FFF2-40B4-BE49-F238E27FC236}">
                <a16:creationId xmlns:a16="http://schemas.microsoft.com/office/drawing/2014/main" id="{7C79CFB6-1086-F2B7-7367-FDB611211B13}"/>
              </a:ext>
            </a:extLst>
          </p:cNvPr>
          <p:cNvPicPr>
            <a:picLocks noChangeAspect="1"/>
          </p:cNvPicPr>
          <p:nvPr/>
        </p:nvPicPr>
        <p:blipFill>
          <a:blip r:embed="rId3"/>
          <a:stretch>
            <a:fillRect/>
          </a:stretch>
        </p:blipFill>
        <p:spPr>
          <a:xfrm>
            <a:off x="852533" y="2694504"/>
            <a:ext cx="2726690" cy="734496"/>
          </a:xfrm>
          <a:prstGeom prst="rect">
            <a:avLst/>
          </a:prstGeom>
        </p:spPr>
      </p:pic>
      <p:sp>
        <p:nvSpPr>
          <p:cNvPr id="8" name="TextBox 7">
            <a:extLst>
              <a:ext uri="{FF2B5EF4-FFF2-40B4-BE49-F238E27FC236}">
                <a16:creationId xmlns:a16="http://schemas.microsoft.com/office/drawing/2014/main" id="{B6F1A1A2-0F25-2523-7472-22B969A4A4BA}"/>
              </a:ext>
            </a:extLst>
          </p:cNvPr>
          <p:cNvSpPr txBox="1"/>
          <p:nvPr/>
        </p:nvSpPr>
        <p:spPr>
          <a:xfrm>
            <a:off x="313508" y="3612288"/>
            <a:ext cx="3984172" cy="600164"/>
          </a:xfrm>
          <a:prstGeom prst="rect">
            <a:avLst/>
          </a:prstGeom>
          <a:noFill/>
        </p:spPr>
        <p:txBody>
          <a:bodyPr wrap="square">
            <a:spAutoFit/>
          </a:bodyPr>
          <a:lstStyle/>
          <a:p>
            <a:r>
              <a:rPr lang="en-SG" sz="1100" dirty="0"/>
              <a:t>This is the L1 distance between the CDFs of p and y. The matrix A computes the CDF, and the loss function approximates a squared version of this distance for differentiability:</a:t>
            </a:r>
            <a:endParaRPr lang="en-US" sz="1100" dirty="0"/>
          </a:p>
        </p:txBody>
      </p:sp>
      <p:sp>
        <p:nvSpPr>
          <p:cNvPr id="10" name="TextBox 9">
            <a:extLst>
              <a:ext uri="{FF2B5EF4-FFF2-40B4-BE49-F238E27FC236}">
                <a16:creationId xmlns:a16="http://schemas.microsoft.com/office/drawing/2014/main" id="{C2DCBCFE-5F3E-5885-A8D9-B31627453C9F}"/>
              </a:ext>
            </a:extLst>
          </p:cNvPr>
          <p:cNvSpPr txBox="1"/>
          <p:nvPr/>
        </p:nvSpPr>
        <p:spPr>
          <a:xfrm>
            <a:off x="313508" y="5313524"/>
            <a:ext cx="3984172" cy="430887"/>
          </a:xfrm>
          <a:prstGeom prst="rect">
            <a:avLst/>
          </a:prstGeom>
          <a:noFill/>
        </p:spPr>
        <p:txBody>
          <a:bodyPr wrap="square">
            <a:spAutoFit/>
          </a:bodyPr>
          <a:lstStyle/>
          <a:p>
            <a:r>
              <a:rPr lang="en-SG" sz="1100" dirty="0">
                <a:effectLst/>
              </a:rPr>
              <a:t>The gradient and Hessian are derived from this loss to guide </a:t>
            </a:r>
            <a:r>
              <a:rPr lang="en-SG" sz="1100" dirty="0" err="1">
                <a:effectLst/>
              </a:rPr>
              <a:t>XGBoost’s</a:t>
            </a:r>
            <a:r>
              <a:rPr lang="en-SG" sz="1100" dirty="0">
                <a:effectLst/>
              </a:rPr>
              <a:t> optimization.</a:t>
            </a:r>
          </a:p>
        </p:txBody>
      </p:sp>
      <p:pic>
        <p:nvPicPr>
          <p:cNvPr id="11" name="Picture 10">
            <a:extLst>
              <a:ext uri="{FF2B5EF4-FFF2-40B4-BE49-F238E27FC236}">
                <a16:creationId xmlns:a16="http://schemas.microsoft.com/office/drawing/2014/main" id="{7EAEAA28-032B-360F-BF5F-E384492F03F8}"/>
              </a:ext>
            </a:extLst>
          </p:cNvPr>
          <p:cNvPicPr>
            <a:picLocks noChangeAspect="1"/>
          </p:cNvPicPr>
          <p:nvPr/>
        </p:nvPicPr>
        <p:blipFill>
          <a:blip r:embed="rId4"/>
          <a:stretch>
            <a:fillRect/>
          </a:stretch>
        </p:blipFill>
        <p:spPr>
          <a:xfrm>
            <a:off x="852534" y="4395740"/>
            <a:ext cx="2726690" cy="767512"/>
          </a:xfrm>
          <a:prstGeom prst="rect">
            <a:avLst/>
          </a:prstGeom>
        </p:spPr>
      </p:pic>
      <p:sp>
        <p:nvSpPr>
          <p:cNvPr id="12" name="TextBox 11">
            <a:extLst>
              <a:ext uri="{FF2B5EF4-FFF2-40B4-BE49-F238E27FC236}">
                <a16:creationId xmlns:a16="http://schemas.microsoft.com/office/drawing/2014/main" id="{AB90767E-4DEF-3126-057C-DC35D270D02F}"/>
              </a:ext>
            </a:extLst>
          </p:cNvPr>
          <p:cNvSpPr txBox="1"/>
          <p:nvPr/>
        </p:nvSpPr>
        <p:spPr>
          <a:xfrm>
            <a:off x="313508" y="281214"/>
            <a:ext cx="3984172" cy="261610"/>
          </a:xfrm>
          <a:prstGeom prst="rect">
            <a:avLst/>
          </a:prstGeom>
          <a:noFill/>
        </p:spPr>
        <p:txBody>
          <a:bodyPr wrap="square">
            <a:spAutoFit/>
          </a:bodyPr>
          <a:lstStyle/>
          <a:p>
            <a:r>
              <a:rPr lang="en-SG" sz="1100" dirty="0"/>
              <a:t>Model Approach 3:</a:t>
            </a:r>
            <a:endParaRPr lang="en-US" sz="1100" dirty="0"/>
          </a:p>
        </p:txBody>
      </p:sp>
      <p:pic>
        <p:nvPicPr>
          <p:cNvPr id="13" name="Picture 12">
            <a:extLst>
              <a:ext uri="{FF2B5EF4-FFF2-40B4-BE49-F238E27FC236}">
                <a16:creationId xmlns:a16="http://schemas.microsoft.com/office/drawing/2014/main" id="{CDD6751A-ADD0-79F9-FE9D-CD863149A0D9}"/>
              </a:ext>
            </a:extLst>
          </p:cNvPr>
          <p:cNvPicPr>
            <a:picLocks noChangeAspect="1"/>
          </p:cNvPicPr>
          <p:nvPr/>
        </p:nvPicPr>
        <p:blipFill>
          <a:blip r:embed="rId5"/>
          <a:stretch>
            <a:fillRect/>
          </a:stretch>
        </p:blipFill>
        <p:spPr>
          <a:xfrm>
            <a:off x="4572000" y="182328"/>
            <a:ext cx="4381163" cy="3246672"/>
          </a:xfrm>
          <a:prstGeom prst="rect">
            <a:avLst/>
          </a:prstGeom>
        </p:spPr>
      </p:pic>
    </p:spTree>
    <p:extLst>
      <p:ext uri="{BB962C8B-B14F-4D97-AF65-F5344CB8AC3E}">
        <p14:creationId xmlns:p14="http://schemas.microsoft.com/office/powerpoint/2010/main" val="198440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7527E0-2174-19EC-4264-A430FF266AC8}"/>
              </a:ext>
            </a:extLst>
          </p:cNvPr>
          <p:cNvPicPr>
            <a:picLocks noChangeAspect="1"/>
          </p:cNvPicPr>
          <p:nvPr/>
        </p:nvPicPr>
        <p:blipFill>
          <a:blip r:embed="rId2"/>
          <a:stretch>
            <a:fillRect/>
          </a:stretch>
        </p:blipFill>
        <p:spPr>
          <a:xfrm>
            <a:off x="1165112" y="772234"/>
            <a:ext cx="7104279" cy="5313531"/>
          </a:xfrm>
          <a:prstGeom prst="rect">
            <a:avLst/>
          </a:prstGeom>
        </p:spPr>
      </p:pic>
    </p:spTree>
    <p:extLst>
      <p:ext uri="{BB962C8B-B14F-4D97-AF65-F5344CB8AC3E}">
        <p14:creationId xmlns:p14="http://schemas.microsoft.com/office/powerpoint/2010/main" val="1483244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52BC0-AE9C-EE6A-6AFF-43B5C3E722C4}"/>
              </a:ext>
            </a:extLst>
          </p:cNvPr>
          <p:cNvSpPr txBox="1"/>
          <p:nvPr/>
        </p:nvSpPr>
        <p:spPr>
          <a:xfrm>
            <a:off x="223221" y="335845"/>
            <a:ext cx="8697557" cy="6186309"/>
          </a:xfrm>
          <a:prstGeom prst="rect">
            <a:avLst/>
          </a:prstGeom>
          <a:noFill/>
        </p:spPr>
        <p:txBody>
          <a:bodyPr wrap="square">
            <a:spAutoFit/>
          </a:bodyPr>
          <a:lstStyle/>
          <a:p>
            <a:pPr>
              <a:buNone/>
            </a:pPr>
            <a:r>
              <a:rPr lang="en-SG" sz="1100" b="1" dirty="0" err="1"/>
              <a:t>Optuna</a:t>
            </a:r>
            <a:r>
              <a:rPr lang="en-SG" sz="1100" b="1" dirty="0"/>
              <a:t>: Powering Our Hyperparameter Optimization</a:t>
            </a:r>
          </a:p>
          <a:p>
            <a:pPr>
              <a:buFont typeface="Arial" panose="020B0604020202020204" pitchFamily="34" charset="0"/>
              <a:buChar char="•"/>
            </a:pPr>
            <a:r>
              <a:rPr lang="en-SG" sz="1100" b="1" dirty="0"/>
              <a:t>What is </a:t>
            </a:r>
            <a:r>
              <a:rPr lang="en-SG" sz="1100" b="1" dirty="0" err="1"/>
              <a:t>Optuna</a:t>
            </a:r>
            <a:r>
              <a:rPr lang="en-SG" sz="1100" b="1" dirty="0"/>
              <a:t>?</a:t>
            </a:r>
            <a:r>
              <a:rPr lang="en-SG" sz="1100" dirty="0"/>
              <a:t> </a:t>
            </a:r>
          </a:p>
          <a:p>
            <a:pPr marL="742950" lvl="1" indent="-285750">
              <a:buFont typeface="Arial" panose="020B0604020202020204" pitchFamily="34" charset="0"/>
              <a:buChar char="•"/>
            </a:pPr>
            <a:r>
              <a:rPr lang="en-SG" sz="1100" dirty="0" err="1"/>
              <a:t>Optuna</a:t>
            </a:r>
            <a:r>
              <a:rPr lang="en-SG" sz="1100" dirty="0"/>
              <a:t> is like a smart coach for our machine learning models—it automatically tests and tweaks settings, or hyperparameters, to make our predictions as accurate as possible.</a:t>
            </a:r>
          </a:p>
          <a:p>
            <a:pPr marL="742950" lvl="1" indent="-285750">
              <a:buFont typeface="Arial" panose="020B0604020202020204" pitchFamily="34" charset="0"/>
              <a:buChar char="•"/>
            </a:pPr>
            <a:r>
              <a:rPr lang="en-SG" sz="1100" dirty="0"/>
              <a:t>Think of it as a trial-and-error expert that learns from each attempt to find the best setup for our </a:t>
            </a:r>
            <a:r>
              <a:rPr lang="en-SG" sz="1100" dirty="0" err="1"/>
              <a:t>XGBoost</a:t>
            </a:r>
            <a:r>
              <a:rPr lang="en-SG" sz="1100" dirty="0"/>
              <a:t> models predicting utilization rates.</a:t>
            </a:r>
          </a:p>
          <a:p>
            <a:pPr>
              <a:buFont typeface="Arial" panose="020B0604020202020204" pitchFamily="34" charset="0"/>
              <a:buChar char="•"/>
            </a:pPr>
            <a:r>
              <a:rPr lang="en-SG" sz="1100" b="1" dirty="0"/>
              <a:t>How Does It Work in Our Project?</a:t>
            </a:r>
            <a:r>
              <a:rPr lang="en-SG" sz="1100" dirty="0"/>
              <a:t> </a:t>
            </a:r>
          </a:p>
          <a:p>
            <a:pPr marL="742950" lvl="1" indent="-285750">
              <a:buFont typeface="Arial" panose="020B0604020202020204" pitchFamily="34" charset="0"/>
              <a:buChar char="•"/>
            </a:pPr>
            <a:r>
              <a:rPr lang="en-SG" sz="1100" dirty="0"/>
              <a:t>For each horizon—1, 5, 10, 15, and 20—we loop through a process where </a:t>
            </a:r>
            <a:r>
              <a:rPr lang="en-SG" sz="1100" dirty="0" err="1"/>
              <a:t>Optuna</a:t>
            </a:r>
            <a:r>
              <a:rPr lang="en-SG" sz="1100" dirty="0"/>
              <a:t> runs 50 trials to find the perfect settings.</a:t>
            </a:r>
          </a:p>
          <a:p>
            <a:pPr marL="742950" lvl="1" indent="-285750">
              <a:buFont typeface="Arial" panose="020B0604020202020204" pitchFamily="34" charset="0"/>
              <a:buChar char="•"/>
            </a:pPr>
            <a:r>
              <a:rPr lang="en-SG" sz="1100" dirty="0"/>
              <a:t>It starts by suggesting values for things like learning rate, max depth, and number of boosting rounds, based on ranges we set in the code (e.g., </a:t>
            </a:r>
            <a:r>
              <a:rPr lang="en-SG" sz="1100" dirty="0" err="1"/>
              <a:t>learning_rate</a:t>
            </a:r>
            <a:r>
              <a:rPr lang="en-SG" sz="1100" dirty="0"/>
              <a:t> from 0.008 to 0.01).</a:t>
            </a:r>
          </a:p>
          <a:p>
            <a:pPr>
              <a:buFont typeface="Arial" panose="020B0604020202020204" pitchFamily="34" charset="0"/>
              <a:buChar char="•"/>
            </a:pPr>
            <a:r>
              <a:rPr lang="en-SG" sz="1100" b="1" dirty="0"/>
              <a:t>The Trial Process</a:t>
            </a:r>
            <a:r>
              <a:rPr lang="en-SG" sz="1100" dirty="0"/>
              <a:t> </a:t>
            </a:r>
          </a:p>
          <a:p>
            <a:pPr marL="742950" lvl="1" indent="-285750">
              <a:buFont typeface="Arial" panose="020B0604020202020204" pitchFamily="34" charset="0"/>
              <a:buChar char="•"/>
            </a:pPr>
            <a:r>
              <a:rPr lang="en-SG" sz="1100" dirty="0"/>
              <a:t>In each trial, </a:t>
            </a:r>
            <a:r>
              <a:rPr lang="en-SG" sz="1100" dirty="0" err="1"/>
              <a:t>Optuna</a:t>
            </a:r>
            <a:r>
              <a:rPr lang="en-SG" sz="1100" dirty="0"/>
              <a:t> trains our model using the custom </a:t>
            </a:r>
            <a:r>
              <a:rPr lang="en-SG" sz="1100" dirty="0" err="1"/>
              <a:t>cdf_emd_loss</a:t>
            </a:r>
            <a:r>
              <a:rPr lang="en-SG" sz="1100" dirty="0"/>
              <a:t> function, which handles our five utilization bins.</a:t>
            </a:r>
          </a:p>
          <a:p>
            <a:pPr marL="742950" lvl="1" indent="-285750">
              <a:buFont typeface="Arial" panose="020B0604020202020204" pitchFamily="34" charset="0"/>
              <a:buChar char="•"/>
            </a:pPr>
            <a:r>
              <a:rPr lang="en-SG" sz="1100" dirty="0"/>
              <a:t>It evaluates the model’s performance on a validation set, aiming to minimize the Root Mean Squared Error (RMSE) for the key horizons we care about—1, 5, 10, 15, and 20.</a:t>
            </a:r>
          </a:p>
          <a:p>
            <a:pPr marL="742950" lvl="1" indent="-285750">
              <a:buFont typeface="Arial" panose="020B0604020202020204" pitchFamily="34" charset="0"/>
              <a:buChar char="•"/>
            </a:pPr>
            <a:r>
              <a:rPr lang="en-SG" sz="1100" dirty="0"/>
              <a:t>If a trial isn’t performing well after 20 rounds (thanks to </a:t>
            </a:r>
            <a:r>
              <a:rPr lang="en-SG" sz="1100" dirty="0" err="1"/>
              <a:t>early_stopping_rounds</a:t>
            </a:r>
            <a:r>
              <a:rPr lang="en-SG" sz="1100" dirty="0"/>
              <a:t>), </a:t>
            </a:r>
            <a:r>
              <a:rPr lang="en-SG" sz="1100" dirty="0" err="1"/>
              <a:t>Optuna</a:t>
            </a:r>
            <a:r>
              <a:rPr lang="en-SG" sz="1100" dirty="0"/>
              <a:t> stops it early, saving time and focusing on better options.</a:t>
            </a:r>
          </a:p>
          <a:p>
            <a:pPr>
              <a:buFont typeface="Arial" panose="020B0604020202020204" pitchFamily="34" charset="0"/>
              <a:buChar char="•"/>
            </a:pPr>
            <a:r>
              <a:rPr lang="en-SG" sz="1100" b="1" dirty="0"/>
              <a:t>Learning and Adapting</a:t>
            </a:r>
            <a:r>
              <a:rPr lang="en-SG" sz="1100" dirty="0"/>
              <a:t> </a:t>
            </a:r>
          </a:p>
          <a:p>
            <a:pPr marL="742950" lvl="1" indent="-285750">
              <a:buFont typeface="Arial" panose="020B0604020202020204" pitchFamily="34" charset="0"/>
              <a:buChar char="•"/>
            </a:pPr>
            <a:r>
              <a:rPr lang="en-SG" sz="1100" dirty="0" err="1"/>
              <a:t>Optuna</a:t>
            </a:r>
            <a:r>
              <a:rPr lang="en-SG" sz="1100" dirty="0"/>
              <a:t> uses a clever algorithm called Tree-structured </a:t>
            </a:r>
            <a:r>
              <a:rPr lang="en-SG" sz="1100" dirty="0" err="1"/>
              <a:t>Parzen</a:t>
            </a:r>
            <a:r>
              <a:rPr lang="en-SG" sz="1100" dirty="0"/>
              <a:t> Estimator (TPE) that learns from past trials.</a:t>
            </a:r>
          </a:p>
          <a:p>
            <a:pPr marL="742950" lvl="1" indent="-285750">
              <a:buFont typeface="Arial" panose="020B0604020202020204" pitchFamily="34" charset="0"/>
              <a:buChar char="•"/>
            </a:pPr>
            <a:r>
              <a:rPr lang="en-SG" sz="1100" dirty="0"/>
              <a:t>For horizon 1, if a learning rate of 0.009 gives a low RMSE, it tries similar values for horizon 5, adapting as it goes.</a:t>
            </a:r>
          </a:p>
          <a:p>
            <a:pPr marL="742950" lvl="1" indent="-285750">
              <a:buFont typeface="Arial" panose="020B0604020202020204" pitchFamily="34" charset="0"/>
              <a:buChar char="•"/>
            </a:pPr>
            <a:r>
              <a:rPr lang="en-SG" sz="1100" dirty="0"/>
              <a:t>This means it gets smarter with each horizon, tailoring settings to fit the data’s patterns.</a:t>
            </a:r>
          </a:p>
          <a:p>
            <a:pPr>
              <a:buFont typeface="Arial" panose="020B0604020202020204" pitchFamily="34" charset="0"/>
              <a:buChar char="•"/>
            </a:pPr>
            <a:r>
              <a:rPr lang="en-SG" sz="1100" b="1" dirty="0"/>
              <a:t>Evaluation for Key Horizons</a:t>
            </a:r>
            <a:r>
              <a:rPr lang="en-SG" sz="1100" dirty="0"/>
              <a:t> </a:t>
            </a:r>
          </a:p>
          <a:p>
            <a:pPr marL="742950" lvl="1" indent="-285750">
              <a:buFont typeface="Arial" panose="020B0604020202020204" pitchFamily="34" charset="0"/>
              <a:buChar char="•"/>
            </a:pPr>
            <a:r>
              <a:rPr lang="en-SG" sz="1100" dirty="0"/>
              <a:t>After all 50 trials per horizon, </a:t>
            </a:r>
            <a:r>
              <a:rPr lang="en-SG" sz="1100" dirty="0" err="1"/>
              <a:t>Optuna</a:t>
            </a:r>
            <a:r>
              <a:rPr lang="en-SG" sz="1100" dirty="0"/>
              <a:t> picks the best combination of settings—like </a:t>
            </a:r>
            <a:r>
              <a:rPr lang="en-SG" sz="1100" dirty="0" err="1"/>
              <a:t>max_depth</a:t>
            </a:r>
            <a:r>
              <a:rPr lang="en-SG" sz="1100" dirty="0"/>
              <a:t>=6 and </a:t>
            </a:r>
            <a:r>
              <a:rPr lang="en-SG" sz="1100" dirty="0" err="1"/>
              <a:t>learning_rate</a:t>
            </a:r>
            <a:r>
              <a:rPr lang="en-SG" sz="1100" dirty="0"/>
              <a:t>=0.009—that gives the lowest RMSE.</a:t>
            </a:r>
          </a:p>
          <a:p>
            <a:pPr marL="742950" lvl="1" indent="-285750">
              <a:buFont typeface="Arial" panose="020B0604020202020204" pitchFamily="34" charset="0"/>
              <a:buChar char="•"/>
            </a:pPr>
            <a:r>
              <a:rPr lang="en-SG" sz="1100" dirty="0"/>
              <a:t>We check this best model against the key horizons (1, 5, 10, 15, 20) to ensure it predicts utilization rates accurately.</a:t>
            </a:r>
          </a:p>
          <a:p>
            <a:pPr marL="742950" lvl="1" indent="-285750">
              <a:buFont typeface="Arial" panose="020B0604020202020204" pitchFamily="34" charset="0"/>
              <a:buChar char="•"/>
            </a:pPr>
            <a:r>
              <a:rPr lang="en-SG" sz="1100" dirty="0"/>
              <a:t>The results are saved—parameters to </a:t>
            </a:r>
            <a:r>
              <a:rPr lang="en-SG" sz="1100" dirty="0" err="1"/>
              <a:t>model_five_best</a:t>
            </a:r>
            <a:r>
              <a:rPr lang="en-SG" sz="1100" dirty="0"/>
              <a:t>_{horizon}.</a:t>
            </a:r>
            <a:r>
              <a:rPr lang="en-SG" sz="1100" dirty="0" err="1"/>
              <a:t>json</a:t>
            </a:r>
            <a:r>
              <a:rPr lang="en-SG" sz="1100" dirty="0"/>
              <a:t>, logs to </a:t>
            </a:r>
            <a:r>
              <a:rPr lang="en-SG" sz="1100" dirty="0" err="1"/>
              <a:t>logs_trial</a:t>
            </a:r>
            <a:r>
              <a:rPr lang="en-SG" sz="1100" dirty="0"/>
              <a:t>_{trial}_horizon_{horizon}.csv—so we can see how well it worked for each horizon.</a:t>
            </a:r>
          </a:p>
          <a:p>
            <a:pPr>
              <a:buFont typeface="Arial" panose="020B0604020202020204" pitchFamily="34" charset="0"/>
              <a:buChar char="•"/>
            </a:pPr>
            <a:r>
              <a:rPr lang="en-SG" sz="1100" b="1" dirty="0"/>
              <a:t>Advantages for Our Project</a:t>
            </a:r>
            <a:r>
              <a:rPr lang="en-SG" sz="1100" dirty="0"/>
              <a:t> </a:t>
            </a:r>
          </a:p>
          <a:p>
            <a:pPr marL="742950" lvl="1" indent="-285750">
              <a:buFont typeface="Arial" panose="020B0604020202020204" pitchFamily="34" charset="0"/>
              <a:buChar char="•"/>
            </a:pPr>
            <a:r>
              <a:rPr lang="en-SG" sz="1100" b="1" dirty="0"/>
              <a:t>Time-Saving</a:t>
            </a:r>
            <a:r>
              <a:rPr lang="en-SG" sz="1100" dirty="0"/>
              <a:t>: Instead of manually testing hundreds of combinations, </a:t>
            </a:r>
            <a:r>
              <a:rPr lang="en-SG" sz="1100" dirty="0" err="1"/>
              <a:t>Optuna</a:t>
            </a:r>
            <a:r>
              <a:rPr lang="en-SG" sz="1100" dirty="0"/>
              <a:t> does it in a loop, finishing 50 trials quickly.</a:t>
            </a:r>
          </a:p>
          <a:p>
            <a:pPr marL="742950" lvl="1" indent="-285750">
              <a:buFont typeface="Arial" panose="020B0604020202020204" pitchFamily="34" charset="0"/>
              <a:buChar char="•"/>
            </a:pPr>
            <a:r>
              <a:rPr lang="en-SG" sz="1100" b="1" dirty="0"/>
              <a:t>Better Accuracy</a:t>
            </a:r>
            <a:r>
              <a:rPr lang="en-SG" sz="1100" dirty="0"/>
              <a:t>: By tuning specifically for each horizon’s data, it boosts RMSE performance, maybe by 10% on key horizons.</a:t>
            </a:r>
          </a:p>
          <a:p>
            <a:pPr marL="742950" lvl="1" indent="-285750">
              <a:buFont typeface="Arial" panose="020B0604020202020204" pitchFamily="34" charset="0"/>
              <a:buChar char="•"/>
            </a:pPr>
            <a:r>
              <a:rPr lang="en-SG" sz="1100" b="1" dirty="0"/>
              <a:t>Consistency</a:t>
            </a:r>
            <a:r>
              <a:rPr lang="en-SG" sz="1100" dirty="0"/>
              <a:t>: The loop ensures every horizon—1, 5, 10, 15, 20—gets optimized, making our predictions reliable across the board.</a:t>
            </a:r>
          </a:p>
          <a:p>
            <a:pPr marL="742950" lvl="1" indent="-285750">
              <a:buFont typeface="Arial" panose="020B0604020202020204" pitchFamily="34" charset="0"/>
              <a:buChar char="•"/>
            </a:pPr>
            <a:r>
              <a:rPr lang="en-SG" sz="1100" b="1" dirty="0"/>
              <a:t>Flexibility</a:t>
            </a:r>
            <a:r>
              <a:rPr lang="en-SG" sz="1100" dirty="0"/>
              <a:t>: It handles the custom objective and interpolation (horizons 2–19) by finding settings that work for both key and in-between days.</a:t>
            </a:r>
          </a:p>
          <a:p>
            <a:pPr>
              <a:buFont typeface="Arial" panose="020B0604020202020204" pitchFamily="34" charset="0"/>
              <a:buChar char="•"/>
            </a:pPr>
            <a:r>
              <a:rPr lang="en-SG" sz="1100" b="1" dirty="0"/>
              <a:t>Takeaway for You</a:t>
            </a:r>
            <a:r>
              <a:rPr lang="en-SG" sz="1100" dirty="0"/>
              <a:t> </a:t>
            </a:r>
          </a:p>
          <a:p>
            <a:pPr marL="742950" lvl="1" indent="-285750">
              <a:buFont typeface="Arial" panose="020B0604020202020204" pitchFamily="34" charset="0"/>
              <a:buChar char="•"/>
            </a:pPr>
            <a:r>
              <a:rPr lang="en-SG" sz="1100" dirty="0" err="1"/>
              <a:t>Optuna</a:t>
            </a:r>
            <a:r>
              <a:rPr lang="en-SG" sz="1100" dirty="0"/>
              <a:t> is our secret weapon, looping through horizons, testing smartly, and delivering the best settings to nail those utilization predictions.</a:t>
            </a:r>
          </a:p>
          <a:p>
            <a:pPr marL="742950" lvl="1" indent="-285750">
              <a:buFont typeface="Arial" panose="020B0604020202020204" pitchFamily="34" charset="0"/>
              <a:buChar char="•"/>
            </a:pPr>
            <a:r>
              <a:rPr lang="en-SG" sz="1100" dirty="0"/>
              <a:t>Check the saved files for horizon 1, 5, 10, 15, and 20 to see the magic in action—lower RMSE means happier forecasts!</a:t>
            </a:r>
          </a:p>
        </p:txBody>
      </p:sp>
    </p:spTree>
    <p:extLst>
      <p:ext uri="{BB962C8B-B14F-4D97-AF65-F5344CB8AC3E}">
        <p14:creationId xmlns:p14="http://schemas.microsoft.com/office/powerpoint/2010/main" val="2244871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B74F49-05C1-F795-3881-66AFE9AE953F}"/>
              </a:ext>
            </a:extLst>
          </p:cNvPr>
          <p:cNvPicPr>
            <a:picLocks noChangeAspect="1"/>
          </p:cNvPicPr>
          <p:nvPr/>
        </p:nvPicPr>
        <p:blipFill>
          <a:blip r:embed="rId2"/>
          <a:stretch>
            <a:fillRect/>
          </a:stretch>
        </p:blipFill>
        <p:spPr>
          <a:xfrm>
            <a:off x="1057387" y="1179232"/>
            <a:ext cx="7419366" cy="4737474"/>
          </a:xfrm>
          <a:prstGeom prst="rect">
            <a:avLst/>
          </a:prstGeom>
        </p:spPr>
      </p:pic>
    </p:spTree>
    <p:extLst>
      <p:ext uri="{BB962C8B-B14F-4D97-AF65-F5344CB8AC3E}">
        <p14:creationId xmlns:p14="http://schemas.microsoft.com/office/powerpoint/2010/main" val="272348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C578A6-E52A-C911-B7A1-8657B8083B66}"/>
              </a:ext>
            </a:extLst>
          </p:cNvPr>
          <p:cNvSpPr txBox="1"/>
          <p:nvPr/>
        </p:nvSpPr>
        <p:spPr>
          <a:xfrm>
            <a:off x="467958" y="392365"/>
            <a:ext cx="4572000" cy="4324261"/>
          </a:xfrm>
          <a:prstGeom prst="rect">
            <a:avLst/>
          </a:prstGeom>
          <a:noFill/>
        </p:spPr>
        <p:txBody>
          <a:bodyPr wrap="square">
            <a:spAutoFit/>
          </a:bodyPr>
          <a:lstStyle/>
          <a:p>
            <a:pPr>
              <a:buNone/>
            </a:pPr>
            <a:r>
              <a:rPr lang="en-SG" sz="1100" b="1" dirty="0"/>
              <a:t>🧠 Purpose:</a:t>
            </a:r>
          </a:p>
          <a:p>
            <a:pPr>
              <a:buNone/>
            </a:pPr>
            <a:r>
              <a:rPr lang="en-SG" sz="1100" b="1" dirty="0"/>
              <a:t>How can we apply our findings?</a:t>
            </a:r>
            <a:br>
              <a:rPr lang="en-SG" sz="1100" dirty="0"/>
            </a:br>
            <a:r>
              <a:rPr lang="en-SG" sz="1100" dirty="0"/>
              <a:t>Use predicted EFP utilization to support </a:t>
            </a:r>
            <a:r>
              <a:rPr lang="en-SG" sz="1100" b="1" dirty="0"/>
              <a:t>capital allocation decisions</a:t>
            </a:r>
            <a:r>
              <a:rPr lang="en-SG" sz="1100" dirty="0"/>
              <a:t> across different indices — allocating to where inventory is most likely to be used.</a:t>
            </a:r>
          </a:p>
          <a:p>
            <a:pPr>
              <a:buNone/>
            </a:pPr>
            <a:r>
              <a:rPr lang="en-SG" sz="1100" b="1" dirty="0"/>
              <a:t>🧪 Experiment: Feature Selection Impact</a:t>
            </a:r>
          </a:p>
          <a:p>
            <a:pPr>
              <a:buNone/>
            </a:pPr>
            <a:r>
              <a:rPr lang="en-SG" sz="1100" dirty="0"/>
              <a:t>To assess the importance of feature selection, we ran an experiment using:</a:t>
            </a:r>
          </a:p>
          <a:p>
            <a:pPr>
              <a:buFont typeface="Arial" panose="020B0604020202020204" pitchFamily="34" charset="0"/>
              <a:buChar char="•"/>
            </a:pPr>
            <a:r>
              <a:rPr lang="en-SG" sz="1100" dirty="0"/>
              <a:t>Fixed horizon: </a:t>
            </a:r>
            <a:r>
              <a:rPr lang="en-SG" sz="1100" b="1" dirty="0"/>
              <a:t>T+10</a:t>
            </a:r>
            <a:endParaRPr lang="en-SG" sz="1100" dirty="0"/>
          </a:p>
          <a:p>
            <a:pPr>
              <a:buFont typeface="Arial" panose="020B0604020202020204" pitchFamily="34" charset="0"/>
              <a:buChar char="•"/>
            </a:pPr>
            <a:r>
              <a:rPr lang="en-SG" sz="1100" dirty="0"/>
              <a:t>Fixed model parameters (</a:t>
            </a:r>
            <a:r>
              <a:rPr lang="en-SG" sz="1100" dirty="0" err="1"/>
              <a:t>XGBoost</a:t>
            </a:r>
            <a:r>
              <a:rPr lang="en-SG" sz="1100" dirty="0"/>
              <a:t>)</a:t>
            </a:r>
          </a:p>
          <a:p>
            <a:pPr>
              <a:buFont typeface="Arial" panose="020B0604020202020204" pitchFamily="34" charset="0"/>
              <a:buChar char="•"/>
            </a:pPr>
            <a:r>
              <a:rPr lang="en-SG" sz="1100" dirty="0"/>
              <a:t>Top features ranked by:</a:t>
            </a:r>
          </a:p>
          <a:p>
            <a:pPr marL="742950" lvl="1" indent="-285750">
              <a:buFont typeface="Arial" panose="020B0604020202020204" pitchFamily="34" charset="0"/>
              <a:buChar char="•"/>
            </a:pPr>
            <a:r>
              <a:rPr lang="en-SG" sz="1100" b="1" dirty="0"/>
              <a:t>Gain</a:t>
            </a:r>
            <a:r>
              <a:rPr lang="en-SG" sz="1100" dirty="0"/>
              <a:t> (impact on loss reduction)</a:t>
            </a:r>
          </a:p>
          <a:p>
            <a:pPr marL="742950" lvl="1" indent="-285750">
              <a:buFont typeface="Arial" panose="020B0604020202020204" pitchFamily="34" charset="0"/>
              <a:buChar char="•"/>
            </a:pPr>
            <a:r>
              <a:rPr lang="en-SG" sz="1100" b="1" dirty="0"/>
              <a:t>Cover</a:t>
            </a:r>
            <a:r>
              <a:rPr lang="en-SG" sz="1100" dirty="0"/>
              <a:t> (weighted coverage)</a:t>
            </a:r>
          </a:p>
          <a:p>
            <a:pPr marL="742950" lvl="1" indent="-285750">
              <a:buFont typeface="Arial" panose="020B0604020202020204" pitchFamily="34" charset="0"/>
              <a:buChar char="•"/>
            </a:pPr>
            <a:r>
              <a:rPr lang="en-SG" sz="1100" b="1" dirty="0"/>
              <a:t>Weight</a:t>
            </a:r>
            <a:r>
              <a:rPr lang="en-SG" sz="1100" dirty="0"/>
              <a:t> (frequency of usage)</a:t>
            </a:r>
          </a:p>
          <a:p>
            <a:pPr>
              <a:buNone/>
            </a:pPr>
            <a:r>
              <a:rPr lang="en-SG" sz="1100" dirty="0"/>
              <a:t>We evaluated how limiting features (10%, 25%, 50%, 100%) affects model performance.</a:t>
            </a:r>
          </a:p>
          <a:p>
            <a:pPr>
              <a:buNone/>
            </a:pPr>
            <a:r>
              <a:rPr lang="en-SG" sz="1100" b="1" dirty="0"/>
              <a:t>📊 Key Observations:</a:t>
            </a:r>
          </a:p>
          <a:p>
            <a:pPr>
              <a:buFont typeface="Arial" panose="020B0604020202020204" pitchFamily="34" charset="0"/>
              <a:buChar char="•"/>
            </a:pPr>
            <a:r>
              <a:rPr lang="en-SG" sz="1100" b="1" dirty="0"/>
              <a:t>All three importance methods</a:t>
            </a:r>
            <a:r>
              <a:rPr lang="en-SG" sz="1100" dirty="0"/>
              <a:t> show </a:t>
            </a:r>
            <a:r>
              <a:rPr lang="en-SG" sz="1100" b="1" dirty="0"/>
              <a:t>performance degradation</a:t>
            </a:r>
            <a:r>
              <a:rPr lang="en-SG" sz="1100" dirty="0"/>
              <a:t> when reducing the number of features.</a:t>
            </a:r>
          </a:p>
          <a:p>
            <a:pPr>
              <a:buFont typeface="Arial" panose="020B0604020202020204" pitchFamily="34" charset="0"/>
              <a:buChar char="•"/>
            </a:pPr>
            <a:r>
              <a:rPr lang="en-SG" sz="1100" b="1" dirty="0"/>
              <a:t>Gain-based selection</a:t>
            </a:r>
            <a:r>
              <a:rPr lang="en-SG" sz="1100" dirty="0"/>
              <a:t> appears more stable than Cover or Weight.</a:t>
            </a:r>
          </a:p>
          <a:p>
            <a:pPr>
              <a:buFont typeface="Arial" panose="020B0604020202020204" pitchFamily="34" charset="0"/>
              <a:buChar char="•"/>
            </a:pPr>
            <a:r>
              <a:rPr lang="en-SG" sz="1100" dirty="0"/>
              <a:t>Model relies on </a:t>
            </a:r>
            <a:r>
              <a:rPr lang="en-SG" sz="1100" b="1" dirty="0"/>
              <a:t>broad feature pool</a:t>
            </a:r>
            <a:r>
              <a:rPr lang="en-SG" sz="1100" dirty="0"/>
              <a:t> rather than just top-ranked few.</a:t>
            </a:r>
          </a:p>
          <a:p>
            <a:pPr>
              <a:buNone/>
            </a:pPr>
            <a:r>
              <a:rPr lang="en-SG" sz="1100" b="1" dirty="0"/>
              <a:t>💡 Takeaway:</a:t>
            </a:r>
          </a:p>
          <a:p>
            <a:r>
              <a:rPr lang="en-SG" sz="1100" b="1" dirty="0"/>
              <a:t>Careful feature selection matters.</a:t>
            </a:r>
            <a:br>
              <a:rPr lang="en-SG" sz="1100" dirty="0"/>
            </a:br>
            <a:r>
              <a:rPr lang="en-SG" sz="1100" dirty="0"/>
              <a:t>Gain-based filtering may be preferable when optimizing model efficiency vs. accuracy.</a:t>
            </a:r>
          </a:p>
        </p:txBody>
      </p:sp>
      <p:sp>
        <p:nvSpPr>
          <p:cNvPr id="5" name="TextBox 4">
            <a:extLst>
              <a:ext uri="{FF2B5EF4-FFF2-40B4-BE49-F238E27FC236}">
                <a16:creationId xmlns:a16="http://schemas.microsoft.com/office/drawing/2014/main" id="{58F9FE33-AB4E-74F1-0F6F-9515389A84F1}"/>
              </a:ext>
            </a:extLst>
          </p:cNvPr>
          <p:cNvSpPr txBox="1"/>
          <p:nvPr/>
        </p:nvSpPr>
        <p:spPr>
          <a:xfrm>
            <a:off x="467958" y="4716626"/>
            <a:ext cx="4572000" cy="830997"/>
          </a:xfrm>
          <a:prstGeom prst="rect">
            <a:avLst/>
          </a:prstGeom>
          <a:noFill/>
        </p:spPr>
        <p:txBody>
          <a:bodyPr wrap="square">
            <a:spAutoFit/>
          </a:bodyPr>
          <a:lstStyle/>
          <a:p>
            <a:pPr>
              <a:buNone/>
            </a:pPr>
            <a:r>
              <a:rPr lang="en-SG" sz="1200" b="1" dirty="0"/>
              <a:t>⏭️ Future Work:</a:t>
            </a:r>
          </a:p>
          <a:p>
            <a:pPr>
              <a:buFont typeface="Arial" panose="020B0604020202020204" pitchFamily="34" charset="0"/>
              <a:buChar char="•"/>
            </a:pPr>
            <a:r>
              <a:rPr lang="en-SG" sz="1200" dirty="0"/>
              <a:t>Expand feature set (e.g., macro, sentiment, or client-side metrics)</a:t>
            </a:r>
          </a:p>
          <a:p>
            <a:pPr>
              <a:buFont typeface="Arial" panose="020B0604020202020204" pitchFamily="34" charset="0"/>
              <a:buChar char="•"/>
            </a:pPr>
            <a:r>
              <a:rPr lang="en-SG" sz="1200" dirty="0"/>
              <a:t>Try </a:t>
            </a:r>
            <a:r>
              <a:rPr lang="en-SG" sz="1200" b="1" dirty="0"/>
              <a:t>automated feature selection</a:t>
            </a:r>
            <a:r>
              <a:rPr lang="en-SG" sz="1200" dirty="0"/>
              <a:t> (</a:t>
            </a:r>
            <a:r>
              <a:rPr lang="en-SG" sz="1200" dirty="0" err="1"/>
              <a:t>Optuna</a:t>
            </a:r>
            <a:r>
              <a:rPr lang="en-SG" sz="1200" dirty="0"/>
              <a:t>, SHAP)</a:t>
            </a:r>
          </a:p>
          <a:p>
            <a:pPr>
              <a:buFont typeface="Arial" panose="020B0604020202020204" pitchFamily="34" charset="0"/>
              <a:buChar char="•"/>
            </a:pPr>
            <a:r>
              <a:rPr lang="en-SG" sz="1200" dirty="0"/>
              <a:t>Integrate predictions into a </a:t>
            </a:r>
            <a:r>
              <a:rPr lang="en-SG" sz="1200" b="1" dirty="0"/>
              <a:t>real-world EFP allocation tool</a:t>
            </a:r>
            <a:endParaRPr lang="en-SG" sz="1200" dirty="0"/>
          </a:p>
        </p:txBody>
      </p:sp>
    </p:spTree>
    <p:extLst>
      <p:ext uri="{BB962C8B-B14F-4D97-AF65-F5344CB8AC3E}">
        <p14:creationId xmlns:p14="http://schemas.microsoft.com/office/powerpoint/2010/main" val="1871274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CFC7FD-BFA8-22E0-A962-034369D88D9F}"/>
              </a:ext>
            </a:extLst>
          </p:cNvPr>
          <p:cNvPicPr>
            <a:picLocks noChangeAspect="1"/>
          </p:cNvPicPr>
          <p:nvPr/>
        </p:nvPicPr>
        <p:blipFill>
          <a:blip r:embed="rId3"/>
          <a:stretch>
            <a:fillRect/>
          </a:stretch>
        </p:blipFill>
        <p:spPr>
          <a:xfrm>
            <a:off x="373828" y="689305"/>
            <a:ext cx="2164977" cy="1734571"/>
          </a:xfrm>
          <a:prstGeom prst="rect">
            <a:avLst/>
          </a:prstGeom>
        </p:spPr>
      </p:pic>
    </p:spTree>
    <p:extLst>
      <p:ext uri="{BB962C8B-B14F-4D97-AF65-F5344CB8AC3E}">
        <p14:creationId xmlns:p14="http://schemas.microsoft.com/office/powerpoint/2010/main" val="166591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C84C1-BC29-634A-15A7-1D43316D853E}"/>
              </a:ext>
            </a:extLst>
          </p:cNvPr>
          <p:cNvSpPr>
            <a:spLocks noGrp="1"/>
          </p:cNvSpPr>
          <p:nvPr>
            <p:ph type="title"/>
          </p:nvPr>
        </p:nvSpPr>
        <p:spPr/>
        <p:txBody>
          <a:bodyPr/>
          <a:lstStyle/>
          <a:p>
            <a:r>
              <a:rPr lang="en-US" dirty="0"/>
              <a:t>appendix</a:t>
            </a:r>
          </a:p>
        </p:txBody>
      </p:sp>
      <p:sp>
        <p:nvSpPr>
          <p:cNvPr id="3" name="Text Placeholder 2">
            <a:extLst>
              <a:ext uri="{FF2B5EF4-FFF2-40B4-BE49-F238E27FC236}">
                <a16:creationId xmlns:a16="http://schemas.microsoft.com/office/drawing/2014/main" id="{2C109ECA-81D3-56B5-A9FF-934E083DF23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67244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262</TotalTime>
  <Words>1966</Words>
  <Application>Microsoft Macintosh PowerPoint</Application>
  <PresentationFormat>On-screen Show (4:3)</PresentationFormat>
  <Paragraphs>150</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Hur Sinhaeng</dc:creator>
  <cp:lastModifiedBy>Hur Sinhaeng</cp:lastModifiedBy>
  <cp:revision>3</cp:revision>
  <dcterms:created xsi:type="dcterms:W3CDTF">2025-07-23T13:54:47Z</dcterms:created>
  <dcterms:modified xsi:type="dcterms:W3CDTF">2025-07-23T18:17:45Z</dcterms:modified>
</cp:coreProperties>
</file>