
<file path=[Content_Types].xml><?xml version="1.0" encoding="utf-8"?>
<Types xmlns="http://schemas.openxmlformats.org/package/2006/content-types">
  <Override PartName="/ppt/drawings/drawing1.xml" ContentType="application/vnd.openxmlformats-officedocument.drawingml.chartshapes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sldIdLst>
    <p:sldId id="263" r:id="rId2"/>
    <p:sldId id="271" r:id="rId3"/>
    <p:sldId id="274" r:id="rId4"/>
    <p:sldId id="267" r:id="rId5"/>
    <p:sldId id="266" r:id="rId6"/>
    <p:sldId id="268" r:id="rId7"/>
    <p:sldId id="273" r:id="rId8"/>
    <p:sldId id="269" r:id="rId9"/>
    <p:sldId id="270" r:id="rId10"/>
    <p:sldId id="256" r:id="rId11"/>
    <p:sldId id="257" r:id="rId12"/>
    <p:sldId id="278" r:id="rId13"/>
    <p:sldId id="258" r:id="rId14"/>
    <p:sldId id="259" r:id="rId15"/>
    <p:sldId id="276" r:id="rId16"/>
    <p:sldId id="277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 autoAdjust="0"/>
    <p:restoredTop sz="94576" autoAdjust="0"/>
  </p:normalViewPr>
  <p:slideViewPr>
    <p:cSldViewPr>
      <p:cViewPr varScale="1">
        <p:scale>
          <a:sx n="92" d="100"/>
          <a:sy n="92" d="100"/>
        </p:scale>
        <p:origin x="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Hours/day</a:t>
            </a:r>
          </a:p>
        </c:rich>
      </c:tx>
      <c:layout>
        <c:manualLayout>
          <c:xMode val="edge"/>
          <c:yMode val="edge"/>
          <c:x val="0.657229877515312"/>
          <c:y val="0.0336723919307338"/>
        </c:manualLayout>
      </c:layout>
    </c:title>
    <c:plotArea>
      <c:layout>
        <c:manualLayout>
          <c:layoutTarget val="inner"/>
          <c:xMode val="edge"/>
          <c:yMode val="edge"/>
          <c:x val="0.0823099543112667"/>
          <c:y val="0.0941979794834402"/>
          <c:w val="0.516796077573637"/>
          <c:h val="0.9396950439055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Hours/day</c:v>
                </c:pt>
              </c:strCache>
            </c:strRef>
          </c:tx>
          <c:dLbls>
            <c:dLbl>
              <c:idx val="5"/>
              <c:layout>
                <c:manualLayout>
                  <c:x val="0.0206377983809514"/>
                  <c:y val="0.00258824327993484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Music/audio</c:v>
                </c:pt>
                <c:pt idx="2">
                  <c:v>Computer</c:v>
                </c:pt>
                <c:pt idx="3">
                  <c:v>Video Games</c:v>
                </c:pt>
                <c:pt idx="4">
                  <c:v>Print</c:v>
                </c:pt>
                <c:pt idx="5">
                  <c:v>Movies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4.5</c:v>
                </c:pt>
                <c:pt idx="1">
                  <c:v>2.5</c:v>
                </c:pt>
                <c:pt idx="2">
                  <c:v>1.5</c:v>
                </c:pt>
                <c:pt idx="3">
                  <c:v>1.2</c:v>
                </c:pt>
                <c:pt idx="4">
                  <c:v>0.55</c:v>
                </c:pt>
                <c:pt idx="5">
                  <c:v>0.45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10428210362594"/>
          <c:y val="0.133374826308476"/>
          <c:w val="0.188954505686789"/>
          <c:h val="0.408164659564613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0517A-9B76-46A2-9F86-9F6628C2DF4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A4848-6380-43EF-9241-E79D8A371A04}">
      <dgm:prSet phldrT="[Text]"/>
      <dgm:spPr/>
      <dgm:t>
        <a:bodyPr/>
        <a:lstStyle/>
        <a:p>
          <a:r>
            <a:rPr lang="en-US" dirty="0" smtClean="0"/>
            <a:t>New Product</a:t>
          </a:r>
          <a:endParaRPr lang="en-US" dirty="0"/>
        </a:p>
      </dgm:t>
    </dgm:pt>
    <dgm:pt modelId="{28D0657E-812B-4144-913E-D4D1A632149B}" type="parTrans" cxnId="{D91A8F00-526D-4115-952F-4DC38FEAB5AD}">
      <dgm:prSet/>
      <dgm:spPr/>
      <dgm:t>
        <a:bodyPr/>
        <a:lstStyle/>
        <a:p>
          <a:endParaRPr lang="en-US"/>
        </a:p>
      </dgm:t>
    </dgm:pt>
    <dgm:pt modelId="{AA4D166D-3991-4690-A37B-FFE4DD970493}" type="sibTrans" cxnId="{D91A8F00-526D-4115-952F-4DC38FEAB5AD}">
      <dgm:prSet/>
      <dgm:spPr/>
      <dgm:t>
        <a:bodyPr/>
        <a:lstStyle/>
        <a:p>
          <a:endParaRPr lang="en-US"/>
        </a:p>
      </dgm:t>
    </dgm:pt>
    <dgm:pt modelId="{431CBC07-72BB-4368-B00F-B5939B5C6709}">
      <dgm:prSet phldrT="[Text]"/>
      <dgm:spPr/>
      <dgm:t>
        <a:bodyPr/>
        <a:lstStyle/>
        <a:p>
          <a:r>
            <a:rPr lang="en-US" dirty="0" smtClean="0"/>
            <a:t>Friend Based Search</a:t>
          </a:r>
          <a:endParaRPr lang="en-US" dirty="0"/>
        </a:p>
      </dgm:t>
    </dgm:pt>
    <dgm:pt modelId="{13BFEA4A-C412-4969-AA6D-259CA3392D29}" type="parTrans" cxnId="{B069A645-FAF5-4149-AE3E-4402C1A65C48}">
      <dgm:prSet/>
      <dgm:spPr/>
      <dgm:t>
        <a:bodyPr/>
        <a:lstStyle/>
        <a:p>
          <a:endParaRPr lang="en-US"/>
        </a:p>
      </dgm:t>
    </dgm:pt>
    <dgm:pt modelId="{20E1509B-4475-4DBE-80B1-33472977FBD3}" type="sibTrans" cxnId="{B069A645-FAF5-4149-AE3E-4402C1A65C48}">
      <dgm:prSet/>
      <dgm:spPr/>
      <dgm:t>
        <a:bodyPr/>
        <a:lstStyle/>
        <a:p>
          <a:endParaRPr lang="en-US"/>
        </a:p>
      </dgm:t>
    </dgm:pt>
    <dgm:pt modelId="{A082698B-C71B-4AAE-8EE2-2F41DB20E658}">
      <dgm:prSet phldrT="[Text]"/>
      <dgm:spPr/>
      <dgm:t>
        <a:bodyPr/>
        <a:lstStyle/>
        <a:p>
          <a:r>
            <a:rPr lang="en-US" dirty="0" smtClean="0"/>
            <a:t>Sharing Media</a:t>
          </a:r>
          <a:endParaRPr lang="en-US" dirty="0"/>
        </a:p>
      </dgm:t>
    </dgm:pt>
    <dgm:pt modelId="{98C68DD6-8D79-4558-8A2F-CD39990E21A6}" type="parTrans" cxnId="{5C1B0BB0-EDD1-4334-B3A5-A46D57C4A248}">
      <dgm:prSet/>
      <dgm:spPr/>
      <dgm:t>
        <a:bodyPr/>
        <a:lstStyle/>
        <a:p>
          <a:endParaRPr lang="en-US"/>
        </a:p>
      </dgm:t>
    </dgm:pt>
    <dgm:pt modelId="{BBC0C1CB-2A39-4175-AB18-AB91049DF755}" type="sibTrans" cxnId="{5C1B0BB0-EDD1-4334-B3A5-A46D57C4A248}">
      <dgm:prSet/>
      <dgm:spPr/>
      <dgm:t>
        <a:bodyPr/>
        <a:lstStyle/>
        <a:p>
          <a:endParaRPr lang="en-US"/>
        </a:p>
      </dgm:t>
    </dgm:pt>
    <dgm:pt modelId="{6A9EEC59-BB7D-49C0-A4EB-A6A3C44D3E77}">
      <dgm:prSet phldrT="[Text]"/>
      <dgm:spPr/>
      <dgm:t>
        <a:bodyPr/>
        <a:lstStyle/>
        <a:p>
          <a:r>
            <a:rPr lang="en-US" b="1" dirty="0" smtClean="0"/>
            <a:t>Music</a:t>
          </a:r>
          <a:endParaRPr lang="en-US" b="1" dirty="0"/>
        </a:p>
      </dgm:t>
    </dgm:pt>
    <dgm:pt modelId="{C83A7F3F-357A-4185-B126-610B4C0282E3}" type="parTrans" cxnId="{57A71101-FE43-4859-A928-F12352B7E250}">
      <dgm:prSet/>
      <dgm:spPr/>
      <dgm:t>
        <a:bodyPr/>
        <a:lstStyle/>
        <a:p>
          <a:endParaRPr lang="en-US" b="1"/>
        </a:p>
      </dgm:t>
    </dgm:pt>
    <dgm:pt modelId="{3308097C-BB5F-4840-B52E-C60994825680}" type="sibTrans" cxnId="{57A71101-FE43-4859-A928-F12352B7E250}">
      <dgm:prSet/>
      <dgm:spPr/>
      <dgm:t>
        <a:bodyPr/>
        <a:lstStyle/>
        <a:p>
          <a:endParaRPr lang="en-US"/>
        </a:p>
      </dgm:t>
    </dgm:pt>
    <dgm:pt modelId="{92827244-97BC-4214-B35C-824BC4C606CA}">
      <dgm:prSet phldrT="[Text]"/>
      <dgm:spPr/>
      <dgm:t>
        <a:bodyPr/>
        <a:lstStyle/>
        <a:p>
          <a:r>
            <a:rPr lang="en-US" dirty="0" smtClean="0"/>
            <a:t>Expanding Serious Markets </a:t>
          </a:r>
          <a:endParaRPr lang="en-US" dirty="0"/>
        </a:p>
      </dgm:t>
    </dgm:pt>
    <dgm:pt modelId="{26879D0B-BDEF-4A59-B6E0-BC6EA4DDE4B9}" type="parTrans" cxnId="{B99ABD69-F2AF-4FF0-9B96-1B6439882C64}">
      <dgm:prSet/>
      <dgm:spPr/>
      <dgm:t>
        <a:bodyPr/>
        <a:lstStyle/>
        <a:p>
          <a:endParaRPr lang="en-US"/>
        </a:p>
      </dgm:t>
    </dgm:pt>
    <dgm:pt modelId="{689CB657-79F8-4EBB-97D6-4BDACAD5F36C}" type="sibTrans" cxnId="{B99ABD69-F2AF-4FF0-9B96-1B6439882C64}">
      <dgm:prSet/>
      <dgm:spPr/>
      <dgm:t>
        <a:bodyPr/>
        <a:lstStyle/>
        <a:p>
          <a:endParaRPr lang="en-US"/>
        </a:p>
      </dgm:t>
    </dgm:pt>
    <dgm:pt modelId="{7034D6CD-E771-4501-A4D5-3B1DA88BE405}" type="pres">
      <dgm:prSet presAssocID="{4CF0517A-9B76-46A2-9F86-9F6628C2DF4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3A48CC-D080-4AA9-B1AC-91F4DC07C3DF}" type="pres">
      <dgm:prSet presAssocID="{7A8A4848-6380-43EF-9241-E79D8A371A04}" presName="centerShape" presStyleLbl="node0" presStyleIdx="0" presStyleCnt="1" custScaleX="111373" custScaleY="109890" custLinFactNeighborX="-1667" custLinFactNeighborY="-531"/>
      <dgm:spPr/>
      <dgm:t>
        <a:bodyPr/>
        <a:lstStyle/>
        <a:p>
          <a:endParaRPr lang="en-US"/>
        </a:p>
      </dgm:t>
    </dgm:pt>
    <dgm:pt modelId="{056FF057-C716-455F-98D1-F6E5E4B6ED5B}" type="pres">
      <dgm:prSet presAssocID="{13BFEA4A-C412-4969-AA6D-259CA3392D29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4A0DBE3-9328-413B-A7C1-1573FE1C9BE8}" type="pres">
      <dgm:prSet presAssocID="{431CBC07-72BB-4368-B00F-B5939B5C6709}" presName="node" presStyleLbl="node1" presStyleIdx="0" presStyleCnt="4" custRadScaleRad="114303" custRadScaleInc="-8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55C3D-D1D6-42E5-9CA0-291265CC5A4D}" type="pres">
      <dgm:prSet presAssocID="{98C68DD6-8D79-4558-8A2F-CD39990E21A6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7240CEC7-0BB4-427C-BAD1-36E1029FEC4D}" type="pres">
      <dgm:prSet presAssocID="{A082698B-C71B-4AAE-8EE2-2F41DB20E658}" presName="node" presStyleLbl="node1" presStyleIdx="1" presStyleCnt="4" custRadScaleRad="109520" custRadScaleInc="-20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DAC5-25CB-4A87-81B1-785E50A5E4FD}" type="pres">
      <dgm:prSet presAssocID="{26879D0B-BDEF-4A59-B6E0-BC6EA4DDE4B9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E730CCD0-FBEF-40F3-939F-3ECE59E79EC9}" type="pres">
      <dgm:prSet presAssocID="{92827244-97BC-4214-B35C-824BC4C606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794B7-1E84-4E9E-99A2-5B4C0A6C9959}" type="pres">
      <dgm:prSet presAssocID="{C83A7F3F-357A-4185-B126-610B4C0282E3}" presName="parTrans" presStyleLbl="bgSibTrans2D1" presStyleIdx="3" presStyleCnt="4" custScaleX="112520" custScaleY="110008"/>
      <dgm:spPr/>
      <dgm:t>
        <a:bodyPr/>
        <a:lstStyle/>
        <a:p>
          <a:endParaRPr lang="en-US"/>
        </a:p>
      </dgm:t>
    </dgm:pt>
    <dgm:pt modelId="{4AB7BBDF-319D-450C-AA5F-B5C9686C7DD4}" type="pres">
      <dgm:prSet presAssocID="{6A9EEC59-BB7D-49C0-A4EB-A6A3C44D3E77}" presName="node" presStyleLbl="node1" presStyleIdx="3" presStyleCnt="4" custScaleX="114251" custScaleY="118603" custRadScaleRad="124215" custRadScaleInc="9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6F3C3-F036-4D0A-AE42-AEB5BAC5D391}" type="presOf" srcId="{13BFEA4A-C412-4969-AA6D-259CA3392D29}" destId="{056FF057-C716-455F-98D1-F6E5E4B6ED5B}" srcOrd="0" destOrd="0" presId="urn:microsoft.com/office/officeart/2005/8/layout/radial4"/>
    <dgm:cxn modelId="{4EF53BC3-BE4E-46BB-8746-F9D5EEA461A5}" type="presOf" srcId="{4CF0517A-9B76-46A2-9F86-9F6628C2DF4B}" destId="{7034D6CD-E771-4501-A4D5-3B1DA88BE405}" srcOrd="0" destOrd="0" presId="urn:microsoft.com/office/officeart/2005/8/layout/radial4"/>
    <dgm:cxn modelId="{CF0C9B61-871A-4E46-9314-7062D82814E5}" type="presOf" srcId="{7A8A4848-6380-43EF-9241-E79D8A371A04}" destId="{803A48CC-D080-4AA9-B1AC-91F4DC07C3DF}" srcOrd="0" destOrd="0" presId="urn:microsoft.com/office/officeart/2005/8/layout/radial4"/>
    <dgm:cxn modelId="{01D7110D-6AD2-45B2-9D9A-A5F9309BD893}" type="presOf" srcId="{A082698B-C71B-4AAE-8EE2-2F41DB20E658}" destId="{7240CEC7-0BB4-427C-BAD1-36E1029FEC4D}" srcOrd="0" destOrd="0" presId="urn:microsoft.com/office/officeart/2005/8/layout/radial4"/>
    <dgm:cxn modelId="{57A71101-FE43-4859-A928-F12352B7E250}" srcId="{7A8A4848-6380-43EF-9241-E79D8A371A04}" destId="{6A9EEC59-BB7D-49C0-A4EB-A6A3C44D3E77}" srcOrd="3" destOrd="0" parTransId="{C83A7F3F-357A-4185-B126-610B4C0282E3}" sibTransId="{3308097C-BB5F-4840-B52E-C60994825680}"/>
    <dgm:cxn modelId="{B99ABD69-F2AF-4FF0-9B96-1B6439882C64}" srcId="{7A8A4848-6380-43EF-9241-E79D8A371A04}" destId="{92827244-97BC-4214-B35C-824BC4C606CA}" srcOrd="2" destOrd="0" parTransId="{26879D0B-BDEF-4A59-B6E0-BC6EA4DDE4B9}" sibTransId="{689CB657-79F8-4EBB-97D6-4BDACAD5F36C}"/>
    <dgm:cxn modelId="{5AE45919-E975-4EDB-9323-F1D841D339F3}" type="presOf" srcId="{431CBC07-72BB-4368-B00F-B5939B5C6709}" destId="{64A0DBE3-9328-413B-A7C1-1573FE1C9BE8}" srcOrd="0" destOrd="0" presId="urn:microsoft.com/office/officeart/2005/8/layout/radial4"/>
    <dgm:cxn modelId="{2ABF231F-7F62-41A9-8FFA-32ABC1ED618E}" type="presOf" srcId="{6A9EEC59-BB7D-49C0-A4EB-A6A3C44D3E77}" destId="{4AB7BBDF-319D-450C-AA5F-B5C9686C7DD4}" srcOrd="0" destOrd="0" presId="urn:microsoft.com/office/officeart/2005/8/layout/radial4"/>
    <dgm:cxn modelId="{6A013D77-D53B-4248-9594-71F115C3CC94}" type="presOf" srcId="{98C68DD6-8D79-4558-8A2F-CD39990E21A6}" destId="{34455C3D-D1D6-42E5-9CA0-291265CC5A4D}" srcOrd="0" destOrd="0" presId="urn:microsoft.com/office/officeart/2005/8/layout/radial4"/>
    <dgm:cxn modelId="{8111DDF3-2F2D-4DB6-89DE-85C6859B2AFA}" type="presOf" srcId="{92827244-97BC-4214-B35C-824BC4C606CA}" destId="{E730CCD0-FBEF-40F3-939F-3ECE59E79EC9}" srcOrd="0" destOrd="0" presId="urn:microsoft.com/office/officeart/2005/8/layout/radial4"/>
    <dgm:cxn modelId="{5C1B0BB0-EDD1-4334-B3A5-A46D57C4A248}" srcId="{7A8A4848-6380-43EF-9241-E79D8A371A04}" destId="{A082698B-C71B-4AAE-8EE2-2F41DB20E658}" srcOrd="1" destOrd="0" parTransId="{98C68DD6-8D79-4558-8A2F-CD39990E21A6}" sibTransId="{BBC0C1CB-2A39-4175-AB18-AB91049DF755}"/>
    <dgm:cxn modelId="{49347244-98E6-40AD-A20B-CAB74DB43FF2}" type="presOf" srcId="{26879D0B-BDEF-4A59-B6E0-BC6EA4DDE4B9}" destId="{47C9DAC5-25CB-4A87-81B1-785E50A5E4FD}" srcOrd="0" destOrd="0" presId="urn:microsoft.com/office/officeart/2005/8/layout/radial4"/>
    <dgm:cxn modelId="{B069A645-FAF5-4149-AE3E-4402C1A65C48}" srcId="{7A8A4848-6380-43EF-9241-E79D8A371A04}" destId="{431CBC07-72BB-4368-B00F-B5939B5C6709}" srcOrd="0" destOrd="0" parTransId="{13BFEA4A-C412-4969-AA6D-259CA3392D29}" sibTransId="{20E1509B-4475-4DBE-80B1-33472977FBD3}"/>
    <dgm:cxn modelId="{13B9069F-527C-42FD-A860-E5B91D4EFC1F}" type="presOf" srcId="{C83A7F3F-357A-4185-B126-610B4C0282E3}" destId="{ED2794B7-1E84-4E9E-99A2-5B4C0A6C9959}" srcOrd="0" destOrd="0" presId="urn:microsoft.com/office/officeart/2005/8/layout/radial4"/>
    <dgm:cxn modelId="{D91A8F00-526D-4115-952F-4DC38FEAB5AD}" srcId="{4CF0517A-9B76-46A2-9F86-9F6628C2DF4B}" destId="{7A8A4848-6380-43EF-9241-E79D8A371A04}" srcOrd="0" destOrd="0" parTransId="{28D0657E-812B-4144-913E-D4D1A632149B}" sibTransId="{AA4D166D-3991-4690-A37B-FFE4DD970493}"/>
    <dgm:cxn modelId="{B5B374E4-A2E9-4CBA-9F98-D6DE5CDE07FC}" type="presParOf" srcId="{7034D6CD-E771-4501-A4D5-3B1DA88BE405}" destId="{803A48CC-D080-4AA9-B1AC-91F4DC07C3DF}" srcOrd="0" destOrd="0" presId="urn:microsoft.com/office/officeart/2005/8/layout/radial4"/>
    <dgm:cxn modelId="{97559624-40C5-4454-A4E2-A049ED405F61}" type="presParOf" srcId="{7034D6CD-E771-4501-A4D5-3B1DA88BE405}" destId="{056FF057-C716-455F-98D1-F6E5E4B6ED5B}" srcOrd="1" destOrd="0" presId="urn:microsoft.com/office/officeart/2005/8/layout/radial4"/>
    <dgm:cxn modelId="{80FACAA7-75BB-49B8-9150-9C16C2BBD1EB}" type="presParOf" srcId="{7034D6CD-E771-4501-A4D5-3B1DA88BE405}" destId="{64A0DBE3-9328-413B-A7C1-1573FE1C9BE8}" srcOrd="2" destOrd="0" presId="urn:microsoft.com/office/officeart/2005/8/layout/radial4"/>
    <dgm:cxn modelId="{065FD993-8CB5-4988-88AA-72F8456C0AA2}" type="presParOf" srcId="{7034D6CD-E771-4501-A4D5-3B1DA88BE405}" destId="{34455C3D-D1D6-42E5-9CA0-291265CC5A4D}" srcOrd="3" destOrd="0" presId="urn:microsoft.com/office/officeart/2005/8/layout/radial4"/>
    <dgm:cxn modelId="{B2F2F011-71BE-4314-B3F7-D00A220986C7}" type="presParOf" srcId="{7034D6CD-E771-4501-A4D5-3B1DA88BE405}" destId="{7240CEC7-0BB4-427C-BAD1-36E1029FEC4D}" srcOrd="4" destOrd="0" presId="urn:microsoft.com/office/officeart/2005/8/layout/radial4"/>
    <dgm:cxn modelId="{4E49CD2B-8F74-414F-B3B5-02A30AFA9F9F}" type="presParOf" srcId="{7034D6CD-E771-4501-A4D5-3B1DA88BE405}" destId="{47C9DAC5-25CB-4A87-81B1-785E50A5E4FD}" srcOrd="5" destOrd="0" presId="urn:microsoft.com/office/officeart/2005/8/layout/radial4"/>
    <dgm:cxn modelId="{FBA6140C-E2F8-4ACF-BEBC-51B3FEDEB885}" type="presParOf" srcId="{7034D6CD-E771-4501-A4D5-3B1DA88BE405}" destId="{E730CCD0-FBEF-40F3-939F-3ECE59E79EC9}" srcOrd="6" destOrd="0" presId="urn:microsoft.com/office/officeart/2005/8/layout/radial4"/>
    <dgm:cxn modelId="{68609814-3143-44D8-820B-A958C9D3546D}" type="presParOf" srcId="{7034D6CD-E771-4501-A4D5-3B1DA88BE405}" destId="{ED2794B7-1E84-4E9E-99A2-5B4C0A6C9959}" srcOrd="7" destOrd="0" presId="urn:microsoft.com/office/officeart/2005/8/layout/radial4"/>
    <dgm:cxn modelId="{6418EDD9-97EE-44BB-8E2A-5F65D970AAEB}" type="presParOf" srcId="{7034D6CD-E771-4501-A4D5-3B1DA88BE405}" destId="{4AB7BBDF-319D-450C-AA5F-B5C9686C7DD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4033A-167B-4A9D-BAF6-6DD83D1782B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C6FBBE5-B070-4BC0-BB1C-4D8EA6C0A96C}">
      <dgm:prSet phldrT="[Text]"/>
      <dgm:spPr/>
      <dgm:t>
        <a:bodyPr/>
        <a:lstStyle/>
        <a:p>
          <a:r>
            <a:rPr lang="en-US" dirty="0" smtClean="0"/>
            <a:t>Contact  </a:t>
          </a:r>
        </a:p>
        <a:p>
          <a:r>
            <a:rPr lang="en-US" dirty="0" smtClean="0"/>
            <a:t>Music Artists + Labels</a:t>
          </a:r>
          <a:endParaRPr lang="en-US" dirty="0"/>
        </a:p>
      </dgm:t>
    </dgm:pt>
    <dgm:pt modelId="{32C4E52D-A903-45E4-B77A-90A898DCEBD8}" type="parTrans" cxnId="{23E1E7BF-D29A-470A-921D-457A5E1A34FF}">
      <dgm:prSet/>
      <dgm:spPr/>
      <dgm:t>
        <a:bodyPr/>
        <a:lstStyle/>
        <a:p>
          <a:endParaRPr lang="en-US"/>
        </a:p>
      </dgm:t>
    </dgm:pt>
    <dgm:pt modelId="{7495C1E0-C785-40A2-8E4C-0EE22710383B}" type="sibTrans" cxnId="{23E1E7BF-D29A-470A-921D-457A5E1A34FF}">
      <dgm:prSet/>
      <dgm:spPr/>
      <dgm:t>
        <a:bodyPr/>
        <a:lstStyle/>
        <a:p>
          <a:endParaRPr lang="en-US"/>
        </a:p>
      </dgm:t>
    </dgm:pt>
    <dgm:pt modelId="{569D6E90-25A4-456B-994F-2A425D9FE3AB}">
      <dgm:prSet phldrT="[Text]"/>
      <dgm:spPr/>
      <dgm:t>
        <a:bodyPr/>
        <a:lstStyle/>
        <a:p>
          <a:r>
            <a:rPr lang="en-US" dirty="0" smtClean="0"/>
            <a:t>Set Up Musician Pages + Consolidate Song Data</a:t>
          </a:r>
          <a:endParaRPr lang="en-US" dirty="0"/>
        </a:p>
      </dgm:t>
    </dgm:pt>
    <dgm:pt modelId="{D64349A4-0B4F-459E-80C6-EBD5187B82DF}" type="parTrans" cxnId="{A071C840-98FB-43E9-8630-CB2118EFA6E0}">
      <dgm:prSet/>
      <dgm:spPr/>
      <dgm:t>
        <a:bodyPr/>
        <a:lstStyle/>
        <a:p>
          <a:endParaRPr lang="en-US"/>
        </a:p>
      </dgm:t>
    </dgm:pt>
    <dgm:pt modelId="{11CE6925-A3EC-44BF-87E4-EC5777B04892}" type="sibTrans" cxnId="{A071C840-98FB-43E9-8630-CB2118EFA6E0}">
      <dgm:prSet/>
      <dgm:spPr/>
      <dgm:t>
        <a:bodyPr/>
        <a:lstStyle/>
        <a:p>
          <a:endParaRPr lang="en-US"/>
        </a:p>
      </dgm:t>
    </dgm:pt>
    <dgm:pt modelId="{42D5640F-74C1-4553-A5BB-A06B66F8906E}">
      <dgm:prSet phldrT="[Text]"/>
      <dgm:spPr/>
      <dgm:t>
        <a:bodyPr/>
        <a:lstStyle/>
        <a:p>
          <a:r>
            <a:rPr lang="en-US" dirty="0" smtClean="0"/>
            <a:t>Unveil Playbook Interface to </a:t>
          </a:r>
          <a:r>
            <a:rPr lang="en-US" dirty="0" err="1" smtClean="0"/>
            <a:t>Facebook</a:t>
          </a:r>
          <a:r>
            <a:rPr lang="en-US" dirty="0" smtClean="0"/>
            <a:t> Users</a:t>
          </a:r>
          <a:endParaRPr lang="en-US" dirty="0"/>
        </a:p>
      </dgm:t>
    </dgm:pt>
    <dgm:pt modelId="{4496FEB8-C477-4198-86F0-946FEC0A1838}" type="parTrans" cxnId="{A9392087-7993-4861-87E5-F020DF084BD7}">
      <dgm:prSet/>
      <dgm:spPr/>
      <dgm:t>
        <a:bodyPr/>
        <a:lstStyle/>
        <a:p>
          <a:endParaRPr lang="en-US"/>
        </a:p>
      </dgm:t>
    </dgm:pt>
    <dgm:pt modelId="{1F6AE8A2-4E4F-4A84-8FB6-E9A5F1CD732D}" type="sibTrans" cxnId="{A9392087-7993-4861-87E5-F020DF084BD7}">
      <dgm:prSet/>
      <dgm:spPr/>
      <dgm:t>
        <a:bodyPr/>
        <a:lstStyle/>
        <a:p>
          <a:endParaRPr lang="en-US"/>
        </a:p>
      </dgm:t>
    </dgm:pt>
    <dgm:pt modelId="{255FD5A9-0973-450F-9269-73C585151E35}">
      <dgm:prSet phldrT="[Text]"/>
      <dgm:spPr/>
      <dgm:t>
        <a:bodyPr/>
        <a:lstStyle/>
        <a:p>
          <a:r>
            <a:rPr lang="en-US" dirty="0" smtClean="0"/>
            <a:t>Software + Hardware Upgrades</a:t>
          </a:r>
          <a:endParaRPr lang="en-US" dirty="0"/>
        </a:p>
      </dgm:t>
    </dgm:pt>
    <dgm:pt modelId="{18CCBB65-1FB0-461E-91D4-8624402C0A3C}" type="parTrans" cxnId="{71DE7480-EB4A-4B6F-A841-FD4FB8C6E841}">
      <dgm:prSet/>
      <dgm:spPr/>
      <dgm:t>
        <a:bodyPr/>
        <a:lstStyle/>
        <a:p>
          <a:endParaRPr lang="en-US"/>
        </a:p>
      </dgm:t>
    </dgm:pt>
    <dgm:pt modelId="{F7B443F5-4CAF-4D70-91DE-D2B0C47DC2F4}" type="sibTrans" cxnId="{71DE7480-EB4A-4B6F-A841-FD4FB8C6E841}">
      <dgm:prSet/>
      <dgm:spPr/>
      <dgm:t>
        <a:bodyPr/>
        <a:lstStyle/>
        <a:p>
          <a:endParaRPr lang="en-US"/>
        </a:p>
      </dgm:t>
    </dgm:pt>
    <dgm:pt modelId="{EE3C9DDB-0DA2-49F6-B567-0EC278D1AA97}" type="pres">
      <dgm:prSet presAssocID="{1344033A-167B-4A9D-BAF6-6DD83D1782B3}" presName="CompostProcess" presStyleCnt="0">
        <dgm:presLayoutVars>
          <dgm:dir/>
          <dgm:resizeHandles val="exact"/>
        </dgm:presLayoutVars>
      </dgm:prSet>
      <dgm:spPr/>
    </dgm:pt>
    <dgm:pt modelId="{B68C84E3-4C48-4B03-98DA-7EB22B0E6CB8}" type="pres">
      <dgm:prSet presAssocID="{1344033A-167B-4A9D-BAF6-6DD83D1782B3}" presName="arrow" presStyleLbl="bgShp" presStyleIdx="0" presStyleCnt="1"/>
      <dgm:spPr/>
    </dgm:pt>
    <dgm:pt modelId="{D86985DC-2CA2-41AB-9011-C4F302508506}" type="pres">
      <dgm:prSet presAssocID="{1344033A-167B-4A9D-BAF6-6DD83D1782B3}" presName="linearProcess" presStyleCnt="0"/>
      <dgm:spPr/>
    </dgm:pt>
    <dgm:pt modelId="{A7576A65-0584-4CBB-88B7-FB57BD679CA0}" type="pres">
      <dgm:prSet presAssocID="{0C6FBBE5-B070-4BC0-BB1C-4D8EA6C0A96C}" presName="textNode" presStyleLbl="node1" presStyleIdx="0" presStyleCnt="4" custLinFactNeighborX="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13F63-BEE0-4A07-A3D3-E751BCC3758D}" type="pres">
      <dgm:prSet presAssocID="{7495C1E0-C785-40A2-8E4C-0EE22710383B}" presName="sibTrans" presStyleCnt="0"/>
      <dgm:spPr/>
    </dgm:pt>
    <dgm:pt modelId="{5FC1EAF1-9287-4C4E-842D-7D74978D655B}" type="pres">
      <dgm:prSet presAssocID="{255FD5A9-0973-450F-9269-73C585151E35}" presName="textNode" presStyleLbl="node1" presStyleIdx="1" presStyleCnt="4" custLinFactNeighborX="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01B87-3E99-4978-AC4B-EFDB7909C43A}" type="pres">
      <dgm:prSet presAssocID="{F7B443F5-4CAF-4D70-91DE-D2B0C47DC2F4}" presName="sibTrans" presStyleCnt="0"/>
      <dgm:spPr/>
    </dgm:pt>
    <dgm:pt modelId="{A16BC83B-F942-45B2-8510-74C302F51C27}" type="pres">
      <dgm:prSet presAssocID="{569D6E90-25A4-456B-994F-2A425D9FE3A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49439-226E-4A62-AE32-DD7307AF9420}" type="pres">
      <dgm:prSet presAssocID="{11CE6925-A3EC-44BF-87E4-EC5777B04892}" presName="sibTrans" presStyleCnt="0"/>
      <dgm:spPr/>
    </dgm:pt>
    <dgm:pt modelId="{645E0AD4-9AD4-452A-93FB-5CC14ADD135C}" type="pres">
      <dgm:prSet presAssocID="{42D5640F-74C1-4553-A5BB-A06B66F890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63243-4265-43F2-B1F2-4550DBD8F6AA}" type="presOf" srcId="{42D5640F-74C1-4553-A5BB-A06B66F8906E}" destId="{645E0AD4-9AD4-452A-93FB-5CC14ADD135C}" srcOrd="0" destOrd="0" presId="urn:microsoft.com/office/officeart/2005/8/layout/hProcess9"/>
    <dgm:cxn modelId="{AC8FE2DF-FCE5-458B-B0D6-42C9D870AE30}" type="presOf" srcId="{0C6FBBE5-B070-4BC0-BB1C-4D8EA6C0A96C}" destId="{A7576A65-0584-4CBB-88B7-FB57BD679CA0}" srcOrd="0" destOrd="0" presId="urn:microsoft.com/office/officeart/2005/8/layout/hProcess9"/>
    <dgm:cxn modelId="{71DE7480-EB4A-4B6F-A841-FD4FB8C6E841}" srcId="{1344033A-167B-4A9D-BAF6-6DD83D1782B3}" destId="{255FD5A9-0973-450F-9269-73C585151E35}" srcOrd="1" destOrd="0" parTransId="{18CCBB65-1FB0-461E-91D4-8624402C0A3C}" sibTransId="{F7B443F5-4CAF-4D70-91DE-D2B0C47DC2F4}"/>
    <dgm:cxn modelId="{721B84F6-F79B-4504-8A8A-65CCB4AFA85D}" type="presOf" srcId="{569D6E90-25A4-456B-994F-2A425D9FE3AB}" destId="{A16BC83B-F942-45B2-8510-74C302F51C27}" srcOrd="0" destOrd="0" presId="urn:microsoft.com/office/officeart/2005/8/layout/hProcess9"/>
    <dgm:cxn modelId="{BFAB3EA4-34AF-4022-9B0F-5A9B3C39BE22}" type="presOf" srcId="{255FD5A9-0973-450F-9269-73C585151E35}" destId="{5FC1EAF1-9287-4C4E-842D-7D74978D655B}" srcOrd="0" destOrd="0" presId="urn:microsoft.com/office/officeart/2005/8/layout/hProcess9"/>
    <dgm:cxn modelId="{23E1E7BF-D29A-470A-921D-457A5E1A34FF}" srcId="{1344033A-167B-4A9D-BAF6-6DD83D1782B3}" destId="{0C6FBBE5-B070-4BC0-BB1C-4D8EA6C0A96C}" srcOrd="0" destOrd="0" parTransId="{32C4E52D-A903-45E4-B77A-90A898DCEBD8}" sibTransId="{7495C1E0-C785-40A2-8E4C-0EE22710383B}"/>
    <dgm:cxn modelId="{A9392087-7993-4861-87E5-F020DF084BD7}" srcId="{1344033A-167B-4A9D-BAF6-6DD83D1782B3}" destId="{42D5640F-74C1-4553-A5BB-A06B66F8906E}" srcOrd="3" destOrd="0" parTransId="{4496FEB8-C477-4198-86F0-946FEC0A1838}" sibTransId="{1F6AE8A2-4E4F-4A84-8FB6-E9A5F1CD732D}"/>
    <dgm:cxn modelId="{0E42DEAE-18AB-4D63-B4EB-4B1E3CD8E257}" type="presOf" srcId="{1344033A-167B-4A9D-BAF6-6DD83D1782B3}" destId="{EE3C9DDB-0DA2-49F6-B567-0EC278D1AA97}" srcOrd="0" destOrd="0" presId="urn:microsoft.com/office/officeart/2005/8/layout/hProcess9"/>
    <dgm:cxn modelId="{A071C840-98FB-43E9-8630-CB2118EFA6E0}" srcId="{1344033A-167B-4A9D-BAF6-6DD83D1782B3}" destId="{569D6E90-25A4-456B-994F-2A425D9FE3AB}" srcOrd="2" destOrd="0" parTransId="{D64349A4-0B4F-459E-80C6-EBD5187B82DF}" sibTransId="{11CE6925-A3EC-44BF-87E4-EC5777B04892}"/>
    <dgm:cxn modelId="{4361477C-08D4-4658-862C-9C69E91615CE}" type="presParOf" srcId="{EE3C9DDB-0DA2-49F6-B567-0EC278D1AA97}" destId="{B68C84E3-4C48-4B03-98DA-7EB22B0E6CB8}" srcOrd="0" destOrd="0" presId="urn:microsoft.com/office/officeart/2005/8/layout/hProcess9"/>
    <dgm:cxn modelId="{BD4BD26B-3054-4FE5-B11B-4F70702FD841}" type="presParOf" srcId="{EE3C9DDB-0DA2-49F6-B567-0EC278D1AA97}" destId="{D86985DC-2CA2-41AB-9011-C4F302508506}" srcOrd="1" destOrd="0" presId="urn:microsoft.com/office/officeart/2005/8/layout/hProcess9"/>
    <dgm:cxn modelId="{13DA75F1-3C43-4EDC-897C-A4E5DCEC5717}" type="presParOf" srcId="{D86985DC-2CA2-41AB-9011-C4F302508506}" destId="{A7576A65-0584-4CBB-88B7-FB57BD679CA0}" srcOrd="0" destOrd="0" presId="urn:microsoft.com/office/officeart/2005/8/layout/hProcess9"/>
    <dgm:cxn modelId="{2DB12748-F23A-4753-B3CA-0B4509BBB183}" type="presParOf" srcId="{D86985DC-2CA2-41AB-9011-C4F302508506}" destId="{63613F63-BEE0-4A07-A3D3-E751BCC3758D}" srcOrd="1" destOrd="0" presId="urn:microsoft.com/office/officeart/2005/8/layout/hProcess9"/>
    <dgm:cxn modelId="{7939AA1B-C2BC-4ACF-B312-C919FBFE33E4}" type="presParOf" srcId="{D86985DC-2CA2-41AB-9011-C4F302508506}" destId="{5FC1EAF1-9287-4C4E-842D-7D74978D655B}" srcOrd="2" destOrd="0" presId="urn:microsoft.com/office/officeart/2005/8/layout/hProcess9"/>
    <dgm:cxn modelId="{685A86EE-4C8C-49AC-A1D1-CD6A7424B8F7}" type="presParOf" srcId="{D86985DC-2CA2-41AB-9011-C4F302508506}" destId="{C9101B87-3E99-4978-AC4B-EFDB7909C43A}" srcOrd="3" destOrd="0" presId="urn:microsoft.com/office/officeart/2005/8/layout/hProcess9"/>
    <dgm:cxn modelId="{DCE45334-5337-4A80-83E7-0C5DCBB270FB}" type="presParOf" srcId="{D86985DC-2CA2-41AB-9011-C4F302508506}" destId="{A16BC83B-F942-45B2-8510-74C302F51C27}" srcOrd="4" destOrd="0" presId="urn:microsoft.com/office/officeart/2005/8/layout/hProcess9"/>
    <dgm:cxn modelId="{2F63621C-4306-49BE-945B-CD2A97A3DD63}" type="presParOf" srcId="{D86985DC-2CA2-41AB-9011-C4F302508506}" destId="{95349439-226E-4A62-AE32-DD7307AF9420}" srcOrd="5" destOrd="0" presId="urn:microsoft.com/office/officeart/2005/8/layout/hProcess9"/>
    <dgm:cxn modelId="{BBE98AFA-3318-4666-993C-84F51FD7C7BD}" type="presParOf" srcId="{D86985DC-2CA2-41AB-9011-C4F302508506}" destId="{645E0AD4-9AD4-452A-93FB-5CC14ADD135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3A48CC-D080-4AA9-B1AC-91F4DC07C3DF}">
      <dsp:nvSpPr>
        <dsp:cNvPr id="0" name=""/>
        <dsp:cNvSpPr/>
      </dsp:nvSpPr>
      <dsp:spPr>
        <a:xfrm>
          <a:off x="2546931" y="1967826"/>
          <a:ext cx="2287181" cy="2256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New Product</a:t>
          </a:r>
          <a:endParaRPr lang="en-US" sz="3600" kern="1200" dirty="0"/>
        </a:p>
      </dsp:txBody>
      <dsp:txXfrm>
        <a:off x="2546931" y="1967826"/>
        <a:ext cx="2287181" cy="2256726"/>
      </dsp:txXfrm>
    </dsp:sp>
    <dsp:sp modelId="{056FF057-C716-455F-98D1-F6E5E4B6ED5B}">
      <dsp:nvSpPr>
        <dsp:cNvPr id="0" name=""/>
        <dsp:cNvSpPr/>
      </dsp:nvSpPr>
      <dsp:spPr>
        <a:xfrm rot="11493508">
          <a:off x="959868" y="2402434"/>
          <a:ext cx="1538727" cy="58528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0DBE3-9328-413B-A7C1-1573FE1C9BE8}">
      <dsp:nvSpPr>
        <dsp:cNvPr id="0" name=""/>
        <dsp:cNvSpPr/>
      </dsp:nvSpPr>
      <dsp:spPr>
        <a:xfrm>
          <a:off x="0" y="1760543"/>
          <a:ext cx="1950941" cy="1560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Friend Based Search</a:t>
          </a:r>
          <a:endParaRPr lang="en-US" sz="2900" kern="1200" dirty="0"/>
        </a:p>
      </dsp:txBody>
      <dsp:txXfrm>
        <a:off x="0" y="1760543"/>
        <a:ext cx="1950941" cy="1560753"/>
      </dsp:txXfrm>
    </dsp:sp>
    <dsp:sp modelId="{34455C3D-D1D6-42E5-9CA0-291265CC5A4D}">
      <dsp:nvSpPr>
        <dsp:cNvPr id="0" name=""/>
        <dsp:cNvSpPr/>
      </dsp:nvSpPr>
      <dsp:spPr>
        <a:xfrm rot="14220556">
          <a:off x="1791222" y="1106507"/>
          <a:ext cx="1595236" cy="58528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CEC7-0BB4-427C-BAD1-36E1029FEC4D}">
      <dsp:nvSpPr>
        <dsp:cNvPr id="0" name=""/>
        <dsp:cNvSpPr/>
      </dsp:nvSpPr>
      <dsp:spPr>
        <a:xfrm>
          <a:off x="1179064" y="-50236"/>
          <a:ext cx="1950941" cy="1560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Sharing Media</a:t>
          </a:r>
          <a:endParaRPr lang="en-US" sz="2900" kern="1200" dirty="0"/>
        </a:p>
      </dsp:txBody>
      <dsp:txXfrm>
        <a:off x="1179064" y="-50236"/>
        <a:ext cx="1950941" cy="1560753"/>
      </dsp:txXfrm>
    </dsp:sp>
    <dsp:sp modelId="{47C9DAC5-25CB-4A87-81B1-785E50A5E4FD}">
      <dsp:nvSpPr>
        <dsp:cNvPr id="0" name=""/>
        <dsp:cNvSpPr/>
      </dsp:nvSpPr>
      <dsp:spPr>
        <a:xfrm rot="17818728">
          <a:off x="3848536" y="1079027"/>
          <a:ext cx="1439737" cy="58528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CCD0-FBEF-40F3-939F-3ECE59E79EC9}">
      <dsp:nvSpPr>
        <dsp:cNvPr id="0" name=""/>
        <dsp:cNvSpPr/>
      </dsp:nvSpPr>
      <dsp:spPr>
        <a:xfrm>
          <a:off x="3919510" y="-50236"/>
          <a:ext cx="1950941" cy="1560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Expanding Serious Markets </a:t>
          </a:r>
          <a:endParaRPr lang="en-US" sz="2900" kern="1200" dirty="0"/>
        </a:p>
      </dsp:txBody>
      <dsp:txXfrm>
        <a:off x="3919510" y="-50236"/>
        <a:ext cx="1950941" cy="1560753"/>
      </dsp:txXfrm>
    </dsp:sp>
    <dsp:sp modelId="{ED2794B7-1E84-4E9E-99A2-5B4C0A6C9959}">
      <dsp:nvSpPr>
        <dsp:cNvPr id="0" name=""/>
        <dsp:cNvSpPr/>
      </dsp:nvSpPr>
      <dsp:spPr>
        <a:xfrm rot="20922933">
          <a:off x="4785508" y="2364265"/>
          <a:ext cx="1919485" cy="64385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BBDF-319D-450C-AA5F-B5C9686C7DD4}">
      <dsp:nvSpPr>
        <dsp:cNvPr id="0" name=""/>
        <dsp:cNvSpPr/>
      </dsp:nvSpPr>
      <dsp:spPr>
        <a:xfrm>
          <a:off x="5467229" y="1593738"/>
          <a:ext cx="2228970" cy="1851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Music</a:t>
          </a:r>
          <a:endParaRPr lang="en-US" sz="2900" b="1" kern="1200" dirty="0"/>
        </a:p>
      </dsp:txBody>
      <dsp:txXfrm>
        <a:off x="5467229" y="1593738"/>
        <a:ext cx="2228970" cy="18511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0.61875</cdr:x>
      <cdr:y>0.60294</cdr:y>
    </cdr:from>
    <cdr:to>
      <cdr:x>0.98148</cdr:x>
      <cdr:y>0.98529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7801" y="3124200"/>
          <a:ext cx="3082230" cy="1981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dirty="0" smtClean="0">
              <a:solidFill>
                <a:schemeClr val="bg1">
                  <a:lumMod val="50000"/>
                </a:schemeClr>
              </a:solidFill>
            </a:rPr>
            <a:t>Significant piece of market (24%)</a:t>
          </a:r>
        </a:p>
        <a:p xmlns:a="http://schemas.openxmlformats.org/drawingml/2006/main">
          <a:r>
            <a:rPr lang="en-US" sz="2400" dirty="0" smtClean="0">
              <a:solidFill>
                <a:schemeClr val="bg1">
                  <a:lumMod val="50000"/>
                </a:schemeClr>
              </a:solidFill>
            </a:rPr>
            <a:t>in Music/Audio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73079-88D5-4A48-A9FA-B81F9C0B4423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29DFB-2A00-4030-B087-9137AB733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F9084B-C01B-4EB3-BD26-7DF0A1FEB3B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types </a:t>
            </a:r>
            <a:r>
              <a:rPr lang="en-US" dirty="0" err="1" smtClean="0"/>
              <a:t>exsisting</a:t>
            </a:r>
            <a:r>
              <a:rPr lang="en-US" dirty="0" smtClean="0"/>
              <a:t> – fan,</a:t>
            </a:r>
            <a:r>
              <a:rPr lang="en-US" baseline="0" dirty="0" smtClean="0"/>
              <a:t> music, bands, business,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9DFB-2A00-4030-B087-9137AB733C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types </a:t>
            </a:r>
            <a:r>
              <a:rPr lang="en-US" dirty="0" err="1" smtClean="0"/>
              <a:t>exsisting</a:t>
            </a:r>
            <a:r>
              <a:rPr lang="en-US" dirty="0" smtClean="0"/>
              <a:t> – fan,</a:t>
            </a:r>
            <a:r>
              <a:rPr lang="en-US" baseline="0" dirty="0" smtClean="0"/>
              <a:t> music, bands, business,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29DFB-2A00-4030-B087-9137AB733C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lum/>
          </a:blip>
          <a:srcRect/>
          <a:tile tx="0" ty="0" sx="89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4333-CECF-4E9D-8DA9-EE0C93B49BBE}" type="datetimeFigureOut">
              <a:rPr lang="en-US" smtClean="0"/>
              <a:pPr/>
              <a:t>6/13/14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6DFB4-283D-4F4A-96F1-9080E8688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video" Target="file:///C:\Users\D$\Desktop\deloite\bottom_bar.avi" TargetMode="Externa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/C:\Users\D$\Desktop\deloite\coldplay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5334000" cy="990600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7200" dirty="0" err="1" smtClean="0">
                <a:solidFill>
                  <a:schemeClr val="bg1">
                    <a:lumMod val="50000"/>
                  </a:schemeClr>
                </a:solidFill>
              </a:rPr>
              <a:t>PlayBook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581400" y="3886200"/>
            <a:ext cx="6934200" cy="1619250"/>
          </a:xfrm>
        </p:spPr>
        <p:txBody>
          <a:bodyPr>
            <a:normAutofit/>
          </a:bodyPr>
          <a:lstStyle/>
          <a:p>
            <a:pPr marR="0" algn="l">
              <a:lnSpc>
                <a:spcPct val="80000"/>
              </a:lnSpc>
            </a:pPr>
            <a:r>
              <a:rPr lang="en-US" sz="2400" dirty="0" smtClean="0"/>
              <a:t>Danielle </a:t>
            </a:r>
            <a:r>
              <a:rPr lang="en-US" sz="2400" dirty="0" err="1" smtClean="0"/>
              <a:t>Vigent</a:t>
            </a:r>
            <a:endParaRPr lang="en-US" sz="2400" dirty="0" smtClean="0"/>
          </a:p>
          <a:p>
            <a:pPr marR="0" algn="l">
              <a:lnSpc>
                <a:spcPct val="80000"/>
              </a:lnSpc>
            </a:pPr>
            <a:r>
              <a:rPr lang="en-US" sz="2400" dirty="0" smtClean="0"/>
              <a:t>Claire Lyles</a:t>
            </a:r>
          </a:p>
          <a:p>
            <a:pPr marR="0" algn="l">
              <a:lnSpc>
                <a:spcPct val="80000"/>
              </a:lnSpc>
            </a:pPr>
            <a:r>
              <a:rPr lang="en-US" sz="2400" dirty="0" smtClean="0"/>
              <a:t>Michael Gage</a:t>
            </a:r>
          </a:p>
          <a:p>
            <a:pPr marR="0" algn="l">
              <a:lnSpc>
                <a:spcPct val="80000"/>
              </a:lnSpc>
            </a:pPr>
            <a:r>
              <a:rPr lang="en-US" sz="2400" dirty="0" smtClean="0"/>
              <a:t>Stephen Gilmore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838" r="17290"/>
          <a:stretch>
            <a:fillRect/>
          </a:stretch>
        </p:blipFill>
        <p:spPr bwMode="auto">
          <a:xfrm>
            <a:off x="674307" y="2819400"/>
            <a:ext cx="2830893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Isosceles Triangle 4"/>
          <p:cNvSpPr/>
          <p:nvPr/>
        </p:nvSpPr>
        <p:spPr>
          <a:xfrm rot="5400000">
            <a:off x="1295400" y="3352800"/>
            <a:ext cx="1828800" cy="1524000"/>
          </a:xfrm>
          <a:prstGeom prst="triangle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1600200"/>
          <a:ext cx="8229600" cy="525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Contact  Music artists/labels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8534400" cy="3382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Contact top four major record labels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</a:rPr>
              <a:t>(Universal music group, Sony Music Entertainment, Warner music and EMI)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Contact smaller labels or artists directly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Explain Business model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Ads: audio and visual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Song Uploads + Tagging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Radio + Playlists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Upgrade Software and Hardware</a:t>
            </a:r>
            <a:endParaRPr lang="en-US" sz="4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8534400" cy="3382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Upgrade server capacity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Develop software interface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Educate employee base on digital rights management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Design and test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143000"/>
          </a:xfrm>
        </p:spPr>
        <p:txBody>
          <a:bodyPr>
            <a:noAutofit/>
          </a:bodyPr>
          <a:lstStyle/>
          <a:p>
            <a:pPr lvl="0"/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Set up musician pages and consolidate song data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34400" cy="40386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Be able to make connections w/ people via music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Provide musician page interface for customization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background color or image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calendar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online store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Collect Songs and Tagging Data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Song titles, albums, keyword tagging</a:t>
            </a:r>
          </a:p>
          <a:p>
            <a:pPr lvl="2">
              <a:buFontTx/>
              <a:buChar char="-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Link to similar genres, artists, and networks</a:t>
            </a:r>
            <a:endParaRPr lang="en-US" sz="2000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1143000"/>
          </a:xfrm>
        </p:spPr>
        <p:txBody>
          <a:bodyPr>
            <a:noAutofit/>
          </a:bodyPr>
          <a:lstStyle/>
          <a:p>
            <a:pPr lvl="0"/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Unveil Music Playbook Interface to </a:t>
            </a:r>
            <a:r>
              <a:rPr lang="en-US" sz="3200" i="1" dirty="0" err="1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 Users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0"/>
            <a:ext cx="8229600" cy="28194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Placement of graphic interface to left of chat toolbar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Notification of new changes on first login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Music links to existing info page link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Prompt for user to add more links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Have tutorial videos/forums/FAQs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Unveil Music player interface to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users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0"/>
            <a:ext cx="8229600" cy="2819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bottom_bar.avi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2000" y="3505200"/>
            <a:ext cx="7620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0480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ldplay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609600"/>
            <a:ext cx="7620000" cy="597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Risks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 user usage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Poor reception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Usage right limitations with Record Labels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Technological difficulties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Server space, compatibility, hardware specs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Lawsuits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Digital Rights Management and RIAA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Areas of Improvement</a:t>
            </a:r>
            <a:endParaRPr lang="en-US" sz="4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Video/audio chat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Group chat 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Streaming music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Sharing files with others (file storage)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Ask question to Users in a specified network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Professional Profile 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Audio/ Video Ads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Customizable Skins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Voice-to-Text Conversion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Areas of Possible Major Improvement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762000" y="2362200"/>
          <a:ext cx="7696200" cy="420237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1295400"/>
            <a:ext cx="71628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Current User Profile</a:t>
            </a:r>
            <a:endParaRPr lang="en-US" sz="4000" i="1" dirty="0">
              <a:solidFill>
                <a:schemeClr val="bg1">
                  <a:lumMod val="50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5257800" cy="1904999"/>
          </a:xfrm>
        </p:spPr>
        <p:txBody>
          <a:bodyPr>
            <a:normAutofit/>
          </a:bodyPr>
          <a:lstStyle/>
          <a:p>
            <a:pPr marL="0" lvl="1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Social Network Usage/day</a:t>
            </a:r>
          </a:p>
          <a:p>
            <a:pPr marL="0" lvl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Facebook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0.20 hours</a:t>
            </a:r>
          </a:p>
          <a:p>
            <a:pPr marL="0"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Myspace.com   0.03 hours</a:t>
            </a:r>
          </a:p>
          <a:p>
            <a:pPr marL="0"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Twitter.com       0.02 hours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838" r="17290"/>
          <a:stretch>
            <a:fillRect/>
          </a:stretch>
        </p:blipFill>
        <p:spPr bwMode="auto">
          <a:xfrm>
            <a:off x="6096000" y="1828800"/>
            <a:ext cx="20220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52900"/>
            <a:ext cx="4152281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r="52593"/>
          <a:stretch>
            <a:fillRect/>
          </a:stretch>
        </p:blipFill>
        <p:spPr bwMode="auto">
          <a:xfrm>
            <a:off x="5029200" y="4038600"/>
            <a:ext cx="3505200" cy="256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3619500" y="53721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Time Spent on Media</a:t>
            </a:r>
            <a:endParaRPr lang="en-US" sz="4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192589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Extending Time Spent on </a:t>
            </a:r>
            <a:r>
              <a:rPr lang="en-US" sz="4000" i="1" dirty="0" err="1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Facebook</a:t>
            </a:r>
            <a:endParaRPr lang="en-US" sz="4000" i="1" dirty="0">
              <a:solidFill>
                <a:schemeClr val="bg1">
                  <a:lumMod val="50000"/>
                </a:schemeClr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0"/>
            <a:ext cx="8763000" cy="2286000"/>
          </a:xfrm>
        </p:spPr>
        <p:txBody>
          <a:bodyPr numCol="2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Music and Radio (usage/day)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Age &lt;12 listens      2.7 hours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Age 12-18 listens  1.7 hours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Age 18 + listens     2.8 hours</a:t>
            </a:r>
          </a:p>
          <a:p>
            <a:pPr lvl="1">
              <a:spcBef>
                <a:spcPts val="0"/>
              </a:spcBef>
              <a:buNone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  <a:buNone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ctr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Social Network (usage/day)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0.20 hours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Myspace.com   0.03 hours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Twitter.com       0.02 hours</a:t>
            </a:r>
          </a:p>
          <a:p>
            <a:pPr lvl="1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-635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</a:rPr>
              <a:t>Music Streaming Diversity Market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152400" y="2286000"/>
            <a:ext cx="5562600" cy="65881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Media Streaming Options Decrease</a:t>
            </a:r>
          </a:p>
        </p:txBody>
      </p:sp>
      <p:sp>
        <p:nvSpPr>
          <p:cNvPr id="6148" name="Text Placeholder 3"/>
          <p:cNvSpPr>
            <a:spLocks noGrp="1"/>
          </p:cNvSpPr>
          <p:nvPr>
            <p:ph type="body" sz="half" idx="3"/>
          </p:nvPr>
        </p:nvSpPr>
        <p:spPr>
          <a:xfrm>
            <a:off x="5943600" y="2286000"/>
            <a:ext cx="4041775" cy="6540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Record Labels</a:t>
            </a:r>
          </a:p>
        </p:txBody>
      </p:sp>
      <p:sp>
        <p:nvSpPr>
          <p:cNvPr id="6149" name="Content Placeholder 4"/>
          <p:cNvSpPr>
            <a:spLocks noGrp="1"/>
          </p:cNvSpPr>
          <p:nvPr>
            <p:ph sz="quarter" idx="2"/>
          </p:nvPr>
        </p:nvSpPr>
        <p:spPr>
          <a:xfrm>
            <a:off x="0" y="3011487"/>
            <a:ext cx="4040188" cy="3846513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2007 CBS purchases Last.fm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2007 Google purchases YouTube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2009 MySpace purchases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iLike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Imeem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2010 Apple purchases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Lala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5/31/2010 Apple discontinues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Lala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150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895600"/>
            <a:ext cx="4041775" cy="323691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4 labels with over 70% of the market share as of 2005</a:t>
            </a:r>
          </a:p>
          <a:p>
            <a:pPr lvl="1"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Universal 	25.5%</a:t>
            </a:r>
          </a:p>
          <a:p>
            <a:pPr lvl="1"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Sony		21.5%</a:t>
            </a:r>
          </a:p>
          <a:p>
            <a:pPr lvl="1"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EMI		13.4%</a:t>
            </a:r>
          </a:p>
          <a:p>
            <a:pPr lvl="1"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Warner		11.3%</a:t>
            </a:r>
          </a:p>
        </p:txBody>
      </p:sp>
      <p:pic>
        <p:nvPicPr>
          <p:cNvPr id="2050" name="Picture 2" descr="C:\Users\D$\Downloads\deloitte\emi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562600"/>
            <a:ext cx="1601470" cy="1044437"/>
          </a:xfrm>
          <a:prstGeom prst="rect">
            <a:avLst/>
          </a:prstGeom>
          <a:noFill/>
        </p:spPr>
      </p:pic>
      <p:pic>
        <p:nvPicPr>
          <p:cNvPr id="2051" name="Picture 3" descr="C:\Users\D$\Downloads\deloitte\SonyBMG_Logo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5715000"/>
            <a:ext cx="1485900" cy="990600"/>
          </a:xfrm>
          <a:prstGeom prst="rect">
            <a:avLst/>
          </a:prstGeom>
          <a:noFill/>
        </p:spPr>
      </p:pic>
      <p:pic>
        <p:nvPicPr>
          <p:cNvPr id="2052" name="Picture 4" descr="C:\Users\D$\Downloads\deloitte\umg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791200"/>
            <a:ext cx="1165315" cy="778256"/>
          </a:xfrm>
          <a:prstGeom prst="rect">
            <a:avLst/>
          </a:prstGeom>
          <a:noFill/>
        </p:spPr>
      </p:pic>
      <p:pic>
        <p:nvPicPr>
          <p:cNvPr id="2053" name="Picture 5" descr="C:\Users\D$\Downloads\deloitte\Warner Music Grou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5715000"/>
            <a:ext cx="159067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Advertisement Pricing Schemes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426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Considerations: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Cost per view, per targeted view, per 1000 views (CPM)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Cost per click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Cost per action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Measured by Click Through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2333685"/>
            <a:ext cx="480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Audio and Visual Ads</a:t>
            </a:r>
          </a:p>
          <a:p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Visual: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4 ads per artist page</a:t>
            </a:r>
          </a:p>
          <a:p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Audio: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2-30 second ad/per hour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	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6" name="Picture 2" descr="C:\Users\D$\Desktop\ads 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352800"/>
            <a:ext cx="1562100" cy="1933575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>
            <a:off x="2210594" y="4342606"/>
            <a:ext cx="3810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alphaModFix amt="46000"/>
            <a:lum/>
          </a:blip>
          <a:srcRect/>
          <a:tile tx="0" ty="0" sx="67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Revenue vs. Cost Comparison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4419600" cy="81121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Revenue from Advertisements</a:t>
            </a:r>
          </a:p>
        </p:txBody>
      </p:sp>
      <p:sp>
        <p:nvSpPr>
          <p:cNvPr id="819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2209800"/>
            <a:ext cx="4041775" cy="6540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Expenses from Streaming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52400" y="2859088"/>
            <a:ext cx="4040188" cy="399891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Visual Advertisements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$10/1000 advertisement views</a:t>
            </a:r>
          </a:p>
          <a:p>
            <a:pPr marL="240030" indent="-246888"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Audio Advertisements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$10/1000 advertisement plays</a:t>
            </a:r>
          </a:p>
          <a:p>
            <a:pPr marL="240030" indent="-246888" algn="ctr">
              <a:buNone/>
              <a:defRPr/>
            </a:pPr>
            <a:endParaRPr lang="en-US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Worst Case </a:t>
            </a:r>
            <a:r>
              <a:rPr lang="en-US" b="1" i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income</a:t>
            </a:r>
          </a:p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$1.67 billion/mo.</a:t>
            </a:r>
            <a:endParaRPr lang="en-US" sz="2400" b="1" dirty="0">
              <a:solidFill>
                <a:srgbClr val="FF0000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819400"/>
            <a:ext cx="4041775" cy="38465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$0.005 - $0.01 per song streamed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3-5 minutes per song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500 billion minutes per month on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Facebook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Worst Case </a:t>
            </a:r>
            <a:r>
              <a:rPr lang="en-US" b="1" i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cost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$1.67 billion/mo</a:t>
            </a:r>
            <a:r>
              <a:rPr lang="en-US" sz="2400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43994" y="4114006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9600" y="4724400"/>
            <a:ext cx="31242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4724400"/>
            <a:ext cx="31242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590</Words>
  <Application>Microsoft Macintosh PowerPoint</Application>
  <PresentationFormat>On-screen Show (4:3)</PresentationFormat>
  <Paragraphs>136</Paragraphs>
  <Slides>17</Slides>
  <Notes>3</Notes>
  <HiddenSlides>0</HiddenSlides>
  <MMClips>2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PlayBook</vt:lpstr>
      <vt:lpstr>Areas of Improvement</vt:lpstr>
      <vt:lpstr>Areas of Possible Major Improvement</vt:lpstr>
      <vt:lpstr>Current User Profile</vt:lpstr>
      <vt:lpstr>Time Spent on Media</vt:lpstr>
      <vt:lpstr>Extending Time Spent on Facebook</vt:lpstr>
      <vt:lpstr>Music Streaming Diversity Market</vt:lpstr>
      <vt:lpstr>Advertisement Pricing Schemes</vt:lpstr>
      <vt:lpstr>Revenue vs. Cost Comparison</vt:lpstr>
      <vt:lpstr>Slide 10</vt:lpstr>
      <vt:lpstr>Contact  Music artists/labels </vt:lpstr>
      <vt:lpstr>Upgrade Software and Hardware</vt:lpstr>
      <vt:lpstr>Set up musician pages and consolidate song data </vt:lpstr>
      <vt:lpstr>Unveil Music Playbook Interface to Facebook Users</vt:lpstr>
      <vt:lpstr>Unveil Music player interface to Facebook users</vt:lpstr>
      <vt:lpstr>Slide 16</vt:lpstr>
      <vt:lpstr>Risks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D$</dc:creator>
  <cp:lastModifiedBy>Claire Lyles</cp:lastModifiedBy>
  <cp:revision>59</cp:revision>
  <dcterms:created xsi:type="dcterms:W3CDTF">2014-06-14T01:22:51Z</dcterms:created>
  <dcterms:modified xsi:type="dcterms:W3CDTF">2014-06-14T01:25:15Z</dcterms:modified>
</cp:coreProperties>
</file>