
<file path=[Content_Types].xml><?xml version="1.0" encoding="utf-8"?>
<Types xmlns="http://schemas.openxmlformats.org/package/2006/content-types">
  <Override PartName="/_rels/.rels" ContentType="application/vnd.openxmlformats-package.relationships+xml"/>
  <Override PartName="/ppt/notesSlides/notesSlide20.xml" ContentType="application/vnd.openxmlformats-officedocument.presentationml.notesSlide+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en-IE" sz="2000" spc="-1" strike="noStrike">
                <a:solidFill>
                  <a:srgbClr val="000000"/>
                </a:solidFill>
                <a:uFill>
                  <a:solidFill>
                    <a:srgbClr val="ffffff"/>
                  </a:solidFill>
                </a:uFill>
                <a:latin typeface="Arial"/>
              </a:rPr>
              <a:t>Click to edit the notes format</a:t>
            </a:r>
            <a:endParaRPr b="0" lang="en-IE" sz="2000" spc="-1" strike="noStrike">
              <a:solidFill>
                <a:srgbClr val="000000"/>
              </a:solidFill>
              <a:uFill>
                <a:solidFill>
                  <a:srgbClr val="ffffff"/>
                </a:solidFill>
              </a:uFill>
              <a:latin typeface="Arial"/>
            </a:endParaRPr>
          </a:p>
        </p:txBody>
      </p:sp>
      <p:sp>
        <p:nvSpPr>
          <p:cNvPr id="83" name="PlaceHolder 2"/>
          <p:cNvSpPr>
            <a:spLocks noGrp="1"/>
          </p:cNvSpPr>
          <p:nvPr>
            <p:ph type="hdr"/>
          </p:nvPr>
        </p:nvSpPr>
        <p:spPr>
          <a:xfrm>
            <a:off x="0" y="0"/>
            <a:ext cx="3280680" cy="534240"/>
          </a:xfrm>
          <a:prstGeom prst="rect">
            <a:avLst/>
          </a:prstGeom>
        </p:spPr>
        <p:txBody>
          <a:bodyPr lIns="0" rIns="0" tIns="0" bIns="0"/>
          <a:p>
            <a:r>
              <a:rPr b="0" lang="en-IE" sz="1400" spc="-1" strike="noStrike">
                <a:solidFill>
                  <a:srgbClr val="000000"/>
                </a:solidFill>
                <a:uFill>
                  <a:solidFill>
                    <a:srgbClr val="ffffff"/>
                  </a:solidFill>
                </a:uFill>
                <a:latin typeface="Times New Roman"/>
              </a:rPr>
              <a:t>&lt;header&gt;</a:t>
            </a:r>
            <a:endParaRPr b="0" lang="en-IE" sz="1400" spc="-1" strike="noStrike">
              <a:solidFill>
                <a:srgbClr val="000000"/>
              </a:solidFill>
              <a:uFill>
                <a:solidFill>
                  <a:srgbClr val="ffffff"/>
                </a:solidFill>
              </a:uFill>
              <a:latin typeface="Times New Roman"/>
            </a:endParaRPr>
          </a:p>
        </p:txBody>
      </p:sp>
      <p:sp>
        <p:nvSpPr>
          <p:cNvPr id="84" name="PlaceHolder 3"/>
          <p:cNvSpPr>
            <a:spLocks noGrp="1"/>
          </p:cNvSpPr>
          <p:nvPr>
            <p:ph type="dt"/>
          </p:nvPr>
        </p:nvSpPr>
        <p:spPr>
          <a:xfrm>
            <a:off x="4278960" y="0"/>
            <a:ext cx="3280680" cy="534240"/>
          </a:xfrm>
          <a:prstGeom prst="rect">
            <a:avLst/>
          </a:prstGeom>
        </p:spPr>
        <p:txBody>
          <a:bodyPr lIns="0" rIns="0" tIns="0" bIns="0"/>
          <a:p>
            <a:pPr algn="r"/>
            <a:r>
              <a:rPr b="0" lang="en-IE" sz="1400" spc="-1" strike="noStrike">
                <a:solidFill>
                  <a:srgbClr val="000000"/>
                </a:solidFill>
                <a:uFill>
                  <a:solidFill>
                    <a:srgbClr val="ffffff"/>
                  </a:solidFill>
                </a:uFill>
                <a:latin typeface="Times New Roman"/>
              </a:rPr>
              <a:t>&lt;date/time&gt;</a:t>
            </a:r>
            <a:endParaRPr b="0" lang="en-IE" sz="1400" spc="-1" strike="noStrike">
              <a:solidFill>
                <a:srgbClr val="000000"/>
              </a:solidFill>
              <a:uFill>
                <a:solidFill>
                  <a:srgbClr val="ffffff"/>
                </a:solidFill>
              </a:uFill>
              <a:latin typeface="Times New Roman"/>
            </a:endParaRPr>
          </a:p>
        </p:txBody>
      </p:sp>
      <p:sp>
        <p:nvSpPr>
          <p:cNvPr id="85" name="PlaceHolder 4"/>
          <p:cNvSpPr>
            <a:spLocks noGrp="1"/>
          </p:cNvSpPr>
          <p:nvPr>
            <p:ph type="ftr"/>
          </p:nvPr>
        </p:nvSpPr>
        <p:spPr>
          <a:xfrm>
            <a:off x="0" y="10157400"/>
            <a:ext cx="3280680" cy="534240"/>
          </a:xfrm>
          <a:prstGeom prst="rect">
            <a:avLst/>
          </a:prstGeom>
        </p:spPr>
        <p:txBody>
          <a:bodyPr lIns="0" rIns="0" tIns="0" bIns="0" anchor="b"/>
          <a:p>
            <a:r>
              <a:rPr b="0" lang="en-IE" sz="1400" spc="-1" strike="noStrike">
                <a:solidFill>
                  <a:srgbClr val="000000"/>
                </a:solidFill>
                <a:uFill>
                  <a:solidFill>
                    <a:srgbClr val="ffffff"/>
                  </a:solidFill>
                </a:uFill>
                <a:latin typeface="Times New Roman"/>
              </a:rPr>
              <a:t>&lt;footer&gt;</a:t>
            </a:r>
            <a:endParaRPr b="0" lang="en-IE" sz="1400" spc="-1" strike="noStrike">
              <a:solidFill>
                <a:srgbClr val="000000"/>
              </a:solidFill>
              <a:uFill>
                <a:solidFill>
                  <a:srgbClr val="ffffff"/>
                </a:solidFill>
              </a:uFill>
              <a:latin typeface="Times New Roman"/>
            </a:endParaRPr>
          </a:p>
        </p:txBody>
      </p:sp>
      <p:sp>
        <p:nvSpPr>
          <p:cNvPr id="86" name="PlaceHolder 5"/>
          <p:cNvSpPr>
            <a:spLocks noGrp="1"/>
          </p:cNvSpPr>
          <p:nvPr>
            <p:ph type="sldNum"/>
          </p:nvPr>
        </p:nvSpPr>
        <p:spPr>
          <a:xfrm>
            <a:off x="4278960" y="10157400"/>
            <a:ext cx="3280680" cy="534240"/>
          </a:xfrm>
          <a:prstGeom prst="rect">
            <a:avLst/>
          </a:prstGeom>
        </p:spPr>
        <p:txBody>
          <a:bodyPr lIns="0" rIns="0" tIns="0" bIns="0" anchor="b"/>
          <a:p>
            <a:pPr algn="r"/>
            <a:fld id="{4A5A2FEA-BEEE-4D50-8DCB-18E6C0E83D7F}" type="slidenum">
              <a:rPr b="0" lang="en-IE" sz="1400" spc="-1" strike="noStrike">
                <a:solidFill>
                  <a:srgbClr val="000000"/>
                </a:solidFill>
                <a:uFill>
                  <a:solidFill>
                    <a:srgbClr val="ffffff"/>
                  </a:solidFill>
                </a:uFill>
                <a:latin typeface="Times New Roman"/>
              </a:rPr>
              <a:t>&lt;number&gt;</a:t>
            </a:fld>
            <a:endParaRPr b="0" lang="en-I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endParaRPr b="0" lang="en-IE" sz="2000" spc="-1" strike="noStrike">
              <a:solidFill>
                <a:srgbClr val="000000"/>
              </a:solidFill>
              <a:uFill>
                <a:solidFill>
                  <a:srgbClr val="ffffff"/>
                </a:solidFill>
              </a:uFill>
              <a:latin typeface="Arial"/>
            </a:endParaRPr>
          </a:p>
          <a:p>
            <a:pPr marL="216000" indent="-215640" algn="just">
              <a:lnSpc>
                <a:spcPct val="200000"/>
              </a:lnSpc>
            </a:pPr>
            <a:r>
              <a:rPr b="0" lang="en-IE" sz="1200" spc="-1" strike="noStrike">
                <a:solidFill>
                  <a:srgbClr val="000000"/>
                </a:solidFill>
                <a:uFill>
                  <a:solidFill>
                    <a:srgbClr val="ffffff"/>
                  </a:solidFill>
                </a:uFill>
                <a:latin typeface="Arial"/>
              </a:rPr>
              <a:t>Sven def:</a:t>
            </a:r>
            <a:endParaRPr b="0" lang="en-IE" sz="2000" spc="-1" strike="noStrike">
              <a:solidFill>
                <a:srgbClr val="000000"/>
              </a:solidFill>
              <a:uFill>
                <a:solidFill>
                  <a:srgbClr val="ffffff"/>
                </a:solidFill>
              </a:uFill>
              <a:latin typeface="Arial"/>
            </a:endParaRPr>
          </a:p>
          <a:p>
            <a:pPr marL="216000" indent="-215640" algn="just">
              <a:lnSpc>
                <a:spcPct val="200000"/>
              </a:lnSpc>
            </a:pPr>
            <a:r>
              <a:rPr b="0" i="1" lang="en-IE" sz="1200" spc="-1" strike="noStrike">
                <a:solidFill>
                  <a:srgbClr val="000000"/>
                </a:solidFill>
                <a:uFill>
                  <a:solidFill>
                    <a:srgbClr val="ffffff"/>
                  </a:solidFill>
                </a:uFill>
                <a:latin typeface="Arial"/>
              </a:rPr>
              <a:t>Talk about Cookie task</a:t>
            </a:r>
            <a:endParaRPr b="0" lang="en-IE" sz="2000" spc="-1" strike="noStrike">
              <a:solidFill>
                <a:srgbClr val="000000"/>
              </a:solidFill>
              <a:uFill>
                <a:solidFill>
                  <a:srgbClr val="ffffff"/>
                </a:solidFill>
              </a:uFill>
              <a:latin typeface="Arial"/>
            </a:endParaRPr>
          </a:p>
          <a:p>
            <a:pPr marL="216000" indent="-215640" algn="just">
              <a:lnSpc>
                <a:spcPct val="200000"/>
              </a:lnSpc>
            </a:pPr>
            <a:r>
              <a:rPr b="0" lang="en-IE" sz="1200" spc="-1" strike="noStrike">
                <a:solidFill>
                  <a:srgbClr val="000000"/>
                </a:solidFill>
                <a:uFill>
                  <a:solidFill>
                    <a:srgbClr val="ffffff"/>
                  </a:solidFill>
                </a:uFill>
                <a:latin typeface="Arial"/>
              </a:rPr>
              <a:t>Croisile def:</a:t>
            </a:r>
            <a:endParaRPr b="0" lang="en-IE" sz="2000" spc="-1" strike="noStrike">
              <a:solidFill>
                <a:srgbClr val="000000"/>
              </a:solidFill>
              <a:uFill>
                <a:solidFill>
                  <a:srgbClr val="ffffff"/>
                </a:solidFill>
              </a:uFill>
              <a:latin typeface="Arial"/>
            </a:endParaRPr>
          </a:p>
          <a:p>
            <a:pPr marL="216000" indent="-215640" algn="just">
              <a:lnSpc>
                <a:spcPct val="200000"/>
              </a:lnSpc>
            </a:pPr>
            <a:r>
              <a:rPr b="0" lang="en-IE" sz="1200" spc="-1" strike="noStrike">
                <a:solidFill>
                  <a:srgbClr val="000000"/>
                </a:solidFill>
                <a:uFill>
                  <a:solidFill>
                    <a:srgbClr val="ffffff"/>
                  </a:solidFill>
                </a:uFill>
                <a:latin typeface="Arial"/>
              </a:rPr>
              <a:t>Fraser def: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endParaRPr b="0" lang="en-IE" sz="2000" spc="-1" strike="noStrike">
              <a:solidFill>
                <a:srgbClr val="000000"/>
              </a:solidFill>
              <a:uFill>
                <a:solidFill>
                  <a:srgbClr val="ffffff"/>
                </a:solidFill>
              </a:uFill>
              <a:latin typeface="Arial"/>
            </a:endParaRPr>
          </a:p>
          <a:p>
            <a:pPr marL="216000" indent="457200" algn="just">
              <a:lnSpc>
                <a:spcPct val="200000"/>
              </a:lnSpc>
            </a:pPr>
            <a:r>
              <a:rPr b="0" lang="en-IE" sz="1200" spc="-1" strike="noStrike">
                <a:solidFill>
                  <a:srgbClr val="000000"/>
                </a:solidFill>
                <a:uFill>
                  <a:solidFill>
                    <a:srgbClr val="ffffff"/>
                  </a:solidFill>
                </a:uFill>
                <a:latin typeface="Arial"/>
              </a:rPr>
              <a:t>Fraser et al. [2] have found the optimal number (35) and strongest predicting features that are linguistic and information content based (non-interactional), that best classify AD.</a:t>
            </a:r>
            <a:endParaRPr b="0" lang="en-IE" sz="2000" spc="-1" strike="noStrike">
              <a:solidFill>
                <a:srgbClr val="000000"/>
              </a:solidFill>
              <a:uFill>
                <a:solidFill>
                  <a:srgbClr val="ffffff"/>
                </a:solidFill>
              </a:uFill>
              <a:latin typeface="Arial"/>
            </a:endParaRPr>
          </a:p>
          <a:p>
            <a:pPr marL="457200" indent="-342360" algn="just">
              <a:lnSpc>
                <a:spcPct val="100000"/>
              </a:lnSpc>
              <a:buClr>
                <a:srgbClr val="000000"/>
              </a:buClr>
              <a:buFont typeface="Roboto"/>
              <a:buChar char="●"/>
            </a:pPr>
            <a:r>
              <a:rPr b="0" lang="en-IE" sz="1800" spc="-1" strike="noStrike">
                <a:solidFill>
                  <a:srgbClr val="000000"/>
                </a:solidFill>
                <a:uFill>
                  <a:solidFill>
                    <a:srgbClr val="ffffff"/>
                  </a:solidFill>
                </a:uFill>
                <a:latin typeface="Roboto"/>
                <a:ea typeface="Roboto"/>
              </a:rPr>
              <a:t>Aphasia therapy dialogues, Silvast, M. Investigates the interaction between aphasiac patients and the speech therapist in order to investigate the role of the therapist when using conversation as a method for rehabilitating aphasic patients. Aphasia, is the inability to understand or produce speech and has been a proven symptom of AD [14].</a:t>
            </a:r>
            <a:endParaRPr b="0" lang="en-IE" sz="2000" spc="-1" strike="noStrike">
              <a:solidFill>
                <a:srgbClr val="000000"/>
              </a:solidFill>
              <a:uFill>
                <a:solidFill>
                  <a:srgbClr val="ffffff"/>
                </a:solidFill>
              </a:uFill>
              <a:latin typeface="Arial"/>
            </a:endParaRPr>
          </a:p>
          <a:p>
            <a:pPr algn="just">
              <a:lnSpc>
                <a:spcPct val="200000"/>
              </a:lnSpc>
            </a:pPr>
            <a:endParaRPr b="0" lang="en-IE"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endParaRPr b="0" lang="en-IE" sz="2000" spc="-1" strike="noStrike">
              <a:solidFill>
                <a:srgbClr val="000000"/>
              </a:solidFill>
              <a:uFill>
                <a:solidFill>
                  <a:srgbClr val="ffffff"/>
                </a:solidFill>
              </a:uFill>
              <a:latin typeface="Arial"/>
            </a:endParaRPr>
          </a:p>
          <a:p>
            <a:pPr marL="216000" indent="-215640" algn="just">
              <a:lnSpc>
                <a:spcPct val="200000"/>
              </a:lnSpc>
            </a:pPr>
            <a:r>
              <a:rPr b="0" lang="en-IE" sz="1200" spc="-1" strike="noStrike">
                <a:solidFill>
                  <a:srgbClr val="000000"/>
                </a:solidFill>
                <a:uFill>
                  <a:solidFill>
                    <a:srgbClr val="ffffff"/>
                  </a:solidFill>
                </a:uFill>
                <a:latin typeface="Arial"/>
              </a:rPr>
              <a:t>Sven def:</a:t>
            </a:r>
            <a:endParaRPr b="0" lang="en-IE" sz="2000" spc="-1" strike="noStrike">
              <a:solidFill>
                <a:srgbClr val="000000"/>
              </a:solidFill>
              <a:uFill>
                <a:solidFill>
                  <a:srgbClr val="ffffff"/>
                </a:solidFill>
              </a:uFill>
              <a:latin typeface="Arial"/>
            </a:endParaRPr>
          </a:p>
          <a:p>
            <a:pPr marL="216000" indent="-215640" algn="just">
              <a:lnSpc>
                <a:spcPct val="200000"/>
              </a:lnSpc>
            </a:pPr>
            <a:r>
              <a:rPr b="0" i="1" lang="en-IE" sz="1200" spc="-1" strike="noStrike">
                <a:solidFill>
                  <a:srgbClr val="000000"/>
                </a:solidFill>
                <a:uFill>
                  <a:solidFill>
                    <a:srgbClr val="ffffff"/>
                  </a:solidFill>
                </a:uFill>
                <a:latin typeface="Arial"/>
              </a:rPr>
              <a:t>Talk about Cookie task</a:t>
            </a:r>
            <a:endParaRPr b="0" lang="en-IE" sz="2000" spc="-1" strike="noStrike">
              <a:solidFill>
                <a:srgbClr val="000000"/>
              </a:solidFill>
              <a:uFill>
                <a:solidFill>
                  <a:srgbClr val="ffffff"/>
                </a:solidFill>
              </a:uFill>
              <a:latin typeface="Arial"/>
            </a:endParaRPr>
          </a:p>
          <a:p>
            <a:pPr marL="216000" indent="-215640" algn="just">
              <a:lnSpc>
                <a:spcPct val="200000"/>
              </a:lnSpc>
            </a:pPr>
            <a:r>
              <a:rPr b="0" lang="en-IE" sz="1200" spc="-1" strike="noStrike">
                <a:solidFill>
                  <a:srgbClr val="000000"/>
                </a:solidFill>
                <a:uFill>
                  <a:solidFill>
                    <a:srgbClr val="ffffff"/>
                  </a:solidFill>
                </a:uFill>
                <a:latin typeface="Arial"/>
              </a:rPr>
              <a:t>Croisile def:</a:t>
            </a:r>
            <a:endParaRPr b="0" lang="en-IE" sz="2000" spc="-1" strike="noStrike">
              <a:solidFill>
                <a:srgbClr val="000000"/>
              </a:solidFill>
              <a:uFill>
                <a:solidFill>
                  <a:srgbClr val="ffffff"/>
                </a:solidFill>
              </a:uFill>
              <a:latin typeface="Arial"/>
            </a:endParaRPr>
          </a:p>
          <a:p>
            <a:pPr marL="216000" indent="-215640" algn="just">
              <a:lnSpc>
                <a:spcPct val="200000"/>
              </a:lnSpc>
            </a:pPr>
            <a:r>
              <a:rPr b="0" lang="en-IE" sz="1200" spc="-1" strike="noStrike">
                <a:solidFill>
                  <a:srgbClr val="000000"/>
                </a:solidFill>
                <a:uFill>
                  <a:solidFill>
                    <a:srgbClr val="ffffff"/>
                  </a:solidFill>
                </a:uFill>
                <a:latin typeface="Arial"/>
              </a:rPr>
              <a:t>Fraser def: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r>
              <a:rPr b="0" lang="en-IE" sz="1100" spc="-1" strike="noStrike">
                <a:solidFill>
                  <a:srgbClr val="000000"/>
                </a:solidFill>
                <a:uFill>
                  <a:solidFill>
                    <a:srgbClr val="ffffff"/>
                  </a:solidFill>
                </a:uFill>
                <a:latin typeface="Arial"/>
              </a:rPr>
              <a:t>	</a:t>
            </a:r>
            <a:endParaRPr b="0" lang="en-IE" sz="2000" spc="-1" strike="noStrike">
              <a:solidFill>
                <a:srgbClr val="000000"/>
              </a:solidFill>
              <a:uFill>
                <a:solidFill>
                  <a:srgbClr val="ffffff"/>
                </a:solidFill>
              </a:uFill>
              <a:latin typeface="Arial"/>
            </a:endParaRPr>
          </a:p>
          <a:p>
            <a:pPr marL="216000" indent="457200" algn="just">
              <a:lnSpc>
                <a:spcPct val="200000"/>
              </a:lnSpc>
            </a:pPr>
            <a:r>
              <a:rPr b="0" lang="en-IE" sz="1200" spc="-1" strike="noStrike">
                <a:solidFill>
                  <a:srgbClr val="000000"/>
                </a:solidFill>
                <a:uFill>
                  <a:solidFill>
                    <a:srgbClr val="ffffff"/>
                  </a:solidFill>
                </a:uFill>
                <a:latin typeface="Arial"/>
              </a:rPr>
              <a:t>Fraser et al. [2] have found the optimal number (35) and strongest predicting features that are linguistic and information content based (non-interactional), that best classify AD.</a:t>
            </a:r>
            <a:endParaRPr b="0" lang="en-IE" sz="2000" spc="-1" strike="noStrike">
              <a:solidFill>
                <a:srgbClr val="000000"/>
              </a:solidFill>
              <a:uFill>
                <a:solidFill>
                  <a:srgbClr val="ffffff"/>
                </a:solidFill>
              </a:uFill>
              <a:latin typeface="Arial"/>
            </a:endParaRPr>
          </a:p>
          <a:p>
            <a:pPr marL="457200" indent="-342360" algn="just">
              <a:lnSpc>
                <a:spcPct val="100000"/>
              </a:lnSpc>
              <a:buClr>
                <a:srgbClr val="000000"/>
              </a:buClr>
              <a:buFont typeface="Roboto"/>
              <a:buChar char="●"/>
            </a:pPr>
            <a:r>
              <a:rPr b="0" lang="en-IE" sz="1800" spc="-1" strike="noStrike">
                <a:solidFill>
                  <a:srgbClr val="000000"/>
                </a:solidFill>
                <a:uFill>
                  <a:solidFill>
                    <a:srgbClr val="ffffff"/>
                  </a:solidFill>
                </a:uFill>
                <a:latin typeface="Roboto"/>
                <a:ea typeface="Roboto"/>
              </a:rPr>
              <a:t>Aphasia therapy dialogues, Silvast, M. Investigates the interaction between aphasiac patients and the speech therapist in order to investigate the role of the therapist when using conversation as a method for rehabilitating aphasic patients. Aphasia, is the inability to understand or produce speech and has been a proven symptom of AD [14].</a:t>
            </a:r>
            <a:endParaRPr b="0" lang="en-IE" sz="2000" spc="-1" strike="noStrike">
              <a:solidFill>
                <a:srgbClr val="000000"/>
              </a:solidFill>
              <a:uFill>
                <a:solidFill>
                  <a:srgbClr val="ffffff"/>
                </a:solidFill>
              </a:uFill>
              <a:latin typeface="Arial"/>
            </a:endParaRPr>
          </a:p>
          <a:p>
            <a:pPr algn="just">
              <a:lnSpc>
                <a:spcPct val="200000"/>
              </a:lnSpc>
            </a:pPr>
            <a:endParaRPr b="0" lang="en-IE"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IE" sz="1200" spc="-1" strike="noStrike">
                <a:solidFill>
                  <a:srgbClr val="000000"/>
                </a:solidFill>
                <a:uFill>
                  <a:solidFill>
                    <a:srgbClr val="ffffff"/>
                  </a:solidFill>
                </a:uFill>
                <a:latin typeface="Arial"/>
              </a:rPr>
              <a:t>Fillers: </a:t>
            </a:r>
            <a:endParaRPr b="0" lang="en-IE" sz="2000" spc="-1" strike="noStrike">
              <a:solidFill>
                <a:srgbClr val="000000"/>
              </a:solidFill>
              <a:uFill>
                <a:solidFill>
                  <a:srgbClr val="ffffff"/>
                </a:solidFill>
              </a:uFill>
              <a:latin typeface="Arial"/>
            </a:endParaRPr>
          </a:p>
          <a:p>
            <a:pPr marL="216000" indent="-216000">
              <a:lnSpc>
                <a:spcPct val="100000"/>
              </a:lnSpc>
            </a:pPr>
            <a:r>
              <a:rPr b="0" lang="en-IE" sz="1200" spc="-1" strike="noStrike">
                <a:solidFill>
                  <a:srgbClr val="000000"/>
                </a:solidFill>
                <a:uFill>
                  <a:solidFill>
                    <a:srgbClr val="ffffff"/>
                  </a:solidFill>
                </a:uFill>
                <a:latin typeface="Arial"/>
              </a:rPr>
              <a:t>Individuals with dementia of the Alzheimer’s type often experience, word retrieval problems (anomia) and typically as the disease progresses, the patient's production of speech decreases (aphasia) and the use of empty phrases, speech automatisms increases, where fillers tend to be used to fill in the lexical gap [4].</a:t>
            </a:r>
            <a:endParaRPr b="0" lang="en-IE" sz="2000" spc="-1" strike="noStrike">
              <a:solidFill>
                <a:srgbClr val="000000"/>
              </a:solidFill>
              <a:uFill>
                <a:solidFill>
                  <a:srgbClr val="ffffff"/>
                </a:solidFill>
              </a:uFill>
              <a:latin typeface="Arial"/>
            </a:endParaRPr>
          </a:p>
          <a:p>
            <a:pPr marL="216000" indent="-216000">
              <a:lnSpc>
                <a:spcPct val="100000"/>
              </a:lnSpc>
            </a:pPr>
            <a:endParaRPr b="0" lang="en-IE" sz="2000" spc="-1" strike="noStrike">
              <a:solidFill>
                <a:srgbClr val="000000"/>
              </a:solidFill>
              <a:uFill>
                <a:solidFill>
                  <a:srgbClr val="ffffff"/>
                </a:solidFill>
              </a:uFill>
              <a:latin typeface="Arial"/>
            </a:endParaRPr>
          </a:p>
          <a:p>
            <a:pPr marL="216000" indent="-216000">
              <a:lnSpc>
                <a:spcPct val="100000"/>
              </a:lnSpc>
            </a:pPr>
            <a:endParaRPr b="0" lang="en-IE" sz="2000" spc="-1" strike="noStrike">
              <a:solidFill>
                <a:srgbClr val="000000"/>
              </a:solidFill>
              <a:uFill>
                <a:solidFill>
                  <a:srgbClr val="ffffff"/>
                </a:solidFill>
              </a:uFill>
              <a:latin typeface="Arial"/>
            </a:endParaRPr>
          </a:p>
          <a:p>
            <a:pPr marL="216000" indent="-216000">
              <a:lnSpc>
                <a:spcPct val="100000"/>
              </a:lnSpc>
            </a:pPr>
            <a:endParaRPr b="0" lang="en-IE" sz="2000" spc="-1" strike="noStrike">
              <a:solidFill>
                <a:srgbClr val="000000"/>
              </a:solidFill>
              <a:uFill>
                <a:solidFill>
                  <a:srgbClr val="ffffff"/>
                </a:solidFill>
              </a:uFill>
              <a:latin typeface="Arial"/>
            </a:endParaRPr>
          </a:p>
          <a:p>
            <a:pPr marL="216000" indent="-216000">
              <a:lnSpc>
                <a:spcPct val="100000"/>
              </a:lnSpc>
            </a:pPr>
            <a:r>
              <a:rPr b="0" lang="en-IE" sz="1200" spc="-1" strike="noStrike">
                <a:solidFill>
                  <a:srgbClr val="000000"/>
                </a:solidFill>
                <a:uFill>
                  <a:solidFill>
                    <a:srgbClr val="ffffff"/>
                  </a:solidFill>
                </a:uFill>
                <a:latin typeface="Arial"/>
              </a:rPr>
              <a:t>This umbrella feature was used to represent when a moment of silence occurred or an utterance was interrupted or terminated unintentionally. This can happen for a number of reasons such as the participant losing concentration or forgetting what they were supposed to be doing </a:t>
            </a:r>
            <a:endParaRPr b="0" lang="en-IE"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15000"/>
              </a:lnSpc>
            </a:pPr>
            <a:r>
              <a:rPr b="0" lang="en-IE" sz="1200" spc="-1" strike="noStrike">
                <a:solidFill>
                  <a:srgbClr val="000000"/>
                </a:solidFill>
                <a:uFill>
                  <a:solidFill>
                    <a:srgbClr val="ffffff"/>
                  </a:solidFill>
                </a:uFill>
                <a:latin typeface="Arial"/>
              </a:rPr>
              <a:t>Fraser et al. [2] have found the optimal number and strongest predicting features that are linguistic, information content based, that best classify AD. </a:t>
            </a:r>
            <a:endParaRPr b="0" lang="en-IE" sz="2000" spc="-1" strike="noStrike">
              <a:solidFill>
                <a:srgbClr val="000000"/>
              </a:solidFill>
              <a:uFill>
                <a:solidFill>
                  <a:srgbClr val="ffffff"/>
                </a:solidFill>
              </a:uFill>
              <a:latin typeface="Arial"/>
            </a:endParaRPr>
          </a:p>
          <a:p>
            <a:pPr marL="216000" indent="-215640">
              <a:lnSpc>
                <a:spcPct val="115000"/>
              </a:lnSpc>
            </a:pPr>
            <a:r>
              <a:rPr b="0" lang="en-IE" sz="1200" spc="-1" strike="noStrike">
                <a:solidFill>
                  <a:srgbClr val="000000"/>
                </a:solidFill>
                <a:uFill>
                  <a:solidFill>
                    <a:srgbClr val="ffffff"/>
                  </a:solidFill>
                </a:uFill>
                <a:latin typeface="Arial"/>
              </a:rPr>
              <a:t>Features that represent internacional phenomenon were encoded and added to the classifier to investigate if there was improvement in classifier accuracy. </a:t>
            </a:r>
            <a:endParaRPr b="0" lang="en-IE"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467424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45720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3480"/>
            <a:ext cx="822924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457200" y="1203480"/>
            <a:ext cx="822924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pic>
        <p:nvPicPr>
          <p:cNvPr id="39" name="" descr=""/>
          <p:cNvPicPr/>
          <p:nvPr/>
        </p:nvPicPr>
        <p:blipFill>
          <a:blip r:embed=""/>
          <a:stretch/>
        </p:blipFill>
        <p:spPr>
          <a:xfrm>
            <a:off x="457200" y="1203480"/>
            <a:ext cx="8229240" cy="2982960"/>
          </a:xfrm>
          <a:prstGeom prst="rect">
            <a:avLst/>
          </a:prstGeom>
          <a:ln>
            <a:noFill/>
          </a:ln>
        </p:spPr>
      </p:pic>
      <p:pic>
        <p:nvPicPr>
          <p:cNvPr id="40" name="" descr=""/>
          <p:cNvPicPr/>
          <p:nvPr/>
        </p:nvPicPr>
        <p:blipFill>
          <a:blip r:embed=""/>
          <a:stretch/>
        </p:blipFill>
        <p:spPr>
          <a:xfrm>
            <a:off x="457200" y="1203480"/>
            <a:ext cx="822924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203480"/>
            <a:ext cx="822924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97960" y="1775160"/>
            <a:ext cx="8221320" cy="388620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5720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424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424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57200" y="2761920"/>
            <a:ext cx="822924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2761920"/>
            <a:ext cx="822924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67424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45720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457200" y="1203480"/>
            <a:ext cx="822924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pic>
        <p:nvPicPr>
          <p:cNvPr id="80" name="" descr=""/>
          <p:cNvPicPr/>
          <p:nvPr/>
        </p:nvPicPr>
        <p:blipFill>
          <a:blip r:embed=""/>
          <a:stretch/>
        </p:blipFill>
        <p:spPr>
          <a:xfrm>
            <a:off x="457200" y="1203480"/>
            <a:ext cx="8229240" cy="2982960"/>
          </a:xfrm>
          <a:prstGeom prst="rect">
            <a:avLst/>
          </a:prstGeom>
          <a:ln>
            <a:noFill/>
          </a:ln>
        </p:spPr>
      </p:pic>
      <p:pic>
        <p:nvPicPr>
          <p:cNvPr id="81" name="" descr=""/>
          <p:cNvPicPr/>
          <p:nvPr/>
        </p:nvPicPr>
        <p:blipFill>
          <a:blip r:embed=""/>
          <a:stretch/>
        </p:blipFill>
        <p:spPr>
          <a:xfrm>
            <a:off x="457200" y="1203480"/>
            <a:ext cx="822924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97960" y="1775160"/>
            <a:ext cx="8221320" cy="388620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5720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sp>
        <p:nvSpPr>
          <p:cNvPr id="0" name="CustomShape 1"/>
          <p:cNvSpPr/>
          <p:nvPr/>
        </p:nvSpPr>
        <p:spPr>
          <a:xfrm>
            <a:off x="8128800" y="0"/>
            <a:ext cx="1014480" cy="1014480"/>
          </a:xfrm>
          <a:prstGeom prst="rect">
            <a:avLst/>
          </a:prstGeom>
          <a:solidFill>
            <a:schemeClr val="accent1"/>
          </a:solidFill>
          <a:ln>
            <a:noFill/>
          </a:ln>
        </p:spPr>
        <p:style>
          <a:lnRef idx="0"/>
          <a:fillRef idx="0"/>
          <a:effectRef idx="0"/>
          <a:fontRef idx="minor"/>
        </p:style>
      </p:sp>
      <p:sp>
        <p:nvSpPr>
          <p:cNvPr id="1" name="CustomShape 2"/>
          <p:cNvSpPr/>
          <p:nvPr/>
        </p:nvSpPr>
        <p:spPr>
          <a:xfrm flipH="1">
            <a:off x="7112880" y="0"/>
            <a:ext cx="1014480" cy="1014480"/>
          </a:xfrm>
          <a:prstGeom prst="rtTriangle">
            <a:avLst/>
          </a:prstGeom>
          <a:solidFill>
            <a:schemeClr val="accent2"/>
          </a:solidFill>
          <a:ln>
            <a:noFill/>
          </a:ln>
        </p:spPr>
        <p:style>
          <a:lnRef idx="0"/>
          <a:fillRef idx="0"/>
          <a:effectRef idx="0"/>
          <a:fontRef idx="minor"/>
        </p:style>
      </p:sp>
      <p:sp>
        <p:nvSpPr>
          <p:cNvPr id="2" name="CustomShape 3"/>
          <p:cNvSpPr/>
          <p:nvPr/>
        </p:nvSpPr>
        <p:spPr>
          <a:xfrm flipH="1" rot="10800000">
            <a:off x="9142920" y="2030040"/>
            <a:ext cx="1014480" cy="1014480"/>
          </a:xfrm>
          <a:prstGeom prst="rtTriangle">
            <a:avLst/>
          </a:prstGeom>
          <a:solidFill>
            <a:schemeClr val="accent6"/>
          </a:solidFill>
          <a:ln>
            <a:noFill/>
          </a:ln>
        </p:spPr>
        <p:style>
          <a:lnRef idx="0"/>
          <a:fillRef idx="0"/>
          <a:effectRef idx="0"/>
          <a:fontRef idx="minor"/>
        </p:style>
      </p:sp>
      <p:sp>
        <p:nvSpPr>
          <p:cNvPr id="3" name="CustomShape 4"/>
          <p:cNvSpPr/>
          <p:nvPr/>
        </p:nvSpPr>
        <p:spPr>
          <a:xfrm rot="10800000">
            <a:off x="8128440" y="2030040"/>
            <a:ext cx="1014480" cy="1014480"/>
          </a:xfrm>
          <a:prstGeom prst="rtTriangle">
            <a:avLst/>
          </a:prstGeom>
          <a:solidFill>
            <a:schemeClr val="accent1"/>
          </a:solidFill>
          <a:ln>
            <a:noFill/>
          </a:ln>
        </p:spPr>
        <p:style>
          <a:lnRef idx="0"/>
          <a:fillRef idx="0"/>
          <a:effectRef idx="0"/>
          <a:fontRef idx="minor"/>
        </p:style>
      </p:sp>
      <p:sp>
        <p:nvSpPr>
          <p:cNvPr id="4" name="CustomShape 5"/>
          <p:cNvSpPr/>
          <p:nvPr/>
        </p:nvSpPr>
        <p:spPr>
          <a:xfrm rot="10800000">
            <a:off x="10158840" y="3045240"/>
            <a:ext cx="1014480" cy="1014480"/>
          </a:xfrm>
          <a:prstGeom prst="rtTriangle">
            <a:avLst/>
          </a:prstGeom>
          <a:solidFill>
            <a:schemeClr val="accent6"/>
          </a:solidFill>
          <a:ln>
            <a:noFill/>
          </a:ln>
        </p:spPr>
        <p:style>
          <a:lnRef idx="0"/>
          <a:fillRef idx="0"/>
          <a:effectRef idx="0"/>
          <a:fontRef idx="minor"/>
        </p:style>
      </p:sp>
      <p:sp>
        <p:nvSpPr>
          <p:cNvPr id="5" name="PlaceHolder 6"/>
          <p:cNvSpPr>
            <a:spLocks noGrp="1"/>
          </p:cNvSpPr>
          <p:nvPr>
            <p:ph type="title"/>
          </p:nvPr>
        </p:nvSpPr>
        <p:spPr>
          <a:xfrm>
            <a:off x="597960" y="1775160"/>
            <a:ext cx="8221320" cy="838080"/>
          </a:xfrm>
          <a:prstGeom prst="rect">
            <a:avLst/>
          </a:prstGeom>
        </p:spPr>
        <p:txBody>
          <a:bodyPr lIns="0" rIns="0" tIns="0" bIns="0" anchor="ctr"/>
          <a:p>
            <a:r>
              <a:rPr b="0" lang="en-IE" sz="1800" spc="-1" strike="noStrike">
                <a:solidFill>
                  <a:srgbClr val="000000"/>
                </a:solidFill>
                <a:uFill>
                  <a:solidFill>
                    <a:srgbClr val="ffffff"/>
                  </a:solidFill>
                </a:uFill>
                <a:latin typeface="Arial"/>
              </a:rPr>
              <a:t>Click to edit the title text format</a:t>
            </a:r>
            <a:endParaRPr b="0" lang="en-IE" sz="1800" spc="-1" strike="noStrike">
              <a:solidFill>
                <a:srgbClr val="000000"/>
              </a:solidFill>
              <a:uFill>
                <a:solidFill>
                  <a:srgbClr val="ffffff"/>
                </a:solidFill>
              </a:uFill>
              <a:latin typeface="Arial"/>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E" sz="3200" spc="-1" strike="noStrike">
                <a:solidFill>
                  <a:srgbClr val="000000"/>
                </a:solidFill>
                <a:uFill>
                  <a:solidFill>
                    <a:srgbClr val="ffffff"/>
                  </a:solidFill>
                </a:uFill>
                <a:latin typeface="Arial"/>
              </a:rPr>
              <a:t>Click to edit the outline text format</a:t>
            </a:r>
            <a:endParaRPr b="0" lang="en-I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2800" spc="-1" strike="noStrike">
                <a:solidFill>
                  <a:srgbClr val="000000"/>
                </a:solidFill>
                <a:uFill>
                  <a:solidFill>
                    <a:srgbClr val="ffffff"/>
                  </a:solidFill>
                </a:uFill>
                <a:latin typeface="Arial"/>
              </a:rPr>
              <a:t>Second Outline Level</a:t>
            </a:r>
            <a:endParaRPr b="0" lang="en-I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2400" spc="-1" strike="noStrike">
                <a:solidFill>
                  <a:srgbClr val="000000"/>
                </a:solidFill>
                <a:uFill>
                  <a:solidFill>
                    <a:srgbClr val="ffffff"/>
                  </a:solidFill>
                </a:uFill>
                <a:latin typeface="Arial"/>
              </a:rPr>
              <a:t>Third Outline Level</a:t>
            </a:r>
            <a:endParaRPr b="0" lang="en-I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2000" spc="-1" strike="noStrike">
                <a:solidFill>
                  <a:srgbClr val="000000"/>
                </a:solidFill>
                <a:uFill>
                  <a:solidFill>
                    <a:srgbClr val="ffffff"/>
                  </a:solidFill>
                </a:uFill>
                <a:latin typeface="Arial"/>
              </a:rPr>
              <a:t>Fourth Outline Level</a:t>
            </a:r>
            <a:endParaRPr b="0" lang="en-I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Fifth Outline Level</a:t>
            </a:r>
            <a:endParaRPr b="0" lang="en-I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Sixth Outline Level</a:t>
            </a:r>
            <a:endParaRPr b="0" lang="en-I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Seventh Outline Level</a:t>
            </a:r>
            <a:endParaRPr b="0" lang="en-I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8154720" y="3903840"/>
            <a:ext cx="988560" cy="987120"/>
          </a:xfrm>
          <a:prstGeom prst="rtTriangle">
            <a:avLst/>
          </a:prstGeom>
          <a:solidFill>
            <a:schemeClr val="accent5"/>
          </a:solidFill>
          <a:ln>
            <a:noFill/>
          </a:ln>
        </p:spPr>
        <p:style>
          <a:lnRef idx="0"/>
          <a:fillRef idx="0"/>
          <a:effectRef idx="0"/>
          <a:fontRef idx="minor"/>
        </p:style>
      </p:sp>
      <p:sp>
        <p:nvSpPr>
          <p:cNvPr id="42" name="CustomShape 2"/>
          <p:cNvSpPr/>
          <p:nvPr/>
        </p:nvSpPr>
        <p:spPr>
          <a:xfrm flipH="1">
            <a:off x="6180480" y="3903840"/>
            <a:ext cx="988560" cy="987120"/>
          </a:xfrm>
          <a:prstGeom prst="rtTriangle">
            <a:avLst/>
          </a:prstGeom>
          <a:solidFill>
            <a:schemeClr val="accent5"/>
          </a:solidFill>
          <a:ln>
            <a:noFill/>
          </a:ln>
        </p:spPr>
        <p:style>
          <a:lnRef idx="0"/>
          <a:fillRef idx="0"/>
          <a:effectRef idx="0"/>
          <a:fontRef idx="minor"/>
        </p:style>
      </p:sp>
      <p:sp>
        <p:nvSpPr>
          <p:cNvPr id="43" name="CustomShape 3"/>
          <p:cNvSpPr/>
          <p:nvPr/>
        </p:nvSpPr>
        <p:spPr>
          <a:xfrm>
            <a:off x="7170120" y="3903840"/>
            <a:ext cx="988560" cy="987120"/>
          </a:xfrm>
          <a:prstGeom prst="rect">
            <a:avLst/>
          </a:prstGeom>
          <a:solidFill>
            <a:schemeClr val="accent4"/>
          </a:solidFill>
          <a:ln>
            <a:noFill/>
          </a:ln>
        </p:spPr>
        <p:style>
          <a:lnRef idx="0"/>
          <a:fillRef idx="0"/>
          <a:effectRef idx="0"/>
          <a:fontRef idx="minor"/>
        </p:style>
      </p:sp>
      <p:sp>
        <p:nvSpPr>
          <p:cNvPr id="44" name="CustomShape 4"/>
          <p:cNvSpPr/>
          <p:nvPr/>
        </p:nvSpPr>
        <p:spPr>
          <a:xfrm rot="10800000">
            <a:off x="10132920" y="5879160"/>
            <a:ext cx="988560" cy="987120"/>
          </a:xfrm>
          <a:prstGeom prst="rtTriangle">
            <a:avLst/>
          </a:prstGeom>
          <a:solidFill>
            <a:schemeClr val="accent3"/>
          </a:solidFill>
          <a:ln>
            <a:noFill/>
          </a:ln>
        </p:spPr>
        <p:style>
          <a:lnRef idx="0"/>
          <a:fillRef idx="0"/>
          <a:effectRef idx="0"/>
          <a:fontRef idx="minor"/>
        </p:style>
      </p:sp>
      <p:sp>
        <p:nvSpPr>
          <p:cNvPr id="45" name="CustomShape 5"/>
          <p:cNvSpPr/>
          <p:nvPr/>
        </p:nvSpPr>
        <p:spPr>
          <a:xfrm>
            <a:off x="0" y="4891680"/>
            <a:ext cx="9143280" cy="251280"/>
          </a:xfrm>
          <a:prstGeom prst="rect">
            <a:avLst/>
          </a:prstGeom>
          <a:solidFill>
            <a:schemeClr val="dk1"/>
          </a:solidFill>
          <a:ln>
            <a:noFill/>
          </a:ln>
        </p:spPr>
        <p:style>
          <a:lnRef idx="0"/>
          <a:fillRef idx="0"/>
          <a:effectRef idx="0"/>
          <a:fontRef idx="minor"/>
        </p:style>
      </p:sp>
      <p:sp>
        <p:nvSpPr>
          <p:cNvPr id="46" name="PlaceHolder 6"/>
          <p:cNvSpPr>
            <a:spLocks noGrp="1"/>
          </p:cNvSpPr>
          <p:nvPr>
            <p:ph type="title"/>
          </p:nvPr>
        </p:nvSpPr>
        <p:spPr>
          <a:xfrm>
            <a:off x="597960" y="1775160"/>
            <a:ext cx="8221320" cy="838080"/>
          </a:xfrm>
          <a:prstGeom prst="rect">
            <a:avLst/>
          </a:prstGeom>
        </p:spPr>
        <p:txBody>
          <a:bodyPr lIns="0" rIns="0" tIns="0" bIns="0" anchor="ctr"/>
          <a:p>
            <a:r>
              <a:rPr b="0" lang="en-IE" sz="1800" spc="-1" strike="noStrike">
                <a:solidFill>
                  <a:srgbClr val="000000"/>
                </a:solidFill>
                <a:uFill>
                  <a:solidFill>
                    <a:srgbClr val="ffffff"/>
                  </a:solidFill>
                </a:uFill>
                <a:latin typeface="Arial"/>
              </a:rPr>
              <a:t>Click to edit the title text format</a:t>
            </a:r>
            <a:endParaRPr b="0" lang="en-IE" sz="1800" spc="-1" strike="noStrike">
              <a:solidFill>
                <a:srgbClr val="000000"/>
              </a:solidFill>
              <a:uFill>
                <a:solidFill>
                  <a:srgbClr val="ffffff"/>
                </a:solidFill>
              </a:uFill>
              <a:latin typeface="Arial"/>
            </a:endParaRPr>
          </a:p>
        </p:txBody>
      </p:sp>
      <p:sp>
        <p:nvSpPr>
          <p:cNvPr id="47" name="PlaceHolder 7"/>
          <p:cNvSpPr>
            <a:spLocks noGrp="1"/>
          </p:cNvSpPr>
          <p:nvPr>
            <p:ph type="body"/>
          </p:nvPr>
        </p:nvSpPr>
        <p:spPr>
          <a:xfrm>
            <a:off x="457200" y="1203480"/>
            <a:ext cx="8228880" cy="2982600"/>
          </a:xfrm>
          <a:prstGeom prst="rect">
            <a:avLst/>
          </a:prstGeom>
        </p:spPr>
        <p:txBody>
          <a:bodyPr lIns="0" rIns="0" tIns="0" bIns="0"/>
          <a:p>
            <a:pPr marL="432000" indent="-324000">
              <a:buClr>
                <a:srgbClr val="000000"/>
              </a:buClr>
              <a:buSzPct val="45000"/>
              <a:buFont typeface="Wingdings" charset="2"/>
              <a:buChar char=""/>
            </a:pPr>
            <a:r>
              <a:rPr b="0" lang="en-IE" sz="1800" spc="-1" strike="noStrike">
                <a:solidFill>
                  <a:srgbClr val="000000"/>
                </a:solidFill>
                <a:uFill>
                  <a:solidFill>
                    <a:srgbClr val="ffffff"/>
                  </a:solidFill>
                </a:uFill>
                <a:latin typeface="Arial"/>
              </a:rPr>
              <a:t>Click to edit the outline text format</a:t>
            </a:r>
            <a:endParaRPr b="0" lang="en-IE"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1800" spc="-1" strike="noStrike">
                <a:solidFill>
                  <a:srgbClr val="000000"/>
                </a:solidFill>
                <a:uFill>
                  <a:solidFill>
                    <a:srgbClr val="ffffff"/>
                  </a:solidFill>
                </a:uFill>
                <a:latin typeface="Arial"/>
              </a:rPr>
              <a:t>Second Outline Level</a:t>
            </a:r>
            <a:endParaRPr b="0" lang="en-IE"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1800" spc="-1" strike="noStrike">
                <a:solidFill>
                  <a:srgbClr val="000000"/>
                </a:solidFill>
                <a:uFill>
                  <a:solidFill>
                    <a:srgbClr val="ffffff"/>
                  </a:solidFill>
                </a:uFill>
                <a:latin typeface="Arial"/>
              </a:rPr>
              <a:t>Third Outline Level</a:t>
            </a:r>
            <a:endParaRPr b="0" lang="en-I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1800" spc="-1" strike="noStrike">
                <a:solidFill>
                  <a:srgbClr val="000000"/>
                </a:solidFill>
                <a:uFill>
                  <a:solidFill>
                    <a:srgbClr val="ffffff"/>
                  </a:solidFill>
                </a:uFill>
                <a:latin typeface="Arial"/>
              </a:rPr>
              <a:t>Fourth Outline Level</a:t>
            </a:r>
            <a:endParaRPr b="0" lang="en-I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Fifth Outline Level</a:t>
            </a:r>
            <a:endParaRPr b="0" lang="en-IE"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Sixth Outline Level</a:t>
            </a:r>
            <a:endParaRPr b="0" lang="en-IE"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Seventh Outline Level</a:t>
            </a:r>
            <a:endParaRPr b="0" lang="en-IE"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97960" y="1775160"/>
            <a:ext cx="8221320" cy="838080"/>
          </a:xfrm>
          <a:prstGeom prst="rect">
            <a:avLst/>
          </a:prstGeom>
          <a:noFill/>
          <a:ln>
            <a:noFill/>
          </a:ln>
        </p:spPr>
        <p:style>
          <a:lnRef idx="0"/>
          <a:fillRef idx="0"/>
          <a:effectRef idx="0"/>
          <a:fontRef idx="minor"/>
        </p:style>
        <p:txBody>
          <a:bodyPr lIns="90000" rIns="90000" tIns="91440" bIns="91440" anchor="b"/>
          <a:p>
            <a:pPr>
              <a:lnSpc>
                <a:spcPct val="100000"/>
              </a:lnSpc>
            </a:pPr>
            <a:r>
              <a:rPr b="0" lang="en-IE" sz="2400" spc="-1" strike="noStrike">
                <a:solidFill>
                  <a:srgbClr val="ffffff"/>
                </a:solidFill>
                <a:uFill>
                  <a:solidFill>
                    <a:srgbClr val="ffffff"/>
                  </a:solidFill>
                </a:uFill>
                <a:latin typeface="Roboto"/>
                <a:ea typeface="Roboto"/>
              </a:rPr>
              <a:t>Interactional and Linguistic Analysis for Computationally Diagnosing Alzheimer’s Disease</a:t>
            </a:r>
            <a:endParaRPr b="0" lang="en-IE" sz="1800" spc="-1" strike="noStrike">
              <a:solidFill>
                <a:srgbClr val="000000"/>
              </a:solidFill>
              <a:uFill>
                <a:solidFill>
                  <a:srgbClr val="ffffff"/>
                </a:solidFill>
              </a:uFill>
              <a:latin typeface="Arial"/>
            </a:endParaRPr>
          </a:p>
        </p:txBody>
      </p:sp>
      <p:sp>
        <p:nvSpPr>
          <p:cNvPr id="88" name="CustomShape 2"/>
          <p:cNvSpPr/>
          <p:nvPr/>
        </p:nvSpPr>
        <p:spPr>
          <a:xfrm>
            <a:off x="673920" y="2922480"/>
            <a:ext cx="8519760" cy="792000"/>
          </a:xfrm>
          <a:prstGeom prst="rect">
            <a:avLst/>
          </a:prstGeom>
          <a:noFill/>
          <a:ln>
            <a:noFill/>
          </a:ln>
        </p:spPr>
        <p:style>
          <a:lnRef idx="0"/>
          <a:fillRef idx="0"/>
          <a:effectRef idx="0"/>
          <a:fontRef idx="minor"/>
        </p:style>
        <p:txBody>
          <a:bodyPr lIns="90000" rIns="90000" tIns="91440" bIns="91440"/>
          <a:p>
            <a:pPr>
              <a:lnSpc>
                <a:spcPct val="100000"/>
              </a:lnSpc>
            </a:pPr>
            <a:r>
              <a:rPr b="0" lang="en-IE" sz="1800" spc="-1" strike="noStrike">
                <a:solidFill>
                  <a:srgbClr val="ffffff"/>
                </a:solidFill>
                <a:uFill>
                  <a:solidFill>
                    <a:srgbClr val="ffffff"/>
                  </a:solidFill>
                </a:uFill>
                <a:latin typeface="Roboto"/>
                <a:ea typeface="Roboto"/>
              </a:rPr>
              <a:t>Claire Mary Kelleher (MSc. Big Data Science)</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ffffff"/>
                </a:solidFill>
                <a:uFill>
                  <a:solidFill>
                    <a:srgbClr val="ffffff"/>
                  </a:solidFill>
                </a:uFill>
                <a:latin typeface="Roboto"/>
                <a:ea typeface="Roboto"/>
              </a:rPr>
              <a:t>Supervisor: Dr./Prof. Matthew Purver</a:t>
            </a:r>
            <a:endParaRPr b="0" lang="en-I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Previous Work</a:t>
            </a:r>
            <a:endParaRPr b="0" lang="en-IE" sz="1800" spc="-1" strike="noStrike">
              <a:solidFill>
                <a:srgbClr val="000000"/>
              </a:solidFill>
              <a:uFill>
                <a:solidFill>
                  <a:srgbClr val="ffffff"/>
                </a:solidFill>
              </a:uFill>
              <a:latin typeface="Arial"/>
            </a:endParaRPr>
          </a:p>
        </p:txBody>
      </p:sp>
      <p:sp>
        <p:nvSpPr>
          <p:cNvPr id="109" name="CustomShape 2"/>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10" name="CustomShape 3"/>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457200" indent="-227880" algn="just">
              <a:lnSpc>
                <a:spcPct val="100000"/>
              </a:lnSpc>
              <a:buClr>
                <a:srgbClr val="2a3990"/>
              </a:buClr>
              <a:buFont typeface="Roboto"/>
              <a:buChar char="●"/>
            </a:pPr>
            <a:r>
              <a:rPr b="0" lang="en-IE" sz="1800" spc="-1" strike="noStrike">
                <a:solidFill>
                  <a:srgbClr val="434343"/>
                </a:solidFill>
                <a:uFill>
                  <a:solidFill>
                    <a:srgbClr val="ffffff"/>
                  </a:solidFill>
                </a:uFill>
                <a:latin typeface="Roboto"/>
                <a:ea typeface="Roboto"/>
              </a:rPr>
              <a:t>Svennevig and Lind 2016, “Dementia, interaction, and bilingualism: An exploratory case study”</a:t>
            </a:r>
            <a:endParaRPr b="0" lang="en-IE" sz="1800" spc="-1" strike="noStrike">
              <a:solidFill>
                <a:srgbClr val="000000"/>
              </a:solidFill>
              <a:uFill>
                <a:solidFill>
                  <a:srgbClr val="ffffff"/>
                </a:solidFill>
              </a:uFill>
              <a:latin typeface="Arial"/>
            </a:endParaRPr>
          </a:p>
          <a:p>
            <a:pPr algn="just">
              <a:lnSpc>
                <a:spcPct val="100000"/>
              </a:lnSpc>
            </a:pP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	</a:t>
            </a:r>
            <a:endParaRPr b="0" lang="en-IE" sz="1800" spc="-1" strike="noStrike">
              <a:solidFill>
                <a:srgbClr val="000000"/>
              </a:solidFill>
              <a:uFill>
                <a:solidFill>
                  <a:srgbClr val="ffffff"/>
                </a:solidFill>
              </a:uFill>
              <a:latin typeface="Arial"/>
            </a:endParaRPr>
          </a:p>
          <a:p>
            <a:pPr marL="457200" indent="-227880" algn="just">
              <a:lnSpc>
                <a:spcPct val="100000"/>
              </a:lnSpc>
              <a:buClr>
                <a:srgbClr val="434343"/>
              </a:buClr>
              <a:buFont typeface="Roboto"/>
              <a:buChar char="●"/>
            </a:pPr>
            <a:r>
              <a:rPr b="0" lang="en-IE" sz="1800" spc="-1" strike="noStrike">
                <a:solidFill>
                  <a:srgbClr val="434343"/>
                </a:solidFill>
                <a:uFill>
                  <a:solidFill>
                    <a:srgbClr val="ffffff"/>
                  </a:solidFill>
                </a:uFill>
                <a:latin typeface="Roboto"/>
                <a:ea typeface="Roboto"/>
              </a:rPr>
              <a:t>Croisile et al. 1996, “Comparative Study of Oral and Written Picture Description in Patients with Alzheimer’s Disease”  </a:t>
            </a:r>
            <a:endParaRPr b="0" lang="en-IE" sz="1800" spc="-1" strike="noStrike">
              <a:solidFill>
                <a:srgbClr val="000000"/>
              </a:solidFill>
              <a:uFill>
                <a:solidFill>
                  <a:srgbClr val="ffffff"/>
                </a:solidFill>
              </a:uFill>
              <a:latin typeface="Arial"/>
            </a:endParaRPr>
          </a:p>
          <a:p>
            <a:pPr algn="just">
              <a:lnSpc>
                <a:spcPct val="100000"/>
              </a:lnSpc>
            </a:pPr>
            <a:endParaRPr b="0" lang="en-IE" sz="1800" spc="-1" strike="noStrike">
              <a:solidFill>
                <a:srgbClr val="000000"/>
              </a:solidFill>
              <a:uFill>
                <a:solidFill>
                  <a:srgbClr val="ffffff"/>
                </a:solidFill>
              </a:uFill>
              <a:latin typeface="Arial"/>
            </a:endParaRPr>
          </a:p>
          <a:p>
            <a:pPr marL="457200" indent="-227880" algn="just">
              <a:lnSpc>
                <a:spcPct val="100000"/>
              </a:lnSpc>
              <a:buClr>
                <a:srgbClr val="434343"/>
              </a:buClr>
              <a:buFont typeface="Roboto"/>
              <a:buChar char="●"/>
            </a:pPr>
            <a:r>
              <a:rPr b="0" lang="en-IE" sz="1800" spc="-1" strike="noStrike">
                <a:solidFill>
                  <a:srgbClr val="434343"/>
                </a:solidFill>
                <a:uFill>
                  <a:solidFill>
                    <a:srgbClr val="ffffff"/>
                  </a:solidFill>
                </a:uFill>
                <a:latin typeface="Roboto"/>
                <a:ea typeface="Roboto"/>
              </a:rPr>
              <a:t>Aphasia therapy dialogues, Silvast, M. 1991</a:t>
            </a:r>
            <a:endParaRPr b="0" lang="en-IE" sz="1800" spc="-1" strike="noStrike">
              <a:solidFill>
                <a:srgbClr val="000000"/>
              </a:solidFill>
              <a:uFill>
                <a:solidFill>
                  <a:srgbClr val="ffffff"/>
                </a:solidFill>
              </a:uFill>
              <a:latin typeface="Arial"/>
            </a:endParaRPr>
          </a:p>
          <a:p>
            <a:pPr algn="just">
              <a:lnSpc>
                <a:spcPct val="100000"/>
              </a:lnSpc>
            </a:pPr>
            <a:endParaRPr b="0" lang="en-IE" sz="1800" spc="-1" strike="noStrike">
              <a:solidFill>
                <a:srgbClr val="000000"/>
              </a:solidFill>
              <a:uFill>
                <a:solidFill>
                  <a:srgbClr val="ffffff"/>
                </a:solidFill>
              </a:uFill>
              <a:latin typeface="Arial"/>
            </a:endParaRPr>
          </a:p>
          <a:p>
            <a:pPr marL="457200" indent="-227880" algn="just">
              <a:lnSpc>
                <a:spcPct val="100000"/>
              </a:lnSpc>
              <a:buClr>
                <a:srgbClr val="434343"/>
              </a:buClr>
              <a:buFont typeface="Roboto"/>
              <a:buChar char="●"/>
            </a:pPr>
            <a:r>
              <a:rPr b="0" lang="en-IE" sz="1800" spc="-1" strike="noStrike">
                <a:solidFill>
                  <a:srgbClr val="434343"/>
                </a:solidFill>
                <a:uFill>
                  <a:solidFill>
                    <a:srgbClr val="ffffff"/>
                  </a:solidFill>
                </a:uFill>
                <a:latin typeface="Roboto"/>
                <a:ea typeface="Roboto"/>
              </a:rPr>
              <a:t>Fraser et al. 2016, “Linguistic Features Identify Alzheimer's Disease in Narrative Speech”</a:t>
            </a:r>
            <a:endParaRPr b="0" lang="en-IE"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12"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457200" indent="-227880" algn="just">
              <a:lnSpc>
                <a:spcPct val="100000"/>
              </a:lnSpc>
              <a:buClr>
                <a:srgbClr val="2a3990"/>
              </a:buClr>
              <a:buFont typeface="Roboto"/>
              <a:buChar char="●"/>
            </a:pPr>
            <a:r>
              <a:rPr b="0" lang="en-IE" sz="1800" spc="-1" strike="noStrike">
                <a:solidFill>
                  <a:srgbClr val="434343"/>
                </a:solidFill>
                <a:uFill>
                  <a:solidFill>
                    <a:srgbClr val="ffffff"/>
                  </a:solidFill>
                </a:uFill>
                <a:latin typeface="Roboto"/>
                <a:ea typeface="Roboto"/>
              </a:rPr>
              <a:t>Svennevig and Lind 2016, “Dementia, interaction, and bilingualism: An exploratory case study”</a:t>
            </a:r>
            <a:endParaRPr b="0" lang="en-IE" sz="1800" spc="-1" strike="noStrike">
              <a:solidFill>
                <a:srgbClr val="000000"/>
              </a:solidFill>
              <a:uFill>
                <a:solidFill>
                  <a:srgbClr val="ffffff"/>
                </a:solidFill>
              </a:uFill>
              <a:latin typeface="Arial"/>
            </a:endParaRPr>
          </a:p>
          <a:p>
            <a:pPr algn="just">
              <a:lnSpc>
                <a:spcPct val="100000"/>
              </a:lnSpc>
            </a:pP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	</a:t>
            </a:r>
            <a:endParaRPr b="0" lang="en-IE" sz="1800" spc="-1" strike="noStrike">
              <a:solidFill>
                <a:srgbClr val="000000"/>
              </a:solidFill>
              <a:uFill>
                <a:solidFill>
                  <a:srgbClr val="ffffff"/>
                </a:solidFill>
              </a:uFill>
              <a:latin typeface="Arial"/>
            </a:endParaRPr>
          </a:p>
          <a:p>
            <a:pPr marL="457200" indent="-227880" algn="just">
              <a:lnSpc>
                <a:spcPct val="100000"/>
              </a:lnSpc>
              <a:buClr>
                <a:srgbClr val="434343"/>
              </a:buClr>
              <a:buFont typeface="Roboto"/>
              <a:buChar char="●"/>
            </a:pPr>
            <a:r>
              <a:rPr b="0" lang="en-IE" sz="1800" spc="-1" strike="noStrike">
                <a:solidFill>
                  <a:srgbClr val="434343"/>
                </a:solidFill>
                <a:uFill>
                  <a:solidFill>
                    <a:srgbClr val="ffffff"/>
                  </a:solidFill>
                </a:uFill>
                <a:latin typeface="Roboto"/>
                <a:ea typeface="Roboto"/>
              </a:rPr>
              <a:t>Croisile et al. 1996, “Comparative Study of Oral and Written Picture Description in Patients with Alzheimer’s Disease”  </a:t>
            </a:r>
            <a:endParaRPr b="0" lang="en-IE" sz="1800" spc="-1" strike="noStrike">
              <a:solidFill>
                <a:srgbClr val="000000"/>
              </a:solidFill>
              <a:uFill>
                <a:solidFill>
                  <a:srgbClr val="ffffff"/>
                </a:solidFill>
              </a:uFill>
              <a:latin typeface="Arial"/>
            </a:endParaRPr>
          </a:p>
          <a:p>
            <a:pPr algn="just">
              <a:lnSpc>
                <a:spcPct val="100000"/>
              </a:lnSpc>
            </a:pPr>
            <a:endParaRPr b="0" lang="en-IE" sz="1800" spc="-1" strike="noStrike">
              <a:solidFill>
                <a:srgbClr val="000000"/>
              </a:solidFill>
              <a:uFill>
                <a:solidFill>
                  <a:srgbClr val="ffffff"/>
                </a:solidFill>
              </a:uFill>
              <a:latin typeface="Arial"/>
            </a:endParaRPr>
          </a:p>
          <a:p>
            <a:pPr marL="457200" indent="-227880" algn="just">
              <a:lnSpc>
                <a:spcPct val="100000"/>
              </a:lnSpc>
              <a:buClr>
                <a:srgbClr val="434343"/>
              </a:buClr>
              <a:buFont typeface="Roboto"/>
              <a:buChar char="●"/>
            </a:pPr>
            <a:r>
              <a:rPr b="0" lang="en-IE" sz="1800" spc="-1" strike="noStrike">
                <a:solidFill>
                  <a:srgbClr val="434343"/>
                </a:solidFill>
                <a:uFill>
                  <a:solidFill>
                    <a:srgbClr val="ffffff"/>
                  </a:solidFill>
                </a:uFill>
                <a:latin typeface="Roboto"/>
                <a:ea typeface="Roboto"/>
              </a:rPr>
              <a:t>Aphasia therapy dialogues, Silvast, M. 1991</a:t>
            </a:r>
            <a:endParaRPr b="0" lang="en-IE" sz="1800" spc="-1" strike="noStrike">
              <a:solidFill>
                <a:srgbClr val="000000"/>
              </a:solidFill>
              <a:uFill>
                <a:solidFill>
                  <a:srgbClr val="ffffff"/>
                </a:solidFill>
              </a:uFill>
              <a:latin typeface="Arial"/>
            </a:endParaRPr>
          </a:p>
          <a:p>
            <a:pPr algn="just">
              <a:lnSpc>
                <a:spcPct val="100000"/>
              </a:lnSpc>
            </a:pPr>
            <a:endParaRPr b="0" lang="en-IE" sz="1800" spc="-1" strike="noStrike">
              <a:solidFill>
                <a:srgbClr val="000000"/>
              </a:solidFill>
              <a:uFill>
                <a:solidFill>
                  <a:srgbClr val="ffffff"/>
                </a:solidFill>
              </a:uFill>
              <a:latin typeface="Arial"/>
            </a:endParaRPr>
          </a:p>
          <a:p>
            <a:pPr marL="457200" indent="-227880" algn="just">
              <a:lnSpc>
                <a:spcPct val="100000"/>
              </a:lnSpc>
              <a:buClr>
                <a:srgbClr val="434343"/>
              </a:buClr>
              <a:buFont typeface="Roboto"/>
              <a:buChar char="●"/>
            </a:pPr>
            <a:r>
              <a:rPr b="1" i="1" lang="en-IE" sz="1800" spc="-1" strike="noStrike">
                <a:solidFill>
                  <a:srgbClr val="434343"/>
                </a:solidFill>
                <a:uFill>
                  <a:solidFill>
                    <a:srgbClr val="ffffff"/>
                  </a:solidFill>
                </a:uFill>
                <a:latin typeface="Roboto"/>
                <a:ea typeface="Roboto"/>
              </a:rPr>
              <a:t>Fraser et al. 2016, “Linguistic Features Identify Alzheimer's Disease in Narrative Speech”</a:t>
            </a:r>
            <a:endParaRPr b="0" lang="en-IE" sz="1800" spc="-1" strike="noStrike">
              <a:solidFill>
                <a:srgbClr val="000000"/>
              </a:solidFill>
              <a:uFill>
                <a:solidFill>
                  <a:srgbClr val="ffffff"/>
                </a:solidFill>
              </a:uFill>
              <a:latin typeface="Arial"/>
            </a:endParaRPr>
          </a:p>
        </p:txBody>
      </p:sp>
      <p:sp>
        <p:nvSpPr>
          <p:cNvPr id="113" name="CustomShape 3"/>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Previous Work</a:t>
            </a:r>
            <a:endParaRPr b="0" lang="en-IE"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97960" y="2152440"/>
            <a:ext cx="8221320" cy="838080"/>
          </a:xfrm>
          <a:prstGeom prst="rect">
            <a:avLst/>
          </a:prstGeom>
          <a:noFill/>
          <a:ln>
            <a:noFill/>
          </a:ln>
        </p:spPr>
        <p:style>
          <a:lnRef idx="0"/>
          <a:fillRef idx="0"/>
          <a:effectRef idx="0"/>
          <a:fontRef idx="minor"/>
        </p:style>
        <p:txBody>
          <a:bodyPr lIns="90000" rIns="90000" tIns="91440" bIns="91440" anchor="ctr"/>
          <a:p>
            <a:r>
              <a:rPr b="0" lang="en-IE" sz="2400" spc="-1" strike="noStrike">
                <a:solidFill>
                  <a:srgbClr val="ffffff"/>
                </a:solidFill>
                <a:uFill>
                  <a:solidFill>
                    <a:srgbClr val="ffffff"/>
                  </a:solidFill>
                </a:uFill>
                <a:latin typeface="Roboto"/>
                <a:ea typeface="Roboto"/>
              </a:rPr>
              <a:t>Linguistic Features: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Encodement</a:t>
            </a:r>
            <a:endParaRPr b="0" lang="en-IE" sz="1800" spc="-1" strike="noStrike">
              <a:solidFill>
                <a:srgbClr val="000000"/>
              </a:solidFill>
              <a:uFill>
                <a:solidFill>
                  <a:srgbClr val="ffffff"/>
                </a:solidFill>
              </a:uFill>
              <a:latin typeface="Arial"/>
            </a:endParaRPr>
          </a:p>
          <a:p>
            <a:r>
              <a:rPr b="0" lang="en-IE" sz="2400" spc="-1" strike="noStrike">
                <a:solidFill>
                  <a:srgbClr val="ffffff"/>
                </a:solidFill>
                <a:uFill>
                  <a:solidFill>
                    <a:srgbClr val="ffffff"/>
                  </a:solidFill>
                </a:uFill>
                <a:latin typeface="Roboto"/>
                <a:ea typeface="Roboto"/>
              </a:rPr>
              <a:t>Feature Selection</a:t>
            </a:r>
            <a:endParaRPr b="0" lang="en-IE" sz="1800" spc="-1" strike="noStrike">
              <a:solidFill>
                <a:srgbClr val="000000"/>
              </a:solidFill>
              <a:uFill>
                <a:solidFill>
                  <a:srgbClr val="ffffff"/>
                </a:solidFill>
              </a:uFill>
              <a:latin typeface="Arial"/>
            </a:endParaRPr>
          </a:p>
          <a:p>
            <a:pPr>
              <a:lnSpc>
                <a:spcPct val="100000"/>
              </a:lnSpc>
            </a:pPr>
            <a:r>
              <a:rPr b="0" lang="en-IE" sz="2400" spc="-1" strike="noStrike">
                <a:solidFill>
                  <a:srgbClr val="ffffff"/>
                </a:solidFill>
                <a:uFill>
                  <a:solidFill>
                    <a:srgbClr val="ffffff"/>
                  </a:solidFill>
                </a:uFill>
                <a:latin typeface="Roboto"/>
                <a:ea typeface="Roboto"/>
              </a:rPr>
              <a:t>Classifier build &amp; accuracy scores</a:t>
            </a:r>
            <a:endParaRPr b="0" lang="en-IE"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400" spc="-1" strike="noStrike">
                <a:solidFill>
                  <a:srgbClr val="2a3990"/>
                </a:solidFill>
                <a:uFill>
                  <a:solidFill>
                    <a:srgbClr val="ffffff"/>
                  </a:solidFill>
                </a:uFill>
                <a:latin typeface="Roboto"/>
                <a:ea typeface="Roboto"/>
              </a:rPr>
              <a:t>Linguistic</a:t>
            </a:r>
            <a:r>
              <a:rPr b="0" lang="en-IE" sz="2400" spc="-1" strike="noStrike">
                <a:solidFill>
                  <a:srgbClr val="434343"/>
                </a:solidFill>
                <a:uFill>
                  <a:solidFill>
                    <a:srgbClr val="ffffff"/>
                  </a:solidFill>
                </a:uFill>
                <a:latin typeface="Roboto"/>
                <a:ea typeface="Roboto"/>
              </a:rPr>
              <a:t> </a:t>
            </a:r>
            <a:r>
              <a:rPr b="0" lang="en-IE" sz="2400" spc="-1" strike="noStrike">
                <a:solidFill>
                  <a:srgbClr val="2a3990"/>
                </a:solidFill>
                <a:uFill>
                  <a:solidFill>
                    <a:srgbClr val="ffffff"/>
                  </a:solidFill>
                </a:uFill>
                <a:latin typeface="Roboto"/>
                <a:ea typeface="Roboto"/>
              </a:rPr>
              <a:t>features from Fraser et al. were re-encoded and used as a baseline of evaluation for this project model  </a:t>
            </a:r>
            <a:endParaRPr b="0" lang="en-IE" sz="1800" spc="-1" strike="noStrike">
              <a:solidFill>
                <a:srgbClr val="000000"/>
              </a:solidFill>
              <a:uFill>
                <a:solidFill>
                  <a:srgbClr val="ffffff"/>
                </a:solidFill>
              </a:uFill>
              <a:latin typeface="Arial"/>
            </a:endParaRPr>
          </a:p>
        </p:txBody>
      </p:sp>
      <p:sp>
        <p:nvSpPr>
          <p:cNvPr id="116"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gn="just">
              <a:lnSpc>
                <a:spcPct val="200000"/>
              </a:lnSpc>
            </a:pPr>
            <a:endParaRPr b="0" lang="en-IE" sz="1800" spc="-1" strike="noStrike">
              <a:solidFill>
                <a:srgbClr val="000000"/>
              </a:solidFill>
              <a:uFill>
                <a:solidFill>
                  <a:srgbClr val="ffffff"/>
                </a:solidFill>
              </a:uFill>
              <a:latin typeface="Arial"/>
            </a:endParaRPr>
          </a:p>
          <a:p>
            <a:pPr marL="457200" indent="-227880" algn="just">
              <a:lnSpc>
                <a:spcPct val="200000"/>
              </a:lnSpc>
              <a:buClr>
                <a:srgbClr val="434343"/>
              </a:buClr>
              <a:buFont typeface="Roboto"/>
              <a:buAutoNum type="arabicPeriod"/>
            </a:pPr>
            <a:r>
              <a:rPr b="0" lang="en-IE" sz="1800" spc="-1" strike="noStrike">
                <a:solidFill>
                  <a:srgbClr val="434343"/>
                </a:solidFill>
                <a:uFill>
                  <a:solidFill>
                    <a:srgbClr val="ffffff"/>
                  </a:solidFill>
                </a:uFill>
                <a:latin typeface="Roboto"/>
                <a:ea typeface="Roboto"/>
              </a:rPr>
              <a:t>Semantic Impairment</a:t>
            </a:r>
            <a:endParaRPr b="0" lang="en-IE" sz="1800" spc="-1" strike="noStrike">
              <a:solidFill>
                <a:srgbClr val="000000"/>
              </a:solidFill>
              <a:uFill>
                <a:solidFill>
                  <a:srgbClr val="ffffff"/>
                </a:solidFill>
              </a:uFill>
              <a:latin typeface="Arial"/>
            </a:endParaRPr>
          </a:p>
          <a:p>
            <a:pPr marL="457200" indent="-227880" algn="just">
              <a:lnSpc>
                <a:spcPct val="200000"/>
              </a:lnSpc>
              <a:buClr>
                <a:srgbClr val="434343"/>
              </a:buClr>
              <a:buFont typeface="Roboto"/>
              <a:buAutoNum type="arabicPeriod"/>
            </a:pPr>
            <a:r>
              <a:rPr b="0" lang="en-IE" sz="1800" spc="-1" strike="noStrike">
                <a:solidFill>
                  <a:srgbClr val="434343"/>
                </a:solidFill>
                <a:uFill>
                  <a:solidFill>
                    <a:srgbClr val="ffffff"/>
                  </a:solidFill>
                </a:uFill>
                <a:latin typeface="Roboto"/>
                <a:ea typeface="Roboto"/>
              </a:rPr>
              <a:t>Syntactic Impairment </a:t>
            </a:r>
            <a:endParaRPr b="0" lang="en-IE" sz="1800" spc="-1" strike="noStrike">
              <a:solidFill>
                <a:srgbClr val="000000"/>
              </a:solidFill>
              <a:uFill>
                <a:solidFill>
                  <a:srgbClr val="ffffff"/>
                </a:solidFill>
              </a:uFill>
              <a:latin typeface="Arial"/>
            </a:endParaRPr>
          </a:p>
          <a:p>
            <a:pPr marL="457200" indent="-227880" algn="just">
              <a:lnSpc>
                <a:spcPct val="200000"/>
              </a:lnSpc>
              <a:buClr>
                <a:srgbClr val="434343"/>
              </a:buClr>
              <a:buFont typeface="Roboto"/>
              <a:buAutoNum type="arabicPeriod"/>
            </a:pPr>
            <a:r>
              <a:rPr b="0" lang="en-IE" sz="1800" spc="-1" strike="noStrike">
                <a:solidFill>
                  <a:srgbClr val="434343"/>
                </a:solidFill>
                <a:uFill>
                  <a:solidFill>
                    <a:srgbClr val="ffffff"/>
                  </a:solidFill>
                </a:uFill>
                <a:latin typeface="Roboto"/>
                <a:ea typeface="Roboto"/>
              </a:rPr>
              <a:t>Information Impairment </a:t>
            </a:r>
            <a:endParaRPr b="0" lang="en-IE" sz="1800" spc="-1" strike="noStrike">
              <a:solidFill>
                <a:srgbClr val="000000"/>
              </a:solidFill>
              <a:uFill>
                <a:solidFill>
                  <a:srgbClr val="ffffff"/>
                </a:solidFill>
              </a:uFill>
              <a:latin typeface="Arial"/>
            </a:endParaRPr>
          </a:p>
          <a:p>
            <a:pPr marL="457200" indent="-227880" algn="just">
              <a:lnSpc>
                <a:spcPct val="200000"/>
              </a:lnSpc>
              <a:buClr>
                <a:srgbClr val="434343"/>
              </a:buClr>
              <a:buFont typeface="Roboto"/>
              <a:buAutoNum type="arabicPeriod"/>
            </a:pPr>
            <a:r>
              <a:rPr b="0" lang="en-IE" sz="1800" spc="-1" strike="sngStrike">
                <a:solidFill>
                  <a:srgbClr val="434343"/>
                </a:solidFill>
                <a:uFill>
                  <a:solidFill>
                    <a:srgbClr val="ffffff"/>
                  </a:solidFill>
                </a:uFill>
                <a:latin typeface="Roboto"/>
                <a:ea typeface="Roboto"/>
              </a:rPr>
              <a:t>Acoustic Impairment</a:t>
            </a:r>
            <a:endParaRPr b="0" lang="en-IE" sz="1800" spc="-1" strike="noStrike">
              <a:solidFill>
                <a:srgbClr val="000000"/>
              </a:solidFill>
              <a:uFill>
                <a:solidFill>
                  <a:srgbClr val="ffffff"/>
                </a:solidFill>
              </a:uFill>
              <a:latin typeface="Arial"/>
            </a:endParaRPr>
          </a:p>
          <a:p>
            <a:pPr algn="just">
              <a:lnSpc>
                <a:spcPct val="200000"/>
              </a:lnSpc>
            </a:pPr>
            <a:endParaRPr b="0" lang="en-IE" sz="1800" spc="-1" strike="noStrike">
              <a:solidFill>
                <a:srgbClr val="000000"/>
              </a:solidFill>
              <a:uFill>
                <a:solidFill>
                  <a:srgbClr val="ffffff"/>
                </a:solidFill>
              </a:uFill>
              <a:latin typeface="Arial"/>
            </a:endParaRPr>
          </a:p>
        </p:txBody>
      </p:sp>
      <p:sp>
        <p:nvSpPr>
          <p:cNvPr id="117"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400" spc="-1" strike="noStrike">
                <a:solidFill>
                  <a:srgbClr val="2a3990"/>
                </a:solidFill>
                <a:uFill>
                  <a:solidFill>
                    <a:srgbClr val="ffffff"/>
                  </a:solidFill>
                </a:uFill>
                <a:latin typeface="Roboto"/>
                <a:ea typeface="Roboto"/>
              </a:rPr>
              <a:t>Linguistic</a:t>
            </a:r>
            <a:r>
              <a:rPr b="0" lang="en-IE" sz="2400" spc="-1" strike="noStrike">
                <a:solidFill>
                  <a:srgbClr val="434343"/>
                </a:solidFill>
                <a:uFill>
                  <a:solidFill>
                    <a:srgbClr val="ffffff"/>
                  </a:solidFill>
                </a:uFill>
                <a:latin typeface="Roboto"/>
                <a:ea typeface="Roboto"/>
              </a:rPr>
              <a:t> </a:t>
            </a:r>
            <a:r>
              <a:rPr b="0" lang="en-IE" sz="2400" spc="-1" strike="noStrike">
                <a:solidFill>
                  <a:srgbClr val="2a3990"/>
                </a:solidFill>
                <a:uFill>
                  <a:solidFill>
                    <a:srgbClr val="ffffff"/>
                  </a:solidFill>
                </a:uFill>
                <a:latin typeface="Roboto"/>
                <a:ea typeface="Roboto"/>
              </a:rPr>
              <a:t>features from Fraser et al. were re-encoded and used as a baseline of evaluation for this project model  </a:t>
            </a:r>
            <a:endParaRPr b="0" lang="en-IE" sz="1800" spc="-1" strike="noStrike">
              <a:solidFill>
                <a:srgbClr val="000000"/>
              </a:solidFill>
              <a:uFill>
                <a:solidFill>
                  <a:srgbClr val="ffffff"/>
                </a:solidFill>
              </a:uFill>
              <a:latin typeface="Arial"/>
            </a:endParaRPr>
          </a:p>
        </p:txBody>
      </p:sp>
      <p:sp>
        <p:nvSpPr>
          <p:cNvPr id="119"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gn="just">
              <a:lnSpc>
                <a:spcPct val="200000"/>
              </a:lnSpc>
            </a:pP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1" lang="en-IE" sz="1600" spc="-1" strike="noStrike">
                <a:solidFill>
                  <a:srgbClr val="434343"/>
                </a:solidFill>
                <a:uFill>
                  <a:solidFill>
                    <a:srgbClr val="ffffff"/>
                  </a:solidFill>
                </a:uFill>
                <a:latin typeface="Roboto"/>
                <a:ea typeface="Roboto"/>
              </a:rPr>
              <a:t>Semantic Impairment: POS tag frequency, Honore's Statistic, Repetition measure by cosine difference, PCFG Parsings</a:t>
            </a: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Syntactic Impairment</a:t>
            </a: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Information Impairment</a:t>
            </a:r>
            <a:endParaRPr b="0" lang="en-IE" sz="1800" spc="-1" strike="noStrike">
              <a:solidFill>
                <a:srgbClr val="000000"/>
              </a:solidFill>
              <a:uFill>
                <a:solidFill>
                  <a:srgbClr val="ffffff"/>
                </a:solidFill>
              </a:uFill>
              <a:latin typeface="Arial"/>
            </a:endParaRPr>
          </a:p>
        </p:txBody>
      </p:sp>
      <p:sp>
        <p:nvSpPr>
          <p:cNvPr id="120"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400" spc="-1" strike="noStrike">
                <a:solidFill>
                  <a:srgbClr val="2a3990"/>
                </a:solidFill>
                <a:uFill>
                  <a:solidFill>
                    <a:srgbClr val="ffffff"/>
                  </a:solidFill>
                </a:uFill>
                <a:latin typeface="Roboto"/>
                <a:ea typeface="Roboto"/>
              </a:rPr>
              <a:t>Linguistic</a:t>
            </a:r>
            <a:r>
              <a:rPr b="0" lang="en-IE" sz="2400" spc="-1" strike="noStrike">
                <a:solidFill>
                  <a:srgbClr val="434343"/>
                </a:solidFill>
                <a:uFill>
                  <a:solidFill>
                    <a:srgbClr val="ffffff"/>
                  </a:solidFill>
                </a:uFill>
                <a:latin typeface="Roboto"/>
                <a:ea typeface="Roboto"/>
              </a:rPr>
              <a:t> </a:t>
            </a:r>
            <a:r>
              <a:rPr b="0" lang="en-IE" sz="2400" spc="-1" strike="noStrike">
                <a:solidFill>
                  <a:srgbClr val="2a3990"/>
                </a:solidFill>
                <a:uFill>
                  <a:solidFill>
                    <a:srgbClr val="ffffff"/>
                  </a:solidFill>
                </a:uFill>
                <a:latin typeface="Roboto"/>
                <a:ea typeface="Roboto"/>
              </a:rPr>
              <a:t>features from Fraser et al. were re-encoded and used as a baseline of evaluation for this project model  </a:t>
            </a:r>
            <a:endParaRPr b="0" lang="en-IE" sz="1800" spc="-1" strike="noStrike">
              <a:solidFill>
                <a:srgbClr val="000000"/>
              </a:solidFill>
              <a:uFill>
                <a:solidFill>
                  <a:srgbClr val="ffffff"/>
                </a:solidFill>
              </a:uFill>
              <a:latin typeface="Arial"/>
            </a:endParaRPr>
          </a:p>
        </p:txBody>
      </p:sp>
      <p:sp>
        <p:nvSpPr>
          <p:cNvPr id="122"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gn="just">
              <a:lnSpc>
                <a:spcPct val="200000"/>
              </a:lnSpc>
            </a:pP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Semantic Impairment: POS tag frequency, Honore's Statistic, Repetition measure by cosine difference, PCFG Parsings</a:t>
            </a: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1" lang="en-IE" sz="1600" spc="-1" strike="noStrike">
                <a:solidFill>
                  <a:srgbClr val="434343"/>
                </a:solidFill>
                <a:uFill>
                  <a:solidFill>
                    <a:srgbClr val="ffffff"/>
                  </a:solidFill>
                </a:uFill>
                <a:latin typeface="Roboto"/>
                <a:ea typeface="Roboto"/>
              </a:rPr>
              <a:t>Syntactic Impairment: Not in Dictionary, Verbs rate, PCFG parsings</a:t>
            </a: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Information Impairment</a:t>
            </a:r>
            <a:endParaRPr b="0" lang="en-IE" sz="1800" spc="-1" strike="noStrike">
              <a:solidFill>
                <a:srgbClr val="000000"/>
              </a:solidFill>
              <a:uFill>
                <a:solidFill>
                  <a:srgbClr val="ffffff"/>
                </a:solidFill>
              </a:uFill>
              <a:latin typeface="Arial"/>
            </a:endParaRPr>
          </a:p>
          <a:p>
            <a:pPr algn="just">
              <a:lnSpc>
                <a:spcPct val="200000"/>
              </a:lnSpc>
            </a:pPr>
            <a:endParaRPr b="0" lang="en-IE" sz="1800" spc="-1" strike="noStrike">
              <a:solidFill>
                <a:srgbClr val="000000"/>
              </a:solidFill>
              <a:uFill>
                <a:solidFill>
                  <a:srgbClr val="ffffff"/>
                </a:solidFill>
              </a:uFill>
              <a:latin typeface="Arial"/>
            </a:endParaRPr>
          </a:p>
        </p:txBody>
      </p:sp>
      <p:sp>
        <p:nvSpPr>
          <p:cNvPr id="123"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400" spc="-1" strike="noStrike">
                <a:solidFill>
                  <a:srgbClr val="2a3990"/>
                </a:solidFill>
                <a:uFill>
                  <a:solidFill>
                    <a:srgbClr val="ffffff"/>
                  </a:solidFill>
                </a:uFill>
                <a:latin typeface="Roboto"/>
                <a:ea typeface="Roboto"/>
              </a:rPr>
              <a:t>Linguistic</a:t>
            </a:r>
            <a:r>
              <a:rPr b="0" lang="en-IE" sz="2400" spc="-1" strike="noStrike">
                <a:solidFill>
                  <a:srgbClr val="434343"/>
                </a:solidFill>
                <a:uFill>
                  <a:solidFill>
                    <a:srgbClr val="ffffff"/>
                  </a:solidFill>
                </a:uFill>
                <a:latin typeface="Roboto"/>
                <a:ea typeface="Roboto"/>
              </a:rPr>
              <a:t> </a:t>
            </a:r>
            <a:r>
              <a:rPr b="0" lang="en-IE" sz="2400" spc="-1" strike="noStrike">
                <a:solidFill>
                  <a:srgbClr val="2a3990"/>
                </a:solidFill>
                <a:uFill>
                  <a:solidFill>
                    <a:srgbClr val="ffffff"/>
                  </a:solidFill>
                </a:uFill>
                <a:latin typeface="Roboto"/>
                <a:ea typeface="Roboto"/>
              </a:rPr>
              <a:t>features from Fraser et al. were re-encoded and used as a baseline of evaluation for this project model  </a:t>
            </a:r>
            <a:endParaRPr b="0" lang="en-IE" sz="1800" spc="-1" strike="noStrike">
              <a:solidFill>
                <a:srgbClr val="000000"/>
              </a:solidFill>
              <a:uFill>
                <a:solidFill>
                  <a:srgbClr val="ffffff"/>
                </a:solidFill>
              </a:uFill>
              <a:latin typeface="Arial"/>
            </a:endParaRPr>
          </a:p>
        </p:txBody>
      </p:sp>
      <p:sp>
        <p:nvSpPr>
          <p:cNvPr id="125"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gn="just">
              <a:lnSpc>
                <a:spcPct val="200000"/>
              </a:lnSpc>
            </a:pP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Semantic Impairment: POS tag frequency, Honore's Statistic, Repetition measure by cosine difference, PCFG Parsings</a:t>
            </a: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Syntactic Impairment: Verbs rate, PCFG parsings, Not in Dictionary</a:t>
            </a: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1" lang="en-IE" sz="1600" spc="-1" strike="noStrike">
                <a:solidFill>
                  <a:srgbClr val="434343"/>
                </a:solidFill>
                <a:uFill>
                  <a:solidFill>
                    <a:srgbClr val="ffffff"/>
                  </a:solidFill>
                </a:uFill>
                <a:latin typeface="Roboto"/>
                <a:ea typeface="Roboto"/>
              </a:rPr>
              <a:t>Information Impairment: Count of keywords, Information units</a:t>
            </a:r>
            <a:endParaRPr b="0" lang="en-IE" sz="1800" spc="-1" strike="noStrike">
              <a:solidFill>
                <a:srgbClr val="000000"/>
              </a:solidFill>
              <a:uFill>
                <a:solidFill>
                  <a:srgbClr val="ffffff"/>
                </a:solidFill>
              </a:uFill>
              <a:latin typeface="Arial"/>
            </a:endParaRPr>
          </a:p>
          <a:p>
            <a:pPr algn="just">
              <a:lnSpc>
                <a:spcPct val="200000"/>
              </a:lnSpc>
            </a:pPr>
            <a:endParaRPr b="0" lang="en-IE" sz="1800" spc="-1" strike="noStrike">
              <a:solidFill>
                <a:srgbClr val="000000"/>
              </a:solidFill>
              <a:uFill>
                <a:solidFill>
                  <a:srgbClr val="ffffff"/>
                </a:solidFill>
              </a:uFill>
              <a:latin typeface="Arial"/>
            </a:endParaRPr>
          </a:p>
        </p:txBody>
      </p:sp>
      <p:sp>
        <p:nvSpPr>
          <p:cNvPr id="126"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28" name="CustomShape 2"/>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500" spc="-1" strike="noStrike">
                <a:solidFill>
                  <a:srgbClr val="2a3990"/>
                </a:solidFill>
                <a:uFill>
                  <a:solidFill>
                    <a:srgbClr val="ffffff"/>
                  </a:solidFill>
                </a:uFill>
                <a:latin typeface="Roboto"/>
                <a:ea typeface="Roboto"/>
              </a:rPr>
              <a:t>Linguistic features selection was based on the reduction of correlation between variables.</a:t>
            </a:r>
            <a:endParaRPr b="0" lang="en-IE" sz="1800" spc="-1" strike="noStrike">
              <a:solidFill>
                <a:srgbClr val="000000"/>
              </a:solidFill>
              <a:uFill>
                <a:solidFill>
                  <a:srgbClr val="ffffff"/>
                </a:solidFill>
              </a:uFill>
              <a:latin typeface="Arial"/>
            </a:endParaRPr>
          </a:p>
        </p:txBody>
      </p:sp>
      <p:pic>
        <p:nvPicPr>
          <p:cNvPr id="129" name="Shape 191" descr=""/>
          <p:cNvPicPr/>
          <p:nvPr/>
        </p:nvPicPr>
        <p:blipFill>
          <a:blip r:embed="rId1"/>
          <a:stretch/>
        </p:blipFill>
        <p:spPr>
          <a:xfrm>
            <a:off x="514440" y="1298520"/>
            <a:ext cx="3659040" cy="3166920"/>
          </a:xfrm>
          <a:prstGeom prst="rect">
            <a:avLst/>
          </a:prstGeom>
          <a:ln>
            <a:noFill/>
          </a:ln>
        </p:spPr>
      </p:pic>
      <p:pic>
        <p:nvPicPr>
          <p:cNvPr id="130" name="Shape 192" descr=""/>
          <p:cNvPicPr/>
          <p:nvPr/>
        </p:nvPicPr>
        <p:blipFill>
          <a:blip r:embed="rId2"/>
          <a:stretch/>
        </p:blipFill>
        <p:spPr>
          <a:xfrm>
            <a:off x="4489200" y="1364400"/>
            <a:ext cx="3659040" cy="3101400"/>
          </a:xfrm>
          <a:prstGeom prst="rect">
            <a:avLst/>
          </a:prstGeom>
          <a:ln>
            <a:noFill/>
          </a:ln>
        </p:spPr>
      </p:pic>
      <p:sp>
        <p:nvSpPr>
          <p:cNvPr id="131" name="CustomShape 3"/>
          <p:cNvSpPr/>
          <p:nvPr/>
        </p:nvSpPr>
        <p:spPr>
          <a:xfrm>
            <a:off x="3272400" y="1922400"/>
            <a:ext cx="1047240" cy="1785240"/>
          </a:xfrm>
          <a:prstGeom prst="rect">
            <a:avLst/>
          </a:prstGeom>
          <a:solidFill>
            <a:srgbClr val="ffffff"/>
          </a:solidFill>
          <a:ln>
            <a:noFill/>
          </a:ln>
        </p:spPr>
        <p:style>
          <a:lnRef idx="0"/>
          <a:fillRef idx="0"/>
          <a:effectRef idx="0"/>
          <a:fontRef idx="minor"/>
        </p:style>
      </p:sp>
      <p:sp>
        <p:nvSpPr>
          <p:cNvPr id="132" name="CustomShape 4"/>
          <p:cNvSpPr/>
          <p:nvPr/>
        </p:nvSpPr>
        <p:spPr>
          <a:xfrm>
            <a:off x="7870320" y="2738160"/>
            <a:ext cx="1400040" cy="2880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IE" sz="1400" spc="-1" strike="noStrike">
                <a:solidFill>
                  <a:srgbClr val="000000"/>
                </a:solidFill>
                <a:uFill>
                  <a:solidFill>
                    <a:srgbClr val="ffffff"/>
                  </a:solidFill>
                </a:uFill>
                <a:latin typeface="Arial"/>
                <a:ea typeface="Arial"/>
              </a:rPr>
              <a:t>Correlation</a:t>
            </a:r>
            <a:endParaRPr b="0" lang="en-IE" sz="1800" spc="-1" strike="noStrike">
              <a:solidFill>
                <a:srgbClr val="000000"/>
              </a:solidFill>
              <a:uFill>
                <a:solidFill>
                  <a:srgbClr val="ffffff"/>
                </a:solidFill>
              </a:uFill>
              <a:latin typeface="Arial"/>
            </a:endParaRPr>
          </a:p>
          <a:p>
            <a:pPr algn="ctr">
              <a:lnSpc>
                <a:spcPct val="100000"/>
              </a:lnSpc>
            </a:pPr>
            <a:r>
              <a:rPr b="0" lang="en-IE" sz="1400" spc="-1" strike="noStrike">
                <a:solidFill>
                  <a:srgbClr val="000000"/>
                </a:solidFill>
                <a:uFill>
                  <a:solidFill>
                    <a:srgbClr val="ffffff"/>
                  </a:solidFill>
                </a:uFill>
                <a:latin typeface="Arial"/>
                <a:ea typeface="Arial"/>
              </a:rPr>
              <a:t>(-1,+1)</a:t>
            </a:r>
            <a:endParaRPr b="0" lang="en-IE" sz="1800" spc="-1" strike="noStrike">
              <a:solidFill>
                <a:srgbClr val="000000"/>
              </a:solidFill>
              <a:uFill>
                <a:solidFill>
                  <a:srgbClr val="ffffff"/>
                </a:solidFill>
              </a:uFill>
              <a:latin typeface="Arial"/>
            </a:endParaRPr>
          </a:p>
        </p:txBody>
      </p:sp>
      <p:sp>
        <p:nvSpPr>
          <p:cNvPr id="133" name="CustomShape 5"/>
          <p:cNvSpPr/>
          <p:nvPr/>
        </p:nvSpPr>
        <p:spPr>
          <a:xfrm>
            <a:off x="3002760" y="2690640"/>
            <a:ext cx="1485720" cy="448560"/>
          </a:xfrm>
          <a:prstGeom prst="rightArrow">
            <a:avLst>
              <a:gd name="adj1" fmla="val 50000"/>
              <a:gd name="adj2" fmla="val 50000"/>
            </a:avLst>
          </a:prstGeom>
          <a:solidFill>
            <a:schemeClr val="accent2"/>
          </a:solidFill>
          <a:ln w="9360">
            <a:solidFill>
              <a:schemeClr val="dk2"/>
            </a:solidFill>
            <a:round/>
          </a:ln>
        </p:spPr>
        <p:style>
          <a:lnRef idx="0"/>
          <a:fillRef idx="0"/>
          <a:effectRef idx="0"/>
          <a:fontRef idx="minor"/>
        </p:style>
      </p:sp>
      <p:sp>
        <p:nvSpPr>
          <p:cNvPr id="134" name="CustomShape 6"/>
          <p:cNvSpPr/>
          <p:nvPr/>
        </p:nvSpPr>
        <p:spPr>
          <a:xfrm>
            <a:off x="1377360" y="1473120"/>
            <a:ext cx="1624680" cy="597960"/>
          </a:xfrm>
          <a:prstGeom prst="rect">
            <a:avLst/>
          </a:prstGeom>
          <a:noFill/>
          <a:ln>
            <a:noFill/>
          </a:ln>
        </p:spPr>
        <p:style>
          <a:lnRef idx="0"/>
          <a:fillRef idx="0"/>
          <a:effectRef idx="0"/>
          <a:fontRef idx="minor"/>
        </p:style>
        <p:txBody>
          <a:bodyPr lIns="90000" rIns="90000" tIns="91440" bIns="91440"/>
          <a:p>
            <a:pPr>
              <a:lnSpc>
                <a:spcPct val="100000"/>
              </a:lnSpc>
            </a:pPr>
            <a:r>
              <a:rPr b="0" lang="en-IE" sz="1400" spc="-1" strike="noStrike">
                <a:solidFill>
                  <a:srgbClr val="000000"/>
                </a:solidFill>
                <a:uFill>
                  <a:solidFill>
                    <a:srgbClr val="ffffff"/>
                  </a:solidFill>
                </a:uFill>
                <a:latin typeface="Arial"/>
                <a:ea typeface="Arial"/>
              </a:rPr>
              <a:t>Post-FS (34)</a:t>
            </a:r>
            <a:endParaRPr b="0" lang="en-IE" sz="1800" spc="-1" strike="noStrike">
              <a:solidFill>
                <a:srgbClr val="000000"/>
              </a:solidFill>
              <a:uFill>
                <a:solidFill>
                  <a:srgbClr val="ffffff"/>
                </a:solidFill>
              </a:uFill>
              <a:latin typeface="Arial"/>
            </a:endParaRPr>
          </a:p>
        </p:txBody>
      </p:sp>
      <p:sp>
        <p:nvSpPr>
          <p:cNvPr id="135" name="CustomShape 7"/>
          <p:cNvSpPr/>
          <p:nvPr/>
        </p:nvSpPr>
        <p:spPr>
          <a:xfrm>
            <a:off x="5860440" y="1473120"/>
            <a:ext cx="1624680" cy="597960"/>
          </a:xfrm>
          <a:prstGeom prst="rect">
            <a:avLst/>
          </a:prstGeom>
          <a:noFill/>
          <a:ln>
            <a:noFill/>
          </a:ln>
        </p:spPr>
        <p:style>
          <a:lnRef idx="0"/>
          <a:fillRef idx="0"/>
          <a:effectRef idx="0"/>
          <a:fontRef idx="minor"/>
        </p:style>
        <p:txBody>
          <a:bodyPr lIns="90000" rIns="90000" tIns="91440" bIns="91440"/>
          <a:p>
            <a:pPr>
              <a:lnSpc>
                <a:spcPct val="100000"/>
              </a:lnSpc>
            </a:pPr>
            <a:r>
              <a:rPr b="0" lang="en-IE" sz="1400" spc="-1" strike="noStrike">
                <a:solidFill>
                  <a:srgbClr val="000000"/>
                </a:solidFill>
                <a:uFill>
                  <a:solidFill>
                    <a:srgbClr val="ffffff"/>
                  </a:solidFill>
                </a:uFill>
                <a:latin typeface="Arial"/>
                <a:ea typeface="Arial"/>
              </a:rPr>
              <a:t>Post-FS (23)</a:t>
            </a:r>
            <a:endParaRPr b="0" lang="en-IE" sz="1800" spc="-1" strike="noStrike">
              <a:solidFill>
                <a:srgbClr val="000000"/>
              </a:solidFill>
              <a:uFill>
                <a:solidFill>
                  <a:srgbClr val="ffffff"/>
                </a:solidFill>
              </a:uFill>
              <a:latin typeface="Arial"/>
            </a:endParaRPr>
          </a:p>
        </p:txBody>
      </p:sp>
      <p:sp>
        <p:nvSpPr>
          <p:cNvPr id="136" name="CustomShape 8"/>
          <p:cNvSpPr/>
          <p:nvPr/>
        </p:nvSpPr>
        <p:spPr>
          <a:xfrm>
            <a:off x="660240" y="4383720"/>
            <a:ext cx="2759040" cy="597960"/>
          </a:xfrm>
          <a:prstGeom prst="rect">
            <a:avLst/>
          </a:prstGeom>
          <a:noFill/>
          <a:ln>
            <a:noFill/>
          </a:ln>
        </p:spPr>
        <p:style>
          <a:lnRef idx="0"/>
          <a:fillRef idx="0"/>
          <a:effectRef idx="0"/>
          <a:fontRef idx="minor"/>
        </p:style>
        <p:txBody>
          <a:bodyPr lIns="90000" rIns="90000" tIns="91440" bIns="91440"/>
          <a:p>
            <a:pPr>
              <a:lnSpc>
                <a:spcPct val="100000"/>
              </a:lnSpc>
            </a:pPr>
            <a:r>
              <a:rPr b="0" lang="en-IE" sz="900" spc="-1" strike="noStrike">
                <a:solidFill>
                  <a:srgbClr val="000000"/>
                </a:solidFill>
                <a:uFill>
                  <a:solidFill>
                    <a:srgbClr val="ffffff"/>
                  </a:solidFill>
                </a:uFill>
                <a:latin typeface="Arial"/>
                <a:ea typeface="Arial"/>
              </a:rPr>
              <a:t>LF correlation matrix pre FS</a:t>
            </a:r>
            <a:endParaRPr b="0" lang="en-IE" sz="1800" spc="-1" strike="noStrike">
              <a:solidFill>
                <a:srgbClr val="000000"/>
              </a:solidFill>
              <a:uFill>
                <a:solidFill>
                  <a:srgbClr val="ffffff"/>
                </a:solidFill>
              </a:uFill>
              <a:latin typeface="Arial"/>
            </a:endParaRPr>
          </a:p>
        </p:txBody>
      </p:sp>
      <p:sp>
        <p:nvSpPr>
          <p:cNvPr id="137" name="CustomShape 9"/>
          <p:cNvSpPr/>
          <p:nvPr/>
        </p:nvSpPr>
        <p:spPr>
          <a:xfrm>
            <a:off x="4625280" y="4383720"/>
            <a:ext cx="2759040" cy="597960"/>
          </a:xfrm>
          <a:prstGeom prst="rect">
            <a:avLst/>
          </a:prstGeom>
          <a:noFill/>
          <a:ln>
            <a:noFill/>
          </a:ln>
        </p:spPr>
        <p:style>
          <a:lnRef idx="0"/>
          <a:fillRef idx="0"/>
          <a:effectRef idx="0"/>
          <a:fontRef idx="minor"/>
        </p:style>
        <p:txBody>
          <a:bodyPr lIns="90000" rIns="90000" tIns="91440" bIns="91440"/>
          <a:p>
            <a:pPr>
              <a:lnSpc>
                <a:spcPct val="100000"/>
              </a:lnSpc>
            </a:pPr>
            <a:r>
              <a:rPr b="0" lang="en-IE" sz="900" spc="-1" strike="noStrike">
                <a:solidFill>
                  <a:srgbClr val="000000"/>
                </a:solidFill>
                <a:uFill>
                  <a:solidFill>
                    <a:srgbClr val="ffffff"/>
                  </a:solidFill>
                </a:uFill>
                <a:latin typeface="Arial"/>
                <a:ea typeface="Arial"/>
              </a:rPr>
              <a:t>LF correlation matrix post FS</a:t>
            </a:r>
            <a:endParaRPr b="0" lang="en-IE"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39" name="CustomShape 2"/>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100" spc="-1" strike="noStrike">
                <a:solidFill>
                  <a:srgbClr val="2a3990"/>
                </a:solidFill>
                <a:uFill>
                  <a:solidFill>
                    <a:srgbClr val="ffffff"/>
                  </a:solidFill>
                </a:uFill>
                <a:latin typeface="Roboto"/>
                <a:ea typeface="Roboto"/>
              </a:rPr>
              <a:t>The Fraser model was rebuilt with 23 linguistic features resulting in similar accuracies allowing it to be used as a baseline for evaluation.</a:t>
            </a:r>
            <a:endParaRPr b="0" lang="en-IE" sz="1800" spc="-1" strike="noStrike">
              <a:solidFill>
                <a:srgbClr val="000000"/>
              </a:solidFill>
              <a:uFill>
                <a:solidFill>
                  <a:srgbClr val="ffffff"/>
                </a:solidFill>
              </a:uFill>
              <a:latin typeface="Arial"/>
            </a:endParaRPr>
          </a:p>
        </p:txBody>
      </p:sp>
      <p:sp>
        <p:nvSpPr>
          <p:cNvPr id="140" name="CustomShape 3"/>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r>
              <a:rPr b="0" lang="en-IE" sz="1800" spc="-1" strike="noStrike">
                <a:solidFill>
                  <a:srgbClr val="434343"/>
                </a:solidFill>
                <a:uFill>
                  <a:solidFill>
                    <a:srgbClr val="ffffff"/>
                  </a:solidFill>
                </a:uFill>
                <a:latin typeface="Roboto"/>
                <a:ea typeface="Roboto"/>
              </a:rPr>
              <a:t>These features were used to replicate the model built in Fraser et al.</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Same dataset used</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Logistic Regression, accuracy scores of ~80%</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This project's model rebuild  resulted in PRF scores of:</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	</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	</a:t>
            </a:r>
            <a:endParaRPr b="0" lang="en-IE" sz="1800" spc="-1" strike="noStrike">
              <a:solidFill>
                <a:srgbClr val="000000"/>
              </a:solidFill>
              <a:uFill>
                <a:solidFill>
                  <a:srgbClr val="ffffff"/>
                </a:solidFill>
              </a:uFill>
              <a:latin typeface="Arial"/>
            </a:endParaRPr>
          </a:p>
        </p:txBody>
      </p:sp>
      <p:graphicFrame>
        <p:nvGraphicFramePr>
          <p:cNvPr id="141" name="Table 4"/>
          <p:cNvGraphicFramePr/>
          <p:nvPr/>
        </p:nvGraphicFramePr>
        <p:xfrm>
          <a:off x="1554840" y="3390840"/>
          <a:ext cx="4977360" cy="764280"/>
        </p:xfrm>
        <a:graphic>
          <a:graphicData uri="http://schemas.openxmlformats.org/drawingml/2006/table">
            <a:tbl>
              <a:tblPr/>
              <a:tblGrid>
                <a:gridCol w="1809720"/>
                <a:gridCol w="1048680"/>
                <a:gridCol w="963000"/>
                <a:gridCol w="1156320"/>
              </a:tblGrid>
              <a:tr h="382320">
                <a:tc>
                  <a:txBody>
                    <a:bodyPr lIns="91080" rIns="91080"/>
                    <a:p>
                      <a:pPr>
                        <a:lnSpc>
                          <a:spcPct val="100000"/>
                        </a:lnSpc>
                      </a:pPr>
                      <a:r>
                        <a:rPr b="0" lang="en-IE" sz="1400" spc="-1" strike="noStrike">
                          <a:solidFill>
                            <a:srgbClr val="000000"/>
                          </a:solidFill>
                          <a:uFill>
                            <a:solidFill>
                              <a:srgbClr val="ffffff"/>
                            </a:solidFill>
                          </a:uFill>
                          <a:latin typeface="Arial"/>
                          <a:ea typeface="Arial"/>
                        </a:rPr>
                        <a:t>Classifier</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Precision</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Recall</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F1 Score</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a:p>
                      <a:pPr>
                        <a:lnSpc>
                          <a:spcPct val="100000"/>
                        </a:lnSpc>
                      </a:pPr>
                      <a:r>
                        <a:rPr b="0" lang="en-IE" sz="1400" spc="-1" strike="noStrike">
                          <a:solidFill>
                            <a:srgbClr val="000000"/>
                          </a:solidFill>
                          <a:uFill>
                            <a:solidFill>
                              <a:srgbClr val="ffffff"/>
                            </a:solidFill>
                          </a:uFill>
                          <a:latin typeface="Arial"/>
                          <a:ea typeface="Arial"/>
                        </a:rPr>
                        <a:t>Logistic Regression</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77.5%</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72.3%</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73.8%</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97960" y="2152440"/>
            <a:ext cx="8221320" cy="838080"/>
          </a:xfrm>
          <a:prstGeom prst="rect">
            <a:avLst/>
          </a:prstGeom>
          <a:noFill/>
          <a:ln>
            <a:noFill/>
          </a:ln>
        </p:spPr>
        <p:style>
          <a:lnRef idx="0"/>
          <a:fillRef idx="0"/>
          <a:effectRef idx="0"/>
          <a:fontRef idx="minor"/>
        </p:style>
        <p:txBody>
          <a:bodyPr lIns="90000" rIns="90000" tIns="91440" bIns="91440" anchor="ctr"/>
          <a:p>
            <a:r>
              <a:rPr b="0" lang="en-IE" sz="2400" spc="-1" strike="noStrike">
                <a:solidFill>
                  <a:srgbClr val="ffffff"/>
                </a:solidFill>
                <a:uFill>
                  <a:solidFill>
                    <a:srgbClr val="ffffff"/>
                  </a:solidFill>
                </a:uFill>
                <a:latin typeface="Roboto"/>
                <a:ea typeface="Roboto"/>
              </a:rPr>
              <a:t>Interactional Features: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Encodement</a:t>
            </a:r>
            <a:endParaRPr b="0" lang="en-IE" sz="1800" spc="-1" strike="noStrike">
              <a:solidFill>
                <a:srgbClr val="000000"/>
              </a:solidFill>
              <a:uFill>
                <a:solidFill>
                  <a:srgbClr val="ffffff"/>
                </a:solidFill>
              </a:uFill>
              <a:latin typeface="Arial"/>
            </a:endParaRPr>
          </a:p>
          <a:p>
            <a:r>
              <a:rPr b="0" lang="en-IE" sz="2400" spc="-1" strike="noStrike">
                <a:solidFill>
                  <a:srgbClr val="ffffff"/>
                </a:solidFill>
                <a:uFill>
                  <a:solidFill>
                    <a:srgbClr val="ffffff"/>
                  </a:solidFill>
                </a:uFill>
                <a:latin typeface="Roboto"/>
                <a:ea typeface="Roboto"/>
              </a:rPr>
              <a:t>Feature Selection</a:t>
            </a:r>
            <a:endParaRPr b="0" lang="en-IE" sz="1800" spc="-1" strike="noStrike">
              <a:solidFill>
                <a:srgbClr val="000000"/>
              </a:solidFill>
              <a:uFill>
                <a:solidFill>
                  <a:srgbClr val="ffffff"/>
                </a:solidFill>
              </a:uFill>
              <a:latin typeface="Arial"/>
            </a:endParaRPr>
          </a:p>
          <a:p>
            <a:pPr>
              <a:lnSpc>
                <a:spcPct val="100000"/>
              </a:lnSpc>
            </a:pPr>
            <a:r>
              <a:rPr b="0" lang="en-IE" sz="2400" spc="-1" strike="noStrike">
                <a:solidFill>
                  <a:srgbClr val="ffffff"/>
                </a:solidFill>
                <a:uFill>
                  <a:solidFill>
                    <a:srgbClr val="ffffff"/>
                  </a:solidFill>
                </a:uFill>
                <a:latin typeface="Roboto"/>
                <a:ea typeface="Roboto"/>
              </a:rPr>
              <a:t>Correlation with Diagnosis</a:t>
            </a:r>
            <a:endParaRPr b="0" lang="en-IE"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Roadmap</a:t>
            </a:r>
            <a:endParaRPr b="0" lang="en-IE" sz="1800" spc="-1" strike="noStrike">
              <a:solidFill>
                <a:srgbClr val="000000"/>
              </a:solidFill>
              <a:uFill>
                <a:solidFill>
                  <a:srgbClr val="ffffff"/>
                </a:solidFill>
              </a:uFill>
              <a:latin typeface="Arial"/>
            </a:endParaRPr>
          </a:p>
        </p:txBody>
      </p:sp>
      <p:sp>
        <p:nvSpPr>
          <p:cNvPr id="90" name="CustomShape 2"/>
          <p:cNvSpPr/>
          <p:nvPr/>
        </p:nvSpPr>
        <p:spPr>
          <a:xfrm>
            <a:off x="311760" y="1017720"/>
            <a:ext cx="8519760" cy="3550320"/>
          </a:xfrm>
          <a:prstGeom prst="rect">
            <a:avLst/>
          </a:prstGeom>
          <a:noFill/>
          <a:ln>
            <a:noFill/>
          </a:ln>
        </p:spPr>
        <p:style>
          <a:lnRef idx="0"/>
          <a:fillRef idx="0"/>
          <a:effectRef idx="0"/>
          <a:fontRef idx="minor"/>
        </p:style>
        <p:txBody>
          <a:bodyPr lIns="90000" rIns="90000" tIns="91440" bIns="91440"/>
          <a:p>
            <a:pPr marL="457200">
              <a:lnSpc>
                <a:spcPct val="100000"/>
              </a:lnSpc>
            </a:pPr>
            <a:r>
              <a:rPr b="0" lang="en-IE" sz="1400" spc="-1" strike="noStrike">
                <a:solidFill>
                  <a:srgbClr val="434343"/>
                </a:solidFill>
                <a:uFill>
                  <a:solidFill>
                    <a:srgbClr val="ffffff"/>
                  </a:solidFill>
                </a:uFill>
                <a:latin typeface="Roboto"/>
                <a:ea typeface="Roboto"/>
              </a:rPr>
              <a:t>Dementia Intro: </a:t>
            </a:r>
            <a:r>
              <a:rPr b="0" lang="en-IE" sz="1400" spc="-1" strike="noStrike">
                <a:solidFill>
                  <a:srgbClr val="434343"/>
                </a:solidFill>
                <a:uFill>
                  <a:solidFill>
                    <a:srgbClr val="ffffff"/>
                  </a:solidFill>
                </a:uFill>
                <a:latin typeface="Roboto"/>
                <a:ea typeface="Roboto"/>
              </a:rPr>
              <a:t>	</a:t>
            </a:r>
            <a:r>
              <a:rPr b="0" lang="en-IE" sz="1400" spc="-1" strike="noStrike">
                <a:solidFill>
                  <a:srgbClr val="434343"/>
                </a:solidFill>
                <a:uFill>
                  <a:solidFill>
                    <a:srgbClr val="ffffff"/>
                  </a:solidFill>
                </a:uFill>
                <a:latin typeface="Roboto"/>
                <a:ea typeface="Roboto"/>
              </a:rPr>
              <a:t>	</a:t>
            </a:r>
            <a:r>
              <a:rPr b="0" lang="en-IE" sz="1400" spc="-1" strike="noStrike">
                <a:solidFill>
                  <a:srgbClr val="434343"/>
                </a:solidFill>
                <a:uFill>
                  <a:solidFill>
                    <a:srgbClr val="ffffff"/>
                  </a:solidFill>
                </a:uFill>
                <a:latin typeface="Roboto"/>
                <a:ea typeface="Roboto"/>
              </a:rPr>
              <a:t>Dementia/Alzheimer’s Disease Definition</a:t>
            </a:r>
            <a:endParaRPr b="0" lang="en-IE" sz="1800" spc="-1" strike="noStrike">
              <a:solidFill>
                <a:srgbClr val="000000"/>
              </a:solidFill>
              <a:uFill>
                <a:solidFill>
                  <a:srgbClr val="ffffff"/>
                </a:solidFill>
              </a:uFill>
              <a:latin typeface="Arial"/>
            </a:endParaRPr>
          </a:p>
          <a:p>
            <a:pPr marL="1828800" indent="457200">
              <a:lnSpc>
                <a:spcPct val="100000"/>
              </a:lnSpc>
            </a:pPr>
            <a:r>
              <a:rPr b="0" lang="en-IE" sz="1400" spc="-1" strike="noStrike">
                <a:solidFill>
                  <a:srgbClr val="434343"/>
                </a:solidFill>
                <a:uFill>
                  <a:solidFill>
                    <a:srgbClr val="ffffff"/>
                  </a:solidFill>
                </a:uFill>
                <a:latin typeface="Roboto"/>
                <a:ea typeface="Roboto"/>
              </a:rPr>
              <a:t>Motivation</a:t>
            </a:r>
            <a:endParaRPr b="0" lang="en-IE" sz="1800" spc="-1" strike="noStrike">
              <a:solidFill>
                <a:srgbClr val="000000"/>
              </a:solidFill>
              <a:uFill>
                <a:solidFill>
                  <a:srgbClr val="ffffff"/>
                </a:solidFill>
              </a:uFill>
              <a:latin typeface="Arial"/>
            </a:endParaRPr>
          </a:p>
          <a:p>
            <a:pPr marL="457200" indent="457200">
              <a:lnSpc>
                <a:spcPct val="100000"/>
              </a:lnSpc>
            </a:pPr>
            <a:r>
              <a:rPr b="0" lang="en-IE" sz="1400" spc="-1" strike="noStrike">
                <a:solidFill>
                  <a:srgbClr val="434343"/>
                </a:solidFill>
                <a:uFill>
                  <a:solidFill>
                    <a:srgbClr val="ffffff"/>
                  </a:solidFill>
                </a:uFill>
                <a:latin typeface="Roboto"/>
                <a:ea typeface="Roboto"/>
              </a:rPr>
              <a:t>Project Intro: </a:t>
            </a:r>
            <a:r>
              <a:rPr b="0" lang="en-IE" sz="1400" spc="-1" strike="noStrike">
                <a:solidFill>
                  <a:srgbClr val="434343"/>
                </a:solidFill>
                <a:uFill>
                  <a:solidFill>
                    <a:srgbClr val="ffffff"/>
                  </a:solidFill>
                </a:uFill>
                <a:latin typeface="Roboto"/>
                <a:ea typeface="Roboto"/>
              </a:rPr>
              <a:t>	</a:t>
            </a:r>
            <a:r>
              <a:rPr b="0" lang="en-IE" sz="1400" spc="-1" strike="noStrike">
                <a:solidFill>
                  <a:srgbClr val="434343"/>
                </a:solidFill>
                <a:uFill>
                  <a:solidFill>
                    <a:srgbClr val="ffffff"/>
                  </a:solidFill>
                </a:uFill>
                <a:latin typeface="Roboto"/>
                <a:ea typeface="Roboto"/>
              </a:rPr>
              <a:t>	</a:t>
            </a:r>
            <a:r>
              <a:rPr b="0" lang="en-IE" sz="1400" spc="-1" strike="noStrike">
                <a:solidFill>
                  <a:srgbClr val="434343"/>
                </a:solidFill>
                <a:uFill>
                  <a:solidFill>
                    <a:srgbClr val="ffffff"/>
                  </a:solidFill>
                </a:uFill>
                <a:latin typeface="Roboto"/>
                <a:ea typeface="Roboto"/>
              </a:rPr>
              <a:t>Method</a:t>
            </a:r>
            <a:endParaRPr b="0" lang="en-IE" sz="1800" spc="-1" strike="noStrike">
              <a:solidFill>
                <a:srgbClr val="000000"/>
              </a:solidFill>
              <a:uFill>
                <a:solidFill>
                  <a:srgbClr val="ffffff"/>
                </a:solidFill>
              </a:uFill>
              <a:latin typeface="Arial"/>
            </a:endParaRPr>
          </a:p>
          <a:p>
            <a:pPr marL="1828800" indent="457200">
              <a:lnSpc>
                <a:spcPct val="100000"/>
              </a:lnSpc>
            </a:pPr>
            <a:r>
              <a:rPr b="0" lang="en-IE" sz="1400" spc="-1" strike="noStrike">
                <a:solidFill>
                  <a:srgbClr val="434343"/>
                </a:solidFill>
                <a:uFill>
                  <a:solidFill>
                    <a:srgbClr val="ffffff"/>
                  </a:solidFill>
                </a:uFill>
                <a:latin typeface="Roboto"/>
                <a:ea typeface="Roboto"/>
              </a:rPr>
              <a:t>IF Definition</a:t>
            </a:r>
            <a:endParaRPr b="0" lang="en-IE" sz="1800" spc="-1" strike="noStrike">
              <a:solidFill>
                <a:srgbClr val="000000"/>
              </a:solidFill>
              <a:uFill>
                <a:solidFill>
                  <a:srgbClr val="ffffff"/>
                </a:solidFill>
              </a:uFill>
              <a:latin typeface="Arial"/>
            </a:endParaRPr>
          </a:p>
          <a:p>
            <a:pPr marL="1828800" indent="457200">
              <a:lnSpc>
                <a:spcPct val="100000"/>
              </a:lnSpc>
            </a:pPr>
            <a:r>
              <a:rPr b="0" lang="en-IE" sz="1400" spc="-1" strike="noStrike">
                <a:solidFill>
                  <a:srgbClr val="434343"/>
                </a:solidFill>
                <a:uFill>
                  <a:solidFill>
                    <a:srgbClr val="ffffff"/>
                  </a:solidFill>
                </a:uFill>
                <a:latin typeface="Roboto"/>
                <a:ea typeface="Roboto"/>
              </a:rPr>
              <a:t>Dataset used</a:t>
            </a:r>
            <a:endParaRPr b="0" lang="en-IE" sz="1800" spc="-1" strike="noStrike">
              <a:solidFill>
                <a:srgbClr val="000000"/>
              </a:solidFill>
              <a:uFill>
                <a:solidFill>
                  <a:srgbClr val="ffffff"/>
                </a:solidFill>
              </a:uFill>
              <a:latin typeface="Arial"/>
            </a:endParaRPr>
          </a:p>
          <a:p>
            <a:pPr marL="1828800" indent="457200">
              <a:lnSpc>
                <a:spcPct val="100000"/>
              </a:lnSpc>
            </a:pPr>
            <a:r>
              <a:rPr b="0" lang="en-IE" sz="1400" spc="-1" strike="noStrike">
                <a:solidFill>
                  <a:srgbClr val="434343"/>
                </a:solidFill>
                <a:uFill>
                  <a:solidFill>
                    <a:srgbClr val="ffffff"/>
                  </a:solidFill>
                </a:uFill>
                <a:latin typeface="Roboto"/>
                <a:ea typeface="Roboto"/>
              </a:rPr>
              <a:t>Previous Work</a:t>
            </a:r>
            <a:endParaRPr b="0" lang="en-IE" sz="1800" spc="-1" strike="noStrike">
              <a:solidFill>
                <a:srgbClr val="000000"/>
              </a:solidFill>
              <a:uFill>
                <a:solidFill>
                  <a:srgbClr val="ffffff"/>
                </a:solidFill>
              </a:uFill>
              <a:latin typeface="Arial"/>
            </a:endParaRPr>
          </a:p>
          <a:p>
            <a:pPr marL="1828800" indent="457200">
              <a:lnSpc>
                <a:spcPct val="100000"/>
              </a:lnSpc>
            </a:pPr>
            <a:r>
              <a:rPr b="0" lang="en-IE" sz="1400" spc="-1" strike="noStrike">
                <a:solidFill>
                  <a:srgbClr val="434343"/>
                </a:solidFill>
                <a:uFill>
                  <a:solidFill>
                    <a:srgbClr val="ffffff"/>
                  </a:solidFill>
                </a:uFill>
                <a:latin typeface="Roboto"/>
                <a:ea typeface="Roboto"/>
              </a:rPr>
              <a:t>Implementation:</a:t>
            </a:r>
            <a:endParaRPr b="0" lang="en-IE" sz="1800" spc="-1" strike="noStrike">
              <a:solidFill>
                <a:srgbClr val="000000"/>
              </a:solidFill>
              <a:uFill>
                <a:solidFill>
                  <a:srgbClr val="ffffff"/>
                </a:solidFill>
              </a:uFill>
              <a:latin typeface="Arial"/>
            </a:endParaRPr>
          </a:p>
          <a:p>
            <a:pPr marL="914400" indent="457200">
              <a:lnSpc>
                <a:spcPct val="100000"/>
              </a:lnSpc>
            </a:pPr>
            <a:r>
              <a:rPr b="0" lang="en-IE" sz="1400" spc="-1" strike="noStrike">
                <a:solidFill>
                  <a:srgbClr val="434343"/>
                </a:solidFill>
                <a:uFill>
                  <a:solidFill>
                    <a:srgbClr val="ffffff"/>
                  </a:solidFill>
                </a:uFill>
                <a:latin typeface="Roboto"/>
                <a:ea typeface="Roboto"/>
              </a:rPr>
              <a:t>Linguistic Features: </a:t>
            </a:r>
            <a:r>
              <a:rPr b="0" lang="en-IE" sz="1400" spc="-1" strike="noStrike">
                <a:solidFill>
                  <a:srgbClr val="434343"/>
                </a:solidFill>
                <a:uFill>
                  <a:solidFill>
                    <a:srgbClr val="ffffff"/>
                  </a:solidFill>
                </a:uFill>
                <a:latin typeface="Roboto"/>
                <a:ea typeface="Roboto"/>
              </a:rPr>
              <a:t>	</a:t>
            </a:r>
            <a:r>
              <a:rPr b="0" lang="en-IE" sz="1400" spc="-1" strike="noStrike">
                <a:solidFill>
                  <a:srgbClr val="434343"/>
                </a:solidFill>
                <a:uFill>
                  <a:solidFill>
                    <a:srgbClr val="ffffff"/>
                  </a:solidFill>
                </a:uFill>
                <a:latin typeface="Roboto"/>
                <a:ea typeface="Roboto"/>
              </a:rPr>
              <a:t>Encodement</a:t>
            </a:r>
            <a:endParaRPr b="0" lang="en-IE" sz="1800" spc="-1" strike="noStrike">
              <a:solidFill>
                <a:srgbClr val="000000"/>
              </a:solidFill>
              <a:uFill>
                <a:solidFill>
                  <a:srgbClr val="ffffff"/>
                </a:solidFill>
              </a:uFill>
              <a:latin typeface="Arial"/>
            </a:endParaRPr>
          </a:p>
          <a:p>
            <a:pPr marL="2286000" indent="457200">
              <a:lnSpc>
                <a:spcPct val="100000"/>
              </a:lnSpc>
            </a:pPr>
            <a:r>
              <a:rPr b="0" lang="en-IE" sz="1400" spc="-1" strike="noStrike">
                <a:solidFill>
                  <a:srgbClr val="434343"/>
                </a:solidFill>
                <a:uFill>
                  <a:solidFill>
                    <a:srgbClr val="ffffff"/>
                  </a:solidFill>
                </a:uFill>
                <a:latin typeface="Roboto"/>
                <a:ea typeface="Roboto"/>
              </a:rPr>
              <a:t>Feature Selection</a:t>
            </a:r>
            <a:endParaRPr b="0" lang="en-IE" sz="1800" spc="-1" strike="noStrike">
              <a:solidFill>
                <a:srgbClr val="000000"/>
              </a:solidFill>
              <a:uFill>
                <a:solidFill>
                  <a:srgbClr val="ffffff"/>
                </a:solidFill>
              </a:uFill>
              <a:latin typeface="Arial"/>
            </a:endParaRPr>
          </a:p>
          <a:p>
            <a:pPr marL="2743200" indent="457200">
              <a:lnSpc>
                <a:spcPct val="100000"/>
              </a:lnSpc>
            </a:pPr>
            <a:r>
              <a:rPr b="0" lang="en-IE" sz="1400" spc="-1" strike="noStrike">
                <a:solidFill>
                  <a:srgbClr val="434343"/>
                </a:solidFill>
                <a:uFill>
                  <a:solidFill>
                    <a:srgbClr val="ffffff"/>
                  </a:solidFill>
                </a:uFill>
                <a:latin typeface="Roboto"/>
                <a:ea typeface="Roboto"/>
              </a:rPr>
              <a:t>Classifier build &amp; accuracy scores</a:t>
            </a:r>
            <a:endParaRPr b="0" lang="en-IE" sz="1800" spc="-1" strike="noStrike">
              <a:solidFill>
                <a:srgbClr val="000000"/>
              </a:solidFill>
              <a:uFill>
                <a:solidFill>
                  <a:srgbClr val="ffffff"/>
                </a:solidFill>
              </a:uFill>
              <a:latin typeface="Arial"/>
            </a:endParaRPr>
          </a:p>
          <a:p>
            <a:pPr marL="914400" indent="457200">
              <a:lnSpc>
                <a:spcPct val="100000"/>
              </a:lnSpc>
            </a:pPr>
            <a:r>
              <a:rPr b="0" lang="en-IE" sz="1400" spc="-1" strike="noStrike">
                <a:solidFill>
                  <a:srgbClr val="434343"/>
                </a:solidFill>
                <a:uFill>
                  <a:solidFill>
                    <a:srgbClr val="ffffff"/>
                  </a:solidFill>
                </a:uFill>
                <a:latin typeface="Roboto"/>
                <a:ea typeface="Roboto"/>
              </a:rPr>
              <a:t>Interactional Features: </a:t>
            </a:r>
            <a:r>
              <a:rPr b="0" lang="en-IE" sz="1400" spc="-1" strike="noStrike">
                <a:solidFill>
                  <a:srgbClr val="434343"/>
                </a:solidFill>
                <a:uFill>
                  <a:solidFill>
                    <a:srgbClr val="ffffff"/>
                  </a:solidFill>
                </a:uFill>
                <a:latin typeface="Roboto"/>
                <a:ea typeface="Roboto"/>
              </a:rPr>
              <a:t>	</a:t>
            </a:r>
            <a:r>
              <a:rPr b="0" lang="en-IE" sz="1400" spc="-1" strike="noStrike">
                <a:solidFill>
                  <a:srgbClr val="434343"/>
                </a:solidFill>
                <a:uFill>
                  <a:solidFill>
                    <a:srgbClr val="ffffff"/>
                  </a:solidFill>
                </a:uFill>
                <a:latin typeface="Roboto"/>
                <a:ea typeface="Roboto"/>
              </a:rPr>
              <a:t>Encodement</a:t>
            </a:r>
            <a:endParaRPr b="0" lang="en-IE" sz="1800" spc="-1" strike="noStrike">
              <a:solidFill>
                <a:srgbClr val="000000"/>
              </a:solidFill>
              <a:uFill>
                <a:solidFill>
                  <a:srgbClr val="ffffff"/>
                </a:solidFill>
              </a:uFill>
              <a:latin typeface="Arial"/>
            </a:endParaRPr>
          </a:p>
          <a:p>
            <a:pPr marL="2286000" indent="457200">
              <a:lnSpc>
                <a:spcPct val="100000"/>
              </a:lnSpc>
            </a:pPr>
            <a:r>
              <a:rPr b="0" lang="en-IE" sz="1400" spc="-1" strike="noStrike">
                <a:solidFill>
                  <a:srgbClr val="434343"/>
                </a:solidFill>
                <a:uFill>
                  <a:solidFill>
                    <a:srgbClr val="ffffff"/>
                  </a:solidFill>
                </a:uFill>
                <a:latin typeface="Roboto"/>
                <a:ea typeface="Roboto"/>
              </a:rPr>
              <a:t>Feature Selection</a:t>
            </a:r>
            <a:endParaRPr b="0" lang="en-IE" sz="1800" spc="-1" strike="noStrike">
              <a:solidFill>
                <a:srgbClr val="000000"/>
              </a:solidFill>
              <a:uFill>
                <a:solidFill>
                  <a:srgbClr val="ffffff"/>
                </a:solidFill>
              </a:uFill>
              <a:latin typeface="Arial"/>
            </a:endParaRPr>
          </a:p>
          <a:p>
            <a:pPr marL="2743200" indent="457200">
              <a:lnSpc>
                <a:spcPct val="100000"/>
              </a:lnSpc>
            </a:pPr>
            <a:r>
              <a:rPr b="0" lang="en-IE" sz="1400" spc="-1" strike="noStrike">
                <a:solidFill>
                  <a:srgbClr val="434343"/>
                </a:solidFill>
                <a:uFill>
                  <a:solidFill>
                    <a:srgbClr val="ffffff"/>
                  </a:solidFill>
                </a:uFill>
                <a:latin typeface="Roboto"/>
                <a:ea typeface="Roboto"/>
              </a:rPr>
              <a:t>IF correlation analysis</a:t>
            </a:r>
            <a:endParaRPr b="0" lang="en-IE" sz="1800" spc="-1" strike="noStrike">
              <a:solidFill>
                <a:srgbClr val="000000"/>
              </a:solidFill>
              <a:uFill>
                <a:solidFill>
                  <a:srgbClr val="ffffff"/>
                </a:solidFill>
              </a:uFill>
              <a:latin typeface="Arial"/>
            </a:endParaRPr>
          </a:p>
          <a:p>
            <a:pPr marL="457200" indent="457200">
              <a:lnSpc>
                <a:spcPct val="100000"/>
              </a:lnSpc>
            </a:pPr>
            <a:r>
              <a:rPr b="0" lang="en-IE" sz="1400" spc="-1" strike="noStrike">
                <a:solidFill>
                  <a:srgbClr val="434343"/>
                </a:solidFill>
                <a:uFill>
                  <a:solidFill>
                    <a:srgbClr val="ffffff"/>
                  </a:solidFill>
                </a:uFill>
                <a:latin typeface="Roboto"/>
                <a:ea typeface="Roboto"/>
              </a:rPr>
              <a:t>Results &amp; Discussion</a:t>
            </a:r>
            <a:endParaRPr b="0" lang="en-IE" sz="1800" spc="-1" strike="noStrike">
              <a:solidFill>
                <a:srgbClr val="000000"/>
              </a:solidFill>
              <a:uFill>
                <a:solidFill>
                  <a:srgbClr val="ffffff"/>
                </a:solidFill>
              </a:uFill>
              <a:latin typeface="Arial"/>
            </a:endParaRPr>
          </a:p>
          <a:p>
            <a:pPr marL="457200" indent="457200">
              <a:lnSpc>
                <a:spcPct val="100000"/>
              </a:lnSpc>
            </a:pPr>
            <a:r>
              <a:rPr b="0" lang="en-IE" sz="1400" spc="-1" strike="noStrike">
                <a:solidFill>
                  <a:srgbClr val="434343"/>
                </a:solidFill>
                <a:uFill>
                  <a:solidFill>
                    <a:srgbClr val="ffffff"/>
                  </a:solidFill>
                </a:uFill>
                <a:latin typeface="Roboto"/>
                <a:ea typeface="Roboto"/>
              </a:rPr>
              <a:t>Conclusion</a:t>
            </a:r>
            <a:endParaRPr b="0" lang="en-IE" sz="1800" spc="-1" strike="noStrike">
              <a:solidFill>
                <a:srgbClr val="000000"/>
              </a:solidFill>
              <a:uFill>
                <a:solidFill>
                  <a:srgbClr val="ffffff"/>
                </a:solidFill>
              </a:uFill>
              <a:latin typeface="Arial"/>
            </a:endParaRPr>
          </a:p>
          <a:p>
            <a:pPr marL="457200" indent="457200">
              <a:lnSpc>
                <a:spcPct val="100000"/>
              </a:lnSpc>
            </a:pPr>
            <a:r>
              <a:rPr b="0" lang="en-IE" sz="1400" spc="-1" strike="noStrike">
                <a:solidFill>
                  <a:srgbClr val="434343"/>
                </a:solidFill>
                <a:uFill>
                  <a:solidFill>
                    <a:srgbClr val="ffffff"/>
                  </a:solidFill>
                </a:uFill>
                <a:latin typeface="Roboto"/>
                <a:ea typeface="Roboto"/>
              </a:rPr>
              <a:t>Further work</a:t>
            </a:r>
            <a:endParaRPr b="0" lang="en-IE" sz="1800" spc="-1" strike="noStrike">
              <a:solidFill>
                <a:srgbClr val="000000"/>
              </a:solidFill>
              <a:uFill>
                <a:solidFill>
                  <a:srgbClr val="ffffff"/>
                </a:solidFill>
              </a:uFill>
              <a:latin typeface="Arial"/>
            </a:endParaRPr>
          </a:p>
          <a:p>
            <a:pPr marL="457200" indent="457200">
              <a:lnSpc>
                <a:spcPct val="100000"/>
              </a:lnSpc>
            </a:pPr>
            <a:r>
              <a:rPr b="0" lang="en-IE" sz="1400" spc="-1" strike="noStrike">
                <a:solidFill>
                  <a:srgbClr val="434343"/>
                </a:solidFill>
                <a:uFill>
                  <a:solidFill>
                    <a:srgbClr val="ffffff"/>
                  </a:solidFill>
                </a:uFill>
                <a:latin typeface="Roboto"/>
                <a:ea typeface="Roboto"/>
              </a:rPr>
              <a:t>Questions</a:t>
            </a:r>
            <a:endParaRPr b="0" lang="en-IE" sz="1800" spc="-1" strike="noStrike">
              <a:solidFill>
                <a:srgbClr val="000000"/>
              </a:solidFill>
              <a:uFill>
                <a:solidFill>
                  <a:srgbClr val="ffffff"/>
                </a:solidFill>
              </a:uFill>
              <a:latin typeface="Arial"/>
            </a:endParaRPr>
          </a:p>
          <a:p>
            <a:pPr marL="457200" indent="457200">
              <a:lnSpc>
                <a:spcPct val="100000"/>
              </a:lnSpc>
            </a:pPr>
            <a:endParaRPr b="0" lang="en-IE" sz="1800" spc="-1" strike="noStrike">
              <a:solidFill>
                <a:srgbClr val="000000"/>
              </a:solidFill>
              <a:uFill>
                <a:solidFill>
                  <a:srgbClr val="ffffff"/>
                </a:solidFill>
              </a:uFill>
              <a:latin typeface="Arial"/>
            </a:endParaRPr>
          </a:p>
          <a:p>
            <a:pPr marL="457200" indent="457200">
              <a:lnSpc>
                <a:spcPct val="100000"/>
              </a:lnSpc>
            </a:pPr>
            <a:endParaRPr b="0" lang="en-IE" sz="1800" spc="-1" strike="noStrike">
              <a:solidFill>
                <a:srgbClr val="000000"/>
              </a:solidFill>
              <a:uFill>
                <a:solidFill>
                  <a:srgbClr val="ffffff"/>
                </a:solidFill>
              </a:uFill>
              <a:latin typeface="Arial"/>
            </a:endParaRPr>
          </a:p>
        </p:txBody>
      </p:sp>
      <p:sp>
        <p:nvSpPr>
          <p:cNvPr id="91"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44" name="CustomShape 2"/>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200" spc="-1" strike="noStrike">
                <a:solidFill>
                  <a:srgbClr val="2a3990"/>
                </a:solidFill>
                <a:uFill>
                  <a:solidFill>
                    <a:srgbClr val="ffffff"/>
                  </a:solidFill>
                </a:uFill>
                <a:latin typeface="Roboto"/>
                <a:ea typeface="Roboto"/>
              </a:rPr>
              <a:t>Interactional features were then encoded based on 3 umbrella features and added to the model to evaluate change in accuracies </a:t>
            </a:r>
            <a:endParaRPr b="0" lang="en-IE" sz="1800" spc="-1" strike="noStrike">
              <a:solidFill>
                <a:srgbClr val="000000"/>
              </a:solidFill>
              <a:uFill>
                <a:solidFill>
                  <a:srgbClr val="ffffff"/>
                </a:solidFill>
              </a:uFill>
              <a:latin typeface="Arial"/>
            </a:endParaRPr>
          </a:p>
        </p:txBody>
      </p:sp>
      <p:sp>
        <p:nvSpPr>
          <p:cNvPr id="145" name="CustomShape 3"/>
          <p:cNvSpPr/>
          <p:nvPr/>
        </p:nvSpPr>
        <p:spPr>
          <a:xfrm>
            <a:off x="311760" y="1154880"/>
            <a:ext cx="8519760" cy="3338280"/>
          </a:xfrm>
          <a:prstGeom prst="rect">
            <a:avLst/>
          </a:prstGeom>
          <a:noFill/>
          <a:ln>
            <a:noFill/>
          </a:ln>
        </p:spPr>
        <p:style>
          <a:lnRef idx="0"/>
          <a:fillRef idx="0"/>
          <a:effectRef idx="0"/>
          <a:fontRef idx="minor"/>
        </p:style>
        <p:txBody>
          <a:bodyPr lIns="90000" rIns="90000" tIns="91440" bIns="91440"/>
          <a:p>
            <a:pPr marL="457200" indent="-227880">
              <a:lnSpc>
                <a:spcPct val="100000"/>
              </a:lnSpc>
              <a:buClr>
                <a:srgbClr val="434343"/>
              </a:buClr>
              <a:buFont typeface="Roboto"/>
              <a:buAutoNum type="arabicPeriod"/>
            </a:pPr>
            <a:r>
              <a:rPr b="0" lang="en-IE" sz="1800" spc="-1" strike="noStrike">
                <a:solidFill>
                  <a:srgbClr val="434343"/>
                </a:solidFill>
                <a:uFill>
                  <a:solidFill>
                    <a:srgbClr val="ffffff"/>
                  </a:solidFill>
                </a:uFill>
                <a:latin typeface="Roboto"/>
                <a:ea typeface="Roboto"/>
              </a:rPr>
              <a:t>Fillers</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Utilized to fill the lexical gap when production of speech is impaired</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For example: “um”, “like”, “uh”, “you know!” and “actually.”</a:t>
            </a: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2. </a:t>
            </a: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Unintentional Silence</a:t>
            </a:r>
            <a:endParaRPr b="0" lang="en-IE" sz="1800" spc="-1" strike="noStrike">
              <a:solidFill>
                <a:srgbClr val="000000"/>
              </a:solidFill>
              <a:uFill>
                <a:solidFill>
                  <a:srgbClr val="ffffff"/>
                </a:solidFill>
              </a:uFill>
              <a:latin typeface="Arial"/>
            </a:endParaRPr>
          </a:p>
          <a:p>
            <a:pPr marL="914400">
              <a:lnSpc>
                <a:spcPct val="100000"/>
              </a:lnSpc>
            </a:pPr>
            <a:r>
              <a:rPr b="0" lang="en-IE" sz="1800" spc="-1" strike="noStrike">
                <a:solidFill>
                  <a:srgbClr val="434343"/>
                </a:solidFill>
                <a:uFill>
                  <a:solidFill>
                    <a:srgbClr val="ffffff"/>
                  </a:solidFill>
                </a:uFill>
                <a:latin typeface="Roboto"/>
                <a:ea typeface="Roboto"/>
              </a:rPr>
              <a:t>Similar reasoning for occurring as fillers such however, instead of trying to fill the lexical gap, the void in conversation is left as it is.</a:t>
            </a:r>
            <a:endParaRPr b="0" lang="en-IE" sz="1800" spc="-1" strike="noStrike">
              <a:solidFill>
                <a:srgbClr val="000000"/>
              </a:solidFill>
              <a:uFill>
                <a:solidFill>
                  <a:srgbClr val="ffffff"/>
                </a:solidFill>
              </a:uFill>
              <a:latin typeface="Arial"/>
            </a:endParaRPr>
          </a:p>
          <a:p>
            <a:pPr marL="914400">
              <a:lnSpc>
                <a:spcPct val="100000"/>
              </a:lnSpc>
            </a:pPr>
            <a:endParaRPr b="0" lang="en-IE" sz="1800" spc="-1" strike="noStrike">
              <a:solidFill>
                <a:srgbClr val="000000"/>
              </a:solidFill>
              <a:uFill>
                <a:solidFill>
                  <a:srgbClr val="ffffff"/>
                </a:solidFill>
              </a:uFill>
              <a:latin typeface="Arial"/>
            </a:endParaRPr>
          </a:p>
          <a:p>
            <a:pPr marL="914400">
              <a:lnSpc>
                <a:spcPct val="100000"/>
              </a:lnSpc>
            </a:pPr>
            <a:r>
              <a:rPr b="0" lang="en-IE" sz="1800" spc="-1" strike="noStrike">
                <a:solidFill>
                  <a:srgbClr val="434343"/>
                </a:solidFill>
                <a:uFill>
                  <a:solidFill>
                    <a:srgbClr val="ffffff"/>
                  </a:solidFill>
                </a:uFill>
                <a:latin typeface="Roboto"/>
                <a:ea typeface="Roboto"/>
              </a:rPr>
              <a:t>3. </a:t>
            </a: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Dialogue</a:t>
            </a:r>
            <a:endParaRPr b="0" lang="en-IE" sz="1800" spc="-1" strike="noStrike">
              <a:solidFill>
                <a:srgbClr val="000000"/>
              </a:solidFill>
              <a:uFill>
                <a:solidFill>
                  <a:srgbClr val="ffffff"/>
                </a:solidFill>
              </a:uFill>
              <a:latin typeface="Arial"/>
            </a:endParaRPr>
          </a:p>
          <a:p>
            <a:pPr marL="914400">
              <a:lnSpc>
                <a:spcPct val="100000"/>
              </a:lnSpc>
            </a:pP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	</a:t>
            </a:r>
            <a:r>
              <a:rPr b="0" lang="en-IE" sz="1800" spc="-1" strike="noStrike">
                <a:solidFill>
                  <a:srgbClr val="434343"/>
                </a:solidFill>
                <a:uFill>
                  <a:solidFill>
                    <a:srgbClr val="ffffff"/>
                  </a:solidFill>
                </a:uFill>
                <a:latin typeface="Roboto"/>
                <a:ea typeface="Roboto"/>
              </a:rPr>
              <a:t>This umbrella feature was created to represent phenomenon between the participant and the examiner that based on the conversation dominance.</a:t>
            </a:r>
            <a:endParaRPr b="0" lang="en-IE" sz="1800" spc="-1" strike="noStrike">
              <a:solidFill>
                <a:srgbClr val="000000"/>
              </a:solidFill>
              <a:uFill>
                <a:solidFill>
                  <a:srgbClr val="ffffff"/>
                </a:solidFill>
              </a:uFill>
              <a:latin typeface="Arial"/>
            </a:endParaRPr>
          </a:p>
          <a:p>
            <a:pPr marL="914400">
              <a:lnSpc>
                <a:spcPct val="100000"/>
              </a:lnSpc>
            </a:pPr>
            <a:endParaRPr b="0" lang="en-IE" sz="1800" spc="-1" strike="noStrike">
              <a:solidFill>
                <a:srgbClr val="000000"/>
              </a:solidFill>
              <a:uFill>
                <a:solidFill>
                  <a:srgbClr val="ffffff"/>
                </a:solidFill>
              </a:uFill>
              <a:latin typeface="Arial"/>
            </a:endParaRPr>
          </a:p>
          <a:p>
            <a:pPr marL="914400">
              <a:lnSpc>
                <a:spcPct val="100000"/>
              </a:lnSpc>
            </a:pPr>
            <a:r>
              <a:rPr b="0" lang="en-IE" sz="1800" spc="-1" strike="noStrike">
                <a:solidFill>
                  <a:srgbClr val="434343"/>
                </a:solidFill>
                <a:uFill>
                  <a:solidFill>
                    <a:srgbClr val="ffffff"/>
                  </a:solidFill>
                </a:uFill>
                <a:latin typeface="Roboto"/>
                <a:ea typeface="Roboto"/>
              </a:rPr>
              <a:t>	</a:t>
            </a:r>
            <a:endParaRPr b="0" lang="en-IE" sz="1800" spc="-1" strike="noStrike">
              <a:solidFill>
                <a:srgbClr val="000000"/>
              </a:solidFill>
              <a:uFill>
                <a:solidFill>
                  <a:srgbClr val="ffffff"/>
                </a:solidFill>
              </a:uFill>
              <a:latin typeface="Arial"/>
            </a:endParaRPr>
          </a:p>
          <a:p>
            <a:pPr marL="914400">
              <a:lnSpc>
                <a:spcPct val="100000"/>
              </a:lnSpc>
            </a:pPr>
            <a:r>
              <a:rPr b="0" lang="en-IE" sz="1800" spc="-1" strike="noStrike">
                <a:solidFill>
                  <a:srgbClr val="434343"/>
                </a:solidFill>
                <a:uFill>
                  <a:solidFill>
                    <a:srgbClr val="ffffff"/>
                  </a:solidFill>
                </a:uFill>
                <a:latin typeface="Roboto"/>
                <a:ea typeface="Roboto"/>
              </a:rPr>
              <a:t>	</a:t>
            </a:r>
            <a:endParaRPr b="0" lang="en-IE"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400" spc="-1" strike="noStrike">
                <a:solidFill>
                  <a:srgbClr val="2a3990"/>
                </a:solidFill>
                <a:uFill>
                  <a:solidFill>
                    <a:srgbClr val="ffffff"/>
                  </a:solidFill>
                </a:uFill>
                <a:latin typeface="Roboto"/>
                <a:ea typeface="Roboto"/>
              </a:rPr>
              <a:t>A total of 24 Interactional Features were encoded</a:t>
            </a:r>
            <a:endParaRPr b="0" lang="en-IE" sz="1800" spc="-1" strike="noStrike">
              <a:solidFill>
                <a:srgbClr val="000000"/>
              </a:solidFill>
              <a:uFill>
                <a:solidFill>
                  <a:srgbClr val="ffffff"/>
                </a:solidFill>
              </a:uFill>
              <a:latin typeface="Arial"/>
            </a:endParaRPr>
          </a:p>
        </p:txBody>
      </p:sp>
      <p:sp>
        <p:nvSpPr>
          <p:cNvPr id="147"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457200" indent="-329400" algn="just">
              <a:lnSpc>
                <a:spcPct val="200000"/>
              </a:lnSpc>
              <a:buClr>
                <a:srgbClr val="434343"/>
              </a:buClr>
              <a:buFont typeface="Roboto"/>
              <a:buAutoNum type="arabicPeriod"/>
            </a:pPr>
            <a:r>
              <a:rPr b="1" lang="en-IE" sz="1600" spc="-1" strike="noStrike">
                <a:solidFill>
                  <a:srgbClr val="434343"/>
                </a:solidFill>
                <a:uFill>
                  <a:solidFill>
                    <a:srgbClr val="ffffff"/>
                  </a:solidFill>
                </a:uFill>
                <a:latin typeface="Roboto"/>
                <a:ea typeface="Roboto"/>
              </a:rPr>
              <a:t>Fillers:</a:t>
            </a:r>
            <a:r>
              <a:rPr b="1" lang="en-IE" sz="1600" spc="-1" strike="noStrike">
                <a:solidFill>
                  <a:srgbClr val="434343"/>
                </a:solidFill>
                <a:uFill>
                  <a:solidFill>
                    <a:srgbClr val="ffffff"/>
                  </a:solidFill>
                </a:uFill>
                <a:latin typeface="Roboto"/>
                <a:ea typeface="Roboto"/>
              </a:rPr>
              <a:t>	</a:t>
            </a:r>
            <a:r>
              <a:rPr b="1" lang="en-IE" sz="1600" spc="-1" strike="noStrike">
                <a:solidFill>
                  <a:srgbClr val="434343"/>
                </a:solidFill>
                <a:uFill>
                  <a:solidFill>
                    <a:srgbClr val="ffffff"/>
                  </a:solidFill>
                </a:uFill>
                <a:latin typeface="Roboto"/>
                <a:ea typeface="Roboto"/>
              </a:rPr>
              <a:t>Total Filler Frequency, </a:t>
            </a:r>
            <a:r>
              <a:rPr b="1" lang="en-IE" sz="1600" spc="-1" strike="noStrike">
                <a:solidFill>
                  <a:srgbClr val="434343"/>
                </a:solidFill>
                <a:uFill>
                  <a:solidFill>
                    <a:srgbClr val="ffffff"/>
                  </a:solidFill>
                </a:uFill>
                <a:latin typeface="Roboto"/>
                <a:ea typeface="Roboto"/>
              </a:rPr>
              <a:t>	</a:t>
            </a:r>
            <a:r>
              <a:rPr b="1" lang="en-IE" sz="1600" spc="-1" strike="noStrike">
                <a:solidFill>
                  <a:srgbClr val="434343"/>
                </a:solidFill>
                <a:uFill>
                  <a:solidFill>
                    <a:srgbClr val="ffffff"/>
                  </a:solidFill>
                </a:uFill>
                <a:latin typeface="Roboto"/>
                <a:ea typeface="Roboto"/>
              </a:rPr>
              <a:t>POS tags post filler, ‘Filler Location’ Score, Average      cosine similarity of post filler term, Self-correction counts, Sighs, Laughs, ‘I don’t know’ counts, </a:t>
            </a:r>
            <a:r>
              <a:rPr b="1" lang="en-IE" sz="1600" spc="-1" strike="noStrike">
                <a:solidFill>
                  <a:srgbClr val="434343"/>
                </a:solidFill>
                <a:uFill>
                  <a:solidFill>
                    <a:srgbClr val="ffffff"/>
                  </a:solidFill>
                </a:uFill>
                <a:latin typeface="Roboto"/>
                <a:ea typeface="Roboto"/>
              </a:rPr>
              <a:t>	</a:t>
            </a:r>
            <a:r>
              <a:rPr b="1" lang="en-IE" sz="1600" spc="-1" strike="noStrike">
                <a:solidFill>
                  <a:srgbClr val="434343"/>
                </a:solidFill>
                <a:uFill>
                  <a:solidFill>
                    <a:srgbClr val="ffffff"/>
                  </a:solidFill>
                </a:uFill>
                <a:latin typeface="Roboto"/>
                <a:ea typeface="Roboto"/>
              </a:rPr>
              <a:t> Unintelligible words</a:t>
            </a:r>
            <a:endParaRPr b="0" lang="en-IE" sz="1800" spc="-1" strike="noStrike">
              <a:solidFill>
                <a:srgbClr val="000000"/>
              </a:solidFill>
              <a:uFill>
                <a:solidFill>
                  <a:srgbClr val="ffffff"/>
                </a:solidFill>
              </a:uFill>
              <a:latin typeface="Arial"/>
            </a:endParaRPr>
          </a:p>
          <a:p>
            <a:pPr algn="just">
              <a:lnSpc>
                <a:spcPct val="200000"/>
              </a:lnSpc>
            </a:pPr>
            <a:r>
              <a:rPr b="0" lang="en-IE" sz="1600" spc="-1" strike="noStrike">
                <a:solidFill>
                  <a:srgbClr val="434343"/>
                </a:solidFill>
                <a:uFill>
                  <a:solidFill>
                    <a:srgbClr val="ffffff"/>
                  </a:solidFill>
                </a:uFill>
                <a:latin typeface="Roboto"/>
                <a:ea typeface="Roboto"/>
              </a:rPr>
              <a:t>2.</a:t>
            </a:r>
            <a:r>
              <a:rPr b="0" lang="en-IE" sz="1600" spc="-1" strike="noStrike">
                <a:solidFill>
                  <a:srgbClr val="434343"/>
                </a:solidFill>
                <a:uFill>
                  <a:solidFill>
                    <a:srgbClr val="ffffff"/>
                  </a:solidFill>
                </a:uFill>
                <a:latin typeface="Roboto"/>
                <a:ea typeface="Roboto"/>
              </a:rPr>
              <a:t>	</a:t>
            </a:r>
            <a:r>
              <a:rPr b="0" lang="en-IE" sz="1600" spc="-1" strike="noStrike">
                <a:solidFill>
                  <a:srgbClr val="434343"/>
                </a:solidFill>
                <a:uFill>
                  <a:solidFill>
                    <a:srgbClr val="ffffff"/>
                  </a:solidFill>
                </a:uFill>
                <a:latin typeface="Roboto"/>
                <a:ea typeface="Roboto"/>
              </a:rPr>
              <a:t>Unintentional Silence</a:t>
            </a:r>
            <a:endParaRPr b="0" lang="en-IE" sz="1800" spc="-1" strike="noStrike">
              <a:solidFill>
                <a:srgbClr val="000000"/>
              </a:solidFill>
              <a:uFill>
                <a:solidFill>
                  <a:srgbClr val="ffffff"/>
                </a:solidFill>
              </a:uFill>
              <a:latin typeface="Arial"/>
            </a:endParaRPr>
          </a:p>
          <a:p>
            <a:pPr algn="just">
              <a:lnSpc>
                <a:spcPct val="200000"/>
              </a:lnSpc>
            </a:pPr>
            <a:r>
              <a:rPr b="0" lang="en-IE" sz="1600" spc="-1" strike="noStrike">
                <a:solidFill>
                  <a:srgbClr val="434343"/>
                </a:solidFill>
                <a:uFill>
                  <a:solidFill>
                    <a:srgbClr val="ffffff"/>
                  </a:solidFill>
                </a:uFill>
                <a:latin typeface="Roboto"/>
                <a:ea typeface="Roboto"/>
              </a:rPr>
              <a:t>3.</a:t>
            </a:r>
            <a:r>
              <a:rPr b="0" lang="en-IE" sz="1600" spc="-1" strike="noStrike">
                <a:solidFill>
                  <a:srgbClr val="434343"/>
                </a:solidFill>
                <a:uFill>
                  <a:solidFill>
                    <a:srgbClr val="ffffff"/>
                  </a:solidFill>
                </a:uFill>
                <a:latin typeface="Roboto"/>
                <a:ea typeface="Roboto"/>
              </a:rPr>
              <a:t>	</a:t>
            </a:r>
            <a:r>
              <a:rPr b="0" lang="en-IE" sz="1600" spc="-1" strike="noStrike">
                <a:solidFill>
                  <a:srgbClr val="434343"/>
                </a:solidFill>
                <a:uFill>
                  <a:solidFill>
                    <a:srgbClr val="ffffff"/>
                  </a:solidFill>
                </a:uFill>
                <a:latin typeface="Roboto"/>
                <a:ea typeface="Roboto"/>
              </a:rPr>
              <a:t>Dialogue</a:t>
            </a:r>
            <a:endParaRPr b="0" lang="en-IE" sz="1800" spc="-1" strike="noStrike">
              <a:solidFill>
                <a:srgbClr val="000000"/>
              </a:solidFill>
              <a:uFill>
                <a:solidFill>
                  <a:srgbClr val="ffffff"/>
                </a:solidFill>
              </a:uFill>
              <a:latin typeface="Arial"/>
            </a:endParaRPr>
          </a:p>
        </p:txBody>
      </p:sp>
      <p:sp>
        <p:nvSpPr>
          <p:cNvPr id="148"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400" spc="-1" strike="noStrike">
                <a:solidFill>
                  <a:srgbClr val="2a3990"/>
                </a:solidFill>
                <a:uFill>
                  <a:solidFill>
                    <a:srgbClr val="ffffff"/>
                  </a:solidFill>
                </a:uFill>
                <a:latin typeface="Roboto"/>
                <a:ea typeface="Roboto"/>
              </a:rPr>
              <a:t>A total of 24 Interactional Features were encoded</a:t>
            </a:r>
            <a:endParaRPr b="0" lang="en-IE" sz="1800" spc="-1" strike="noStrike">
              <a:solidFill>
                <a:srgbClr val="000000"/>
              </a:solidFill>
              <a:uFill>
                <a:solidFill>
                  <a:srgbClr val="ffffff"/>
                </a:solidFill>
              </a:uFill>
              <a:latin typeface="Arial"/>
            </a:endParaRPr>
          </a:p>
        </p:txBody>
      </p:sp>
      <p:sp>
        <p:nvSpPr>
          <p:cNvPr id="150"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Fillers:</a:t>
            </a:r>
            <a:r>
              <a:rPr b="0" lang="en-IE" sz="1600" spc="-1" strike="noStrike">
                <a:solidFill>
                  <a:srgbClr val="434343"/>
                </a:solidFill>
                <a:uFill>
                  <a:solidFill>
                    <a:srgbClr val="ffffff"/>
                  </a:solidFill>
                </a:uFill>
                <a:latin typeface="Roboto"/>
                <a:ea typeface="Roboto"/>
              </a:rPr>
              <a:t>	</a:t>
            </a:r>
            <a:r>
              <a:rPr b="0" lang="en-IE" sz="1600" spc="-1" strike="noStrike">
                <a:solidFill>
                  <a:srgbClr val="434343"/>
                </a:solidFill>
                <a:uFill>
                  <a:solidFill>
                    <a:srgbClr val="ffffff"/>
                  </a:solidFill>
                </a:uFill>
                <a:latin typeface="Roboto"/>
                <a:ea typeface="Roboto"/>
              </a:rPr>
              <a:t>Total Filler Frequency, </a:t>
            </a:r>
            <a:r>
              <a:rPr b="0" lang="en-IE" sz="1600" spc="-1" strike="noStrike">
                <a:solidFill>
                  <a:srgbClr val="434343"/>
                </a:solidFill>
                <a:uFill>
                  <a:solidFill>
                    <a:srgbClr val="ffffff"/>
                  </a:solidFill>
                </a:uFill>
                <a:latin typeface="Roboto"/>
                <a:ea typeface="Roboto"/>
              </a:rPr>
              <a:t>	</a:t>
            </a:r>
            <a:r>
              <a:rPr b="0" lang="en-IE" sz="1600" spc="-1" strike="noStrike">
                <a:solidFill>
                  <a:srgbClr val="434343"/>
                </a:solidFill>
                <a:uFill>
                  <a:solidFill>
                    <a:srgbClr val="ffffff"/>
                  </a:solidFill>
                </a:uFill>
                <a:latin typeface="Roboto"/>
                <a:ea typeface="Roboto"/>
              </a:rPr>
              <a:t>POS tags post filler, ‘Filler Location’ Score, Average      cosine similarity of post filler term, Self-correction counts, Sighs, Laughs, ‘I don’t know’ counts, </a:t>
            </a:r>
            <a:r>
              <a:rPr b="0" lang="en-IE" sz="1600" spc="-1" strike="noStrike">
                <a:solidFill>
                  <a:srgbClr val="434343"/>
                </a:solidFill>
                <a:uFill>
                  <a:solidFill>
                    <a:srgbClr val="ffffff"/>
                  </a:solidFill>
                </a:uFill>
                <a:latin typeface="Roboto"/>
                <a:ea typeface="Roboto"/>
              </a:rPr>
              <a:t>	</a:t>
            </a:r>
            <a:r>
              <a:rPr b="0" lang="en-IE" sz="1600" spc="-1" strike="noStrike">
                <a:solidFill>
                  <a:srgbClr val="434343"/>
                </a:solidFill>
                <a:uFill>
                  <a:solidFill>
                    <a:srgbClr val="ffffff"/>
                  </a:solidFill>
                </a:uFill>
                <a:latin typeface="Roboto"/>
                <a:ea typeface="Roboto"/>
              </a:rPr>
              <a:t> Unintelligible words</a:t>
            </a:r>
            <a:endParaRPr b="0" lang="en-IE" sz="1800" spc="-1" strike="noStrike">
              <a:solidFill>
                <a:srgbClr val="000000"/>
              </a:solidFill>
              <a:uFill>
                <a:solidFill>
                  <a:srgbClr val="ffffff"/>
                </a:solidFill>
              </a:uFill>
              <a:latin typeface="Arial"/>
            </a:endParaRPr>
          </a:p>
          <a:p>
            <a:pPr algn="just">
              <a:lnSpc>
                <a:spcPct val="200000"/>
              </a:lnSpc>
            </a:pPr>
            <a:r>
              <a:rPr b="1" lang="en-IE" sz="1600" spc="-1" strike="noStrike">
                <a:solidFill>
                  <a:srgbClr val="434343"/>
                </a:solidFill>
                <a:uFill>
                  <a:solidFill>
                    <a:srgbClr val="ffffff"/>
                  </a:solidFill>
                </a:uFill>
                <a:latin typeface="Roboto"/>
                <a:ea typeface="Roboto"/>
              </a:rPr>
              <a:t>2.</a:t>
            </a:r>
            <a:r>
              <a:rPr b="1" lang="en-IE" sz="1600" spc="-1" strike="noStrike">
                <a:solidFill>
                  <a:srgbClr val="434343"/>
                </a:solidFill>
                <a:uFill>
                  <a:solidFill>
                    <a:srgbClr val="ffffff"/>
                  </a:solidFill>
                </a:uFill>
                <a:latin typeface="Roboto"/>
                <a:ea typeface="Roboto"/>
              </a:rPr>
              <a:t>	</a:t>
            </a:r>
            <a:r>
              <a:rPr b="1" lang="en-IE" sz="1600" spc="-1" strike="noStrike">
                <a:solidFill>
                  <a:srgbClr val="434343"/>
                </a:solidFill>
                <a:uFill>
                  <a:solidFill>
                    <a:srgbClr val="ffffff"/>
                  </a:solidFill>
                </a:uFill>
                <a:latin typeface="Roboto"/>
                <a:ea typeface="Roboto"/>
              </a:rPr>
              <a:t>Unintentional Silence: pause lengths (long, medium, short), </a:t>
            </a:r>
            <a:r>
              <a:rPr b="1" lang="en-IE" sz="1600" spc="-1" strike="noStrike">
                <a:solidFill>
                  <a:srgbClr val="434343"/>
                </a:solidFill>
                <a:uFill>
                  <a:solidFill>
                    <a:srgbClr val="ffffff"/>
                  </a:solidFill>
                </a:uFill>
                <a:latin typeface="Roboto"/>
                <a:ea typeface="Roboto"/>
              </a:rPr>
              <a:t>	</a:t>
            </a:r>
            <a:r>
              <a:rPr b="1" lang="en-IE" sz="1600" spc="-1" strike="noStrike">
                <a:solidFill>
                  <a:srgbClr val="434343"/>
                </a:solidFill>
                <a:uFill>
                  <a:solidFill>
                    <a:srgbClr val="ffffff"/>
                  </a:solidFill>
                </a:uFill>
                <a:latin typeface="Roboto"/>
                <a:ea typeface="Roboto"/>
              </a:rPr>
              <a:t> trailed off mid-utterance, </a:t>
            </a:r>
            <a:endParaRPr b="0" lang="en-IE" sz="1800" spc="-1" strike="noStrike">
              <a:solidFill>
                <a:srgbClr val="000000"/>
              </a:solidFill>
              <a:uFill>
                <a:solidFill>
                  <a:srgbClr val="ffffff"/>
                </a:solidFill>
              </a:uFill>
              <a:latin typeface="Arial"/>
            </a:endParaRPr>
          </a:p>
          <a:p>
            <a:pPr algn="just">
              <a:lnSpc>
                <a:spcPct val="200000"/>
              </a:lnSpc>
            </a:pPr>
            <a:r>
              <a:rPr b="1" lang="en-IE" sz="1600" spc="-1" strike="noStrike">
                <a:solidFill>
                  <a:srgbClr val="434343"/>
                </a:solidFill>
                <a:uFill>
                  <a:solidFill>
                    <a:srgbClr val="ffffff"/>
                  </a:solidFill>
                </a:uFill>
                <a:latin typeface="Roboto"/>
                <a:ea typeface="Roboto"/>
              </a:rPr>
              <a:t>Incomplete words</a:t>
            </a:r>
            <a:endParaRPr b="0" lang="en-IE" sz="1800" spc="-1" strike="noStrike">
              <a:solidFill>
                <a:srgbClr val="000000"/>
              </a:solidFill>
              <a:uFill>
                <a:solidFill>
                  <a:srgbClr val="ffffff"/>
                </a:solidFill>
              </a:uFill>
              <a:latin typeface="Arial"/>
            </a:endParaRPr>
          </a:p>
          <a:p>
            <a:pPr algn="just">
              <a:lnSpc>
                <a:spcPct val="200000"/>
              </a:lnSpc>
            </a:pPr>
            <a:r>
              <a:rPr b="0" lang="en-IE" sz="1600" spc="-1" strike="noStrike">
                <a:solidFill>
                  <a:srgbClr val="434343"/>
                </a:solidFill>
                <a:uFill>
                  <a:solidFill>
                    <a:srgbClr val="ffffff"/>
                  </a:solidFill>
                </a:uFill>
                <a:latin typeface="Roboto"/>
                <a:ea typeface="Roboto"/>
              </a:rPr>
              <a:t>3.</a:t>
            </a:r>
            <a:r>
              <a:rPr b="0" lang="en-IE" sz="1600" spc="-1" strike="noStrike">
                <a:solidFill>
                  <a:srgbClr val="434343"/>
                </a:solidFill>
                <a:uFill>
                  <a:solidFill>
                    <a:srgbClr val="ffffff"/>
                  </a:solidFill>
                </a:uFill>
                <a:latin typeface="Roboto"/>
                <a:ea typeface="Roboto"/>
              </a:rPr>
              <a:t>	</a:t>
            </a:r>
            <a:r>
              <a:rPr b="0" lang="en-IE" sz="1600" spc="-1" strike="noStrike">
                <a:solidFill>
                  <a:srgbClr val="434343"/>
                </a:solidFill>
                <a:uFill>
                  <a:solidFill>
                    <a:srgbClr val="ffffff"/>
                  </a:solidFill>
                </a:uFill>
                <a:latin typeface="Roboto"/>
                <a:ea typeface="Roboto"/>
              </a:rPr>
              <a:t>Dialogue</a:t>
            </a:r>
            <a:endParaRPr b="0" lang="en-IE" sz="1800" spc="-1" strike="noStrike">
              <a:solidFill>
                <a:srgbClr val="000000"/>
              </a:solidFill>
              <a:uFill>
                <a:solidFill>
                  <a:srgbClr val="ffffff"/>
                </a:solidFill>
              </a:uFill>
              <a:latin typeface="Arial"/>
            </a:endParaRPr>
          </a:p>
        </p:txBody>
      </p:sp>
      <p:sp>
        <p:nvSpPr>
          <p:cNvPr id="151"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53" name="CustomShape 2"/>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400" spc="-1" strike="noStrike">
                <a:solidFill>
                  <a:srgbClr val="2a3990"/>
                </a:solidFill>
                <a:uFill>
                  <a:solidFill>
                    <a:srgbClr val="ffffff"/>
                  </a:solidFill>
                </a:uFill>
                <a:latin typeface="Roboto"/>
                <a:ea typeface="Roboto"/>
              </a:rPr>
              <a:t>A total of 24 Interactional Features were encoded</a:t>
            </a:r>
            <a:endParaRPr b="0" lang="en-IE" sz="1800" spc="-1" strike="noStrike">
              <a:solidFill>
                <a:srgbClr val="000000"/>
              </a:solidFill>
              <a:uFill>
                <a:solidFill>
                  <a:srgbClr val="ffffff"/>
                </a:solidFill>
              </a:uFill>
              <a:latin typeface="Arial"/>
            </a:endParaRPr>
          </a:p>
        </p:txBody>
      </p:sp>
      <p:sp>
        <p:nvSpPr>
          <p:cNvPr id="154" name="CustomShape 3"/>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Fillers: Total Filler Frequency, POS tags post filler, ‘Filler Location’ Score, Average    cosine similarity of post filler term, Self-correction counts, Sighs, Laughs, ‘I don’t know’ counts, </a:t>
            </a:r>
            <a:r>
              <a:rPr b="0" lang="en-IE" sz="1600" spc="-1" strike="noStrike">
                <a:solidFill>
                  <a:srgbClr val="434343"/>
                </a:solidFill>
                <a:uFill>
                  <a:solidFill>
                    <a:srgbClr val="ffffff"/>
                  </a:solidFill>
                </a:uFill>
                <a:latin typeface="Roboto"/>
                <a:ea typeface="Roboto"/>
              </a:rPr>
              <a:t>	</a:t>
            </a:r>
            <a:r>
              <a:rPr b="0" lang="en-IE" sz="1600" spc="-1" strike="noStrike">
                <a:solidFill>
                  <a:srgbClr val="434343"/>
                </a:solidFill>
                <a:uFill>
                  <a:solidFill>
                    <a:srgbClr val="ffffff"/>
                  </a:solidFill>
                </a:uFill>
                <a:latin typeface="Roboto"/>
                <a:ea typeface="Roboto"/>
              </a:rPr>
              <a:t> Unintelligible words</a:t>
            </a:r>
            <a:endParaRPr b="0" lang="en-IE" sz="1800" spc="-1" strike="noStrike">
              <a:solidFill>
                <a:srgbClr val="000000"/>
              </a:solidFill>
              <a:uFill>
                <a:solidFill>
                  <a:srgbClr val="ffffff"/>
                </a:solidFill>
              </a:uFill>
              <a:latin typeface="Arial"/>
            </a:endParaRPr>
          </a:p>
          <a:p>
            <a:pPr marL="457200" indent="-329400" algn="just">
              <a:lnSpc>
                <a:spcPct val="200000"/>
              </a:lnSpc>
              <a:buClr>
                <a:srgbClr val="434343"/>
              </a:buClr>
              <a:buFont typeface="Roboto"/>
              <a:buAutoNum type="arabicPeriod"/>
            </a:pPr>
            <a:r>
              <a:rPr b="0" lang="en-IE" sz="1600" spc="-1" strike="noStrike">
                <a:solidFill>
                  <a:srgbClr val="434343"/>
                </a:solidFill>
                <a:uFill>
                  <a:solidFill>
                    <a:srgbClr val="ffffff"/>
                  </a:solidFill>
                </a:uFill>
                <a:latin typeface="Roboto"/>
                <a:ea typeface="Roboto"/>
              </a:rPr>
              <a:t>Unintentional Silence: pause lengths (long, medium, short), trailed off mid-utterance, </a:t>
            </a:r>
            <a:endParaRPr b="0" lang="en-IE" sz="1800" spc="-1" strike="noStrike">
              <a:solidFill>
                <a:srgbClr val="000000"/>
              </a:solidFill>
              <a:uFill>
                <a:solidFill>
                  <a:srgbClr val="ffffff"/>
                </a:solidFill>
              </a:uFill>
              <a:latin typeface="Arial"/>
            </a:endParaRPr>
          </a:p>
          <a:p>
            <a:pPr algn="just">
              <a:lnSpc>
                <a:spcPct val="200000"/>
              </a:lnSpc>
            </a:pPr>
            <a:r>
              <a:rPr b="0" lang="en-IE" sz="1600" spc="-1" strike="noStrike">
                <a:solidFill>
                  <a:srgbClr val="434343"/>
                </a:solidFill>
                <a:uFill>
                  <a:solidFill>
                    <a:srgbClr val="ffffff"/>
                  </a:solidFill>
                </a:uFill>
                <a:latin typeface="Roboto"/>
                <a:ea typeface="Roboto"/>
              </a:rPr>
              <a:t>Incomplete words</a:t>
            </a:r>
            <a:endParaRPr b="0" lang="en-IE" sz="1800" spc="-1" strike="noStrike">
              <a:solidFill>
                <a:srgbClr val="000000"/>
              </a:solidFill>
              <a:uFill>
                <a:solidFill>
                  <a:srgbClr val="ffffff"/>
                </a:solidFill>
              </a:uFill>
              <a:latin typeface="Arial"/>
            </a:endParaRPr>
          </a:p>
          <a:p>
            <a:pPr algn="just">
              <a:lnSpc>
                <a:spcPct val="200000"/>
              </a:lnSpc>
            </a:pPr>
            <a:r>
              <a:rPr b="1" lang="en-IE" sz="1600" spc="-1" strike="noStrike">
                <a:solidFill>
                  <a:srgbClr val="434343"/>
                </a:solidFill>
                <a:uFill>
                  <a:solidFill>
                    <a:srgbClr val="ffffff"/>
                  </a:solidFill>
                </a:uFill>
                <a:latin typeface="Roboto"/>
                <a:ea typeface="Roboto"/>
              </a:rPr>
              <a:t>3.</a:t>
            </a:r>
            <a:r>
              <a:rPr b="1" lang="en-IE" sz="1600" spc="-1" strike="noStrike">
                <a:solidFill>
                  <a:srgbClr val="434343"/>
                </a:solidFill>
                <a:uFill>
                  <a:solidFill>
                    <a:srgbClr val="ffffff"/>
                  </a:solidFill>
                </a:uFill>
                <a:latin typeface="Roboto"/>
                <a:ea typeface="Roboto"/>
              </a:rPr>
              <a:t>	</a:t>
            </a:r>
            <a:r>
              <a:rPr b="1" lang="en-IE" sz="1600" spc="-1" strike="noStrike">
                <a:solidFill>
                  <a:srgbClr val="434343"/>
                </a:solidFill>
                <a:uFill>
                  <a:solidFill>
                    <a:srgbClr val="ffffff"/>
                  </a:solidFill>
                </a:uFill>
                <a:latin typeface="Roboto"/>
                <a:ea typeface="Roboto"/>
              </a:rPr>
              <a:t>Dialogue: Backchannels, Questions frequency of both the examiner </a:t>
            </a:r>
            <a:endParaRPr b="0" lang="en-IE" sz="1800" spc="-1" strike="noStrike">
              <a:solidFill>
                <a:srgbClr val="000000"/>
              </a:solidFill>
              <a:uFill>
                <a:solidFill>
                  <a:srgbClr val="ffffff"/>
                </a:solidFill>
              </a:uFill>
              <a:latin typeface="Arial"/>
            </a:endParaRPr>
          </a:p>
          <a:p>
            <a:pPr algn="just">
              <a:lnSpc>
                <a:spcPct val="200000"/>
              </a:lnSpc>
            </a:pPr>
            <a:r>
              <a:rPr b="1" lang="en-IE" sz="1600" spc="-1" strike="noStrike">
                <a:solidFill>
                  <a:srgbClr val="434343"/>
                </a:solidFill>
                <a:uFill>
                  <a:solidFill>
                    <a:srgbClr val="ffffff"/>
                  </a:solidFill>
                </a:uFill>
                <a:latin typeface="Roboto"/>
                <a:ea typeface="Roboto"/>
              </a:rPr>
              <a:t>&amp; participant, Answer Length, Turn Count Ratio, “I don’t know”</a:t>
            </a:r>
            <a:endParaRPr b="0" lang="en-IE"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56" name="CustomShape 2"/>
          <p:cNvSpPr/>
          <p:nvPr/>
        </p:nvSpPr>
        <p:spPr>
          <a:xfrm>
            <a:off x="5122080" y="886680"/>
            <a:ext cx="3645360" cy="3655800"/>
          </a:xfrm>
          <a:prstGeom prst="rect">
            <a:avLst/>
          </a:prstGeom>
          <a:noFill/>
          <a:ln>
            <a:noFill/>
          </a:ln>
        </p:spPr>
        <p:style>
          <a:lnRef idx="0"/>
          <a:fillRef idx="0"/>
          <a:effectRef idx="0"/>
          <a:fontRef idx="minor"/>
        </p:style>
        <p:txBody>
          <a:bodyPr lIns="90000" rIns="90000" tIns="91440" bIns="91440"/>
          <a:p>
            <a:pPr>
              <a:lnSpc>
                <a:spcPct val="100000"/>
              </a:lnSpc>
            </a:pPr>
            <a:endParaRPr b="0" lang="en-IE" sz="1800" spc="-1" strike="noStrike">
              <a:solidFill>
                <a:srgbClr val="000000"/>
              </a:solidFill>
              <a:uFill>
                <a:solidFill>
                  <a:srgbClr val="ffffff"/>
                </a:solidFill>
              </a:uFill>
              <a:latin typeface="Arial"/>
            </a:endParaRPr>
          </a:p>
          <a:p>
            <a:pPr marL="457200" indent="-304200">
              <a:lnSpc>
                <a:spcPct val="100000"/>
              </a:lnSpc>
              <a:buClr>
                <a:srgbClr val="434343"/>
              </a:buClr>
              <a:buFont typeface="Roboto"/>
              <a:buChar char="●"/>
            </a:pPr>
            <a:r>
              <a:rPr b="0" lang="en-IE" sz="1200" spc="-1" strike="noStrike">
                <a:solidFill>
                  <a:srgbClr val="434343"/>
                </a:solidFill>
                <a:uFill>
                  <a:solidFill>
                    <a:srgbClr val="ffffff"/>
                  </a:solidFill>
                </a:uFill>
                <a:latin typeface="Roboto"/>
                <a:ea typeface="Roboto"/>
              </a:rPr>
              <a:t>It is suggest that the 3rd highest correlating variable (participant incomplete word ratio) causes the above two variables.</a:t>
            </a: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a:p>
            <a:pPr marL="457200" indent="-304200">
              <a:lnSpc>
                <a:spcPct val="100000"/>
              </a:lnSpc>
              <a:buClr>
                <a:srgbClr val="434343"/>
              </a:buClr>
              <a:buFont typeface="Roboto"/>
              <a:buChar char="●"/>
            </a:pPr>
            <a:r>
              <a:rPr b="0" lang="en-IE" sz="1200" spc="-1" strike="noStrike">
                <a:solidFill>
                  <a:srgbClr val="434343"/>
                </a:solidFill>
                <a:uFill>
                  <a:solidFill>
                    <a:srgbClr val="ffffff"/>
                  </a:solidFill>
                </a:uFill>
                <a:latin typeface="Roboto"/>
                <a:ea typeface="Roboto"/>
              </a:rPr>
              <a:t>Eg. A participant fails to complete word therefore the examiner needs to clarify what they’re trying to express by asking more questions and therefore having an increase count in utterance starts.*</a:t>
            </a:r>
            <a:endParaRPr b="0" lang="en-IE" sz="1800" spc="-1" strike="noStrike">
              <a:solidFill>
                <a:srgbClr val="000000"/>
              </a:solidFill>
              <a:uFill>
                <a:solidFill>
                  <a:srgbClr val="ffffff"/>
                </a:solidFill>
              </a:uFill>
              <a:latin typeface="Arial"/>
            </a:endParaRPr>
          </a:p>
          <a:p>
            <a:pPr>
              <a:lnSpc>
                <a:spcPct val="100000"/>
              </a:lnSpc>
            </a:pPr>
            <a:r>
              <a:rPr b="0" lang="en-IE" sz="1200" spc="-1" strike="noStrike">
                <a:solidFill>
                  <a:srgbClr val="434343"/>
                </a:solidFill>
                <a:uFill>
                  <a:solidFill>
                    <a:srgbClr val="ffffff"/>
                  </a:solidFill>
                </a:uFill>
                <a:latin typeface="Roboto"/>
                <a:ea typeface="Roboto"/>
              </a:rPr>
              <a:t> </a:t>
            </a:r>
            <a:endParaRPr b="0" lang="en-IE" sz="1800" spc="-1" strike="noStrike">
              <a:solidFill>
                <a:srgbClr val="000000"/>
              </a:solidFill>
              <a:uFill>
                <a:solidFill>
                  <a:srgbClr val="ffffff"/>
                </a:solidFill>
              </a:uFill>
              <a:latin typeface="Arial"/>
            </a:endParaRPr>
          </a:p>
        </p:txBody>
      </p:sp>
      <p:pic>
        <p:nvPicPr>
          <p:cNvPr id="157" name="Shape 247" descr=""/>
          <p:cNvPicPr/>
          <p:nvPr/>
        </p:nvPicPr>
        <p:blipFill>
          <a:blip r:embed="rId1"/>
          <a:stretch/>
        </p:blipFill>
        <p:spPr>
          <a:xfrm>
            <a:off x="226080" y="1017720"/>
            <a:ext cx="5099040" cy="3524760"/>
          </a:xfrm>
          <a:prstGeom prst="rect">
            <a:avLst/>
          </a:prstGeom>
          <a:ln>
            <a:noFill/>
          </a:ln>
        </p:spPr>
      </p:pic>
      <p:sp>
        <p:nvSpPr>
          <p:cNvPr id="158" name="CustomShape 3"/>
          <p:cNvSpPr/>
          <p:nvPr/>
        </p:nvSpPr>
        <p:spPr>
          <a:xfrm>
            <a:off x="311760" y="4543200"/>
            <a:ext cx="5099040" cy="529560"/>
          </a:xfrm>
          <a:prstGeom prst="rect">
            <a:avLst/>
          </a:prstGeom>
          <a:noFill/>
          <a:ln>
            <a:noFill/>
          </a:ln>
        </p:spPr>
        <p:style>
          <a:lnRef idx="0"/>
          <a:fillRef idx="0"/>
          <a:effectRef idx="0"/>
          <a:fontRef idx="minor"/>
        </p:style>
        <p:txBody>
          <a:bodyPr lIns="90000" rIns="90000" tIns="91440" bIns="91440"/>
          <a:p>
            <a:pPr>
              <a:lnSpc>
                <a:spcPct val="100000"/>
              </a:lnSpc>
            </a:pPr>
            <a:r>
              <a:rPr b="0" lang="en-IE" sz="1200" spc="-1" strike="noStrike">
                <a:solidFill>
                  <a:srgbClr val="434343"/>
                </a:solidFill>
                <a:uFill>
                  <a:solidFill>
                    <a:srgbClr val="ffffff"/>
                  </a:solidFill>
                </a:uFill>
                <a:latin typeface="Roboto"/>
                <a:ea typeface="Roboto"/>
              </a:rPr>
              <a:t>*TTR &amp; EQC have a correlation of ~0.2</a:t>
            </a:r>
            <a:endParaRPr b="0" lang="en-IE" sz="1800" spc="-1" strike="noStrike">
              <a:solidFill>
                <a:srgbClr val="000000"/>
              </a:solidFill>
              <a:uFill>
                <a:solidFill>
                  <a:srgbClr val="ffffff"/>
                </a:solidFill>
              </a:uFill>
              <a:latin typeface="Arial"/>
            </a:endParaRPr>
          </a:p>
        </p:txBody>
      </p:sp>
      <p:sp>
        <p:nvSpPr>
          <p:cNvPr id="159" name="CustomShape 4"/>
          <p:cNvSpPr/>
          <p:nvPr/>
        </p:nvSpPr>
        <p:spPr>
          <a:xfrm>
            <a:off x="311760" y="410040"/>
            <a:ext cx="8519760" cy="714960"/>
          </a:xfrm>
          <a:prstGeom prst="rect">
            <a:avLst/>
          </a:prstGeom>
          <a:noFill/>
          <a:ln>
            <a:noFill/>
          </a:ln>
        </p:spPr>
        <p:style>
          <a:lnRef idx="0"/>
          <a:fillRef idx="0"/>
          <a:effectRef idx="0"/>
          <a:fontRef idx="minor"/>
        </p:style>
        <p:txBody>
          <a:bodyPr lIns="90000" rIns="90000" tIns="91440" bIns="91440"/>
          <a:p>
            <a:pPr>
              <a:lnSpc>
                <a:spcPct val="100000"/>
              </a:lnSpc>
            </a:pPr>
            <a:r>
              <a:rPr b="0" lang="en-IE" sz="1400" spc="-1" strike="noStrike">
                <a:solidFill>
                  <a:srgbClr val="2a3990"/>
                </a:solidFill>
                <a:uFill>
                  <a:solidFill>
                    <a:srgbClr val="ffffff"/>
                  </a:solidFill>
                </a:uFill>
                <a:latin typeface="Roboto"/>
                <a:ea typeface="Roboto"/>
              </a:rPr>
              <a:t>The two variables that have the highest Pearson’s Correlation with the target variables (Probable AD) are the utterance start count ratio (Examiner / Participant)  and a normalised frequency of examiner questions.</a:t>
            </a:r>
            <a:endParaRPr b="0" lang="en-IE"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97960" y="2152440"/>
            <a:ext cx="8221320" cy="83808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2400" spc="-1" strike="noStrike">
                <a:solidFill>
                  <a:srgbClr val="ffffff"/>
                </a:solidFill>
                <a:uFill>
                  <a:solidFill>
                    <a:srgbClr val="ffffff"/>
                  </a:solidFill>
                </a:uFill>
                <a:latin typeface="Roboto"/>
                <a:ea typeface="Roboto"/>
              </a:rPr>
              <a:t>Results &amp; Discussion, Conclusion, Further Work </a:t>
            </a:r>
            <a:endParaRPr b="0" lang="en-IE"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pic>
        <p:nvPicPr>
          <p:cNvPr id="162" name="Shape 260" descr=""/>
          <p:cNvPicPr/>
          <p:nvPr/>
        </p:nvPicPr>
        <p:blipFill>
          <a:blip r:embed="rId1"/>
          <a:stretch/>
        </p:blipFill>
        <p:spPr>
          <a:xfrm>
            <a:off x="648720" y="1755720"/>
            <a:ext cx="7101720" cy="2819520"/>
          </a:xfrm>
          <a:prstGeom prst="rect">
            <a:avLst/>
          </a:prstGeom>
          <a:ln>
            <a:noFill/>
          </a:ln>
        </p:spPr>
      </p:pic>
      <p:sp>
        <p:nvSpPr>
          <p:cNvPr id="163" name="CustomShape 2"/>
          <p:cNvSpPr/>
          <p:nvPr/>
        </p:nvSpPr>
        <p:spPr>
          <a:xfrm>
            <a:off x="609480" y="1148760"/>
            <a:ext cx="6826680" cy="680760"/>
          </a:xfrm>
          <a:prstGeom prst="rect">
            <a:avLst/>
          </a:prstGeom>
          <a:solidFill>
            <a:srgbClr val="ffffff"/>
          </a:solidFill>
          <a:ln>
            <a:noFill/>
          </a:ln>
        </p:spPr>
        <p:style>
          <a:lnRef idx="0"/>
          <a:fillRef idx="0"/>
          <a:effectRef idx="0"/>
          <a:fontRef idx="minor"/>
        </p:style>
        <p:txBody>
          <a:bodyPr lIns="90000" rIns="90000" tIns="91440" bIns="91440"/>
          <a:p>
            <a:pPr marL="457200" indent="-297720" algn="just">
              <a:lnSpc>
                <a:spcPct val="100000"/>
              </a:lnSpc>
              <a:buClr>
                <a:srgbClr val="000000"/>
              </a:buClr>
              <a:buFont typeface="Arial"/>
              <a:buChar char="●"/>
            </a:pPr>
            <a:r>
              <a:rPr b="0" lang="en-IE" sz="1100" spc="-1" strike="noStrike">
                <a:solidFill>
                  <a:srgbClr val="000000"/>
                </a:solidFill>
                <a:uFill>
                  <a:solidFill>
                    <a:srgbClr val="ffffff"/>
                  </a:solidFill>
                </a:uFill>
                <a:latin typeface="Arial"/>
                <a:ea typeface="Arial"/>
              </a:rPr>
              <a:t>There it can be said that the combination of both linguistic and interactional features encoded together outperform the classification of AD than that of when linguistic features are used solely.</a:t>
            </a:r>
            <a:endParaRPr b="0" lang="en-IE" sz="1800" spc="-1" strike="noStrike">
              <a:solidFill>
                <a:srgbClr val="000000"/>
              </a:solidFill>
              <a:uFill>
                <a:solidFill>
                  <a:srgbClr val="ffffff"/>
                </a:solidFill>
              </a:uFill>
              <a:latin typeface="Arial"/>
            </a:endParaRPr>
          </a:p>
        </p:txBody>
      </p:sp>
      <p:sp>
        <p:nvSpPr>
          <p:cNvPr id="164" name="CustomShape 3"/>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1600" spc="-1" strike="noStrike">
                <a:solidFill>
                  <a:srgbClr val="2a3990"/>
                </a:solidFill>
                <a:uFill>
                  <a:solidFill>
                    <a:srgbClr val="ffffff"/>
                  </a:solidFill>
                </a:uFill>
                <a:latin typeface="Roboto"/>
                <a:ea typeface="Roboto"/>
              </a:rPr>
              <a:t>Over half (52.2%) of the originally all linguistic features (red) were replaced by ones that were interactional (blue) disproving the null hypothesis.</a:t>
            </a:r>
            <a:endParaRPr b="0" lang="en-IE"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pic>
        <p:nvPicPr>
          <p:cNvPr id="166" name="Shape 268" descr=""/>
          <p:cNvPicPr/>
          <p:nvPr/>
        </p:nvPicPr>
        <p:blipFill>
          <a:blip r:embed="rId1"/>
          <a:stretch/>
        </p:blipFill>
        <p:spPr>
          <a:xfrm>
            <a:off x="648720" y="1755720"/>
            <a:ext cx="7101720" cy="2819520"/>
          </a:xfrm>
          <a:prstGeom prst="rect">
            <a:avLst/>
          </a:prstGeom>
          <a:ln>
            <a:noFill/>
          </a:ln>
        </p:spPr>
      </p:pic>
      <p:sp>
        <p:nvSpPr>
          <p:cNvPr id="167" name="CustomShape 2"/>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1600" spc="-1" strike="noStrike">
                <a:solidFill>
                  <a:srgbClr val="2a3990"/>
                </a:solidFill>
                <a:uFill>
                  <a:solidFill>
                    <a:srgbClr val="ffffff"/>
                  </a:solidFill>
                </a:uFill>
                <a:latin typeface="Roboto"/>
                <a:ea typeface="Roboto"/>
              </a:rPr>
              <a:t>Not only did interactional features replace over half of the linguistic features in the top predicting feature ranking, the top 3 features were interactional and had a significantly higher prediction score than the remaining variables.</a:t>
            </a:r>
            <a:endParaRPr b="0" lang="en-IE" sz="1800" spc="-1" strike="noStrike">
              <a:solidFill>
                <a:srgbClr val="000000"/>
              </a:solidFill>
              <a:uFill>
                <a:solidFill>
                  <a:srgbClr val="ffffff"/>
                </a:solidFill>
              </a:uFill>
              <a:latin typeface="Arial"/>
            </a:endParaRPr>
          </a:p>
        </p:txBody>
      </p:sp>
      <p:sp>
        <p:nvSpPr>
          <p:cNvPr id="168" name="CustomShape 3"/>
          <p:cNvSpPr/>
          <p:nvPr/>
        </p:nvSpPr>
        <p:spPr>
          <a:xfrm>
            <a:off x="2653560" y="2580120"/>
            <a:ext cx="2908440" cy="680760"/>
          </a:xfrm>
          <a:prstGeom prst="rect">
            <a:avLst/>
          </a:prstGeom>
          <a:noFill/>
          <a:ln>
            <a:noFill/>
          </a:ln>
        </p:spPr>
        <p:style>
          <a:lnRef idx="0"/>
          <a:fillRef idx="0"/>
          <a:effectRef idx="0"/>
          <a:fontRef idx="minor"/>
        </p:style>
        <p:txBody>
          <a:bodyPr lIns="90000" rIns="90000" tIns="91440" bIns="91440"/>
          <a:p>
            <a:pPr>
              <a:lnSpc>
                <a:spcPct val="100000"/>
              </a:lnSpc>
            </a:pPr>
            <a:r>
              <a:rPr b="0" lang="en-IE" sz="1400" spc="-1" strike="noStrike">
                <a:solidFill>
                  <a:srgbClr val="ff0000"/>
                </a:solidFill>
                <a:uFill>
                  <a:solidFill>
                    <a:srgbClr val="ffffff"/>
                  </a:solidFill>
                </a:uFill>
                <a:latin typeface="Arial"/>
                <a:ea typeface="Arial"/>
              </a:rPr>
              <a:t>Change colour of bars  - highlight top 3</a:t>
            </a:r>
            <a:endParaRPr b="0" lang="en-IE"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1400" spc="-1" strike="noStrike">
                <a:solidFill>
                  <a:srgbClr val="2a3990"/>
                </a:solidFill>
                <a:uFill>
                  <a:solidFill>
                    <a:srgbClr val="ffffff"/>
                  </a:solidFill>
                </a:uFill>
                <a:latin typeface="Roboto"/>
                <a:ea typeface="Roboto"/>
              </a:rPr>
              <a:t>Echoing the correlation analysis results, the three variables that have a significantly higher predicting scores (ANOVA F-Value) than the remaining features are Turn-Take Ratio (TTR), Examiner Question Ratio (EQC) and Incomplete Word Ratio (ICR). </a:t>
            </a:r>
            <a:endParaRPr b="0" lang="en-IE" sz="1800" spc="-1" strike="noStrike">
              <a:solidFill>
                <a:srgbClr val="000000"/>
              </a:solidFill>
              <a:uFill>
                <a:solidFill>
                  <a:srgbClr val="ffffff"/>
                </a:solidFill>
              </a:uFill>
              <a:latin typeface="Arial"/>
            </a:endParaRPr>
          </a:p>
        </p:txBody>
      </p:sp>
      <p:pic>
        <p:nvPicPr>
          <p:cNvPr id="170" name="Shape 276" descr=""/>
          <p:cNvPicPr/>
          <p:nvPr/>
        </p:nvPicPr>
        <p:blipFill>
          <a:blip r:embed="rId1"/>
          <a:stretch/>
        </p:blipFill>
        <p:spPr>
          <a:xfrm>
            <a:off x="648720" y="1755720"/>
            <a:ext cx="7101720" cy="2819520"/>
          </a:xfrm>
          <a:prstGeom prst="rect">
            <a:avLst/>
          </a:prstGeom>
          <a:ln>
            <a:noFill/>
          </a:ln>
        </p:spPr>
      </p:pic>
      <p:sp>
        <p:nvSpPr>
          <p:cNvPr id="171" name="CustomShape 2"/>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72" name="CustomShape 3"/>
          <p:cNvSpPr/>
          <p:nvPr/>
        </p:nvSpPr>
        <p:spPr>
          <a:xfrm>
            <a:off x="609480" y="1148760"/>
            <a:ext cx="6826680" cy="680760"/>
          </a:xfrm>
          <a:prstGeom prst="rect">
            <a:avLst/>
          </a:prstGeom>
          <a:solidFill>
            <a:srgbClr val="ffffff"/>
          </a:solidFill>
          <a:ln>
            <a:noFill/>
          </a:ln>
        </p:spPr>
        <p:style>
          <a:lnRef idx="0"/>
          <a:fillRef idx="0"/>
          <a:effectRef idx="0"/>
          <a:fontRef idx="minor"/>
        </p:style>
        <p:txBody>
          <a:bodyPr lIns="90000" rIns="90000" tIns="91440" bIns="91440"/>
          <a:p>
            <a:pPr marL="457200" indent="-297720" algn="just">
              <a:lnSpc>
                <a:spcPct val="100000"/>
              </a:lnSpc>
              <a:buClr>
                <a:srgbClr val="000000"/>
              </a:buClr>
              <a:buFont typeface="Arial"/>
              <a:buChar char="●"/>
            </a:pPr>
            <a:r>
              <a:rPr b="0" lang="en-IE" sz="1100" spc="-1" strike="noStrike">
                <a:solidFill>
                  <a:srgbClr val="000000"/>
                </a:solidFill>
                <a:uFill>
                  <a:solidFill>
                    <a:srgbClr val="ffffff"/>
                  </a:solidFill>
                </a:uFill>
                <a:latin typeface="Arial"/>
                <a:ea typeface="Arial"/>
              </a:rPr>
              <a:t>The combination of these three variables having a significantly higher predictive scores suggest that the phenomenon of the examiner being required to manifest a role of higher dialogue and presence can be represented by encoding these features and used to aid the computational diagnosis of AD.</a:t>
            </a:r>
            <a:endParaRPr b="0" lang="en-IE" sz="1800" spc="-1" strike="noStrike">
              <a:solidFill>
                <a:srgbClr val="000000"/>
              </a:solidFill>
              <a:uFill>
                <a:solidFill>
                  <a:srgbClr val="ffffff"/>
                </a:solidFill>
              </a:uFill>
              <a:latin typeface="Arial"/>
            </a:endParaRPr>
          </a:p>
        </p:txBody>
      </p:sp>
      <p:sp>
        <p:nvSpPr>
          <p:cNvPr id="173" name="CustomShape 4"/>
          <p:cNvSpPr/>
          <p:nvPr/>
        </p:nvSpPr>
        <p:spPr>
          <a:xfrm>
            <a:off x="2653560" y="2580120"/>
            <a:ext cx="2908440" cy="680760"/>
          </a:xfrm>
          <a:prstGeom prst="rect">
            <a:avLst/>
          </a:prstGeom>
          <a:noFill/>
          <a:ln>
            <a:noFill/>
          </a:ln>
        </p:spPr>
        <p:style>
          <a:lnRef idx="0"/>
          <a:fillRef idx="0"/>
          <a:effectRef idx="0"/>
          <a:fontRef idx="minor"/>
        </p:style>
        <p:txBody>
          <a:bodyPr lIns="90000" rIns="90000" tIns="91440" bIns="91440"/>
          <a:p>
            <a:pPr>
              <a:lnSpc>
                <a:spcPct val="100000"/>
              </a:lnSpc>
            </a:pPr>
            <a:r>
              <a:rPr b="0" lang="en-IE" sz="1400" spc="-1" strike="noStrike">
                <a:solidFill>
                  <a:srgbClr val="ff0000"/>
                </a:solidFill>
                <a:uFill>
                  <a:solidFill>
                    <a:srgbClr val="ffffff"/>
                  </a:solidFill>
                </a:uFill>
                <a:latin typeface="Arial"/>
                <a:ea typeface="Arial"/>
              </a:rPr>
              <a:t>Change colour of bars  - highlight top 3</a:t>
            </a:r>
            <a:endParaRPr b="0" lang="en-IE"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2200" spc="-1" strike="noStrike">
                <a:solidFill>
                  <a:srgbClr val="2a3990"/>
                </a:solidFill>
                <a:uFill>
                  <a:solidFill>
                    <a:srgbClr val="ffffff"/>
                  </a:solidFill>
                </a:uFill>
                <a:latin typeface="Roboto"/>
                <a:ea typeface="Roboto"/>
              </a:rPr>
              <a:t>As expected, the addition of interactional features saw was an increase (+4.96%) in classifier accuracy.</a:t>
            </a:r>
            <a:endParaRPr b="0" lang="en-IE" sz="1800" spc="-1" strike="noStrike">
              <a:solidFill>
                <a:srgbClr val="000000"/>
              </a:solidFill>
              <a:uFill>
                <a:solidFill>
                  <a:srgbClr val="ffffff"/>
                </a:solidFill>
              </a:uFill>
              <a:latin typeface="Arial"/>
            </a:endParaRPr>
          </a:p>
        </p:txBody>
      </p:sp>
      <p:sp>
        <p:nvSpPr>
          <p:cNvPr id="175" name="CustomShape 2"/>
          <p:cNvSpPr/>
          <p:nvPr/>
        </p:nvSpPr>
        <p:spPr>
          <a:xfrm>
            <a:off x="6282360" y="3671640"/>
            <a:ext cx="2626200" cy="982080"/>
          </a:xfrm>
          <a:prstGeom prst="rect">
            <a:avLst/>
          </a:prstGeom>
          <a:solidFill>
            <a:srgbClr val="ffffff"/>
          </a:solidFill>
          <a:ln>
            <a:noFill/>
          </a:ln>
        </p:spPr>
        <p:style>
          <a:lnRef idx="0"/>
          <a:fillRef idx="0"/>
          <a:effectRef idx="0"/>
          <a:fontRef idx="minor"/>
        </p:style>
      </p:sp>
      <p:graphicFrame>
        <p:nvGraphicFramePr>
          <p:cNvPr id="176" name="Table 3"/>
          <p:cNvGraphicFramePr/>
          <p:nvPr/>
        </p:nvGraphicFramePr>
        <p:xfrm>
          <a:off x="1760400" y="1776960"/>
          <a:ext cx="5308560" cy="1554840"/>
        </p:xfrm>
        <a:graphic>
          <a:graphicData uri="http://schemas.openxmlformats.org/drawingml/2006/table">
            <a:tbl>
              <a:tblPr/>
              <a:tblGrid>
                <a:gridCol w="1327320"/>
                <a:gridCol w="1170000"/>
                <a:gridCol w="1064880"/>
                <a:gridCol w="1746720"/>
              </a:tblGrid>
              <a:tr h="38232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LF Only</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LF &amp; IF</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Absolute Difference</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9520">
                <a:tc>
                  <a:txBody>
                    <a:bodyPr lIns="91080" rIns="91080"/>
                    <a:p>
                      <a:pPr>
                        <a:lnSpc>
                          <a:spcPct val="100000"/>
                        </a:lnSpc>
                      </a:pPr>
                      <a:r>
                        <a:rPr b="0" lang="en-IE" sz="1400" spc="-1" strike="noStrike">
                          <a:solidFill>
                            <a:srgbClr val="000000"/>
                          </a:solidFill>
                          <a:uFill>
                            <a:solidFill>
                              <a:srgbClr val="ffffff"/>
                            </a:solidFill>
                          </a:uFill>
                          <a:latin typeface="Arial"/>
                          <a:ea typeface="Arial"/>
                        </a:rPr>
                        <a:t>Precision</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77.5%</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82.46%</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+4.96%</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92040">
                <a:tc>
                  <a:txBody>
                    <a:bodyPr lIns="91080" rIns="91080"/>
                    <a:p>
                      <a:pPr>
                        <a:lnSpc>
                          <a:spcPct val="100000"/>
                        </a:lnSpc>
                      </a:pPr>
                      <a:r>
                        <a:rPr b="0" lang="en-IE" sz="1400" spc="-1" strike="noStrike">
                          <a:solidFill>
                            <a:srgbClr val="000000"/>
                          </a:solidFill>
                          <a:uFill>
                            <a:solidFill>
                              <a:srgbClr val="ffffff"/>
                            </a:solidFill>
                          </a:uFill>
                          <a:latin typeface="Arial"/>
                          <a:ea typeface="Arial"/>
                        </a:rPr>
                        <a:t>Recall</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72.3%</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78.16%</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+5.82%</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90960">
                <a:tc>
                  <a:txBody>
                    <a:bodyPr lIns="91080" rIns="91080"/>
                    <a:p>
                      <a:pPr>
                        <a:lnSpc>
                          <a:spcPct val="100000"/>
                        </a:lnSpc>
                      </a:pPr>
                      <a:r>
                        <a:rPr b="0" lang="en-IE" sz="1400" spc="-1" strike="noStrike">
                          <a:solidFill>
                            <a:srgbClr val="000000"/>
                          </a:solidFill>
                          <a:uFill>
                            <a:solidFill>
                              <a:srgbClr val="ffffff"/>
                            </a:solidFill>
                          </a:uFill>
                          <a:latin typeface="Arial"/>
                          <a:ea typeface="Arial"/>
                        </a:rPr>
                        <a:t>F1 Score</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73.8%</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79.36%</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IE" sz="1400" spc="-1" strike="noStrike">
                          <a:solidFill>
                            <a:srgbClr val="000000"/>
                          </a:solidFill>
                          <a:uFill>
                            <a:solidFill>
                              <a:srgbClr val="ffffff"/>
                            </a:solidFill>
                          </a:uFill>
                          <a:latin typeface="Arial"/>
                          <a:ea typeface="Arial"/>
                        </a:rPr>
                        <a:t>+5.54%</a:t>
                      </a:r>
                      <a:endParaRPr b="0" lang="en-IE"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97960" y="2152440"/>
            <a:ext cx="8221320" cy="838080"/>
          </a:xfrm>
          <a:prstGeom prst="rect">
            <a:avLst/>
          </a:prstGeom>
          <a:noFill/>
          <a:ln>
            <a:noFill/>
          </a:ln>
        </p:spPr>
        <p:style>
          <a:lnRef idx="0"/>
          <a:fillRef idx="0"/>
          <a:effectRef idx="0"/>
          <a:fontRef idx="minor"/>
        </p:style>
        <p:txBody>
          <a:bodyPr lIns="90000" rIns="90000" tIns="91440" bIns="91440" anchor="b"/>
          <a:p>
            <a:r>
              <a:rPr b="0" lang="en-IE" sz="2400" spc="-1" strike="noStrike">
                <a:solidFill>
                  <a:srgbClr val="ffffff"/>
                </a:solidFill>
                <a:uFill>
                  <a:solidFill>
                    <a:srgbClr val="ffffff"/>
                  </a:solidFill>
                </a:uFill>
                <a:latin typeface="Roboto"/>
                <a:ea typeface="Roboto"/>
              </a:rPr>
              <a:t>Intro: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Dementia &amp; Alzheimer’s Disease</a:t>
            </a:r>
            <a:endParaRPr b="0" lang="en-IE" sz="1800" spc="-1" strike="noStrike">
              <a:solidFill>
                <a:srgbClr val="000000"/>
              </a:solidFill>
              <a:uFill>
                <a:solidFill>
                  <a:srgbClr val="ffffff"/>
                </a:solidFill>
              </a:uFill>
              <a:latin typeface="Arial"/>
            </a:endParaRPr>
          </a:p>
          <a:p>
            <a:pPr>
              <a:lnSpc>
                <a:spcPct val="100000"/>
              </a:lnSpc>
            </a:pP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Motivation</a:t>
            </a:r>
            <a:endParaRPr b="0" lang="en-IE"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78" name="CustomShape 2"/>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Conclusion</a:t>
            </a:r>
            <a:endParaRPr b="0" lang="en-IE" sz="1800" spc="-1" strike="noStrike">
              <a:solidFill>
                <a:srgbClr val="000000"/>
              </a:solidFill>
              <a:uFill>
                <a:solidFill>
                  <a:srgbClr val="ffffff"/>
                </a:solidFill>
              </a:uFill>
              <a:latin typeface="Arial"/>
            </a:endParaRPr>
          </a:p>
        </p:txBody>
      </p:sp>
      <p:sp>
        <p:nvSpPr>
          <p:cNvPr id="179" name="CustomShape 3"/>
          <p:cNvSpPr/>
          <p:nvPr/>
        </p:nvSpPr>
        <p:spPr>
          <a:xfrm>
            <a:off x="311760" y="1098720"/>
            <a:ext cx="8519760" cy="3338280"/>
          </a:xfrm>
          <a:prstGeom prst="rect">
            <a:avLst/>
          </a:prstGeom>
          <a:noFill/>
          <a:ln>
            <a:noFill/>
          </a:ln>
        </p:spPr>
        <p:style>
          <a:lnRef idx="0"/>
          <a:fillRef idx="0"/>
          <a:effectRef idx="0"/>
          <a:fontRef idx="minor"/>
        </p:style>
        <p:txBody>
          <a:bodyPr lIns="90000" rIns="90000" tIns="91440" bIns="91440"/>
          <a:p>
            <a:pPr algn="just">
              <a:lnSpc>
                <a:spcPct val="200000"/>
              </a:lnSpc>
            </a:pPr>
            <a:r>
              <a:rPr b="0" lang="en-IE" sz="1200" spc="-1" strike="noStrike">
                <a:solidFill>
                  <a:srgbClr val="434343"/>
                </a:solidFill>
                <a:uFill>
                  <a:solidFill>
                    <a:srgbClr val="ffffff"/>
                  </a:solidFill>
                </a:uFill>
                <a:latin typeface="Roboto"/>
                <a:ea typeface="Roboto"/>
              </a:rPr>
              <a:t>Since interactional features replaced over half of the originally all non-interactional top predicting features regarding diagnosis predicting weight, as well as causing an improvement in the classifier's accuracy, one can conclude that encoding interactional features, in particular dialogue based features that represent the amount of involvement the invigilator is required to manifest throughout the session, in addition to non-interactional features, can assist in computationally classifying Alzheimer's disease.</a:t>
            </a:r>
            <a:endParaRPr b="0" lang="en-IE" sz="1800" spc="-1" strike="noStrike">
              <a:solidFill>
                <a:srgbClr val="000000"/>
              </a:solidFill>
              <a:uFill>
                <a:solidFill>
                  <a:srgbClr val="ffffff"/>
                </a:solidFill>
              </a:uFill>
              <a:latin typeface="Arial"/>
            </a:endParaRPr>
          </a:p>
          <a:p>
            <a:pPr algn="just">
              <a:lnSpc>
                <a:spcPct val="200000"/>
              </a:lnSpc>
            </a:pPr>
            <a:endParaRPr b="0" lang="en-IE" sz="1800" spc="-1" strike="noStrike">
              <a:solidFill>
                <a:srgbClr val="000000"/>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81" name="CustomShape 2"/>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Further Work</a:t>
            </a:r>
            <a:endParaRPr b="0" lang="en-IE" sz="1800" spc="-1" strike="noStrike">
              <a:solidFill>
                <a:srgbClr val="000000"/>
              </a:solidFill>
              <a:uFill>
                <a:solidFill>
                  <a:srgbClr val="ffffff"/>
                </a:solidFill>
              </a:uFill>
              <a:latin typeface="Arial"/>
            </a:endParaRPr>
          </a:p>
        </p:txBody>
      </p:sp>
      <p:sp>
        <p:nvSpPr>
          <p:cNvPr id="182" name="CustomShape 3"/>
          <p:cNvSpPr/>
          <p:nvPr/>
        </p:nvSpPr>
        <p:spPr>
          <a:xfrm>
            <a:off x="311760" y="1072440"/>
            <a:ext cx="8519760" cy="3338280"/>
          </a:xfrm>
          <a:prstGeom prst="rect">
            <a:avLst/>
          </a:prstGeom>
          <a:noFill/>
          <a:ln>
            <a:noFill/>
          </a:ln>
        </p:spPr>
        <p:style>
          <a:lnRef idx="0"/>
          <a:fillRef idx="0"/>
          <a:effectRef idx="0"/>
          <a:fontRef idx="minor"/>
        </p:style>
        <p:txBody>
          <a:bodyPr lIns="90000" rIns="90000" tIns="91440" bIns="91440"/>
          <a:p>
            <a:pPr>
              <a:lnSpc>
                <a:spcPct val="100000"/>
              </a:lnSpc>
            </a:pPr>
            <a:r>
              <a:rPr b="0" lang="en-IE" sz="1200" spc="-1" strike="noStrike">
                <a:solidFill>
                  <a:srgbClr val="434343"/>
                </a:solidFill>
                <a:uFill>
                  <a:solidFill>
                    <a:srgbClr val="ffffff"/>
                  </a:solidFill>
                </a:uFill>
                <a:latin typeface="Roboto"/>
                <a:ea typeface="Roboto"/>
              </a:rPr>
              <a:t>The results suggest that dialogue plays a key role in the classification of AD therefore further investigation would include investigating variables created focusing on dialogue and running the data through a DA tagger. </a:t>
            </a:r>
            <a:endParaRPr b="0" lang="en-IE" sz="1800" spc="-1" strike="noStrike">
              <a:solidFill>
                <a:srgbClr val="000000"/>
              </a:solidFill>
              <a:uFill>
                <a:solidFill>
                  <a:srgbClr val="ffffff"/>
                </a:solidFill>
              </a:uFill>
              <a:latin typeface="Arial"/>
            </a:endParaRPr>
          </a:p>
          <a:p>
            <a:pPr>
              <a:lnSpc>
                <a:spcPct val="100000"/>
              </a:lnSpc>
            </a:pPr>
            <a:r>
              <a:rPr b="0" lang="en-IE" sz="1200" spc="-1" strike="noStrike">
                <a:solidFill>
                  <a:srgbClr val="434343"/>
                </a:solidFill>
                <a:uFill>
                  <a:solidFill>
                    <a:srgbClr val="ffffff"/>
                  </a:solidFill>
                </a:uFill>
                <a:latin typeface="Roboto"/>
                <a:ea typeface="Roboto"/>
              </a:rPr>
              <a:t>It would have also been beneficial to use a different data set, other than recording of the ‘Cookie Theft’ test. This is because other tests include more interaction between participant and examiner. Eg. Sentence, Recall,Fluency* tests - potentially carry out.</a:t>
            </a:r>
            <a:endParaRPr b="0" lang="en-IE" sz="1800" spc="-1" strike="noStrike">
              <a:solidFill>
                <a:srgbClr val="000000"/>
              </a:solidFill>
              <a:uFill>
                <a:solidFill>
                  <a:srgbClr val="ffffff"/>
                </a:solidFill>
              </a:uFill>
              <a:latin typeface="Arial"/>
            </a:endParaRPr>
          </a:p>
          <a:p>
            <a:pPr>
              <a:lnSpc>
                <a:spcPct val="100000"/>
              </a:lnSpc>
            </a:pPr>
            <a:r>
              <a:rPr b="0" lang="en-IE" sz="1200" spc="-1" strike="noStrike">
                <a:solidFill>
                  <a:srgbClr val="434343"/>
                </a:solidFill>
                <a:uFill>
                  <a:solidFill>
                    <a:srgbClr val="ffffff"/>
                  </a:solidFill>
                </a:uFill>
                <a:latin typeface="Roboto"/>
                <a:ea typeface="Roboto"/>
              </a:rPr>
              <a:t>The definition of self-repair (CHAT annotation) that was used was in the top predicting variables. Further study would include running the data through a self-repair detector (STIR). Using the similar features that were created throughout this project. Cosine difference between word that needed repairing and intended words (could be a measure of the mistake made?)</a:t>
            </a:r>
            <a:endParaRPr b="0" lang="en-IE" sz="1800" spc="-1" strike="noStrike">
              <a:solidFill>
                <a:srgbClr val="000000"/>
              </a:solidFill>
              <a:uFill>
                <a:solidFill>
                  <a:srgbClr val="ffffff"/>
                </a:solidFill>
              </a:uFill>
              <a:latin typeface="Arial"/>
            </a:endParaRPr>
          </a:p>
          <a:p>
            <a:pPr>
              <a:lnSpc>
                <a:spcPct val="100000"/>
              </a:lnSpc>
            </a:pPr>
            <a:r>
              <a:rPr b="0" lang="en-IE" sz="1200" spc="-1" strike="noStrike">
                <a:solidFill>
                  <a:srgbClr val="434343"/>
                </a:solidFill>
                <a:uFill>
                  <a:solidFill>
                    <a:srgbClr val="ffffff"/>
                  </a:solidFill>
                </a:uFill>
                <a:latin typeface="Roboto"/>
                <a:ea typeface="Roboto"/>
              </a:rPr>
              <a:t>Analysis of features that predict other NON-AD diagnosis, moving away from classification, maybe using anomaly detection as there is very much data. </a:t>
            </a:r>
            <a:endParaRPr b="0" lang="en-IE" sz="1800" spc="-1" strike="noStrike">
              <a:solidFill>
                <a:srgbClr val="000000"/>
              </a:solidFill>
              <a:uFill>
                <a:solidFill>
                  <a:srgbClr val="ffffff"/>
                </a:solidFill>
              </a:uFill>
              <a:latin typeface="Arial"/>
            </a:endParaRPr>
          </a:p>
          <a:p>
            <a:pPr>
              <a:lnSpc>
                <a:spcPct val="100000"/>
              </a:lnSpc>
            </a:pPr>
            <a:r>
              <a:rPr b="0" i="1" lang="en-IE" sz="1000" spc="-1" strike="noStrike">
                <a:solidFill>
                  <a:srgbClr val="434343"/>
                </a:solidFill>
                <a:uFill>
                  <a:solidFill>
                    <a:srgbClr val="ffffff"/>
                  </a:solidFill>
                </a:uFill>
                <a:latin typeface="Roboto"/>
                <a:ea typeface="Roboto"/>
              </a:rPr>
              <a:t>*These are on DementiaBank however, there is no control therefore proxy controls would have to be created.</a:t>
            </a: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07320" y="2152440"/>
            <a:ext cx="8221320" cy="83808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2400" spc="-1" strike="noStrike">
                <a:solidFill>
                  <a:srgbClr val="ffffff"/>
                </a:solidFill>
                <a:uFill>
                  <a:solidFill>
                    <a:srgbClr val="ffffff"/>
                  </a:solidFill>
                </a:uFill>
                <a:latin typeface="Roboto"/>
                <a:ea typeface="Roboto"/>
              </a:rPr>
              <a:t>Questions?</a:t>
            </a:r>
            <a:endParaRPr b="0" lang="en-IE"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Dementia &amp; Alzheimer’s Disease (AD)</a:t>
            </a:r>
            <a:endParaRPr b="0" lang="en-IE" sz="1800" spc="-1" strike="noStrike">
              <a:solidFill>
                <a:srgbClr val="000000"/>
              </a:solidFill>
              <a:uFill>
                <a:solidFill>
                  <a:srgbClr val="ffffff"/>
                </a:solidFill>
              </a:uFill>
              <a:latin typeface="Arial"/>
            </a:endParaRPr>
          </a:p>
        </p:txBody>
      </p:sp>
      <p:sp>
        <p:nvSpPr>
          <p:cNvPr id="94"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r>
              <a:rPr b="0" lang="en-IE" sz="1800" spc="-1" strike="noStrike">
                <a:solidFill>
                  <a:srgbClr val="434343"/>
                </a:solidFill>
                <a:uFill>
                  <a:solidFill>
                    <a:srgbClr val="ffffff"/>
                  </a:solidFill>
                </a:uFill>
                <a:latin typeface="Roboto"/>
                <a:ea typeface="Roboto"/>
              </a:rPr>
              <a:t>The word ‘dementia’ describes a set of symptoms that may include memory loss and difficulties with thinking, problem-solving or language.</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AD most common type of dementia - affecting 62% of those diagnosed with Dementia</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This project focuses on exploring the effects that AD has on both linguistic and interactional skills with the aim of improving the computational diagnosis of AD.</a:t>
            </a: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p:txBody>
      </p:sp>
      <p:sp>
        <p:nvSpPr>
          <p:cNvPr id="95"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Motivation</a:t>
            </a:r>
            <a:endParaRPr b="0" lang="en-IE" sz="1800" spc="-1" strike="noStrike">
              <a:solidFill>
                <a:srgbClr val="000000"/>
              </a:solidFill>
              <a:uFill>
                <a:solidFill>
                  <a:srgbClr val="ffffff"/>
                </a:solidFill>
              </a:uFill>
              <a:latin typeface="Arial"/>
            </a:endParaRPr>
          </a:p>
        </p:txBody>
      </p:sp>
      <p:sp>
        <p:nvSpPr>
          <p:cNvPr id="97" name="CustomShape 2"/>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98" name="CustomShape 3"/>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15000"/>
              </a:lnSpc>
            </a:pPr>
            <a:r>
              <a:rPr b="0" lang="en-IE" sz="1800" spc="-1" strike="noStrike">
                <a:solidFill>
                  <a:srgbClr val="434343"/>
                </a:solidFill>
                <a:uFill>
                  <a:solidFill>
                    <a:srgbClr val="ffffff"/>
                  </a:solidFill>
                </a:uFill>
                <a:latin typeface="Roboto"/>
                <a:ea typeface="Roboto"/>
              </a:rPr>
              <a:t>After memory loss, language impairment and changes in a patient's behaviour are part of the top symptoms of AD.</a:t>
            </a:r>
            <a:endParaRPr b="0" lang="en-IE" sz="1800" spc="-1" strike="noStrike">
              <a:solidFill>
                <a:srgbClr val="000000"/>
              </a:solidFill>
              <a:uFill>
                <a:solidFill>
                  <a:srgbClr val="ffffff"/>
                </a:solidFill>
              </a:uFill>
              <a:latin typeface="Arial"/>
            </a:endParaRPr>
          </a:p>
          <a:p>
            <a:pPr>
              <a:lnSpc>
                <a:spcPct val="115000"/>
              </a:lnSpc>
            </a:pPr>
            <a:r>
              <a:rPr b="0" lang="en-IE" sz="1800" spc="-1" strike="noStrike">
                <a:solidFill>
                  <a:srgbClr val="434343"/>
                </a:solidFill>
                <a:uFill>
                  <a:solidFill>
                    <a:srgbClr val="ffffff"/>
                  </a:solidFill>
                </a:uFill>
                <a:latin typeface="Roboto"/>
                <a:ea typeface="Roboto"/>
              </a:rPr>
              <a:t>A number of studies have already been carried out using computational techniques on linguistic features to diagnosis AD. </a:t>
            </a:r>
            <a:endParaRPr b="0" lang="en-IE" sz="1800" spc="-1" strike="noStrike">
              <a:solidFill>
                <a:srgbClr val="000000"/>
              </a:solidFill>
              <a:uFill>
                <a:solidFill>
                  <a:srgbClr val="ffffff"/>
                </a:solidFill>
              </a:uFill>
              <a:latin typeface="Arial"/>
            </a:endParaRPr>
          </a:p>
          <a:p>
            <a:pPr>
              <a:lnSpc>
                <a:spcPct val="115000"/>
              </a:lnSpc>
            </a:pPr>
            <a:r>
              <a:rPr b="0" lang="en-IE" sz="1800" spc="-1" strike="noStrike">
                <a:solidFill>
                  <a:srgbClr val="434343"/>
                </a:solidFill>
                <a:uFill>
                  <a:solidFill>
                    <a:srgbClr val="ffffff"/>
                  </a:solidFill>
                </a:uFill>
                <a:latin typeface="Roboto"/>
                <a:ea typeface="Roboto"/>
              </a:rPr>
              <a:t>However, few studies have been carried out using patient's behaviour as features. </a:t>
            </a:r>
            <a:endParaRPr b="0" lang="en-IE" sz="1800" spc="-1" strike="noStrike">
              <a:solidFill>
                <a:srgbClr val="000000"/>
              </a:solidFill>
              <a:uFill>
                <a:solidFill>
                  <a:srgbClr val="ffffff"/>
                </a:solidFill>
              </a:uFill>
              <a:latin typeface="Arial"/>
            </a:endParaRPr>
          </a:p>
          <a:p>
            <a:pPr>
              <a:lnSpc>
                <a:spcPct val="115000"/>
              </a:lnSpc>
            </a:pPr>
            <a:r>
              <a:rPr b="0" lang="en-IE" sz="1800" spc="-1" strike="noStrike">
                <a:solidFill>
                  <a:srgbClr val="434343"/>
                </a:solidFill>
                <a:uFill>
                  <a:solidFill>
                    <a:srgbClr val="ffffff"/>
                  </a:solidFill>
                </a:uFill>
                <a:latin typeface="Roboto"/>
                <a:ea typeface="Roboto"/>
              </a:rPr>
              <a:t>By adding in these extra layer of symptoms, it is hypothesised that the classification of AD will be improved.</a:t>
            </a:r>
            <a:endParaRPr b="0" lang="en-IE"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44040" y="2152440"/>
            <a:ext cx="8221320" cy="838080"/>
          </a:xfrm>
          <a:prstGeom prst="rect">
            <a:avLst/>
          </a:prstGeom>
          <a:noFill/>
          <a:ln>
            <a:noFill/>
          </a:ln>
        </p:spPr>
        <p:style>
          <a:lnRef idx="0"/>
          <a:fillRef idx="0"/>
          <a:effectRef idx="0"/>
          <a:fontRef idx="minor"/>
        </p:style>
        <p:txBody>
          <a:bodyPr lIns="90000" rIns="90000" tIns="91440" bIns="91440" anchor="ctr"/>
          <a:p>
            <a:r>
              <a:rPr b="0" lang="en-IE" sz="2400" spc="-1" strike="noStrike">
                <a:solidFill>
                  <a:srgbClr val="ffffff"/>
                </a:solidFill>
                <a:uFill>
                  <a:solidFill>
                    <a:srgbClr val="ffffff"/>
                  </a:solidFill>
                </a:uFill>
                <a:latin typeface="Roboto"/>
                <a:ea typeface="Roboto"/>
              </a:rPr>
              <a:t>Project Intro: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	</a:t>
            </a:r>
            <a:r>
              <a:rPr b="0" lang="en-IE" sz="2400" spc="-1" strike="noStrike">
                <a:solidFill>
                  <a:srgbClr val="ffffff"/>
                </a:solidFill>
                <a:uFill>
                  <a:solidFill>
                    <a:srgbClr val="ffffff"/>
                  </a:solidFill>
                </a:uFill>
                <a:latin typeface="Roboto"/>
                <a:ea typeface="Roboto"/>
              </a:rPr>
              <a:t>Method</a:t>
            </a:r>
            <a:endParaRPr b="0" lang="en-IE" sz="1800" spc="-1" strike="noStrike">
              <a:solidFill>
                <a:srgbClr val="000000"/>
              </a:solidFill>
              <a:uFill>
                <a:solidFill>
                  <a:srgbClr val="ffffff"/>
                </a:solidFill>
              </a:uFill>
              <a:latin typeface="Arial"/>
            </a:endParaRPr>
          </a:p>
          <a:p>
            <a:r>
              <a:rPr b="0" lang="en-IE" sz="2400" spc="-1" strike="noStrike">
                <a:solidFill>
                  <a:srgbClr val="ffffff"/>
                </a:solidFill>
                <a:uFill>
                  <a:solidFill>
                    <a:srgbClr val="ffffff"/>
                  </a:solidFill>
                </a:uFill>
                <a:latin typeface="Roboto"/>
                <a:ea typeface="Roboto"/>
              </a:rPr>
              <a:t>IF Definition</a:t>
            </a:r>
            <a:endParaRPr b="0" lang="en-IE" sz="1800" spc="-1" strike="noStrike">
              <a:solidFill>
                <a:srgbClr val="000000"/>
              </a:solidFill>
              <a:uFill>
                <a:solidFill>
                  <a:srgbClr val="ffffff"/>
                </a:solidFill>
              </a:uFill>
              <a:latin typeface="Arial"/>
            </a:endParaRPr>
          </a:p>
          <a:p>
            <a:r>
              <a:rPr b="0" lang="en-IE" sz="2400" spc="-1" strike="noStrike">
                <a:solidFill>
                  <a:srgbClr val="ffffff"/>
                </a:solidFill>
                <a:uFill>
                  <a:solidFill>
                    <a:srgbClr val="ffffff"/>
                  </a:solidFill>
                </a:uFill>
                <a:latin typeface="Roboto"/>
                <a:ea typeface="Roboto"/>
              </a:rPr>
              <a:t>Dataset used</a:t>
            </a:r>
            <a:endParaRPr b="0" lang="en-IE" sz="1800" spc="-1" strike="noStrike">
              <a:solidFill>
                <a:srgbClr val="000000"/>
              </a:solidFill>
              <a:uFill>
                <a:solidFill>
                  <a:srgbClr val="ffffff"/>
                </a:solidFill>
              </a:uFill>
              <a:latin typeface="Arial"/>
            </a:endParaRPr>
          </a:p>
          <a:p>
            <a:pPr>
              <a:lnSpc>
                <a:spcPct val="100000"/>
              </a:lnSpc>
            </a:pPr>
            <a:r>
              <a:rPr b="0" lang="en-IE" sz="2400" spc="-1" strike="noStrike">
                <a:solidFill>
                  <a:srgbClr val="ffffff"/>
                </a:solidFill>
                <a:uFill>
                  <a:solidFill>
                    <a:srgbClr val="ffffff"/>
                  </a:solidFill>
                </a:uFill>
                <a:latin typeface="Roboto"/>
                <a:ea typeface="Roboto"/>
              </a:rPr>
              <a:t>Previous Work</a:t>
            </a:r>
            <a:endParaRPr b="0" lang="en-IE"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Method</a:t>
            </a:r>
            <a:endParaRPr b="0" lang="en-IE" sz="1800" spc="-1" strike="noStrike">
              <a:solidFill>
                <a:srgbClr val="000000"/>
              </a:solidFill>
              <a:uFill>
                <a:solidFill>
                  <a:srgbClr val="ffffff"/>
                </a:solidFill>
              </a:uFill>
              <a:latin typeface="Arial"/>
            </a:endParaRPr>
          </a:p>
        </p:txBody>
      </p:sp>
      <p:sp>
        <p:nvSpPr>
          <p:cNvPr id="101" name="CustomShape 2"/>
          <p:cNvSpPr/>
          <p:nvPr/>
        </p:nvSpPr>
        <p:spPr>
          <a:xfrm>
            <a:off x="311760" y="905400"/>
            <a:ext cx="8587800" cy="3748320"/>
          </a:xfrm>
          <a:prstGeom prst="rect">
            <a:avLst/>
          </a:prstGeom>
          <a:solidFill>
            <a:srgbClr val="ffffff"/>
          </a:solidFill>
          <a:ln>
            <a:noFill/>
          </a:ln>
        </p:spPr>
        <p:style>
          <a:lnRef idx="0"/>
          <a:fillRef idx="0"/>
          <a:effectRef idx="0"/>
          <a:fontRef idx="minor"/>
        </p:style>
        <p:txBody>
          <a:bodyPr lIns="90000" rIns="90000" tIns="91440" bIns="91440"/>
          <a:p>
            <a:pPr>
              <a:lnSpc>
                <a:spcPct val="100000"/>
              </a:lnSpc>
            </a:pPr>
            <a:r>
              <a:rPr b="0" lang="en-IE" sz="1300" spc="-1" strike="noStrike">
                <a:solidFill>
                  <a:srgbClr val="000000"/>
                </a:solidFill>
                <a:uFill>
                  <a:solidFill>
                    <a:srgbClr val="ffffff"/>
                  </a:solidFill>
                </a:uFill>
                <a:latin typeface="Arial"/>
                <a:ea typeface="Arial"/>
              </a:rPr>
              <a:t>Using data derived from the DementiaBank corpus [1], this project looks at how a change in a person's interactional features in conversation can be used to better classify the different diagnosis's of AD and other dementias using NLP methods and other computational techniques.</a:t>
            </a:r>
            <a:endParaRPr b="0" lang="en-IE" sz="1800" spc="-1" strike="noStrike">
              <a:solidFill>
                <a:srgbClr val="000000"/>
              </a:solidFill>
              <a:uFill>
                <a:solidFill>
                  <a:srgbClr val="ffffff"/>
                </a:solidFill>
              </a:uFill>
              <a:latin typeface="Arial"/>
            </a:endParaRPr>
          </a:p>
          <a:p>
            <a:pPr marL="457200" indent="-310320">
              <a:lnSpc>
                <a:spcPct val="100000"/>
              </a:lnSpc>
              <a:buClr>
                <a:srgbClr val="000000"/>
              </a:buClr>
              <a:buFont typeface="Arial"/>
              <a:buChar char="-"/>
            </a:pPr>
            <a:r>
              <a:rPr b="0" lang="en-IE" sz="1300" spc="-1" strike="noStrike">
                <a:solidFill>
                  <a:srgbClr val="000000"/>
                </a:solidFill>
                <a:uFill>
                  <a:solidFill>
                    <a:srgbClr val="ffffff"/>
                  </a:solidFill>
                </a:uFill>
                <a:latin typeface="Arial"/>
                <a:ea typeface="Arial"/>
              </a:rPr>
              <a:t>23 linguistic features were encoded and were used to build the classifier (Based on Fraser et al.)</a:t>
            </a:r>
            <a:endParaRPr b="0" lang="en-IE" sz="1800" spc="-1" strike="noStrike">
              <a:solidFill>
                <a:srgbClr val="000000"/>
              </a:solidFill>
              <a:uFill>
                <a:solidFill>
                  <a:srgbClr val="ffffff"/>
                </a:solidFill>
              </a:uFill>
              <a:latin typeface="Arial"/>
            </a:endParaRPr>
          </a:p>
          <a:p>
            <a:pPr marL="457200" indent="-310320">
              <a:lnSpc>
                <a:spcPct val="100000"/>
              </a:lnSpc>
              <a:buClr>
                <a:srgbClr val="000000"/>
              </a:buClr>
              <a:buFont typeface="Arial"/>
              <a:buChar char="-"/>
            </a:pPr>
            <a:r>
              <a:rPr b="0" lang="en-IE" sz="1300" spc="-1" strike="noStrike">
                <a:solidFill>
                  <a:srgbClr val="000000"/>
                </a:solidFill>
                <a:uFill>
                  <a:solidFill>
                    <a:srgbClr val="ffffff"/>
                  </a:solidFill>
                </a:uFill>
                <a:latin typeface="Arial"/>
                <a:ea typeface="Arial"/>
              </a:rPr>
              <a:t>24 interactional features were encoded </a:t>
            </a:r>
            <a:endParaRPr b="0" lang="en-IE" sz="1800" spc="-1" strike="noStrike">
              <a:solidFill>
                <a:srgbClr val="000000"/>
              </a:solidFill>
              <a:uFill>
                <a:solidFill>
                  <a:srgbClr val="ffffff"/>
                </a:solidFill>
              </a:uFill>
              <a:latin typeface="Arial"/>
            </a:endParaRPr>
          </a:p>
          <a:p>
            <a:pPr marL="457200" indent="-310320">
              <a:lnSpc>
                <a:spcPct val="100000"/>
              </a:lnSpc>
              <a:buClr>
                <a:srgbClr val="000000"/>
              </a:buClr>
              <a:buFont typeface="Arial"/>
              <a:buChar char="-"/>
            </a:pPr>
            <a:r>
              <a:rPr b="0" lang="en-IE" sz="1300" spc="-1" strike="noStrike">
                <a:solidFill>
                  <a:srgbClr val="000000"/>
                </a:solidFill>
                <a:uFill>
                  <a:solidFill>
                    <a:srgbClr val="ffffff"/>
                  </a:solidFill>
                </a:uFill>
                <a:latin typeface="Arial"/>
                <a:ea typeface="Arial"/>
              </a:rPr>
              <a:t>Prediction scores for all of the above were calculated and features ordered by score</a:t>
            </a:r>
            <a:endParaRPr b="0" lang="en-IE" sz="1800" spc="-1" strike="noStrike">
              <a:solidFill>
                <a:srgbClr val="000000"/>
              </a:solidFill>
              <a:uFill>
                <a:solidFill>
                  <a:srgbClr val="ffffff"/>
                </a:solidFill>
              </a:uFill>
              <a:latin typeface="Arial"/>
            </a:endParaRPr>
          </a:p>
          <a:p>
            <a:pPr marL="457200" indent="-310320">
              <a:lnSpc>
                <a:spcPct val="100000"/>
              </a:lnSpc>
              <a:buClr>
                <a:srgbClr val="000000"/>
              </a:buClr>
              <a:buFont typeface="Arial"/>
              <a:buChar char="-"/>
            </a:pPr>
            <a:r>
              <a:rPr b="0" lang="en-IE" sz="1300" spc="-1" strike="noStrike">
                <a:solidFill>
                  <a:srgbClr val="000000"/>
                </a:solidFill>
                <a:uFill>
                  <a:solidFill>
                    <a:srgbClr val="ffffff"/>
                  </a:solidFill>
                </a:uFill>
                <a:latin typeface="Arial"/>
                <a:ea typeface="Arial"/>
              </a:rPr>
              <a:t>Therefore: </a:t>
            </a:r>
            <a:endParaRPr b="0" lang="en-IE" sz="1800" spc="-1" strike="noStrike">
              <a:solidFill>
                <a:srgbClr val="000000"/>
              </a:solidFill>
              <a:uFill>
                <a:solidFill>
                  <a:srgbClr val="ffffff"/>
                </a:solidFill>
              </a:uFill>
              <a:latin typeface="Arial"/>
            </a:endParaRPr>
          </a:p>
          <a:p>
            <a:pPr lvl="1" marL="1371600" indent="-310320">
              <a:lnSpc>
                <a:spcPct val="100000"/>
              </a:lnSpc>
              <a:buClr>
                <a:srgbClr val="000000"/>
              </a:buClr>
              <a:buFont typeface="Arial"/>
              <a:buChar char="-"/>
            </a:pPr>
            <a:r>
              <a:rPr b="0" lang="en-IE" sz="1300" spc="-1" strike="noStrike">
                <a:solidFill>
                  <a:srgbClr val="000000"/>
                </a:solidFill>
                <a:uFill>
                  <a:solidFill>
                    <a:srgbClr val="ffffff"/>
                  </a:solidFill>
                </a:uFill>
                <a:latin typeface="Arial"/>
                <a:ea typeface="Arial"/>
              </a:rPr>
              <a:t>H0: Top 23 predicting features are all linguistic based (ie. no change from Fraser et al. features)</a:t>
            </a:r>
            <a:endParaRPr b="0" lang="en-IE" sz="1800" spc="-1" strike="noStrike">
              <a:solidFill>
                <a:srgbClr val="000000"/>
              </a:solidFill>
              <a:uFill>
                <a:solidFill>
                  <a:srgbClr val="ffffff"/>
                </a:solidFill>
              </a:uFill>
              <a:latin typeface="Arial"/>
            </a:endParaRPr>
          </a:p>
          <a:p>
            <a:pPr lvl="1" marL="1371600" indent="-310320">
              <a:lnSpc>
                <a:spcPct val="100000"/>
              </a:lnSpc>
              <a:buClr>
                <a:srgbClr val="000000"/>
              </a:buClr>
              <a:buFont typeface="Arial"/>
              <a:buChar char="-"/>
            </a:pPr>
            <a:r>
              <a:rPr b="0" lang="en-IE" sz="1300" spc="-1" strike="noStrike">
                <a:solidFill>
                  <a:srgbClr val="000000"/>
                </a:solidFill>
                <a:uFill>
                  <a:solidFill>
                    <a:srgbClr val="ffffff"/>
                  </a:solidFill>
                </a:uFill>
                <a:latin typeface="Arial"/>
                <a:ea typeface="Arial"/>
              </a:rPr>
              <a:t>HA: If new top features include any of the interactional features, it can be said the the combination of both linguistic and interactional features encoded together outperform the classification of AD than that of when linguistic features are used solely </a:t>
            </a:r>
            <a:endParaRPr b="0" lang="en-IE" sz="1800" spc="-1" strike="noStrike">
              <a:solidFill>
                <a:srgbClr val="000000"/>
              </a:solidFill>
              <a:uFill>
                <a:solidFill>
                  <a:srgbClr val="ffffff"/>
                </a:solidFill>
              </a:uFill>
              <a:latin typeface="Arial"/>
            </a:endParaRPr>
          </a:p>
          <a:p>
            <a:pPr>
              <a:lnSpc>
                <a:spcPct val="100000"/>
              </a:lnSpc>
            </a:pPr>
            <a:r>
              <a:rPr b="0" lang="en-IE" sz="1300" spc="-1" strike="noStrike">
                <a:solidFill>
                  <a:srgbClr val="000000"/>
                </a:solidFill>
                <a:uFill>
                  <a:solidFill>
                    <a:srgbClr val="ffffff"/>
                  </a:solidFill>
                </a:uFill>
                <a:latin typeface="Arial"/>
                <a:ea typeface="Arial"/>
              </a:rPr>
              <a:t>‘</a:t>
            </a:r>
            <a:r>
              <a:rPr b="0" lang="en-IE" sz="1300" spc="-1" strike="noStrike">
                <a:solidFill>
                  <a:srgbClr val="000000"/>
                </a:solidFill>
                <a:uFill>
                  <a:solidFill>
                    <a:srgbClr val="ffffff"/>
                  </a:solidFill>
                </a:uFill>
                <a:latin typeface="Arial"/>
                <a:ea typeface="Arial"/>
              </a:rPr>
              <a:t>New Top 23’ features were also ran through the classifier to confirm improvement by comparing accuracies.</a:t>
            </a:r>
            <a:endParaRPr b="0" lang="en-IE" sz="1800" spc="-1" strike="noStrike">
              <a:solidFill>
                <a:srgbClr val="000000"/>
              </a:solidFill>
              <a:uFill>
                <a:solidFill>
                  <a:srgbClr val="ffffff"/>
                </a:solidFill>
              </a:uFill>
              <a:latin typeface="Arial"/>
            </a:endParaRPr>
          </a:p>
          <a:p>
            <a:pPr>
              <a:lnSpc>
                <a:spcPct val="100000"/>
              </a:lnSpc>
            </a:pPr>
            <a:r>
              <a:rPr b="0" lang="en-IE" sz="1300" spc="-1" strike="noStrike">
                <a:solidFill>
                  <a:srgbClr val="000000"/>
                </a:solidFill>
                <a:uFill>
                  <a:solidFill>
                    <a:srgbClr val="ffffff"/>
                  </a:solidFill>
                </a:uFill>
                <a:latin typeface="Arial"/>
                <a:ea typeface="Arial"/>
              </a:rPr>
              <a:t>Correlation between IF’s &amp; target variable (AD diagnosis) was also investigated.</a:t>
            </a:r>
            <a:endParaRPr b="0" lang="en-IE"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2a3990"/>
                </a:solidFill>
                <a:uFill>
                  <a:solidFill>
                    <a:srgbClr val="ffffff"/>
                  </a:solidFill>
                </a:uFill>
                <a:latin typeface="Roboto"/>
                <a:ea typeface="Roboto"/>
              </a:rPr>
              <a:t>Interactional Features Definition</a:t>
            </a:r>
            <a:endParaRPr b="0" lang="en-IE" sz="1800" spc="-1" strike="noStrike">
              <a:solidFill>
                <a:srgbClr val="000000"/>
              </a:solidFill>
              <a:uFill>
                <a:solidFill>
                  <a:srgbClr val="ffffff"/>
                </a:solidFill>
              </a:uFill>
              <a:latin typeface="Arial"/>
            </a:endParaRPr>
          </a:p>
        </p:txBody>
      </p:sp>
      <p:sp>
        <p:nvSpPr>
          <p:cNvPr id="103"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p>
            <a:pPr>
              <a:lnSpc>
                <a:spcPct val="100000"/>
              </a:lnSpc>
            </a:pPr>
            <a:r>
              <a:rPr b="0" lang="en-IE" sz="1800" spc="-1" strike="noStrike">
                <a:solidFill>
                  <a:srgbClr val="434343"/>
                </a:solidFill>
                <a:uFill>
                  <a:solidFill>
                    <a:srgbClr val="ffffff"/>
                  </a:solidFill>
                </a:uFill>
                <a:latin typeface="Roboto"/>
                <a:ea typeface="Roboto"/>
              </a:rPr>
              <a:t>Interactional features (IF’s) for the purpose of this study is defined as non-linguistic based features that represent a patient's behaviour such as hesitation, word searching techniques and different aspects of dialogue between them and an examiner. </a:t>
            </a:r>
            <a:endParaRPr b="0" lang="en-IE" sz="1800" spc="-1" strike="noStrike">
              <a:solidFill>
                <a:srgbClr val="000000"/>
              </a:solidFill>
              <a:uFill>
                <a:solidFill>
                  <a:srgbClr val="ffffff"/>
                </a:solidFill>
              </a:uFill>
              <a:latin typeface="Arial"/>
            </a:endParaRPr>
          </a:p>
          <a:p>
            <a:pPr>
              <a:lnSpc>
                <a:spcPct val="100000"/>
              </a:lnSpc>
            </a:pPr>
            <a:r>
              <a:rPr b="0" lang="en-IE" sz="1800" spc="-1" strike="noStrike">
                <a:solidFill>
                  <a:srgbClr val="434343"/>
                </a:solidFill>
                <a:uFill>
                  <a:solidFill>
                    <a:srgbClr val="ffffff"/>
                  </a:solidFill>
                </a:uFill>
                <a:latin typeface="Roboto"/>
                <a:ea typeface="Roboto"/>
              </a:rPr>
              <a:t>Three umbrella features were created as a hierarchical grouping:</a:t>
            </a:r>
            <a:endParaRPr b="0" lang="en-IE" sz="1800" spc="-1" strike="noStrike">
              <a:solidFill>
                <a:srgbClr val="000000"/>
              </a:solidFill>
              <a:uFill>
                <a:solidFill>
                  <a:srgbClr val="ffffff"/>
                </a:solidFill>
              </a:uFill>
              <a:latin typeface="Arial"/>
            </a:endParaRPr>
          </a:p>
          <a:p>
            <a:pPr marL="1371600" indent="-227880">
              <a:lnSpc>
                <a:spcPct val="100000"/>
              </a:lnSpc>
              <a:buClr>
                <a:srgbClr val="434343"/>
              </a:buClr>
              <a:buFont typeface="Roboto"/>
              <a:buAutoNum type="arabicPeriod"/>
            </a:pPr>
            <a:r>
              <a:rPr b="0" lang="en-IE" sz="1800" spc="-1" strike="noStrike">
                <a:solidFill>
                  <a:srgbClr val="434343"/>
                </a:solidFill>
                <a:uFill>
                  <a:solidFill>
                    <a:srgbClr val="ffffff"/>
                  </a:solidFill>
                </a:uFill>
                <a:latin typeface="Roboto"/>
                <a:ea typeface="Roboto"/>
              </a:rPr>
              <a:t>Fillers</a:t>
            </a:r>
            <a:endParaRPr b="0" lang="en-IE" sz="1800" spc="-1" strike="noStrike">
              <a:solidFill>
                <a:srgbClr val="000000"/>
              </a:solidFill>
              <a:uFill>
                <a:solidFill>
                  <a:srgbClr val="ffffff"/>
                </a:solidFill>
              </a:uFill>
              <a:latin typeface="Arial"/>
            </a:endParaRPr>
          </a:p>
          <a:p>
            <a:pPr marL="914400">
              <a:lnSpc>
                <a:spcPct val="100000"/>
              </a:lnSpc>
            </a:pPr>
            <a:endParaRPr b="0" lang="en-IE" sz="1800" spc="-1" strike="noStrike">
              <a:solidFill>
                <a:srgbClr val="000000"/>
              </a:solidFill>
              <a:uFill>
                <a:solidFill>
                  <a:srgbClr val="ffffff"/>
                </a:solidFill>
              </a:uFill>
              <a:latin typeface="Arial"/>
            </a:endParaRPr>
          </a:p>
          <a:p>
            <a:pPr marL="1371600" indent="-227880">
              <a:lnSpc>
                <a:spcPct val="100000"/>
              </a:lnSpc>
              <a:buClr>
                <a:srgbClr val="434343"/>
              </a:buClr>
              <a:buFont typeface="Roboto"/>
              <a:buAutoNum type="arabicPeriod"/>
            </a:pPr>
            <a:r>
              <a:rPr b="0" lang="en-IE" sz="1800" spc="-1" strike="noStrike">
                <a:solidFill>
                  <a:srgbClr val="434343"/>
                </a:solidFill>
                <a:uFill>
                  <a:solidFill>
                    <a:srgbClr val="ffffff"/>
                  </a:solidFill>
                </a:uFill>
                <a:latin typeface="Roboto"/>
                <a:ea typeface="Roboto"/>
              </a:rPr>
              <a:t>Unintentional Silence</a:t>
            </a:r>
            <a:endParaRPr b="0" lang="en-IE" sz="1800" spc="-1" strike="noStrike">
              <a:solidFill>
                <a:srgbClr val="000000"/>
              </a:solidFill>
              <a:uFill>
                <a:solidFill>
                  <a:srgbClr val="ffffff"/>
                </a:solidFill>
              </a:uFill>
              <a:latin typeface="Arial"/>
            </a:endParaRPr>
          </a:p>
          <a:p>
            <a:pPr marL="914400">
              <a:lnSpc>
                <a:spcPct val="100000"/>
              </a:lnSpc>
            </a:pPr>
            <a:endParaRPr b="0" lang="en-IE" sz="1800" spc="-1" strike="noStrike">
              <a:solidFill>
                <a:srgbClr val="000000"/>
              </a:solidFill>
              <a:uFill>
                <a:solidFill>
                  <a:srgbClr val="ffffff"/>
                </a:solidFill>
              </a:uFill>
              <a:latin typeface="Arial"/>
            </a:endParaRPr>
          </a:p>
          <a:p>
            <a:pPr marL="1371600" indent="-227880">
              <a:lnSpc>
                <a:spcPct val="100000"/>
              </a:lnSpc>
              <a:buClr>
                <a:srgbClr val="434343"/>
              </a:buClr>
              <a:buFont typeface="Roboto"/>
              <a:buAutoNum type="arabicPeriod"/>
            </a:pPr>
            <a:r>
              <a:rPr b="0" lang="en-IE" sz="1800" spc="-1" strike="noStrike">
                <a:solidFill>
                  <a:srgbClr val="434343"/>
                </a:solidFill>
                <a:uFill>
                  <a:solidFill>
                    <a:srgbClr val="ffffff"/>
                  </a:solidFill>
                </a:uFill>
                <a:latin typeface="Roboto"/>
                <a:ea typeface="Roboto"/>
              </a:rPr>
              <a:t>Dialogue</a:t>
            </a: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p:txBody>
      </p:sp>
      <p:sp>
        <p:nvSpPr>
          <p:cNvPr id="104" name="CustomShape 3"/>
          <p:cNvSpPr/>
          <p:nvPr/>
        </p:nvSpPr>
        <p:spPr>
          <a:xfrm>
            <a:off x="6282360" y="3671640"/>
            <a:ext cx="2626200" cy="982080"/>
          </a:xfrm>
          <a:prstGeom prst="rect">
            <a:avLst/>
          </a:prstGeom>
          <a:solidFill>
            <a:srgbClr val="ffffff"/>
          </a:solidFill>
          <a:ln>
            <a:noFill/>
          </a:ln>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IE" sz="3000" spc="-1" strike="noStrike">
                <a:solidFill>
                  <a:srgbClr val="ff0000"/>
                </a:solidFill>
                <a:uFill>
                  <a:solidFill>
                    <a:srgbClr val="ffffff"/>
                  </a:solidFill>
                </a:uFill>
                <a:latin typeface="Roboto"/>
                <a:ea typeface="Roboto"/>
              </a:rPr>
              <a:t>Dataset used: TalkBank - DementiaBank</a:t>
            </a:r>
            <a:endParaRPr b="0" lang="en-IE" sz="1800" spc="-1" strike="noStrike">
              <a:solidFill>
                <a:srgbClr val="000000"/>
              </a:solidFill>
              <a:uFill>
                <a:solidFill>
                  <a:srgbClr val="ffffff"/>
                </a:solidFill>
              </a:uFill>
              <a:latin typeface="Arial"/>
            </a:endParaRPr>
          </a:p>
        </p:txBody>
      </p:sp>
      <p:sp>
        <p:nvSpPr>
          <p:cNvPr id="106" name="CustomShape 2"/>
          <p:cNvSpPr/>
          <p:nvPr/>
        </p:nvSpPr>
        <p:spPr>
          <a:xfrm>
            <a:off x="6282360" y="3671640"/>
            <a:ext cx="2626200" cy="982080"/>
          </a:xfrm>
          <a:prstGeom prst="rect">
            <a:avLst/>
          </a:prstGeom>
          <a:solidFill>
            <a:srgbClr val="ffffff"/>
          </a:solidFill>
          <a:ln>
            <a:noFill/>
          </a:ln>
        </p:spPr>
        <p:style>
          <a:lnRef idx="0"/>
          <a:fillRef idx="0"/>
          <a:effectRef idx="0"/>
          <a:fontRef idx="minor"/>
        </p:style>
      </p:sp>
      <p:sp>
        <p:nvSpPr>
          <p:cNvPr id="107" name="CustomShape 3"/>
          <p:cNvSpPr/>
          <p:nvPr/>
        </p:nvSpPr>
        <p:spPr>
          <a:xfrm>
            <a:off x="311760" y="1229760"/>
            <a:ext cx="8519760" cy="3338280"/>
          </a:xfrm>
          <a:prstGeom prst="rect">
            <a:avLst/>
          </a:prstGeom>
          <a:noFill/>
          <a:ln w="9360">
            <a:solidFill>
              <a:srgbClr val="ff0000"/>
            </a:solidFill>
            <a:round/>
          </a:ln>
        </p:spPr>
        <p:style>
          <a:lnRef idx="0"/>
          <a:fillRef idx="0"/>
          <a:effectRef idx="0"/>
          <a:fontRef idx="minor"/>
        </p:style>
        <p:txBody>
          <a:bodyPr lIns="90000" rIns="90000" tIns="91440" bIns="91440"/>
          <a:p>
            <a:pPr>
              <a:lnSpc>
                <a:spcPct val="100000"/>
              </a:lnSpc>
            </a:pPr>
            <a:r>
              <a:rPr b="0" i="1" lang="en-IE" sz="1800" spc="-1" strike="noStrike">
                <a:solidFill>
                  <a:srgbClr val="434343"/>
                </a:solidFill>
                <a:uFill>
                  <a:solidFill>
                    <a:srgbClr val="ffffff"/>
                  </a:solidFill>
                </a:uFill>
                <a:latin typeface="Roboto"/>
                <a:ea typeface="Roboto"/>
              </a:rPr>
              <a:t>DemBank is lala</a:t>
            </a:r>
            <a:endParaRPr b="0" lang="en-IE" sz="1800" spc="-1" strike="noStrike">
              <a:solidFill>
                <a:srgbClr val="000000"/>
              </a:solidFill>
              <a:uFill>
                <a:solidFill>
                  <a:srgbClr val="ffffff"/>
                </a:solidFill>
              </a:uFill>
              <a:latin typeface="Arial"/>
            </a:endParaRPr>
          </a:p>
          <a:p>
            <a:pPr>
              <a:lnSpc>
                <a:spcPct val="100000"/>
              </a:lnSpc>
            </a:pPr>
            <a:r>
              <a:rPr b="0" i="1" lang="en-IE" sz="1800" spc="-1" strike="noStrike">
                <a:solidFill>
                  <a:srgbClr val="434343"/>
                </a:solidFill>
                <a:uFill>
                  <a:solidFill>
                    <a:srgbClr val="ffffff"/>
                  </a:solidFill>
                </a:uFill>
                <a:latin typeface="Roboto"/>
                <a:ea typeface="Roboto"/>
              </a:rPr>
              <a:t>Recording of a session</a:t>
            </a:r>
            <a:endParaRPr b="0" lang="en-IE" sz="1800" spc="-1" strike="noStrike">
              <a:solidFill>
                <a:srgbClr val="000000"/>
              </a:solidFill>
              <a:uFill>
                <a:solidFill>
                  <a:srgbClr val="ffffff"/>
                </a:solidFill>
              </a:uFill>
              <a:latin typeface="Arial"/>
            </a:endParaRPr>
          </a:p>
          <a:p>
            <a:pPr>
              <a:lnSpc>
                <a:spcPct val="100000"/>
              </a:lnSpc>
            </a:pPr>
            <a:r>
              <a:rPr b="0" i="1" lang="en-IE" sz="1800" spc="-1" strike="noStrike">
                <a:solidFill>
                  <a:srgbClr val="434343"/>
                </a:solidFill>
                <a:uFill>
                  <a:solidFill>
                    <a:srgbClr val="ffffff"/>
                  </a:solidFill>
                </a:uFill>
                <a:latin typeface="Roboto"/>
                <a:ea typeface="Roboto"/>
              </a:rPr>
              <a:t>1 transcript per recording, 1 diagnosis (target label) per transcript</a:t>
            </a:r>
            <a:endParaRPr b="0" lang="en-IE" sz="1800" spc="-1" strike="noStrike">
              <a:solidFill>
                <a:srgbClr val="000000"/>
              </a:solidFill>
              <a:uFill>
                <a:solidFill>
                  <a:srgbClr val="ffffff"/>
                </a:solidFill>
              </a:uFill>
              <a:latin typeface="Arial"/>
            </a:endParaRPr>
          </a:p>
          <a:p>
            <a:pPr>
              <a:lnSpc>
                <a:spcPct val="100000"/>
              </a:lnSpc>
            </a:pPr>
            <a:r>
              <a:rPr b="0" i="1" lang="en-IE" sz="1800" spc="-1" strike="noStrike">
                <a:solidFill>
                  <a:srgbClr val="434343"/>
                </a:solidFill>
                <a:uFill>
                  <a:solidFill>
                    <a:srgbClr val="ffffff"/>
                  </a:solidFill>
                </a:uFill>
                <a:latin typeface="Roboto"/>
                <a:ea typeface="Roboto"/>
              </a:rPr>
              <a:t>Count of 6 target labels</a:t>
            </a:r>
            <a:endParaRPr b="0" lang="en-IE" sz="1800" spc="-1" strike="noStrike">
              <a:solidFill>
                <a:srgbClr val="000000"/>
              </a:solidFill>
              <a:uFill>
                <a:solidFill>
                  <a:srgbClr val="ffffff"/>
                </a:solidFill>
              </a:uFill>
              <a:latin typeface="Arial"/>
            </a:endParaRPr>
          </a:p>
          <a:p>
            <a:pPr>
              <a:lnSpc>
                <a:spcPct val="100000"/>
              </a:lnSpc>
            </a:pPr>
            <a:r>
              <a:rPr b="0" i="1" lang="en-IE" sz="1800" spc="-1" strike="noStrike">
                <a:solidFill>
                  <a:srgbClr val="434343"/>
                </a:solidFill>
                <a:uFill>
                  <a:solidFill>
                    <a:srgbClr val="ffffff"/>
                  </a:solidFill>
                </a:uFill>
                <a:latin typeface="Roboto"/>
                <a:ea typeface="Roboto"/>
              </a:rPr>
              <a:t>Poss AD &amp; Prob AD merged to All (Vs Ctrl) - other labels ignored</a:t>
            </a:r>
            <a:endParaRPr b="0" lang="en-IE" sz="1800" spc="-1" strike="noStrike">
              <a:solidFill>
                <a:srgbClr val="000000"/>
              </a:solidFill>
              <a:uFill>
                <a:solidFill>
                  <a:srgbClr val="ffffff"/>
                </a:solidFill>
              </a:uFill>
              <a:latin typeface="Arial"/>
            </a:endParaRPr>
          </a:p>
          <a:p>
            <a:pPr>
              <a:lnSpc>
                <a:spcPct val="100000"/>
              </a:lnSpc>
            </a:pPr>
            <a:endParaRPr b="0" lang="en-IE"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LibreOffice_Vanilla/5.2.3.5$MacOSX_X86_64 LibreOffice_project/83adc9c35c74e0badc710d981405858b1179a327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2017-08-21T09:12:40Z</dcterms:modified>
  <cp:revision>4</cp:revision>
  <dc:subject/>
  <dc:title/>
</cp:coreProperties>
</file>