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D2ECA4-A331-401C-8482-6CE3130F3CFB}">
  <a:tblStyle styleId="{97D2ECA4-A331-401C-8482-6CE3130F3CF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chemeClr val="dk1"/>
              </a:solidFill>
            </a:endParaRPr>
          </a:p>
          <a:p>
            <a:pPr lvl="0" rtl="0" algn="just">
              <a:lnSpc>
                <a:spcPct val="200000"/>
              </a:lnSpc>
              <a:spcBef>
                <a:spcPts val="0"/>
              </a:spcBef>
              <a:buClr>
                <a:schemeClr val="dk1"/>
              </a:buClr>
              <a:buSzPct val="91666"/>
              <a:buFont typeface="Arial"/>
              <a:buNone/>
            </a:pPr>
            <a:r>
              <a:rPr lang="en" sz="1200">
                <a:solidFill>
                  <a:schemeClr val="dk1"/>
                </a:solidFill>
              </a:rPr>
              <a:t>Sven def:</a:t>
            </a:r>
          </a:p>
          <a:p>
            <a:pPr lvl="0" rtl="0" algn="just">
              <a:lnSpc>
                <a:spcPct val="200000"/>
              </a:lnSpc>
              <a:spcBef>
                <a:spcPts val="0"/>
              </a:spcBef>
              <a:buClr>
                <a:schemeClr val="dk1"/>
              </a:buClr>
              <a:buSzPct val="91666"/>
              <a:buFont typeface="Arial"/>
              <a:buNone/>
            </a:pPr>
            <a:r>
              <a:rPr i="1" lang="en" sz="1200">
                <a:solidFill>
                  <a:schemeClr val="dk1"/>
                </a:solidFill>
              </a:rPr>
              <a:t>Talk about Cookie task</a:t>
            </a:r>
          </a:p>
          <a:p>
            <a:pPr lvl="0" rtl="0" algn="just">
              <a:lnSpc>
                <a:spcPct val="200000"/>
              </a:lnSpc>
              <a:spcBef>
                <a:spcPts val="0"/>
              </a:spcBef>
              <a:buClr>
                <a:schemeClr val="dk1"/>
              </a:buClr>
              <a:buSzPct val="91666"/>
              <a:buFont typeface="Arial"/>
              <a:buNone/>
            </a:pPr>
            <a:r>
              <a:rPr lang="en" sz="1200">
                <a:solidFill>
                  <a:schemeClr val="dk1"/>
                </a:solidFill>
              </a:rPr>
              <a:t>Croisile def:</a:t>
            </a:r>
          </a:p>
          <a:p>
            <a:pPr lvl="0" rtl="0" algn="just">
              <a:lnSpc>
                <a:spcPct val="200000"/>
              </a:lnSpc>
              <a:spcBef>
                <a:spcPts val="0"/>
              </a:spcBef>
              <a:buNone/>
            </a:pPr>
            <a:r>
              <a:rPr lang="en" sz="1200">
                <a:solidFill>
                  <a:schemeClr val="dk1"/>
                </a:solidFill>
              </a:rPr>
              <a:t>Fraser def: </a:t>
            </a:r>
            <a:r>
              <a:rPr lang="en">
                <a:solidFill>
                  <a:schemeClr val="dk1"/>
                </a:solidFill>
              </a:rPr>
              <a:t>	 	 	</a:t>
            </a:r>
          </a:p>
          <a:p>
            <a:pPr indent="457200" lvl="0" rtl="0" algn="just">
              <a:lnSpc>
                <a:spcPct val="200000"/>
              </a:lnSpc>
              <a:spcBef>
                <a:spcPts val="0"/>
              </a:spcBef>
              <a:buNone/>
            </a:pPr>
            <a:r>
              <a:rPr lang="en" sz="1200">
                <a:solidFill>
                  <a:schemeClr val="dk1"/>
                </a:solidFill>
              </a:rPr>
              <a:t>Fraser et al. [2] have found the optimal number (35) and strongest predicting features that are linguistic and information content based (non-interactional), that best classify AD.</a:t>
            </a:r>
          </a:p>
          <a:p>
            <a:pPr indent="-342900" lvl="0" marL="457200" rtl="0" algn="just">
              <a:spcBef>
                <a:spcPts val="0"/>
              </a:spcBef>
              <a:buClr>
                <a:schemeClr val="dk2"/>
              </a:buClr>
              <a:buSzPct val="100000"/>
              <a:buFont typeface="Roboto"/>
            </a:pPr>
            <a:r>
              <a:rPr lang="en" sz="1800">
                <a:solidFill>
                  <a:schemeClr val="dk2"/>
                </a:solidFill>
                <a:latin typeface="Roboto"/>
                <a:ea typeface="Roboto"/>
                <a:cs typeface="Roboto"/>
                <a:sym typeface="Roboto"/>
              </a:rPr>
              <a:t>Aphasia therapy dialogues, Silvast, M. Investigates the interaction between aphasiac patients and the speech therapist in order to investigate the role of the therapist when using conversation as a method for rehabilitating aphasic patients. Aphasia, is the inability to understand or produce speech and has been a proven symptom of AD [14].</a:t>
            </a:r>
          </a:p>
          <a:p>
            <a:pPr indent="457200"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chemeClr val="dk1"/>
              </a:solidFill>
            </a:endParaRPr>
          </a:p>
          <a:p>
            <a:pPr lvl="0" rtl="0" algn="just">
              <a:lnSpc>
                <a:spcPct val="200000"/>
              </a:lnSpc>
              <a:spcBef>
                <a:spcPts val="0"/>
              </a:spcBef>
              <a:buNone/>
            </a:pPr>
            <a:r>
              <a:rPr lang="en" sz="1200">
                <a:solidFill>
                  <a:schemeClr val="dk1"/>
                </a:solidFill>
              </a:rPr>
              <a:t>Sven def:</a:t>
            </a:r>
          </a:p>
          <a:p>
            <a:pPr lvl="0" rtl="0" algn="just">
              <a:lnSpc>
                <a:spcPct val="200000"/>
              </a:lnSpc>
              <a:spcBef>
                <a:spcPts val="0"/>
              </a:spcBef>
              <a:buNone/>
            </a:pPr>
            <a:r>
              <a:rPr i="1" lang="en" sz="1200">
                <a:solidFill>
                  <a:schemeClr val="dk1"/>
                </a:solidFill>
              </a:rPr>
              <a:t>Talk about Cookie task</a:t>
            </a:r>
          </a:p>
          <a:p>
            <a:pPr lvl="0" rtl="0" algn="just">
              <a:lnSpc>
                <a:spcPct val="200000"/>
              </a:lnSpc>
              <a:spcBef>
                <a:spcPts val="0"/>
              </a:spcBef>
              <a:buNone/>
            </a:pPr>
            <a:r>
              <a:rPr lang="en" sz="1200">
                <a:solidFill>
                  <a:schemeClr val="dk1"/>
                </a:solidFill>
              </a:rPr>
              <a:t>Croisile def:</a:t>
            </a:r>
          </a:p>
          <a:p>
            <a:pPr lvl="0" rtl="0" algn="just">
              <a:lnSpc>
                <a:spcPct val="200000"/>
              </a:lnSpc>
              <a:spcBef>
                <a:spcPts val="0"/>
              </a:spcBef>
              <a:buNone/>
            </a:pPr>
            <a:r>
              <a:rPr lang="en" sz="1200">
                <a:solidFill>
                  <a:schemeClr val="dk1"/>
                </a:solidFill>
              </a:rPr>
              <a:t>Fraser def: </a:t>
            </a:r>
            <a:r>
              <a:rPr lang="en">
                <a:solidFill>
                  <a:schemeClr val="dk1"/>
                </a:solidFill>
              </a:rPr>
              <a:t>	 	 	</a:t>
            </a:r>
          </a:p>
          <a:p>
            <a:pPr indent="457200" lvl="0" rtl="0" algn="just">
              <a:lnSpc>
                <a:spcPct val="200000"/>
              </a:lnSpc>
              <a:spcBef>
                <a:spcPts val="0"/>
              </a:spcBef>
              <a:buNone/>
            </a:pPr>
            <a:r>
              <a:rPr lang="en" sz="1200">
                <a:solidFill>
                  <a:schemeClr val="dk1"/>
                </a:solidFill>
              </a:rPr>
              <a:t>Fraser et al. [2] have found the optimal number (35) and strongest predicting features that are linguistic and information content based (non-interactional), that best classify AD.</a:t>
            </a:r>
          </a:p>
          <a:p>
            <a:pPr indent="-342900" lvl="0" marL="457200" rtl="0" algn="just">
              <a:spcBef>
                <a:spcPts val="0"/>
              </a:spcBef>
              <a:buClr>
                <a:schemeClr val="dk2"/>
              </a:buClr>
              <a:buSzPct val="100000"/>
              <a:buFont typeface="Roboto"/>
            </a:pPr>
            <a:r>
              <a:rPr lang="en" sz="1800">
                <a:solidFill>
                  <a:schemeClr val="dk2"/>
                </a:solidFill>
                <a:latin typeface="Roboto"/>
                <a:ea typeface="Roboto"/>
                <a:cs typeface="Roboto"/>
                <a:sym typeface="Roboto"/>
              </a:rPr>
              <a:t>Aphasia therapy dialogues, Silvast, M. Investigates the interaction between aphasiac patients and the speech therapist in order to investigate the role of the therapist when using conversation as a method for rehabilitating aphasic patients. Aphasia, is the inability to understand or produce speech and has been a proven symptom of AD [14].</a:t>
            </a:r>
          </a:p>
          <a:p>
            <a:pPr indent="457200"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buNone/>
            </a:pPr>
            <a:r>
              <a:rPr lang="en" sz="1200"/>
              <a:t>Fillers: </a:t>
            </a:r>
          </a:p>
          <a:p>
            <a:pPr indent="0" lvl="0" marL="0" rtl="0">
              <a:spcBef>
                <a:spcPts val="0"/>
              </a:spcBef>
              <a:buNone/>
            </a:pPr>
            <a:r>
              <a:rPr lang="en" sz="1200"/>
              <a:t>Individuals with dementia of the Alzheimer’s type often experience, word retrieval problems (anomia) and typically as the disease progresses, the patient's production of speech decreases (aphasia) and the use of empty phrases, speech automatisms increases, where fillers tend to be used to fill in the lexical gap [4].</a:t>
            </a: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rPr lang="en" sz="1200"/>
              <a:t>This umbrella feature was used to represent when a moment of silence occurred or an utterance was interrupted or terminated unintentionally. This can happen for a number of reasons such as the participant losing concentration or forgetting what they were supposed to be doing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200000"/>
              </a:lnSpc>
              <a:spcBef>
                <a:spcPts val="0"/>
              </a:spcBef>
              <a:buNone/>
            </a:pPr>
            <a:r>
              <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200"/>
              <a:t>Fraser et al. [2] have found the optimal number and strongest predicting features that are linguistic, information content based, that best classify AD. </a:t>
            </a:r>
          </a:p>
          <a:p>
            <a:pPr lvl="0" rtl="0">
              <a:lnSpc>
                <a:spcPct val="115000"/>
              </a:lnSpc>
              <a:spcBef>
                <a:spcPts val="0"/>
              </a:spcBef>
              <a:spcAft>
                <a:spcPts val="1600"/>
              </a:spcAft>
              <a:buNone/>
            </a:pPr>
            <a:r>
              <a:rPr lang="en" sz="1200"/>
              <a:t>Features that represent internacional phenomenon were encoded and added to the classifier to investigate if there was improvement in classifier accuracy.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lgn="l">
              <a:spcBef>
                <a:spcPts val="0"/>
              </a:spcBef>
              <a:buNone/>
            </a:pPr>
            <a:r>
              <a:rPr lang="en" sz="2400"/>
              <a:t>Interactional and Linguistic Analysis for Computationally Diagnosing Alzheimer’s Disease</a:t>
            </a:r>
          </a:p>
        </p:txBody>
      </p:sp>
      <p:sp>
        <p:nvSpPr>
          <p:cNvPr id="86" name="Shape 86"/>
          <p:cNvSpPr txBox="1"/>
          <p:nvPr>
            <p:ph idx="1" type="subTitle"/>
          </p:nvPr>
        </p:nvSpPr>
        <p:spPr>
          <a:xfrm>
            <a:off x="673875" y="2922300"/>
            <a:ext cx="8520600" cy="792600"/>
          </a:xfrm>
          <a:prstGeom prst="rect">
            <a:avLst/>
          </a:prstGeom>
        </p:spPr>
        <p:txBody>
          <a:bodyPr anchorCtr="0" anchor="t" bIns="91425" lIns="91425" rIns="91425" tIns="91425">
            <a:noAutofit/>
          </a:bodyPr>
          <a:lstStyle/>
          <a:p>
            <a:pPr lvl="0" algn="l">
              <a:spcBef>
                <a:spcPts val="0"/>
              </a:spcBef>
              <a:buNone/>
            </a:pPr>
            <a:r>
              <a:rPr lang="en" sz="1800"/>
              <a:t>Claire Mary Kelleher (MSc. Big Data Science)</a:t>
            </a:r>
          </a:p>
          <a:p>
            <a:pPr lvl="0" algn="l">
              <a:spcBef>
                <a:spcPts val="0"/>
              </a:spcBef>
              <a:buNone/>
            </a:pPr>
            <a:r>
              <a:rPr lang="en" sz="1800"/>
              <a:t>Supervisor: Prof. Matthew Purver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Previous Work</a:t>
            </a:r>
          </a:p>
        </p:txBody>
      </p:sp>
      <p:sp>
        <p:nvSpPr>
          <p:cNvPr id="143" name="Shape 143"/>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44" name="Shape 14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gn="just">
              <a:lnSpc>
                <a:spcPct val="100000"/>
              </a:lnSpc>
              <a:spcBef>
                <a:spcPts val="0"/>
              </a:spcBef>
              <a:spcAft>
                <a:spcPts val="0"/>
              </a:spcAft>
              <a:buClr>
                <a:schemeClr val="dk1"/>
              </a:buClr>
            </a:pPr>
            <a:r>
              <a:rPr lang="en"/>
              <a:t>Svennevig and Lind 2016, “Dementia, interaction, and bilingualism: An exploratory case study”</a:t>
            </a:r>
          </a:p>
          <a:p>
            <a:pPr lvl="0" rtl="0" algn="just">
              <a:lnSpc>
                <a:spcPct val="100000"/>
              </a:lnSpc>
              <a:spcBef>
                <a:spcPts val="0"/>
              </a:spcBef>
              <a:spcAft>
                <a:spcPts val="0"/>
              </a:spcAft>
              <a:buNone/>
            </a:pPr>
            <a:r>
              <a:rPr lang="en"/>
              <a:t>	 	</a:t>
            </a:r>
          </a:p>
          <a:p>
            <a:pPr indent="-228600" lvl="0" marL="457200" rtl="0" algn="just">
              <a:lnSpc>
                <a:spcPct val="100000"/>
              </a:lnSpc>
              <a:spcBef>
                <a:spcPts val="0"/>
              </a:spcBef>
              <a:spcAft>
                <a:spcPts val="0"/>
              </a:spcAft>
            </a:pPr>
            <a:r>
              <a:rPr lang="en"/>
              <a:t>Croisile et al. 1996, “Comparative Study of Oral and Written Picture Description in Patients with Alzheimer’s Disease”  </a:t>
            </a:r>
          </a:p>
          <a:p>
            <a:pPr lvl="0" rtl="0" algn="just">
              <a:lnSpc>
                <a:spcPct val="100000"/>
              </a:lnSpc>
              <a:spcBef>
                <a:spcPts val="0"/>
              </a:spcBef>
              <a:spcAft>
                <a:spcPts val="0"/>
              </a:spcAft>
              <a:buNone/>
            </a:pPr>
            <a:r>
              <a:t/>
            </a:r>
            <a:endParaRPr/>
          </a:p>
          <a:p>
            <a:pPr indent="-228600" lvl="0" marL="457200" rtl="0" algn="just">
              <a:lnSpc>
                <a:spcPct val="100000"/>
              </a:lnSpc>
              <a:spcBef>
                <a:spcPts val="0"/>
              </a:spcBef>
              <a:spcAft>
                <a:spcPts val="0"/>
              </a:spcAft>
            </a:pPr>
            <a:r>
              <a:rPr lang="en"/>
              <a:t>Aphasia therapy dialogues, Silvast, M. 1991</a:t>
            </a:r>
          </a:p>
          <a:p>
            <a:pPr lvl="0" rtl="0" algn="just">
              <a:lnSpc>
                <a:spcPct val="100000"/>
              </a:lnSpc>
              <a:spcBef>
                <a:spcPts val="0"/>
              </a:spcBef>
              <a:spcAft>
                <a:spcPts val="0"/>
              </a:spcAft>
              <a:buNone/>
            </a:pPr>
            <a:r>
              <a:t/>
            </a:r>
            <a:endParaRPr/>
          </a:p>
          <a:p>
            <a:pPr indent="-228600" lvl="0" marL="457200" rtl="0" algn="just">
              <a:lnSpc>
                <a:spcPct val="100000"/>
              </a:lnSpc>
              <a:spcBef>
                <a:spcPts val="0"/>
              </a:spcBef>
              <a:spcAft>
                <a:spcPts val="0"/>
              </a:spcAft>
            </a:pPr>
            <a:r>
              <a:rPr lang="en"/>
              <a:t>Fraser et al. 2016, “Linguistic Features Identify Alzheimer's Disease in Narrative Speech”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50" name="Shape 15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gn="just">
              <a:lnSpc>
                <a:spcPct val="100000"/>
              </a:lnSpc>
              <a:spcBef>
                <a:spcPts val="0"/>
              </a:spcBef>
              <a:spcAft>
                <a:spcPts val="0"/>
              </a:spcAft>
              <a:buClr>
                <a:schemeClr val="dk1"/>
              </a:buClr>
            </a:pPr>
            <a:r>
              <a:rPr lang="en"/>
              <a:t>Svennevig and Lind 2016, “Dementia, interaction, and bilingualism: An exploratory case study”</a:t>
            </a:r>
          </a:p>
          <a:p>
            <a:pPr lvl="0" rtl="0" algn="just">
              <a:lnSpc>
                <a:spcPct val="100000"/>
              </a:lnSpc>
              <a:spcBef>
                <a:spcPts val="0"/>
              </a:spcBef>
              <a:spcAft>
                <a:spcPts val="0"/>
              </a:spcAft>
              <a:buNone/>
            </a:pPr>
            <a:r>
              <a:rPr lang="en"/>
              <a:t>	 	</a:t>
            </a:r>
          </a:p>
          <a:p>
            <a:pPr indent="-228600" lvl="0" marL="457200" rtl="0" algn="just">
              <a:lnSpc>
                <a:spcPct val="100000"/>
              </a:lnSpc>
              <a:spcBef>
                <a:spcPts val="0"/>
              </a:spcBef>
              <a:spcAft>
                <a:spcPts val="0"/>
              </a:spcAft>
            </a:pPr>
            <a:r>
              <a:rPr lang="en"/>
              <a:t>Croisile et al. 1996, “Comparative Study of Oral and Written Picture Description in Patients with Alzheimer’s Disease”  </a:t>
            </a:r>
          </a:p>
          <a:p>
            <a:pPr lvl="0" rtl="0" algn="just">
              <a:lnSpc>
                <a:spcPct val="100000"/>
              </a:lnSpc>
              <a:spcBef>
                <a:spcPts val="0"/>
              </a:spcBef>
              <a:spcAft>
                <a:spcPts val="0"/>
              </a:spcAft>
              <a:buNone/>
            </a:pPr>
            <a:r>
              <a:t/>
            </a:r>
            <a:endParaRPr/>
          </a:p>
          <a:p>
            <a:pPr indent="-228600" lvl="0" marL="457200" rtl="0" algn="just">
              <a:lnSpc>
                <a:spcPct val="100000"/>
              </a:lnSpc>
              <a:spcBef>
                <a:spcPts val="0"/>
              </a:spcBef>
              <a:spcAft>
                <a:spcPts val="0"/>
              </a:spcAft>
            </a:pPr>
            <a:r>
              <a:rPr lang="en"/>
              <a:t>Aphasia therapy dialogues, Silvast, M. 1991</a:t>
            </a:r>
          </a:p>
          <a:p>
            <a:pPr lvl="0" rtl="0" algn="just">
              <a:lnSpc>
                <a:spcPct val="100000"/>
              </a:lnSpc>
              <a:spcBef>
                <a:spcPts val="0"/>
              </a:spcBef>
              <a:spcAft>
                <a:spcPts val="0"/>
              </a:spcAft>
              <a:buNone/>
            </a:pPr>
            <a:r>
              <a:t/>
            </a:r>
            <a:endParaRPr/>
          </a:p>
          <a:p>
            <a:pPr indent="-228600" lvl="0" marL="457200" rtl="0" algn="just">
              <a:lnSpc>
                <a:spcPct val="100000"/>
              </a:lnSpc>
              <a:spcBef>
                <a:spcPts val="0"/>
              </a:spcBef>
              <a:spcAft>
                <a:spcPts val="0"/>
              </a:spcAft>
            </a:pPr>
            <a:r>
              <a:rPr b="1" i="1" lang="en"/>
              <a:t>Fraser et al. 2016, “Linguistic Features Identify Alzheimer's Disease in Narrative Speech”</a:t>
            </a:r>
          </a:p>
        </p:txBody>
      </p:sp>
      <p:sp>
        <p:nvSpPr>
          <p:cNvPr id="151" name="Shape 15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Previous Work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ctrTitle"/>
          </p:nvPr>
        </p:nvSpPr>
        <p:spPr>
          <a:xfrm>
            <a:off x="598125" y="2152347"/>
            <a:ext cx="8222100" cy="838800"/>
          </a:xfrm>
          <a:prstGeom prst="rect">
            <a:avLst/>
          </a:prstGeom>
        </p:spPr>
        <p:txBody>
          <a:bodyPr anchorCtr="0" anchor="ctr" bIns="91425" lIns="91425" rIns="91425" tIns="91425">
            <a:noAutofit/>
          </a:bodyPr>
          <a:lstStyle/>
          <a:p>
            <a:pPr indent="0" lvl="0" marL="0" rtl="0">
              <a:spcBef>
                <a:spcPts val="0"/>
              </a:spcBef>
              <a:buNone/>
            </a:pPr>
            <a:r>
              <a:rPr lang="en" sz="2400"/>
              <a:t>Linguistic Features: 		Encodement</a:t>
            </a:r>
          </a:p>
          <a:p>
            <a:pPr indent="457200" lvl="0" marL="2743200" rtl="0">
              <a:spcBef>
                <a:spcPts val="0"/>
              </a:spcBef>
              <a:buNone/>
            </a:pPr>
            <a:r>
              <a:rPr lang="en" sz="2400"/>
              <a:t>Feature Selection</a:t>
            </a:r>
          </a:p>
          <a:p>
            <a:pPr indent="457200" lvl="0" marL="2743200" rtl="0">
              <a:spcBef>
                <a:spcPts val="0"/>
              </a:spcBef>
              <a:buNone/>
            </a:pPr>
            <a:r>
              <a:rPr lang="en" sz="2400"/>
              <a:t>Classifier build &amp; accuracy scores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Linguistic</a:t>
            </a:r>
            <a:r>
              <a:rPr lang="en" sz="2400">
                <a:solidFill>
                  <a:schemeClr val="dk2"/>
                </a:solidFill>
              </a:rPr>
              <a:t> </a:t>
            </a:r>
            <a:r>
              <a:rPr lang="en" sz="2400"/>
              <a:t>features from Fraser et al. were re-encoded and used as a baseline of evaluation for this project model  </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200000"/>
              </a:lnSpc>
              <a:spcBef>
                <a:spcPts val="0"/>
              </a:spcBef>
              <a:spcAft>
                <a:spcPts val="0"/>
              </a:spcAft>
              <a:buNone/>
            </a:pPr>
            <a:r>
              <a:t/>
            </a:r>
            <a:endParaRPr/>
          </a:p>
          <a:p>
            <a:pPr indent="-228600" lvl="0" marL="457200" rtl="0" algn="just">
              <a:lnSpc>
                <a:spcPct val="200000"/>
              </a:lnSpc>
              <a:spcBef>
                <a:spcPts val="0"/>
              </a:spcBef>
              <a:spcAft>
                <a:spcPts val="0"/>
              </a:spcAft>
              <a:buAutoNum type="arabicPeriod"/>
            </a:pPr>
            <a:r>
              <a:rPr lang="en"/>
              <a:t>Semantic Impairment</a:t>
            </a:r>
          </a:p>
          <a:p>
            <a:pPr indent="-228600" lvl="0" marL="457200" rtl="0" algn="just">
              <a:lnSpc>
                <a:spcPct val="200000"/>
              </a:lnSpc>
              <a:spcBef>
                <a:spcPts val="0"/>
              </a:spcBef>
              <a:spcAft>
                <a:spcPts val="0"/>
              </a:spcAft>
              <a:buAutoNum type="arabicPeriod"/>
            </a:pPr>
            <a:r>
              <a:rPr lang="en"/>
              <a:t>Syntactic Impairment </a:t>
            </a:r>
          </a:p>
          <a:p>
            <a:pPr indent="-228600" lvl="0" marL="457200" rtl="0" algn="just">
              <a:lnSpc>
                <a:spcPct val="200000"/>
              </a:lnSpc>
              <a:spcBef>
                <a:spcPts val="0"/>
              </a:spcBef>
              <a:spcAft>
                <a:spcPts val="0"/>
              </a:spcAft>
              <a:buAutoNum type="arabicPeriod"/>
            </a:pPr>
            <a:r>
              <a:rPr lang="en"/>
              <a:t>Information Impairment </a:t>
            </a:r>
          </a:p>
          <a:p>
            <a:pPr indent="-228600" lvl="0" marL="457200" rtl="0" algn="just">
              <a:lnSpc>
                <a:spcPct val="200000"/>
              </a:lnSpc>
              <a:spcBef>
                <a:spcPts val="0"/>
              </a:spcBef>
              <a:spcAft>
                <a:spcPts val="0"/>
              </a:spcAft>
              <a:buAutoNum type="arabicPeriod"/>
            </a:pPr>
            <a:r>
              <a:rPr lang="en" strike="sngStrike"/>
              <a:t>Acoustic Impairment</a:t>
            </a:r>
          </a:p>
          <a:p>
            <a:pPr lvl="0" rtl="0" algn="just">
              <a:lnSpc>
                <a:spcPct val="200000"/>
              </a:lnSpc>
              <a:spcBef>
                <a:spcPts val="0"/>
              </a:spcBef>
              <a:spcAft>
                <a:spcPts val="0"/>
              </a:spcAft>
              <a:buNone/>
            </a:pPr>
            <a:r>
              <a:t/>
            </a:r>
            <a:endParaRPr/>
          </a:p>
        </p:txBody>
      </p:sp>
      <p:sp>
        <p:nvSpPr>
          <p:cNvPr id="163" name="Shape 163"/>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Linguistic</a:t>
            </a:r>
            <a:r>
              <a:rPr lang="en" sz="2400">
                <a:solidFill>
                  <a:schemeClr val="dk2"/>
                </a:solidFill>
              </a:rPr>
              <a:t> </a:t>
            </a:r>
            <a:r>
              <a:rPr lang="en" sz="2400"/>
              <a:t>features from Fraser et al. were re-encoded and used as a baseline of evaluation for this project model  </a:t>
            </a:r>
          </a:p>
        </p:txBody>
      </p:sp>
      <p:sp>
        <p:nvSpPr>
          <p:cNvPr id="169" name="Shape 16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200000"/>
              </a:lnSpc>
              <a:spcBef>
                <a:spcPts val="0"/>
              </a:spcBef>
              <a:spcAft>
                <a:spcPts val="0"/>
              </a:spcAft>
              <a:buNone/>
            </a:pPr>
            <a:r>
              <a:t/>
            </a:r>
            <a:endParaRPr sz="1600"/>
          </a:p>
          <a:p>
            <a:pPr indent="-330200" lvl="0" marL="457200" rtl="0" algn="just">
              <a:lnSpc>
                <a:spcPct val="200000"/>
              </a:lnSpc>
              <a:spcBef>
                <a:spcPts val="0"/>
              </a:spcBef>
              <a:spcAft>
                <a:spcPts val="0"/>
              </a:spcAft>
              <a:buSzPct val="100000"/>
              <a:buAutoNum type="arabicPeriod"/>
            </a:pPr>
            <a:r>
              <a:rPr b="1" lang="en" sz="1600"/>
              <a:t>Semantic Impairment: POS tag frequency, Honore's Statistic, Repetition measure by cosine difference, PCFG Parsings</a:t>
            </a:r>
          </a:p>
          <a:p>
            <a:pPr indent="-330200" lvl="0" marL="457200" rtl="0" algn="just">
              <a:lnSpc>
                <a:spcPct val="200000"/>
              </a:lnSpc>
              <a:spcBef>
                <a:spcPts val="0"/>
              </a:spcBef>
              <a:spcAft>
                <a:spcPts val="0"/>
              </a:spcAft>
              <a:buSzPct val="100000"/>
              <a:buAutoNum type="arabicPeriod"/>
            </a:pPr>
            <a:r>
              <a:rPr lang="en" sz="1600"/>
              <a:t>Syntactic Impairment</a:t>
            </a:r>
          </a:p>
          <a:p>
            <a:pPr indent="-330200" lvl="0" marL="457200" rtl="0" algn="just">
              <a:lnSpc>
                <a:spcPct val="200000"/>
              </a:lnSpc>
              <a:spcBef>
                <a:spcPts val="0"/>
              </a:spcBef>
              <a:spcAft>
                <a:spcPts val="0"/>
              </a:spcAft>
              <a:buSzPct val="100000"/>
              <a:buAutoNum type="arabicPeriod"/>
            </a:pPr>
            <a:r>
              <a:rPr lang="en" sz="1600"/>
              <a:t>Information Impairment</a:t>
            </a:r>
          </a:p>
        </p:txBody>
      </p:sp>
      <p:sp>
        <p:nvSpPr>
          <p:cNvPr id="170" name="Shape 170"/>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Linguistic</a:t>
            </a:r>
            <a:r>
              <a:rPr lang="en" sz="2400">
                <a:solidFill>
                  <a:schemeClr val="dk2"/>
                </a:solidFill>
              </a:rPr>
              <a:t> </a:t>
            </a:r>
            <a:r>
              <a:rPr lang="en" sz="2400"/>
              <a:t>features from Fraser et al. were re-encoded and used as a baseline of evaluation for this project model  </a:t>
            </a:r>
          </a:p>
        </p:txBody>
      </p:sp>
      <p:sp>
        <p:nvSpPr>
          <p:cNvPr id="176" name="Shape 17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200000"/>
              </a:lnSpc>
              <a:spcBef>
                <a:spcPts val="0"/>
              </a:spcBef>
              <a:spcAft>
                <a:spcPts val="0"/>
              </a:spcAft>
              <a:buNone/>
            </a:pPr>
            <a:r>
              <a:t/>
            </a:r>
            <a:endParaRPr sz="1600"/>
          </a:p>
          <a:p>
            <a:pPr indent="-330200" lvl="0" marL="457200" rtl="0" algn="just">
              <a:lnSpc>
                <a:spcPct val="200000"/>
              </a:lnSpc>
              <a:spcBef>
                <a:spcPts val="0"/>
              </a:spcBef>
              <a:spcAft>
                <a:spcPts val="0"/>
              </a:spcAft>
              <a:buSzPct val="100000"/>
              <a:buAutoNum type="arabicPeriod"/>
            </a:pPr>
            <a:r>
              <a:rPr lang="en" sz="1600"/>
              <a:t>Semantic Impairment: POS tag frequency, Honore's Statistic, Repetition measure by cosine difference, PCFG Parsings</a:t>
            </a:r>
          </a:p>
          <a:p>
            <a:pPr indent="-330200" lvl="0" marL="457200" rtl="0" algn="just">
              <a:lnSpc>
                <a:spcPct val="200000"/>
              </a:lnSpc>
              <a:spcBef>
                <a:spcPts val="0"/>
              </a:spcBef>
              <a:spcAft>
                <a:spcPts val="0"/>
              </a:spcAft>
              <a:buSzPct val="100000"/>
              <a:buAutoNum type="arabicPeriod"/>
            </a:pPr>
            <a:r>
              <a:rPr b="1" lang="en" sz="1600"/>
              <a:t>Syntactic Impairment: Not in Dictionary, Verbs rate, PCFG parsings</a:t>
            </a:r>
          </a:p>
          <a:p>
            <a:pPr indent="-330200" lvl="0" marL="457200" rtl="0" algn="just">
              <a:lnSpc>
                <a:spcPct val="200000"/>
              </a:lnSpc>
              <a:spcBef>
                <a:spcPts val="0"/>
              </a:spcBef>
              <a:spcAft>
                <a:spcPts val="0"/>
              </a:spcAft>
              <a:buSzPct val="100000"/>
              <a:buAutoNum type="arabicPeriod"/>
            </a:pPr>
            <a:r>
              <a:rPr lang="en" sz="1600"/>
              <a:t>Information</a:t>
            </a:r>
            <a:r>
              <a:rPr lang="en" sz="1600"/>
              <a:t> Impairment</a:t>
            </a:r>
          </a:p>
          <a:p>
            <a:pPr lvl="0" rtl="0" algn="just">
              <a:lnSpc>
                <a:spcPct val="200000"/>
              </a:lnSpc>
              <a:spcBef>
                <a:spcPts val="0"/>
              </a:spcBef>
              <a:spcAft>
                <a:spcPts val="0"/>
              </a:spcAft>
              <a:buNone/>
            </a:pPr>
            <a:r>
              <a:t/>
            </a:r>
            <a:endParaRPr sz="1600"/>
          </a:p>
        </p:txBody>
      </p:sp>
      <p:sp>
        <p:nvSpPr>
          <p:cNvPr id="177" name="Shape 177"/>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Linguistic</a:t>
            </a:r>
            <a:r>
              <a:rPr lang="en" sz="2400">
                <a:solidFill>
                  <a:schemeClr val="dk2"/>
                </a:solidFill>
              </a:rPr>
              <a:t> </a:t>
            </a:r>
            <a:r>
              <a:rPr lang="en" sz="2400"/>
              <a:t>features from Fraser et al. were re-encoded and used as a baseline of evaluation for this project model  </a:t>
            </a:r>
          </a:p>
        </p:txBody>
      </p:sp>
      <p:sp>
        <p:nvSpPr>
          <p:cNvPr id="183" name="Shape 18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200000"/>
              </a:lnSpc>
              <a:spcBef>
                <a:spcPts val="0"/>
              </a:spcBef>
              <a:spcAft>
                <a:spcPts val="0"/>
              </a:spcAft>
              <a:buNone/>
            </a:pPr>
            <a:r>
              <a:t/>
            </a:r>
            <a:endParaRPr sz="1600"/>
          </a:p>
          <a:p>
            <a:pPr indent="-330200" lvl="0" marL="457200" rtl="0" algn="just">
              <a:lnSpc>
                <a:spcPct val="200000"/>
              </a:lnSpc>
              <a:spcBef>
                <a:spcPts val="0"/>
              </a:spcBef>
              <a:spcAft>
                <a:spcPts val="0"/>
              </a:spcAft>
              <a:buSzPct val="100000"/>
              <a:buAutoNum type="arabicPeriod"/>
            </a:pPr>
            <a:r>
              <a:rPr lang="en" sz="1600"/>
              <a:t>Semantic Impairment: POS tag frequency, Honore's Statistic, Repetition measure by cosine difference, PCFG Parsings</a:t>
            </a:r>
          </a:p>
          <a:p>
            <a:pPr indent="-330200" lvl="0" marL="457200" rtl="0" algn="just">
              <a:lnSpc>
                <a:spcPct val="200000"/>
              </a:lnSpc>
              <a:spcBef>
                <a:spcPts val="0"/>
              </a:spcBef>
              <a:spcAft>
                <a:spcPts val="0"/>
              </a:spcAft>
              <a:buSzPct val="100000"/>
              <a:buAutoNum type="arabicPeriod"/>
            </a:pPr>
            <a:r>
              <a:rPr lang="en" sz="1600"/>
              <a:t>Syntactic Impairment: Verbs rate, PCFG parsings, </a:t>
            </a:r>
            <a:r>
              <a:rPr lang="en" sz="1600"/>
              <a:t>Not in Dictionary</a:t>
            </a:r>
          </a:p>
          <a:p>
            <a:pPr indent="-330200" lvl="0" marL="457200" rtl="0" algn="just">
              <a:lnSpc>
                <a:spcPct val="200000"/>
              </a:lnSpc>
              <a:spcBef>
                <a:spcPts val="0"/>
              </a:spcBef>
              <a:spcAft>
                <a:spcPts val="0"/>
              </a:spcAft>
              <a:buSzPct val="100000"/>
              <a:buAutoNum type="arabicPeriod"/>
            </a:pPr>
            <a:r>
              <a:rPr b="1" lang="en" sz="1600"/>
              <a:t>Information Impairment: Count of keywords, Information units</a:t>
            </a:r>
          </a:p>
          <a:p>
            <a:pPr lvl="0" rtl="0" algn="just">
              <a:lnSpc>
                <a:spcPct val="200000"/>
              </a:lnSpc>
              <a:spcBef>
                <a:spcPts val="0"/>
              </a:spcBef>
              <a:spcAft>
                <a:spcPts val="0"/>
              </a:spcAft>
              <a:buNone/>
            </a:pPr>
            <a:r>
              <a:t/>
            </a:r>
            <a:endParaRPr sz="1600"/>
          </a:p>
        </p:txBody>
      </p:sp>
      <p:sp>
        <p:nvSpPr>
          <p:cNvPr id="184" name="Shape 184"/>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0" name="Shape 190"/>
          <p:cNvSpPr txBox="1"/>
          <p:nvPr>
            <p:ph type="title"/>
          </p:nvPr>
        </p:nvSpPr>
        <p:spPr>
          <a:xfrm>
            <a:off x="311700" y="410000"/>
            <a:ext cx="8520600" cy="607800"/>
          </a:xfrm>
          <a:prstGeom prst="rect">
            <a:avLst/>
          </a:prstGeom>
          <a:noFill/>
        </p:spPr>
        <p:txBody>
          <a:bodyPr anchorCtr="0" anchor="t" bIns="91425" lIns="91425" rIns="91425" tIns="91425">
            <a:noAutofit/>
          </a:bodyPr>
          <a:lstStyle/>
          <a:p>
            <a:pPr lvl="0" rtl="0">
              <a:spcBef>
                <a:spcPts val="0"/>
              </a:spcBef>
              <a:buNone/>
            </a:pPr>
            <a:r>
              <a:rPr lang="en" sz="2500"/>
              <a:t>Linguistic features selection was based on the reduction of correlation between variables.</a:t>
            </a:r>
          </a:p>
        </p:txBody>
      </p:sp>
      <p:pic>
        <p:nvPicPr>
          <p:cNvPr id="191" name="Shape 191"/>
          <p:cNvPicPr preferRelativeResize="0"/>
          <p:nvPr/>
        </p:nvPicPr>
        <p:blipFill>
          <a:blip r:embed="rId3">
            <a:alphaModFix/>
          </a:blip>
          <a:stretch>
            <a:fillRect/>
          </a:stretch>
        </p:blipFill>
        <p:spPr>
          <a:xfrm>
            <a:off x="514474" y="1298650"/>
            <a:ext cx="3659925" cy="3167674"/>
          </a:xfrm>
          <a:prstGeom prst="rect">
            <a:avLst/>
          </a:prstGeom>
          <a:noFill/>
          <a:ln>
            <a:noFill/>
          </a:ln>
        </p:spPr>
      </p:pic>
      <p:pic>
        <p:nvPicPr>
          <p:cNvPr id="192" name="Shape 192"/>
          <p:cNvPicPr preferRelativeResize="0"/>
          <p:nvPr/>
        </p:nvPicPr>
        <p:blipFill>
          <a:blip r:embed="rId4">
            <a:alphaModFix/>
          </a:blip>
          <a:stretch>
            <a:fillRect/>
          </a:stretch>
        </p:blipFill>
        <p:spPr>
          <a:xfrm>
            <a:off x="4489275" y="1364261"/>
            <a:ext cx="3659924" cy="3102051"/>
          </a:xfrm>
          <a:prstGeom prst="rect">
            <a:avLst/>
          </a:prstGeom>
          <a:noFill/>
          <a:ln>
            <a:noFill/>
          </a:ln>
        </p:spPr>
      </p:pic>
      <p:sp>
        <p:nvSpPr>
          <p:cNvPr id="193" name="Shape 193"/>
          <p:cNvSpPr/>
          <p:nvPr/>
        </p:nvSpPr>
        <p:spPr>
          <a:xfrm>
            <a:off x="3272250" y="1922225"/>
            <a:ext cx="1047900" cy="1785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4" name="Shape 194"/>
          <p:cNvSpPr txBox="1"/>
          <p:nvPr/>
        </p:nvSpPr>
        <p:spPr>
          <a:xfrm>
            <a:off x="7870375" y="2738175"/>
            <a:ext cx="1400700" cy="288600"/>
          </a:xfrm>
          <a:prstGeom prst="rect">
            <a:avLst/>
          </a:prstGeom>
          <a:noFill/>
          <a:ln>
            <a:noFill/>
          </a:ln>
        </p:spPr>
        <p:txBody>
          <a:bodyPr anchorCtr="0" anchor="ctr" bIns="91425" lIns="91425" rIns="91425" tIns="91425">
            <a:noAutofit/>
          </a:bodyPr>
          <a:lstStyle/>
          <a:p>
            <a:pPr lvl="0" rtl="0" algn="ctr">
              <a:spcBef>
                <a:spcPts val="0"/>
              </a:spcBef>
              <a:buNone/>
            </a:pPr>
            <a:r>
              <a:rPr lang="en"/>
              <a:t>Correlation</a:t>
            </a:r>
          </a:p>
          <a:p>
            <a:pPr lvl="0" algn="ctr">
              <a:spcBef>
                <a:spcPts val="0"/>
              </a:spcBef>
              <a:buNone/>
            </a:pPr>
            <a:r>
              <a:rPr lang="en"/>
              <a:t>(-1,+1)</a:t>
            </a:r>
          </a:p>
        </p:txBody>
      </p:sp>
      <p:sp>
        <p:nvSpPr>
          <p:cNvPr id="195" name="Shape 195"/>
          <p:cNvSpPr/>
          <p:nvPr/>
        </p:nvSpPr>
        <p:spPr>
          <a:xfrm>
            <a:off x="3002775" y="2690737"/>
            <a:ext cx="1486500" cy="449100"/>
          </a:xfrm>
          <a:prstGeom prst="rightArrow">
            <a:avLst>
              <a:gd fmla="val 50000" name="adj1"/>
              <a:gd fmla="val 5000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txBox="1"/>
          <p:nvPr/>
        </p:nvSpPr>
        <p:spPr>
          <a:xfrm>
            <a:off x="1377375" y="1473075"/>
            <a:ext cx="1625400" cy="598800"/>
          </a:xfrm>
          <a:prstGeom prst="rect">
            <a:avLst/>
          </a:prstGeom>
          <a:noFill/>
          <a:ln>
            <a:noFill/>
          </a:ln>
        </p:spPr>
        <p:txBody>
          <a:bodyPr anchorCtr="0" anchor="t" bIns="91425" lIns="91425" rIns="91425" tIns="91425">
            <a:noAutofit/>
          </a:bodyPr>
          <a:lstStyle/>
          <a:p>
            <a:pPr lvl="0" rtl="0">
              <a:spcBef>
                <a:spcPts val="0"/>
              </a:spcBef>
              <a:buNone/>
            </a:pPr>
            <a:r>
              <a:rPr lang="en"/>
              <a:t>Post-FS (34)</a:t>
            </a:r>
          </a:p>
        </p:txBody>
      </p:sp>
      <p:sp>
        <p:nvSpPr>
          <p:cNvPr id="197" name="Shape 197"/>
          <p:cNvSpPr txBox="1"/>
          <p:nvPr/>
        </p:nvSpPr>
        <p:spPr>
          <a:xfrm>
            <a:off x="5860600" y="1473075"/>
            <a:ext cx="1625400" cy="598800"/>
          </a:xfrm>
          <a:prstGeom prst="rect">
            <a:avLst/>
          </a:prstGeom>
          <a:noFill/>
          <a:ln>
            <a:noFill/>
          </a:ln>
        </p:spPr>
        <p:txBody>
          <a:bodyPr anchorCtr="0" anchor="t" bIns="91425" lIns="91425" rIns="91425" tIns="91425">
            <a:noAutofit/>
          </a:bodyPr>
          <a:lstStyle/>
          <a:p>
            <a:pPr lvl="0" rtl="0">
              <a:spcBef>
                <a:spcPts val="0"/>
              </a:spcBef>
              <a:buNone/>
            </a:pPr>
            <a:r>
              <a:rPr lang="en"/>
              <a:t>Post-</a:t>
            </a:r>
            <a:r>
              <a:rPr lang="en"/>
              <a:t>FS (23)</a:t>
            </a:r>
          </a:p>
        </p:txBody>
      </p:sp>
      <p:sp>
        <p:nvSpPr>
          <p:cNvPr id="198" name="Shape 198"/>
          <p:cNvSpPr txBox="1"/>
          <p:nvPr/>
        </p:nvSpPr>
        <p:spPr>
          <a:xfrm>
            <a:off x="660100" y="4383800"/>
            <a:ext cx="2759700" cy="598800"/>
          </a:xfrm>
          <a:prstGeom prst="rect">
            <a:avLst/>
          </a:prstGeom>
          <a:noFill/>
          <a:ln>
            <a:noFill/>
          </a:ln>
        </p:spPr>
        <p:txBody>
          <a:bodyPr anchorCtr="0" anchor="t" bIns="91425" lIns="91425" rIns="91425" tIns="91425">
            <a:noAutofit/>
          </a:bodyPr>
          <a:lstStyle/>
          <a:p>
            <a:pPr lvl="0" rtl="0">
              <a:spcBef>
                <a:spcPts val="0"/>
              </a:spcBef>
              <a:buNone/>
            </a:pPr>
            <a:r>
              <a:rPr lang="en" sz="900"/>
              <a:t>LF correlation matrix pre FS</a:t>
            </a:r>
          </a:p>
        </p:txBody>
      </p:sp>
      <p:sp>
        <p:nvSpPr>
          <p:cNvPr id="199" name="Shape 199"/>
          <p:cNvSpPr txBox="1"/>
          <p:nvPr/>
        </p:nvSpPr>
        <p:spPr>
          <a:xfrm>
            <a:off x="4625450" y="4383800"/>
            <a:ext cx="2759700" cy="598800"/>
          </a:xfrm>
          <a:prstGeom prst="rect">
            <a:avLst/>
          </a:prstGeom>
          <a:noFill/>
          <a:ln>
            <a:noFill/>
          </a:ln>
        </p:spPr>
        <p:txBody>
          <a:bodyPr anchorCtr="0" anchor="t" bIns="91425" lIns="91425" rIns="91425" tIns="91425">
            <a:noAutofit/>
          </a:bodyPr>
          <a:lstStyle/>
          <a:p>
            <a:pPr lvl="0" rtl="0">
              <a:spcBef>
                <a:spcPts val="0"/>
              </a:spcBef>
              <a:buNone/>
            </a:pPr>
            <a:r>
              <a:rPr lang="en" sz="900"/>
              <a:t>LF correlation matrix post FS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5" name="Shape 205"/>
          <p:cNvSpPr txBox="1"/>
          <p:nvPr>
            <p:ph type="title"/>
          </p:nvPr>
        </p:nvSpPr>
        <p:spPr>
          <a:xfrm>
            <a:off x="311700" y="410000"/>
            <a:ext cx="8520600" cy="607800"/>
          </a:xfrm>
          <a:prstGeom prst="rect">
            <a:avLst/>
          </a:prstGeom>
          <a:noFill/>
        </p:spPr>
        <p:txBody>
          <a:bodyPr anchorCtr="0" anchor="t" bIns="91425" lIns="91425" rIns="91425" tIns="91425">
            <a:noAutofit/>
          </a:bodyPr>
          <a:lstStyle/>
          <a:p>
            <a:pPr lvl="0" rtl="0">
              <a:spcBef>
                <a:spcPts val="0"/>
              </a:spcBef>
              <a:buNone/>
            </a:pPr>
            <a:r>
              <a:rPr lang="en" sz="2100"/>
              <a:t>The Fraser model was rebuilt with 23 linguistic features resulting in similar </a:t>
            </a:r>
            <a:r>
              <a:rPr lang="en" sz="2100"/>
              <a:t>accuracies</a:t>
            </a:r>
            <a:r>
              <a:rPr lang="en" sz="2100"/>
              <a:t> allowing it to be used as a baseline for evaluation.</a:t>
            </a:r>
          </a:p>
        </p:txBody>
      </p:sp>
      <p:sp>
        <p:nvSpPr>
          <p:cNvPr id="206" name="Shape 20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These features were used to replicate the model built in Fraser et al.</a:t>
            </a:r>
          </a:p>
          <a:p>
            <a:pPr lvl="0" rtl="0">
              <a:spcBef>
                <a:spcPts val="0"/>
              </a:spcBef>
              <a:buNone/>
            </a:pPr>
            <a:r>
              <a:rPr lang="en"/>
              <a:t>	Same dataset used</a:t>
            </a:r>
          </a:p>
          <a:p>
            <a:pPr indent="457200" lvl="0" rtl="0">
              <a:spcBef>
                <a:spcPts val="0"/>
              </a:spcBef>
              <a:buNone/>
            </a:pPr>
            <a:r>
              <a:rPr lang="en"/>
              <a:t>Logistic Regression, accuracy scores of ~80%</a:t>
            </a:r>
          </a:p>
          <a:p>
            <a:pPr lvl="0">
              <a:spcBef>
                <a:spcPts val="0"/>
              </a:spcBef>
              <a:buNone/>
            </a:pPr>
            <a:r>
              <a:rPr lang="en"/>
              <a:t>This </a:t>
            </a:r>
            <a:r>
              <a:rPr lang="en"/>
              <a:t>project's</a:t>
            </a:r>
            <a:r>
              <a:rPr lang="en"/>
              <a:t> model rebuild  resulted in PRF scores of:</a:t>
            </a:r>
          </a:p>
          <a:p>
            <a:pPr lvl="0">
              <a:spcBef>
                <a:spcPts val="0"/>
              </a:spcBef>
              <a:buNone/>
            </a:pPr>
            <a:r>
              <a:rPr lang="en"/>
              <a:t>	</a:t>
            </a:r>
          </a:p>
          <a:p>
            <a:pPr lvl="0" rtl="0">
              <a:spcBef>
                <a:spcPts val="0"/>
              </a:spcBef>
              <a:buNone/>
            </a:pPr>
            <a:r>
              <a:rPr lang="en"/>
              <a:t>	</a:t>
            </a:r>
          </a:p>
        </p:txBody>
      </p:sp>
      <p:graphicFrame>
        <p:nvGraphicFramePr>
          <p:cNvPr id="207" name="Shape 207"/>
          <p:cNvGraphicFramePr/>
          <p:nvPr/>
        </p:nvGraphicFramePr>
        <p:xfrm>
          <a:off x="1554725" y="3390950"/>
          <a:ext cx="3000000" cy="3000000"/>
        </p:xfrm>
        <a:graphic>
          <a:graphicData uri="http://schemas.openxmlformats.org/drawingml/2006/table">
            <a:tbl>
              <a:tblPr>
                <a:noFill/>
                <a:tableStyleId>{97D2ECA4-A331-401C-8482-6CE3130F3CFB}</a:tableStyleId>
              </a:tblPr>
              <a:tblGrid>
                <a:gridCol w="1809750"/>
                <a:gridCol w="1048925"/>
                <a:gridCol w="963250"/>
                <a:gridCol w="1156050"/>
              </a:tblGrid>
              <a:tr h="381000">
                <a:tc>
                  <a:txBody>
                    <a:bodyPr>
                      <a:noAutofit/>
                    </a:bodyPr>
                    <a:lstStyle/>
                    <a:p>
                      <a:pPr lvl="0">
                        <a:spcBef>
                          <a:spcPts val="0"/>
                        </a:spcBef>
                        <a:buNone/>
                      </a:pPr>
                      <a:r>
                        <a:rPr lang="en"/>
                        <a:t>Classifier</a:t>
                      </a:r>
                    </a:p>
                  </a:txBody>
                  <a:tcPr marT="91425" marB="91425" marR="91425" marL="91425"/>
                </a:tc>
                <a:tc>
                  <a:txBody>
                    <a:bodyPr>
                      <a:noAutofit/>
                    </a:bodyPr>
                    <a:lstStyle/>
                    <a:p>
                      <a:pPr lvl="0">
                        <a:spcBef>
                          <a:spcPts val="0"/>
                        </a:spcBef>
                        <a:buNone/>
                      </a:pPr>
                      <a:r>
                        <a:rPr lang="en"/>
                        <a:t>Precision</a:t>
                      </a:r>
                    </a:p>
                  </a:txBody>
                  <a:tcPr marT="91425" marB="91425" marR="91425" marL="91425"/>
                </a:tc>
                <a:tc>
                  <a:txBody>
                    <a:bodyPr>
                      <a:noAutofit/>
                    </a:bodyPr>
                    <a:lstStyle/>
                    <a:p>
                      <a:pPr lvl="0">
                        <a:spcBef>
                          <a:spcPts val="0"/>
                        </a:spcBef>
                        <a:buNone/>
                      </a:pPr>
                      <a:r>
                        <a:rPr lang="en"/>
                        <a:t>Recall</a:t>
                      </a:r>
                    </a:p>
                  </a:txBody>
                  <a:tcPr marT="91425" marB="91425" marR="91425" marL="91425"/>
                </a:tc>
                <a:tc>
                  <a:txBody>
                    <a:bodyPr>
                      <a:noAutofit/>
                    </a:bodyPr>
                    <a:lstStyle/>
                    <a:p>
                      <a:pPr lvl="0">
                        <a:spcBef>
                          <a:spcPts val="0"/>
                        </a:spcBef>
                        <a:buNone/>
                      </a:pPr>
                      <a:r>
                        <a:rPr lang="en"/>
                        <a:t>F1 Score</a:t>
                      </a:r>
                    </a:p>
                  </a:txBody>
                  <a:tcPr marT="91425" marB="91425" marR="91425" marL="91425"/>
                </a:tc>
              </a:tr>
              <a:tr h="381000">
                <a:tc>
                  <a:txBody>
                    <a:bodyPr>
                      <a:noAutofit/>
                    </a:bodyPr>
                    <a:lstStyle/>
                    <a:p>
                      <a:pPr lvl="0">
                        <a:spcBef>
                          <a:spcPts val="0"/>
                        </a:spcBef>
                        <a:buNone/>
                      </a:pPr>
                      <a:r>
                        <a:rPr lang="en"/>
                        <a:t>Logistic Regression</a:t>
                      </a:r>
                    </a:p>
                  </a:txBody>
                  <a:tcPr marT="91425" marB="91425" marR="91425" marL="91425"/>
                </a:tc>
                <a:tc>
                  <a:txBody>
                    <a:bodyPr>
                      <a:noAutofit/>
                    </a:bodyPr>
                    <a:lstStyle/>
                    <a:p>
                      <a:pPr lvl="0">
                        <a:spcBef>
                          <a:spcPts val="0"/>
                        </a:spcBef>
                        <a:buNone/>
                      </a:pPr>
                      <a:r>
                        <a:rPr lang="en"/>
                        <a:t>77.5%</a:t>
                      </a:r>
                    </a:p>
                  </a:txBody>
                  <a:tcPr marT="91425" marB="91425" marR="91425" marL="91425"/>
                </a:tc>
                <a:tc>
                  <a:txBody>
                    <a:bodyPr>
                      <a:noAutofit/>
                    </a:bodyPr>
                    <a:lstStyle/>
                    <a:p>
                      <a:pPr lvl="0">
                        <a:spcBef>
                          <a:spcPts val="0"/>
                        </a:spcBef>
                        <a:buNone/>
                      </a:pPr>
                      <a:r>
                        <a:rPr lang="en"/>
                        <a:t>72.3%</a:t>
                      </a:r>
                    </a:p>
                  </a:txBody>
                  <a:tcPr marT="91425" marB="91425" marR="91425" marL="91425"/>
                </a:tc>
                <a:tc>
                  <a:txBody>
                    <a:bodyPr>
                      <a:noAutofit/>
                    </a:bodyPr>
                    <a:lstStyle/>
                    <a:p>
                      <a:pPr lvl="0">
                        <a:spcBef>
                          <a:spcPts val="0"/>
                        </a:spcBef>
                        <a:buNone/>
                      </a:pPr>
                      <a:r>
                        <a:rPr lang="en"/>
                        <a:t>73.8%</a:t>
                      </a: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598125" y="2152347"/>
            <a:ext cx="8222100" cy="838800"/>
          </a:xfrm>
          <a:prstGeom prst="rect">
            <a:avLst/>
          </a:prstGeom>
        </p:spPr>
        <p:txBody>
          <a:bodyPr anchorCtr="0" anchor="ctr" bIns="91425" lIns="91425" rIns="91425" tIns="91425">
            <a:noAutofit/>
          </a:bodyPr>
          <a:lstStyle/>
          <a:p>
            <a:pPr indent="0" lvl="0" marL="0" rtl="0">
              <a:spcBef>
                <a:spcPts val="0"/>
              </a:spcBef>
              <a:buNone/>
            </a:pPr>
            <a:r>
              <a:rPr lang="en" sz="2400"/>
              <a:t>Interactional</a:t>
            </a:r>
            <a:r>
              <a:rPr lang="en" sz="2400"/>
              <a:t> Features: 		Encodement</a:t>
            </a:r>
          </a:p>
          <a:p>
            <a:pPr indent="457200" lvl="0" marL="3200400" rtl="0">
              <a:spcBef>
                <a:spcPts val="0"/>
              </a:spcBef>
              <a:buNone/>
            </a:pPr>
            <a:r>
              <a:rPr lang="en" sz="2400"/>
              <a:t>Feature Selection</a:t>
            </a:r>
          </a:p>
          <a:p>
            <a:pPr indent="457200" lvl="0" marL="3200400" rtl="0">
              <a:spcBef>
                <a:spcPts val="0"/>
              </a:spcBef>
              <a:buNone/>
            </a:pPr>
            <a:r>
              <a:rPr lang="en" sz="2400"/>
              <a:t>Correlation with Diagnosis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Roadmap</a:t>
            </a:r>
          </a:p>
        </p:txBody>
      </p:sp>
      <p:sp>
        <p:nvSpPr>
          <p:cNvPr id="92" name="Shape 92"/>
          <p:cNvSpPr txBox="1"/>
          <p:nvPr>
            <p:ph idx="1" type="body"/>
          </p:nvPr>
        </p:nvSpPr>
        <p:spPr>
          <a:xfrm>
            <a:off x="311700" y="1017800"/>
            <a:ext cx="8520600" cy="3551100"/>
          </a:xfrm>
          <a:prstGeom prst="rect">
            <a:avLst/>
          </a:prstGeom>
        </p:spPr>
        <p:txBody>
          <a:bodyPr anchorCtr="0" anchor="t" bIns="91425" lIns="91425" rIns="91425" tIns="91425">
            <a:noAutofit/>
          </a:bodyPr>
          <a:lstStyle/>
          <a:p>
            <a:pPr indent="0" lvl="0" marL="457200" rtl="0">
              <a:lnSpc>
                <a:spcPct val="100000"/>
              </a:lnSpc>
              <a:spcBef>
                <a:spcPts val="0"/>
              </a:spcBef>
              <a:spcAft>
                <a:spcPts val="0"/>
              </a:spcAft>
              <a:buNone/>
            </a:pPr>
            <a:r>
              <a:rPr lang="en" sz="1400"/>
              <a:t>Dementia </a:t>
            </a:r>
            <a:r>
              <a:rPr lang="en" sz="1400"/>
              <a:t>Intro: 		</a:t>
            </a:r>
            <a:r>
              <a:rPr lang="en" sz="1400"/>
              <a:t>Dementia/Alzheimer’s Disease Definition</a:t>
            </a:r>
          </a:p>
          <a:p>
            <a:pPr indent="457200" lvl="0" marL="1828800" rtl="0">
              <a:lnSpc>
                <a:spcPct val="100000"/>
              </a:lnSpc>
              <a:spcBef>
                <a:spcPts val="0"/>
              </a:spcBef>
              <a:spcAft>
                <a:spcPts val="0"/>
              </a:spcAft>
              <a:buNone/>
            </a:pPr>
            <a:r>
              <a:rPr lang="en" sz="1400"/>
              <a:t>Motivation</a:t>
            </a:r>
          </a:p>
          <a:p>
            <a:pPr indent="0" lvl="0" marL="457200" rtl="0">
              <a:lnSpc>
                <a:spcPct val="100000"/>
              </a:lnSpc>
              <a:spcBef>
                <a:spcPts val="0"/>
              </a:spcBef>
              <a:spcAft>
                <a:spcPts val="0"/>
              </a:spcAft>
              <a:buNone/>
            </a:pPr>
            <a:r>
              <a:rPr lang="en" sz="1400"/>
              <a:t>Project Intro: 		</a:t>
            </a:r>
            <a:r>
              <a:rPr lang="en" sz="1400"/>
              <a:t>Method</a:t>
            </a:r>
          </a:p>
          <a:p>
            <a:pPr indent="457200" lvl="0" marL="1828800" rtl="0">
              <a:lnSpc>
                <a:spcPct val="100000"/>
              </a:lnSpc>
              <a:spcBef>
                <a:spcPts val="0"/>
              </a:spcBef>
              <a:spcAft>
                <a:spcPts val="0"/>
              </a:spcAft>
              <a:buNone/>
            </a:pPr>
            <a:r>
              <a:rPr lang="en" sz="1400"/>
              <a:t>IF Definition</a:t>
            </a:r>
          </a:p>
          <a:p>
            <a:pPr indent="457200" lvl="0" marL="1828800" rtl="0">
              <a:lnSpc>
                <a:spcPct val="100000"/>
              </a:lnSpc>
              <a:spcBef>
                <a:spcPts val="0"/>
              </a:spcBef>
              <a:spcAft>
                <a:spcPts val="0"/>
              </a:spcAft>
              <a:buNone/>
            </a:pPr>
            <a:r>
              <a:rPr lang="en" sz="1400"/>
              <a:t>Dataset used</a:t>
            </a:r>
          </a:p>
          <a:p>
            <a:pPr indent="457200" lvl="0" marL="1828800" rtl="0">
              <a:lnSpc>
                <a:spcPct val="100000"/>
              </a:lnSpc>
              <a:spcBef>
                <a:spcPts val="0"/>
              </a:spcBef>
              <a:spcAft>
                <a:spcPts val="0"/>
              </a:spcAft>
              <a:buNone/>
            </a:pPr>
            <a:r>
              <a:rPr lang="en" sz="1400"/>
              <a:t>Previous Work</a:t>
            </a:r>
          </a:p>
          <a:p>
            <a:pPr indent="457200" lvl="0" marL="0" rtl="0">
              <a:lnSpc>
                <a:spcPct val="100000"/>
              </a:lnSpc>
              <a:spcBef>
                <a:spcPts val="0"/>
              </a:spcBef>
              <a:spcAft>
                <a:spcPts val="0"/>
              </a:spcAft>
              <a:buNone/>
            </a:pPr>
            <a:r>
              <a:rPr lang="en" sz="1400"/>
              <a:t>Implementation:</a:t>
            </a:r>
          </a:p>
          <a:p>
            <a:pPr indent="0" lvl="0" marL="914400" rtl="0">
              <a:lnSpc>
                <a:spcPct val="100000"/>
              </a:lnSpc>
              <a:spcBef>
                <a:spcPts val="0"/>
              </a:spcBef>
              <a:spcAft>
                <a:spcPts val="0"/>
              </a:spcAft>
              <a:buNone/>
            </a:pPr>
            <a:r>
              <a:rPr lang="en" sz="1400"/>
              <a:t>Linguistic Features: 	Encodement</a:t>
            </a:r>
          </a:p>
          <a:p>
            <a:pPr indent="457200" lvl="0" marL="2286000" rtl="0">
              <a:lnSpc>
                <a:spcPct val="100000"/>
              </a:lnSpc>
              <a:spcBef>
                <a:spcPts val="0"/>
              </a:spcBef>
              <a:spcAft>
                <a:spcPts val="0"/>
              </a:spcAft>
              <a:buNone/>
            </a:pPr>
            <a:r>
              <a:rPr lang="en" sz="1400"/>
              <a:t>Feature Selection</a:t>
            </a:r>
          </a:p>
          <a:p>
            <a:pPr indent="0" lvl="0" marL="2743200" rtl="0">
              <a:lnSpc>
                <a:spcPct val="100000"/>
              </a:lnSpc>
              <a:spcBef>
                <a:spcPts val="0"/>
              </a:spcBef>
              <a:spcAft>
                <a:spcPts val="0"/>
              </a:spcAft>
              <a:buNone/>
            </a:pPr>
            <a:r>
              <a:rPr lang="en" sz="1400"/>
              <a:t>Classifier</a:t>
            </a:r>
            <a:r>
              <a:rPr lang="en" sz="1400"/>
              <a:t> build &amp; accuracy scores</a:t>
            </a:r>
          </a:p>
          <a:p>
            <a:pPr indent="0" lvl="0" marL="914400" rtl="0">
              <a:lnSpc>
                <a:spcPct val="100000"/>
              </a:lnSpc>
              <a:spcBef>
                <a:spcPts val="0"/>
              </a:spcBef>
              <a:spcAft>
                <a:spcPts val="0"/>
              </a:spcAft>
              <a:buNone/>
            </a:pPr>
            <a:r>
              <a:rPr lang="en" sz="1400"/>
              <a:t>Interactional Features: 	</a:t>
            </a:r>
            <a:r>
              <a:rPr lang="en" sz="1400"/>
              <a:t>Encodement</a:t>
            </a:r>
          </a:p>
          <a:p>
            <a:pPr indent="457200" lvl="0" marL="2286000" rtl="0">
              <a:lnSpc>
                <a:spcPct val="100000"/>
              </a:lnSpc>
              <a:spcBef>
                <a:spcPts val="0"/>
              </a:spcBef>
              <a:spcAft>
                <a:spcPts val="0"/>
              </a:spcAft>
              <a:buNone/>
            </a:pPr>
            <a:r>
              <a:rPr lang="en" sz="1400"/>
              <a:t>Feature Selection</a:t>
            </a:r>
          </a:p>
          <a:p>
            <a:pPr indent="0" lvl="0" marL="2743200" rtl="0">
              <a:lnSpc>
                <a:spcPct val="100000"/>
              </a:lnSpc>
              <a:spcBef>
                <a:spcPts val="0"/>
              </a:spcBef>
              <a:spcAft>
                <a:spcPts val="0"/>
              </a:spcAft>
              <a:buNone/>
            </a:pPr>
            <a:r>
              <a:rPr lang="en" sz="1400"/>
              <a:t>IF correlation analysis</a:t>
            </a:r>
          </a:p>
          <a:p>
            <a:pPr indent="0" lvl="0" marL="457200" rtl="0">
              <a:lnSpc>
                <a:spcPct val="100000"/>
              </a:lnSpc>
              <a:spcBef>
                <a:spcPts val="0"/>
              </a:spcBef>
              <a:spcAft>
                <a:spcPts val="0"/>
              </a:spcAft>
              <a:buNone/>
            </a:pPr>
            <a:r>
              <a:rPr lang="en" sz="1400"/>
              <a:t>Results &amp; Discussion</a:t>
            </a:r>
          </a:p>
          <a:p>
            <a:pPr indent="0" lvl="0" marL="457200" rtl="0">
              <a:lnSpc>
                <a:spcPct val="100000"/>
              </a:lnSpc>
              <a:spcBef>
                <a:spcPts val="0"/>
              </a:spcBef>
              <a:spcAft>
                <a:spcPts val="0"/>
              </a:spcAft>
              <a:buNone/>
            </a:pPr>
            <a:r>
              <a:rPr lang="en" sz="1400"/>
              <a:t>Conclusion</a:t>
            </a:r>
          </a:p>
          <a:p>
            <a:pPr indent="0" lvl="0" marL="457200">
              <a:lnSpc>
                <a:spcPct val="100000"/>
              </a:lnSpc>
              <a:spcBef>
                <a:spcPts val="0"/>
              </a:spcBef>
              <a:spcAft>
                <a:spcPts val="0"/>
              </a:spcAft>
              <a:buNone/>
            </a:pPr>
            <a:r>
              <a:rPr lang="en" sz="1400"/>
              <a:t>Further work</a:t>
            </a:r>
          </a:p>
          <a:p>
            <a:pPr indent="0" lvl="0" marL="457200">
              <a:lnSpc>
                <a:spcPct val="100000"/>
              </a:lnSpc>
              <a:spcBef>
                <a:spcPts val="0"/>
              </a:spcBef>
              <a:spcAft>
                <a:spcPts val="0"/>
              </a:spcAft>
              <a:buNone/>
            </a:pPr>
            <a:r>
              <a:rPr lang="en" sz="1400"/>
              <a:t>Questions</a:t>
            </a:r>
          </a:p>
          <a:p>
            <a:pPr lvl="0">
              <a:lnSpc>
                <a:spcPct val="100000"/>
              </a:lnSpc>
              <a:spcBef>
                <a:spcPts val="0"/>
              </a:spcBef>
              <a:spcAft>
                <a:spcPts val="0"/>
              </a:spcAft>
              <a:buNone/>
            </a:pPr>
            <a:r>
              <a:t/>
            </a:r>
            <a:endParaRPr/>
          </a:p>
          <a:p>
            <a:pPr lvl="0">
              <a:lnSpc>
                <a:spcPct val="100000"/>
              </a:lnSpc>
              <a:spcBef>
                <a:spcPts val="0"/>
              </a:spcBef>
              <a:spcAft>
                <a:spcPts val="0"/>
              </a:spcAft>
              <a:buNone/>
            </a:pPr>
            <a:r>
              <a:t/>
            </a:r>
            <a:endParaRPr/>
          </a:p>
        </p:txBody>
      </p:sp>
      <p:sp>
        <p:nvSpPr>
          <p:cNvPr id="93" name="Shape 93"/>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8" name="Shape 21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200"/>
              <a:t>Interactional features were then encoded based on 3 umbrella features and added to the model to evaluate change in accuracies </a:t>
            </a:r>
          </a:p>
        </p:txBody>
      </p:sp>
      <p:sp>
        <p:nvSpPr>
          <p:cNvPr id="219" name="Shape 219"/>
          <p:cNvSpPr txBox="1"/>
          <p:nvPr>
            <p:ph idx="1" type="body"/>
          </p:nvPr>
        </p:nvSpPr>
        <p:spPr>
          <a:xfrm>
            <a:off x="311700" y="1154875"/>
            <a:ext cx="8520600" cy="33390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AutoNum type="arabicPeriod"/>
            </a:pPr>
            <a:r>
              <a:rPr lang="en"/>
              <a:t>Fillers</a:t>
            </a:r>
          </a:p>
          <a:p>
            <a:pPr indent="0" lvl="0" marL="0" rtl="0">
              <a:lnSpc>
                <a:spcPct val="100000"/>
              </a:lnSpc>
              <a:spcBef>
                <a:spcPts val="0"/>
              </a:spcBef>
              <a:spcAft>
                <a:spcPts val="0"/>
              </a:spcAft>
              <a:buNone/>
            </a:pPr>
            <a:r>
              <a:rPr lang="en"/>
              <a:t>		Utilized to fill the lexical gap when production of speech is impaired</a:t>
            </a:r>
          </a:p>
          <a:p>
            <a:pPr indent="0" lvl="0" marL="0" rtl="0">
              <a:lnSpc>
                <a:spcPct val="100000"/>
              </a:lnSpc>
              <a:spcBef>
                <a:spcPts val="0"/>
              </a:spcBef>
              <a:spcAft>
                <a:spcPts val="0"/>
              </a:spcAft>
              <a:buNone/>
            </a:pPr>
            <a:r>
              <a:rPr lang="en"/>
              <a:t>		For example: “um”, “like”, “uh”, “you know!” and “actually.”</a:t>
            </a:r>
          </a:p>
          <a:p>
            <a:pPr indent="0" lvl="0" marL="0" rtl="0">
              <a:lnSpc>
                <a:spcPct val="100000"/>
              </a:lnSpc>
              <a:spcBef>
                <a:spcPts val="0"/>
              </a:spcBef>
              <a:spcAft>
                <a:spcPts val="0"/>
              </a:spcAft>
              <a:buNone/>
            </a:pPr>
            <a:r>
              <a:t/>
            </a:r>
            <a:endParaRPr sz="600"/>
          </a:p>
          <a:p>
            <a:pPr indent="0" lvl="0" marL="0" rtl="0">
              <a:lnSpc>
                <a:spcPct val="100000"/>
              </a:lnSpc>
              <a:spcBef>
                <a:spcPts val="0"/>
              </a:spcBef>
              <a:spcAft>
                <a:spcPts val="0"/>
              </a:spcAft>
              <a:buNone/>
            </a:pPr>
            <a:r>
              <a:rPr lang="en"/>
              <a:t>2. 	Unintentional Silence</a:t>
            </a:r>
          </a:p>
          <a:p>
            <a:pPr indent="0" lvl="0" marL="914400" marR="0" rtl="0" algn="l">
              <a:lnSpc>
                <a:spcPct val="100000"/>
              </a:lnSpc>
              <a:spcBef>
                <a:spcPts val="0"/>
              </a:spcBef>
              <a:spcAft>
                <a:spcPts val="0"/>
              </a:spcAft>
              <a:buNone/>
            </a:pPr>
            <a:r>
              <a:rPr lang="en"/>
              <a:t>Similar reasoning for occurring as fillers such however, instead of trying to fill the lexical gap, the void in conversation is left as it is.</a:t>
            </a:r>
          </a:p>
          <a:p>
            <a:pPr indent="0" lvl="0" marL="914400" rtl="0">
              <a:lnSpc>
                <a:spcPct val="100000"/>
              </a:lnSpc>
              <a:spcBef>
                <a:spcPts val="0"/>
              </a:spcBef>
              <a:spcAft>
                <a:spcPts val="0"/>
              </a:spcAft>
              <a:buNone/>
            </a:pPr>
            <a:r>
              <a:t/>
            </a:r>
            <a:endParaRPr sz="6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a:t>3. 	Dialogue</a:t>
            </a:r>
          </a:p>
          <a:p>
            <a:pPr indent="0" lvl="0" marL="0" rtl="0">
              <a:lnSpc>
                <a:spcPct val="100000"/>
              </a:lnSpc>
              <a:spcBef>
                <a:spcPts val="0"/>
              </a:spcBef>
              <a:spcAft>
                <a:spcPts val="0"/>
              </a:spcAft>
              <a:buNone/>
            </a:pPr>
            <a:r>
              <a:rPr lang="en"/>
              <a:t>		This umbrella feature was created to represent phenomenon between the participant and the examiner that based on the conversation dominance.</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10000"/>
            <a:ext cx="8520600" cy="607800"/>
          </a:xfrm>
          <a:prstGeom prst="rect">
            <a:avLst/>
          </a:prstGeom>
          <a:noFill/>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A total of 24 Interactional Features were encoded</a:t>
            </a:r>
          </a:p>
        </p:txBody>
      </p:sp>
      <p:sp>
        <p:nvSpPr>
          <p:cNvPr id="225" name="Shape 22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30200" lvl="0" marL="457200" rtl="0" algn="just">
              <a:lnSpc>
                <a:spcPct val="200000"/>
              </a:lnSpc>
              <a:spcBef>
                <a:spcPts val="0"/>
              </a:spcBef>
              <a:spcAft>
                <a:spcPts val="0"/>
              </a:spcAft>
              <a:buSzPct val="100000"/>
              <a:buAutoNum type="arabicPeriod"/>
            </a:pPr>
            <a:r>
              <a:rPr b="1" lang="en" sz="1600"/>
              <a:t>Fillers:	Total Filler Frequency, 	POS tags post filler, ‘Filler Location’ Score, Average      cosine similarity of post filler term, Self-correction counts, Sighs, Laughs, ‘I don’t know’ counts, 	 Unintelligible words</a:t>
            </a:r>
          </a:p>
          <a:p>
            <a:pPr lvl="0" rtl="0" algn="just">
              <a:lnSpc>
                <a:spcPct val="200000"/>
              </a:lnSpc>
              <a:spcBef>
                <a:spcPts val="0"/>
              </a:spcBef>
              <a:spcAft>
                <a:spcPts val="0"/>
              </a:spcAft>
              <a:buNone/>
            </a:pPr>
            <a:r>
              <a:rPr lang="en" sz="1600"/>
              <a:t>2.	Unintentional Silence</a:t>
            </a:r>
          </a:p>
          <a:p>
            <a:pPr lvl="0" rtl="0" algn="just">
              <a:lnSpc>
                <a:spcPct val="200000"/>
              </a:lnSpc>
              <a:spcBef>
                <a:spcPts val="0"/>
              </a:spcBef>
              <a:spcAft>
                <a:spcPts val="0"/>
              </a:spcAft>
              <a:buNone/>
            </a:pPr>
            <a:r>
              <a:rPr lang="en" sz="1600"/>
              <a:t>3.	Dialogue</a:t>
            </a:r>
          </a:p>
        </p:txBody>
      </p:sp>
      <p:sp>
        <p:nvSpPr>
          <p:cNvPr id="226" name="Shape 226"/>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10000"/>
            <a:ext cx="8520600" cy="607800"/>
          </a:xfrm>
          <a:prstGeom prst="rect">
            <a:avLst/>
          </a:prstGeom>
          <a:noFill/>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A total of 24 Interactional Features were encoded</a:t>
            </a:r>
          </a:p>
        </p:txBody>
      </p:sp>
      <p:sp>
        <p:nvSpPr>
          <p:cNvPr id="232" name="Shape 23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30200" lvl="0" marL="457200" rtl="0" algn="just">
              <a:lnSpc>
                <a:spcPct val="200000"/>
              </a:lnSpc>
              <a:spcBef>
                <a:spcPts val="0"/>
              </a:spcBef>
              <a:spcAft>
                <a:spcPts val="0"/>
              </a:spcAft>
              <a:buSzPct val="100000"/>
              <a:buAutoNum type="arabicPeriod"/>
            </a:pPr>
            <a:r>
              <a:rPr lang="en" sz="1600"/>
              <a:t>Fillers:	Total Filler Frequency, 	POS tags post filler, ‘Filler Location’ Score, Average      cosine similarity of post filler term, Self-correction counts, Sighs, Laughs, ‘I don’t know’ counts, 	 Unintelligible </a:t>
            </a:r>
            <a:r>
              <a:rPr lang="en" sz="1600"/>
              <a:t>words</a:t>
            </a:r>
          </a:p>
          <a:p>
            <a:pPr lvl="0" rtl="0" algn="just">
              <a:lnSpc>
                <a:spcPct val="200000"/>
              </a:lnSpc>
              <a:spcBef>
                <a:spcPts val="0"/>
              </a:spcBef>
              <a:spcAft>
                <a:spcPts val="0"/>
              </a:spcAft>
              <a:buNone/>
            </a:pPr>
            <a:r>
              <a:rPr b="1" lang="en" sz="1600"/>
              <a:t>2.	Unintentional Silence</a:t>
            </a:r>
            <a:r>
              <a:rPr b="1" lang="en" sz="1600"/>
              <a:t>: pause lengths (long, medium, short), 	 trailed off mid-utterance, </a:t>
            </a:r>
          </a:p>
          <a:p>
            <a:pPr indent="457200" lvl="0" rtl="0" algn="just">
              <a:lnSpc>
                <a:spcPct val="200000"/>
              </a:lnSpc>
              <a:spcBef>
                <a:spcPts val="0"/>
              </a:spcBef>
              <a:spcAft>
                <a:spcPts val="0"/>
              </a:spcAft>
              <a:buNone/>
            </a:pPr>
            <a:r>
              <a:rPr b="1" lang="en" sz="1600"/>
              <a:t>Incomplete words</a:t>
            </a:r>
          </a:p>
          <a:p>
            <a:pPr lvl="0" rtl="0" algn="just">
              <a:lnSpc>
                <a:spcPct val="200000"/>
              </a:lnSpc>
              <a:spcBef>
                <a:spcPts val="0"/>
              </a:spcBef>
              <a:spcAft>
                <a:spcPts val="0"/>
              </a:spcAft>
              <a:buNone/>
            </a:pPr>
            <a:r>
              <a:rPr lang="en" sz="1600"/>
              <a:t>3.	Dialogue</a:t>
            </a:r>
          </a:p>
        </p:txBody>
      </p:sp>
      <p:sp>
        <p:nvSpPr>
          <p:cNvPr id="233" name="Shape 233"/>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39" name="Shape 239"/>
          <p:cNvSpPr txBox="1"/>
          <p:nvPr>
            <p:ph type="title"/>
          </p:nvPr>
        </p:nvSpPr>
        <p:spPr>
          <a:xfrm>
            <a:off x="311700" y="410000"/>
            <a:ext cx="8520600" cy="607800"/>
          </a:xfrm>
          <a:prstGeom prst="rect">
            <a:avLst/>
          </a:prstGeom>
          <a:noFill/>
        </p:spPr>
        <p:txBody>
          <a:bodyPr anchorCtr="0" anchor="t" bIns="91425" lIns="91425" rIns="91425" tIns="91425">
            <a:noAutofit/>
          </a:bodyPr>
          <a:lstStyle/>
          <a:p>
            <a:pPr indent="0" lvl="0" marL="0" marR="0" rtl="0" algn="l">
              <a:lnSpc>
                <a:spcPct val="100000"/>
              </a:lnSpc>
              <a:spcBef>
                <a:spcPts val="0"/>
              </a:spcBef>
              <a:spcAft>
                <a:spcPts val="0"/>
              </a:spcAft>
              <a:buNone/>
            </a:pPr>
            <a:r>
              <a:rPr lang="en" sz="2400"/>
              <a:t>A total of 24 Interactional Features were encoded</a:t>
            </a:r>
          </a:p>
        </p:txBody>
      </p:sp>
      <p:sp>
        <p:nvSpPr>
          <p:cNvPr id="240" name="Shape 24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30200" lvl="0" marL="457200" rtl="0" algn="just">
              <a:lnSpc>
                <a:spcPct val="200000"/>
              </a:lnSpc>
              <a:spcBef>
                <a:spcPts val="0"/>
              </a:spcBef>
              <a:spcAft>
                <a:spcPts val="0"/>
              </a:spcAft>
              <a:buSzPct val="100000"/>
              <a:buAutoNum type="arabicPeriod"/>
            </a:pPr>
            <a:r>
              <a:rPr lang="en" sz="1600"/>
              <a:t>Fillers: Total Filler Frequency, POS tags post filler, ‘Filler Location’ Score, Average </a:t>
            </a:r>
            <a:r>
              <a:rPr lang="en" sz="1600"/>
              <a:t>   </a:t>
            </a:r>
            <a:r>
              <a:rPr lang="en" sz="1600"/>
              <a:t>cosine similarity of post filler term, Self-correction counts, Sighs, Laughs, ‘I don’t know’ counts, 	 Unintelligible words</a:t>
            </a:r>
          </a:p>
          <a:p>
            <a:pPr indent="-330200" lvl="0" marL="457200" rtl="0" algn="just">
              <a:lnSpc>
                <a:spcPct val="200000"/>
              </a:lnSpc>
              <a:spcBef>
                <a:spcPts val="0"/>
              </a:spcBef>
              <a:spcAft>
                <a:spcPts val="0"/>
              </a:spcAft>
              <a:buSzPct val="100000"/>
              <a:buAutoNum type="arabicPeriod"/>
            </a:pPr>
            <a:r>
              <a:rPr lang="en" sz="1600"/>
              <a:t>Unintentional Silence: pause lengths (long, medium, short), trailed off mid-utterance, </a:t>
            </a:r>
          </a:p>
          <a:p>
            <a:pPr indent="457200" lvl="0" marL="0" rtl="0" algn="just">
              <a:lnSpc>
                <a:spcPct val="200000"/>
              </a:lnSpc>
              <a:spcBef>
                <a:spcPts val="0"/>
              </a:spcBef>
              <a:spcAft>
                <a:spcPts val="0"/>
              </a:spcAft>
              <a:buNone/>
            </a:pPr>
            <a:r>
              <a:rPr lang="en" sz="1600"/>
              <a:t>Incomplete words</a:t>
            </a:r>
          </a:p>
          <a:p>
            <a:pPr lvl="0" rtl="0" algn="just">
              <a:lnSpc>
                <a:spcPct val="200000"/>
              </a:lnSpc>
              <a:spcBef>
                <a:spcPts val="0"/>
              </a:spcBef>
              <a:spcAft>
                <a:spcPts val="0"/>
              </a:spcAft>
              <a:buNone/>
            </a:pPr>
            <a:r>
              <a:rPr b="1" lang="en" sz="1600"/>
              <a:t>3.	Dialogue: Backchannels, Questions frequency of both the examiner </a:t>
            </a:r>
          </a:p>
          <a:p>
            <a:pPr indent="457200" lvl="0" rtl="0" algn="just">
              <a:lnSpc>
                <a:spcPct val="200000"/>
              </a:lnSpc>
              <a:spcBef>
                <a:spcPts val="0"/>
              </a:spcBef>
              <a:spcAft>
                <a:spcPts val="0"/>
              </a:spcAft>
              <a:buNone/>
            </a:pPr>
            <a:r>
              <a:rPr b="1" lang="en" sz="1600"/>
              <a:t>&amp; participant, Answer Length, Turn Count Ratio, “I don’t know”</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46" name="Shape 246"/>
          <p:cNvSpPr txBox="1"/>
          <p:nvPr>
            <p:ph idx="1" type="body"/>
          </p:nvPr>
        </p:nvSpPr>
        <p:spPr>
          <a:xfrm>
            <a:off x="5122200" y="886800"/>
            <a:ext cx="3645900" cy="3656400"/>
          </a:xfrm>
          <a:prstGeom prst="rect">
            <a:avLst/>
          </a:prstGeom>
        </p:spPr>
        <p:txBody>
          <a:bodyPr anchorCtr="0" anchor="t" bIns="91425" lIns="91425" rIns="91425" tIns="91425">
            <a:noAutofit/>
          </a:bodyPr>
          <a:lstStyle/>
          <a:p>
            <a:pPr lvl="0" rtl="0">
              <a:spcBef>
                <a:spcPts val="0"/>
              </a:spcBef>
              <a:buNone/>
            </a:pPr>
            <a:r>
              <a:t/>
            </a:r>
            <a:endParaRPr sz="1200"/>
          </a:p>
          <a:p>
            <a:pPr indent="-304800" lvl="0" marL="457200" rtl="0">
              <a:spcBef>
                <a:spcPts val="0"/>
              </a:spcBef>
              <a:buSzPct val="100000"/>
            </a:pPr>
            <a:r>
              <a:rPr lang="en" sz="1200"/>
              <a:t>It is suggest that the 3rd highest correlating variable (participant incomplete word ratio) causes the above two variables.</a:t>
            </a:r>
          </a:p>
          <a:p>
            <a:pPr lvl="0" rtl="0">
              <a:spcBef>
                <a:spcPts val="0"/>
              </a:spcBef>
              <a:buNone/>
            </a:pPr>
            <a:r>
              <a:t/>
            </a:r>
            <a:endParaRPr sz="1200"/>
          </a:p>
          <a:p>
            <a:pPr indent="-304800" lvl="0" marL="457200">
              <a:spcBef>
                <a:spcPts val="0"/>
              </a:spcBef>
              <a:buSzPct val="100000"/>
            </a:pPr>
            <a:r>
              <a:rPr lang="en" sz="1200"/>
              <a:t>Eg. A participant fails to complete word therefore the examiner needs to clarify what they’re trying to express by asking more questions and therefore having an increase count in utterance starts.*</a:t>
            </a:r>
          </a:p>
          <a:p>
            <a:pPr lvl="0">
              <a:spcBef>
                <a:spcPts val="0"/>
              </a:spcBef>
              <a:buNone/>
            </a:pPr>
            <a:r>
              <a:rPr lang="en" sz="1200"/>
              <a:t> </a:t>
            </a:r>
          </a:p>
        </p:txBody>
      </p:sp>
      <p:pic>
        <p:nvPicPr>
          <p:cNvPr id="247" name="Shape 247"/>
          <p:cNvPicPr preferRelativeResize="0"/>
          <p:nvPr/>
        </p:nvPicPr>
        <p:blipFill>
          <a:blip r:embed="rId3">
            <a:alphaModFix/>
          </a:blip>
          <a:stretch>
            <a:fillRect/>
          </a:stretch>
        </p:blipFill>
        <p:spPr>
          <a:xfrm>
            <a:off x="225975" y="1017800"/>
            <a:ext cx="5099799" cy="3525425"/>
          </a:xfrm>
          <a:prstGeom prst="rect">
            <a:avLst/>
          </a:prstGeom>
          <a:noFill/>
          <a:ln>
            <a:noFill/>
          </a:ln>
        </p:spPr>
      </p:pic>
      <p:sp>
        <p:nvSpPr>
          <p:cNvPr id="248" name="Shape 248"/>
          <p:cNvSpPr txBox="1"/>
          <p:nvPr>
            <p:ph idx="1" type="body"/>
          </p:nvPr>
        </p:nvSpPr>
        <p:spPr>
          <a:xfrm>
            <a:off x="311700" y="4543225"/>
            <a:ext cx="5099700" cy="530400"/>
          </a:xfrm>
          <a:prstGeom prst="rect">
            <a:avLst/>
          </a:prstGeom>
        </p:spPr>
        <p:txBody>
          <a:bodyPr anchorCtr="0" anchor="t" bIns="91425" lIns="91425" rIns="91425" tIns="91425">
            <a:noAutofit/>
          </a:bodyPr>
          <a:lstStyle/>
          <a:p>
            <a:pPr lvl="0" rtl="0">
              <a:spcBef>
                <a:spcPts val="0"/>
              </a:spcBef>
              <a:buNone/>
            </a:pPr>
            <a:r>
              <a:rPr lang="en" sz="1200"/>
              <a:t>*TTR &amp; EQC have a correlation of ~0.2</a:t>
            </a:r>
          </a:p>
        </p:txBody>
      </p:sp>
      <p:sp>
        <p:nvSpPr>
          <p:cNvPr id="249" name="Shape 249"/>
          <p:cNvSpPr txBox="1"/>
          <p:nvPr>
            <p:ph type="title"/>
          </p:nvPr>
        </p:nvSpPr>
        <p:spPr>
          <a:xfrm>
            <a:off x="311700" y="410000"/>
            <a:ext cx="8520600" cy="715500"/>
          </a:xfrm>
          <a:prstGeom prst="rect">
            <a:avLst/>
          </a:prstGeom>
        </p:spPr>
        <p:txBody>
          <a:bodyPr anchorCtr="0" anchor="t" bIns="91425" lIns="91425" rIns="91425" tIns="91425">
            <a:noAutofit/>
          </a:bodyPr>
          <a:lstStyle/>
          <a:p>
            <a:pPr lvl="0" rtl="0">
              <a:spcBef>
                <a:spcPts val="0"/>
              </a:spcBef>
              <a:buNone/>
            </a:pPr>
            <a:r>
              <a:rPr lang="en" sz="1400"/>
              <a:t>The two variables that have the highest Pearson’s Correlation with the target variables (Probable AD) are the utterance start count ratio (Examiner / Participant)  and a normalised frequency of examiner questions.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598100" y="2152347"/>
            <a:ext cx="8222100" cy="838800"/>
          </a:xfrm>
          <a:prstGeom prst="rect">
            <a:avLst/>
          </a:prstGeom>
        </p:spPr>
        <p:txBody>
          <a:bodyPr anchorCtr="0" anchor="ctr" bIns="91425" lIns="91425" rIns="91425" tIns="91425">
            <a:noAutofit/>
          </a:bodyPr>
          <a:lstStyle/>
          <a:p>
            <a:pPr lvl="0" rtl="0" algn="l">
              <a:spcBef>
                <a:spcPts val="0"/>
              </a:spcBef>
              <a:buNone/>
            </a:pPr>
            <a:r>
              <a:rPr lang="en" sz="2400"/>
              <a:t>Results &amp; Discussion, Conclusion, Further Work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260" name="Shape 260"/>
          <p:cNvPicPr preferRelativeResize="0"/>
          <p:nvPr/>
        </p:nvPicPr>
        <p:blipFill>
          <a:blip r:embed="rId3">
            <a:alphaModFix/>
          </a:blip>
          <a:stretch>
            <a:fillRect/>
          </a:stretch>
        </p:blipFill>
        <p:spPr>
          <a:xfrm>
            <a:off x="648725" y="1755675"/>
            <a:ext cx="7102575" cy="2820199"/>
          </a:xfrm>
          <a:prstGeom prst="rect">
            <a:avLst/>
          </a:prstGeom>
          <a:noFill/>
          <a:ln>
            <a:noFill/>
          </a:ln>
        </p:spPr>
      </p:pic>
      <p:sp>
        <p:nvSpPr>
          <p:cNvPr id="261" name="Shape 261"/>
          <p:cNvSpPr txBox="1"/>
          <p:nvPr>
            <p:ph idx="1" type="body"/>
          </p:nvPr>
        </p:nvSpPr>
        <p:spPr>
          <a:xfrm>
            <a:off x="609425" y="1148875"/>
            <a:ext cx="6827400" cy="681300"/>
          </a:xfrm>
          <a:prstGeom prst="rect">
            <a:avLst/>
          </a:prstGeom>
          <a:solidFill>
            <a:srgbClr val="FFFFFF"/>
          </a:solidFill>
        </p:spPr>
        <p:txBody>
          <a:bodyPr anchorCtr="0" anchor="t" bIns="91425" lIns="91425" rIns="91425" tIns="91425">
            <a:noAutofit/>
          </a:bodyPr>
          <a:lstStyle/>
          <a:p>
            <a:pPr indent="-298450" lvl="0" marL="457200" rtl="0" algn="just">
              <a:lnSpc>
                <a:spcPct val="100000"/>
              </a:lnSpc>
              <a:spcBef>
                <a:spcPts val="0"/>
              </a:spcBef>
              <a:spcAft>
                <a:spcPts val="0"/>
              </a:spcAft>
              <a:buClr>
                <a:srgbClr val="000000"/>
              </a:buClr>
              <a:buSzPct val="100000"/>
              <a:buFont typeface="Arial"/>
            </a:pPr>
            <a:r>
              <a:rPr lang="en" sz="1100">
                <a:solidFill>
                  <a:srgbClr val="000000"/>
                </a:solidFill>
                <a:latin typeface="Arial"/>
                <a:ea typeface="Arial"/>
                <a:cs typeface="Arial"/>
                <a:sym typeface="Arial"/>
              </a:rPr>
              <a:t>There it can be said that the combination of both linguistic and interactional features encoded together outperform the classification of AD than that of when linguistic features are used solely.</a:t>
            </a:r>
          </a:p>
        </p:txBody>
      </p:sp>
      <p:sp>
        <p:nvSpPr>
          <p:cNvPr id="262" name="Shape 262"/>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1600"/>
              <a:t>Over half (52.2%) of the originally all linguistic features (red) were replaced by ones that were interactional (blue) disproving the null hypothesis.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268" name="Shape 268"/>
          <p:cNvPicPr preferRelativeResize="0"/>
          <p:nvPr/>
        </p:nvPicPr>
        <p:blipFill>
          <a:blip r:embed="rId3">
            <a:alphaModFix/>
          </a:blip>
          <a:stretch>
            <a:fillRect/>
          </a:stretch>
        </p:blipFill>
        <p:spPr>
          <a:xfrm>
            <a:off x="648725" y="1755675"/>
            <a:ext cx="7102575" cy="2820199"/>
          </a:xfrm>
          <a:prstGeom prst="rect">
            <a:avLst/>
          </a:prstGeom>
          <a:noFill/>
          <a:ln>
            <a:noFill/>
          </a:ln>
        </p:spPr>
      </p:pic>
      <p:sp>
        <p:nvSpPr>
          <p:cNvPr id="269" name="Shape 269"/>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1600"/>
              <a:t>Not only did interactional features replace over half of the linguistic features in the top predicting feature ranking, the top 3 features were interactional and had a significantly higher prediction score than the remaining variables.</a:t>
            </a:r>
          </a:p>
        </p:txBody>
      </p:sp>
      <p:sp>
        <p:nvSpPr>
          <p:cNvPr id="270" name="Shape 270"/>
          <p:cNvSpPr txBox="1"/>
          <p:nvPr/>
        </p:nvSpPr>
        <p:spPr>
          <a:xfrm>
            <a:off x="2653700" y="2579975"/>
            <a:ext cx="2909100" cy="681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Change colour of bars  - highlight top 3</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sz="1400"/>
              <a:t>Echoing the correlation analysis results, the three variables that have a significantly higher predicting scores (ANOVA F-Value) than the remaining features are Turn-Take Ratio (TTR), Examiner Question Ratio (EQC) and Incomplete Word Ratio (ICR). </a:t>
            </a:r>
          </a:p>
        </p:txBody>
      </p:sp>
      <p:pic>
        <p:nvPicPr>
          <p:cNvPr id="276" name="Shape 276"/>
          <p:cNvPicPr preferRelativeResize="0"/>
          <p:nvPr/>
        </p:nvPicPr>
        <p:blipFill>
          <a:blip r:embed="rId3">
            <a:alphaModFix/>
          </a:blip>
          <a:stretch>
            <a:fillRect/>
          </a:stretch>
        </p:blipFill>
        <p:spPr>
          <a:xfrm>
            <a:off x="648725" y="1755675"/>
            <a:ext cx="7102575" cy="2820199"/>
          </a:xfrm>
          <a:prstGeom prst="rect">
            <a:avLst/>
          </a:prstGeom>
          <a:noFill/>
          <a:ln>
            <a:noFill/>
          </a:ln>
        </p:spPr>
      </p:pic>
      <p:sp>
        <p:nvSpPr>
          <p:cNvPr id="277" name="Shape 277"/>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78" name="Shape 278"/>
          <p:cNvSpPr txBox="1"/>
          <p:nvPr>
            <p:ph idx="1" type="body"/>
          </p:nvPr>
        </p:nvSpPr>
        <p:spPr>
          <a:xfrm>
            <a:off x="609425" y="1148875"/>
            <a:ext cx="6827400" cy="681300"/>
          </a:xfrm>
          <a:prstGeom prst="rect">
            <a:avLst/>
          </a:prstGeom>
          <a:solidFill>
            <a:srgbClr val="FFFFFF"/>
          </a:solidFill>
        </p:spPr>
        <p:txBody>
          <a:bodyPr anchorCtr="0" anchor="t" bIns="91425" lIns="91425" rIns="91425" tIns="91425">
            <a:noAutofit/>
          </a:bodyPr>
          <a:lstStyle/>
          <a:p>
            <a:pPr indent="-298450" lvl="0" marL="457200" rtl="0" algn="just">
              <a:lnSpc>
                <a:spcPct val="100000"/>
              </a:lnSpc>
              <a:spcBef>
                <a:spcPts val="0"/>
              </a:spcBef>
              <a:spcAft>
                <a:spcPts val="0"/>
              </a:spcAft>
              <a:buClr>
                <a:srgbClr val="000000"/>
              </a:buClr>
              <a:buSzPct val="100000"/>
              <a:buFont typeface="Arial"/>
            </a:pPr>
            <a:r>
              <a:rPr lang="en" sz="1100">
                <a:solidFill>
                  <a:srgbClr val="000000"/>
                </a:solidFill>
                <a:latin typeface="Arial"/>
                <a:ea typeface="Arial"/>
                <a:cs typeface="Arial"/>
                <a:sym typeface="Arial"/>
              </a:rPr>
              <a:t>The combination of these three variables having a significantly higher predictive scores suggest that the phenomenon of the examiner being required to manifest a role of higher dialogue and presence can be represented by encoding these features and used to aid the computational diagnosis of AD.</a:t>
            </a:r>
          </a:p>
        </p:txBody>
      </p:sp>
      <p:sp>
        <p:nvSpPr>
          <p:cNvPr id="279" name="Shape 279"/>
          <p:cNvSpPr txBox="1"/>
          <p:nvPr/>
        </p:nvSpPr>
        <p:spPr>
          <a:xfrm>
            <a:off x="2653700" y="2579975"/>
            <a:ext cx="2909100" cy="6813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Change colour of bars  - highlight top 3</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sz="2200"/>
              <a:t>As expected, the addition of interactional features saw was an increase (+4.96%) in classifier accuracy.</a:t>
            </a:r>
          </a:p>
        </p:txBody>
      </p:sp>
      <p:sp>
        <p:nvSpPr>
          <p:cNvPr id="285" name="Shape 285"/>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aphicFrame>
        <p:nvGraphicFramePr>
          <p:cNvPr id="286" name="Shape 286"/>
          <p:cNvGraphicFramePr/>
          <p:nvPr/>
        </p:nvGraphicFramePr>
        <p:xfrm>
          <a:off x="1760250" y="1777025"/>
          <a:ext cx="3000000" cy="3000000"/>
        </p:xfrm>
        <a:graphic>
          <a:graphicData uri="http://schemas.openxmlformats.org/drawingml/2006/table">
            <a:tbl>
              <a:tblPr>
                <a:noFill/>
                <a:tableStyleId>{97D2ECA4-A331-401C-8482-6CE3130F3CFB}</a:tableStyleId>
              </a:tblPr>
              <a:tblGrid>
                <a:gridCol w="1327350"/>
                <a:gridCol w="1170275"/>
                <a:gridCol w="1065100"/>
                <a:gridCol w="1746675"/>
              </a:tblGrid>
              <a:tr h="362375">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LF Only</a:t>
                      </a:r>
                    </a:p>
                  </a:txBody>
                  <a:tcPr marT="91425" marB="91425" marR="91425" marL="91425"/>
                </a:tc>
                <a:tc>
                  <a:txBody>
                    <a:bodyPr>
                      <a:noAutofit/>
                    </a:bodyPr>
                    <a:lstStyle/>
                    <a:p>
                      <a:pPr lvl="0" rtl="0">
                        <a:spcBef>
                          <a:spcPts val="0"/>
                        </a:spcBef>
                        <a:buNone/>
                      </a:pPr>
                      <a:r>
                        <a:rPr lang="en"/>
                        <a:t>LF &amp; IF</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Absolute Difference</a:t>
                      </a:r>
                    </a:p>
                  </a:txBody>
                  <a:tcPr marT="91425" marB="91425" marR="91425" marL="91425">
                    <a:lnB cap="flat" cmpd="sng" w="9525">
                      <a:solidFill>
                        <a:srgbClr val="9E9E9E"/>
                      </a:solidFill>
                      <a:prstDash val="solid"/>
                      <a:round/>
                      <a:headEnd len="med" w="med" type="none"/>
                      <a:tailEnd len="med" w="med" type="none"/>
                    </a:lnB>
                  </a:tcPr>
                </a:tc>
              </a:tr>
              <a:tr h="396200">
                <a:tc>
                  <a:txBody>
                    <a:bodyPr>
                      <a:noAutofit/>
                    </a:bodyPr>
                    <a:lstStyle/>
                    <a:p>
                      <a:pPr lvl="0" rtl="0">
                        <a:spcBef>
                          <a:spcPts val="0"/>
                        </a:spcBef>
                        <a:buNone/>
                      </a:pPr>
                      <a:r>
                        <a:rPr lang="en"/>
                        <a:t>Precision</a:t>
                      </a:r>
                    </a:p>
                  </a:txBody>
                  <a:tcPr marT="91425" marB="91425" marR="91425" marL="91425"/>
                </a:tc>
                <a:tc>
                  <a:txBody>
                    <a:bodyPr>
                      <a:noAutofit/>
                    </a:bodyPr>
                    <a:lstStyle/>
                    <a:p>
                      <a:pPr lvl="0" rtl="0">
                        <a:spcBef>
                          <a:spcPts val="0"/>
                        </a:spcBef>
                        <a:buNone/>
                      </a:pPr>
                      <a:r>
                        <a:rPr lang="en"/>
                        <a:t>77.5%</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a:t>82.46%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+4.96%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98525">
                <a:tc>
                  <a:txBody>
                    <a:bodyPr>
                      <a:noAutofit/>
                    </a:bodyPr>
                    <a:lstStyle/>
                    <a:p>
                      <a:pPr lvl="0" rtl="0">
                        <a:spcBef>
                          <a:spcPts val="0"/>
                        </a:spcBef>
                        <a:buNone/>
                      </a:pPr>
                      <a:r>
                        <a:rPr lang="en"/>
                        <a:t>Recall</a:t>
                      </a:r>
                    </a:p>
                  </a:txBody>
                  <a:tcPr marT="91425" marB="91425" marR="91425" marL="91425"/>
                </a:tc>
                <a:tc>
                  <a:txBody>
                    <a:bodyPr>
                      <a:noAutofit/>
                    </a:bodyPr>
                    <a:lstStyle/>
                    <a:p>
                      <a:pPr lvl="0" rtl="0">
                        <a:spcBef>
                          <a:spcPts val="0"/>
                        </a:spcBef>
                        <a:buNone/>
                      </a:pPr>
                      <a:r>
                        <a:rPr lang="en"/>
                        <a:t>72.3%</a:t>
                      </a:r>
                    </a:p>
                  </a:txBody>
                  <a:tcPr marT="91425" marB="91425" marR="91425" marL="91425"/>
                </a:tc>
                <a:tc>
                  <a:txBody>
                    <a:bodyPr>
                      <a:noAutofit/>
                    </a:bodyPr>
                    <a:lstStyle/>
                    <a:p>
                      <a:pPr lvl="0" rtl="0">
                        <a:spcBef>
                          <a:spcPts val="0"/>
                        </a:spcBef>
                        <a:buNone/>
                      </a:pPr>
                      <a:r>
                        <a:rPr lang="en"/>
                        <a:t>78.16%</a:t>
                      </a: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a:t>+5.82%</a:t>
                      </a:r>
                    </a:p>
                  </a:txBody>
                  <a:tcPr marT="91425" marB="91425" marR="91425" marL="91425">
                    <a:lnT cap="flat" cmpd="sng" w="9525">
                      <a:solidFill>
                        <a:srgbClr val="9E9E9E"/>
                      </a:solidFill>
                      <a:prstDash val="solid"/>
                      <a:round/>
                      <a:headEnd len="med" w="med" type="none"/>
                      <a:tailEnd len="med" w="med" type="none"/>
                    </a:lnT>
                  </a:tcPr>
                </a:tc>
              </a:tr>
              <a:tr h="398525">
                <a:tc>
                  <a:txBody>
                    <a:bodyPr>
                      <a:noAutofit/>
                    </a:bodyPr>
                    <a:lstStyle/>
                    <a:p>
                      <a:pPr lvl="0" rtl="0">
                        <a:spcBef>
                          <a:spcPts val="0"/>
                        </a:spcBef>
                        <a:buNone/>
                      </a:pPr>
                      <a:r>
                        <a:rPr lang="en"/>
                        <a:t>F1 Score</a:t>
                      </a:r>
                    </a:p>
                  </a:txBody>
                  <a:tcPr marT="91425" marB="91425" marR="91425" marL="91425"/>
                </a:tc>
                <a:tc>
                  <a:txBody>
                    <a:bodyPr>
                      <a:noAutofit/>
                    </a:bodyPr>
                    <a:lstStyle/>
                    <a:p>
                      <a:pPr lvl="0" rtl="0">
                        <a:spcBef>
                          <a:spcPts val="0"/>
                        </a:spcBef>
                        <a:buNone/>
                      </a:pPr>
                      <a:r>
                        <a:rPr lang="en"/>
                        <a:t>73.8%</a:t>
                      </a:r>
                    </a:p>
                  </a:txBody>
                  <a:tcPr marT="91425" marB="91425" marR="91425" marL="91425"/>
                </a:tc>
                <a:tc>
                  <a:txBody>
                    <a:bodyPr>
                      <a:noAutofit/>
                    </a:bodyPr>
                    <a:lstStyle/>
                    <a:p>
                      <a:pPr lvl="0" rtl="0">
                        <a:spcBef>
                          <a:spcPts val="0"/>
                        </a:spcBef>
                        <a:buNone/>
                      </a:pPr>
                      <a:r>
                        <a:rPr lang="en"/>
                        <a:t>79.36%</a:t>
                      </a:r>
                    </a:p>
                  </a:txBody>
                  <a:tcPr marT="91425" marB="91425" marR="91425" marL="91425"/>
                </a:tc>
                <a:tc>
                  <a:txBody>
                    <a:bodyPr>
                      <a:noAutofit/>
                    </a:bodyPr>
                    <a:lstStyle/>
                    <a:p>
                      <a:pPr lvl="0" rtl="0">
                        <a:spcBef>
                          <a:spcPts val="0"/>
                        </a:spcBef>
                        <a:buNone/>
                      </a:pPr>
                      <a:r>
                        <a:rPr lang="en"/>
                        <a:t>+5.54%</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598100" y="2152347"/>
            <a:ext cx="8222100" cy="838800"/>
          </a:xfrm>
          <a:prstGeom prst="rect">
            <a:avLst/>
          </a:prstGeom>
        </p:spPr>
        <p:txBody>
          <a:bodyPr anchorCtr="0" anchor="b" bIns="91425" lIns="91425" rIns="91425" tIns="91425">
            <a:noAutofit/>
          </a:bodyPr>
          <a:lstStyle/>
          <a:p>
            <a:pPr lvl="0" rtl="0" algn="l">
              <a:spcBef>
                <a:spcPts val="0"/>
              </a:spcBef>
              <a:buNone/>
            </a:pPr>
            <a:r>
              <a:rPr lang="en" sz="2400"/>
              <a:t>Intro: 		Dementia &amp; Alzheimer’s Disease</a:t>
            </a:r>
          </a:p>
          <a:p>
            <a:pPr lvl="0" rtl="0" algn="l">
              <a:spcBef>
                <a:spcPts val="0"/>
              </a:spcBef>
              <a:buNone/>
            </a:pPr>
            <a:r>
              <a:rPr lang="en" sz="2400"/>
              <a:t>			Motivation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2" name="Shape 292"/>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Conclusion</a:t>
            </a:r>
          </a:p>
        </p:txBody>
      </p:sp>
      <p:sp>
        <p:nvSpPr>
          <p:cNvPr id="293" name="Shape 293"/>
          <p:cNvSpPr txBox="1"/>
          <p:nvPr>
            <p:ph idx="1" type="body"/>
          </p:nvPr>
        </p:nvSpPr>
        <p:spPr>
          <a:xfrm>
            <a:off x="311700" y="1098850"/>
            <a:ext cx="8520600" cy="3339000"/>
          </a:xfrm>
          <a:prstGeom prst="rect">
            <a:avLst/>
          </a:prstGeom>
        </p:spPr>
        <p:txBody>
          <a:bodyPr anchorCtr="0" anchor="t" bIns="91425" lIns="91425" rIns="91425" tIns="91425">
            <a:noAutofit/>
          </a:bodyPr>
          <a:lstStyle/>
          <a:p>
            <a:pPr indent="0" lvl="0" marL="0" rtl="0" algn="just">
              <a:lnSpc>
                <a:spcPct val="200000"/>
              </a:lnSpc>
              <a:spcBef>
                <a:spcPts val="0"/>
              </a:spcBef>
              <a:spcAft>
                <a:spcPts val="0"/>
              </a:spcAft>
              <a:buNone/>
            </a:pPr>
            <a:r>
              <a:rPr lang="en" sz="1200"/>
              <a:t>Since interactional features replaced over half of the originally all non-interactional top predicting features regarding diagnosis predicting weight, as well as causing an improvement in the classifier's accuracy, one can conclude that encoding interactional features, in particular dialogue based features that represent the amount of involvement the invigilator is required to manifest throughout the session, in addition to non-interactional features, can assist in computationally classifying Alzheimer's disease.</a:t>
            </a:r>
          </a:p>
          <a:p>
            <a:pPr indent="457200" lvl="0" rtl="0" algn="just">
              <a:lnSpc>
                <a:spcPct val="200000"/>
              </a:lnSpc>
              <a:spcBef>
                <a:spcPts val="0"/>
              </a:spcBef>
              <a:spcAft>
                <a:spcPts val="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99" name="Shape 2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Further Work</a:t>
            </a:r>
          </a:p>
        </p:txBody>
      </p:sp>
      <p:sp>
        <p:nvSpPr>
          <p:cNvPr id="300" name="Shape 300"/>
          <p:cNvSpPr txBox="1"/>
          <p:nvPr>
            <p:ph idx="1" type="body"/>
          </p:nvPr>
        </p:nvSpPr>
        <p:spPr>
          <a:xfrm>
            <a:off x="311700" y="1072350"/>
            <a:ext cx="8520600" cy="3339000"/>
          </a:xfrm>
          <a:prstGeom prst="rect">
            <a:avLst/>
          </a:prstGeom>
        </p:spPr>
        <p:txBody>
          <a:bodyPr anchorCtr="0" anchor="t" bIns="91425" lIns="91425" rIns="91425" tIns="91425">
            <a:noAutofit/>
          </a:bodyPr>
          <a:lstStyle/>
          <a:p>
            <a:pPr lvl="0">
              <a:spcBef>
                <a:spcPts val="0"/>
              </a:spcBef>
              <a:buNone/>
            </a:pPr>
            <a:r>
              <a:rPr lang="en" sz="1200"/>
              <a:t>The results suggest that dialogue plays a key role in the classification of AD therefore further investigation would include investigating variables created focusing on dialogue and running the data through a DA tagger. </a:t>
            </a:r>
          </a:p>
          <a:p>
            <a:pPr lvl="0">
              <a:spcBef>
                <a:spcPts val="0"/>
              </a:spcBef>
              <a:buNone/>
            </a:pPr>
            <a:r>
              <a:rPr lang="en" sz="1200"/>
              <a:t>It would have also been beneficial to use a different data set, other than recording of the ‘Cookie Theft’ test. This is because other tests include more interaction between </a:t>
            </a:r>
            <a:r>
              <a:rPr lang="en" sz="1200"/>
              <a:t>participant</a:t>
            </a:r>
            <a:r>
              <a:rPr lang="en" sz="1200"/>
              <a:t> and examiner. Eg. Sentence, Recall,Fluency* tests - potentially carry out.</a:t>
            </a:r>
          </a:p>
          <a:p>
            <a:pPr lvl="0">
              <a:spcBef>
                <a:spcPts val="0"/>
              </a:spcBef>
              <a:buNone/>
            </a:pPr>
            <a:r>
              <a:rPr lang="en" sz="1200"/>
              <a:t>The definition of self-repair (CHAT annotation) that was used was in the top predicting variables. Further study would include running the data through a self-repair detector (STIR). Using the similar features that were created throughout this project. Cosine difference between word that needed repairing and intended words (could be a measure of the mistake made?)</a:t>
            </a:r>
          </a:p>
          <a:p>
            <a:pPr lvl="0">
              <a:spcBef>
                <a:spcPts val="0"/>
              </a:spcBef>
              <a:buNone/>
            </a:pPr>
            <a:r>
              <a:rPr lang="en" sz="1200"/>
              <a:t>Analysis of </a:t>
            </a:r>
            <a:r>
              <a:rPr lang="en" sz="1200"/>
              <a:t>features</a:t>
            </a:r>
            <a:r>
              <a:rPr lang="en" sz="1200"/>
              <a:t> that predict other NON-AD diagnosis, moving away from classification, maybe using anomaly detection as there is very much data. </a:t>
            </a:r>
          </a:p>
          <a:p>
            <a:pPr lvl="0">
              <a:spcBef>
                <a:spcPts val="0"/>
              </a:spcBef>
              <a:buNone/>
            </a:pPr>
            <a:r>
              <a:rPr i="1" lang="en" sz="1000"/>
              <a:t>*</a:t>
            </a:r>
            <a:r>
              <a:rPr i="1" lang="en" sz="1000"/>
              <a:t>These are on DementiaBank however, there is no control therefore proxy controls would have to be created.</a:t>
            </a:r>
          </a:p>
          <a:p>
            <a:pPr lvl="0">
              <a:spcBef>
                <a:spcPts val="0"/>
              </a:spcBef>
              <a:buNone/>
            </a:pPr>
            <a:r>
              <a:t/>
            </a:r>
            <a:endParaRPr sz="1200"/>
          </a:p>
          <a:p>
            <a:pPr lvl="0">
              <a:spcBef>
                <a:spcPts val="0"/>
              </a:spcBef>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ctrTitle"/>
          </p:nvPr>
        </p:nvSpPr>
        <p:spPr>
          <a:xfrm>
            <a:off x="607275" y="2152347"/>
            <a:ext cx="8222100" cy="838800"/>
          </a:xfrm>
          <a:prstGeom prst="rect">
            <a:avLst/>
          </a:prstGeom>
        </p:spPr>
        <p:txBody>
          <a:bodyPr anchorCtr="0" anchor="ctr" bIns="91425" lIns="91425" rIns="91425" tIns="91425">
            <a:noAutofit/>
          </a:bodyPr>
          <a:lstStyle/>
          <a:p>
            <a:pPr lvl="0" rtl="0" algn="l">
              <a:spcBef>
                <a:spcPts val="0"/>
              </a:spcBef>
              <a:buNone/>
            </a:pPr>
            <a:r>
              <a:rPr lang="en" sz="240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Dementia &amp; Alzheimer’s Disease (AD)</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The word ‘dementia’ describes a set of symptoms that may include memory loss and difficulties with thinking, problem-solving or language.</a:t>
            </a:r>
          </a:p>
          <a:p>
            <a:pPr lvl="0">
              <a:spcBef>
                <a:spcPts val="0"/>
              </a:spcBef>
              <a:buNone/>
            </a:pPr>
            <a:r>
              <a:rPr lang="en"/>
              <a:t>AD most common type of dementia - affecting 62% of those diagnosed with Dementia</a:t>
            </a:r>
          </a:p>
          <a:p>
            <a:pPr lvl="0" rtl="0">
              <a:spcBef>
                <a:spcPts val="0"/>
              </a:spcBef>
              <a:buNone/>
            </a:pPr>
            <a:r>
              <a:rPr lang="en"/>
              <a:t>This project focuses on exploring the effects that AD has on both linguistic and interactional skills with the aim of improving the computational diagnosis of AD.</a:t>
            </a:r>
          </a:p>
          <a:p>
            <a:pPr lvl="0" rtl="0">
              <a:spcBef>
                <a:spcPts val="0"/>
              </a:spcBef>
              <a:buNone/>
            </a:pPr>
            <a:r>
              <a:t/>
            </a:r>
            <a:endParaRPr/>
          </a:p>
          <a:p>
            <a:pPr lvl="0" rtl="0">
              <a:spcBef>
                <a:spcPts val="0"/>
              </a:spcBef>
              <a:buClr>
                <a:schemeClr val="dk1"/>
              </a:buClr>
              <a:buSzPct val="61111"/>
              <a:buFont typeface="Arial"/>
              <a:buNone/>
            </a:pPr>
            <a:r>
              <a:t/>
            </a:r>
            <a:endParaRPr/>
          </a:p>
          <a:p>
            <a:pPr lvl="0">
              <a:spcBef>
                <a:spcPts val="0"/>
              </a:spcBef>
              <a:buNone/>
            </a:pPr>
            <a:r>
              <a:t/>
            </a:r>
            <a:endParaRPr/>
          </a:p>
        </p:txBody>
      </p:sp>
      <p:sp>
        <p:nvSpPr>
          <p:cNvPr id="105" name="Shape 105"/>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Motivation</a:t>
            </a:r>
          </a:p>
        </p:txBody>
      </p:sp>
      <p:sp>
        <p:nvSpPr>
          <p:cNvPr id="111" name="Shape 111"/>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After memory loss, language impairment and changes in a patient's behaviour are part of the top symptoms of AD.</a:t>
            </a:r>
          </a:p>
          <a:p>
            <a:pPr indent="0" lvl="0" marL="0" marR="0" rtl="0" algn="l">
              <a:lnSpc>
                <a:spcPct val="115000"/>
              </a:lnSpc>
              <a:spcBef>
                <a:spcPts val="0"/>
              </a:spcBef>
              <a:spcAft>
                <a:spcPts val="1600"/>
              </a:spcAft>
              <a:buNone/>
            </a:pPr>
            <a:r>
              <a:rPr lang="en"/>
              <a:t>A number of studies have already been carried out using computational techniques on linguistic features to diagnosis AD. </a:t>
            </a:r>
          </a:p>
          <a:p>
            <a:pPr indent="0" lvl="0" marL="0" marR="0" rtl="0" algn="l">
              <a:lnSpc>
                <a:spcPct val="115000"/>
              </a:lnSpc>
              <a:spcBef>
                <a:spcPts val="0"/>
              </a:spcBef>
              <a:spcAft>
                <a:spcPts val="1600"/>
              </a:spcAft>
              <a:buNone/>
            </a:pPr>
            <a:r>
              <a:rPr lang="en"/>
              <a:t>However, few studies have been carried out using patient's behaviour as features. </a:t>
            </a:r>
          </a:p>
          <a:p>
            <a:pPr indent="0" lvl="0" marL="0" marR="0" rtl="0" algn="l">
              <a:lnSpc>
                <a:spcPct val="115000"/>
              </a:lnSpc>
              <a:spcBef>
                <a:spcPts val="0"/>
              </a:spcBef>
              <a:spcAft>
                <a:spcPts val="1600"/>
              </a:spcAft>
              <a:buNone/>
            </a:pPr>
            <a:r>
              <a:rPr lang="en"/>
              <a:t>By adding in these extra layer of symptoms, it is hypothesised that the classification of AD will be improved.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643950" y="2152347"/>
            <a:ext cx="8222100" cy="838800"/>
          </a:xfrm>
          <a:prstGeom prst="rect">
            <a:avLst/>
          </a:prstGeom>
        </p:spPr>
        <p:txBody>
          <a:bodyPr anchorCtr="0" anchor="ctr" bIns="91425" lIns="91425" rIns="91425" tIns="91425">
            <a:noAutofit/>
          </a:bodyPr>
          <a:lstStyle/>
          <a:p>
            <a:pPr indent="0" lvl="0" marL="0" rtl="0">
              <a:spcBef>
                <a:spcPts val="0"/>
              </a:spcBef>
              <a:buNone/>
            </a:pPr>
            <a:r>
              <a:rPr lang="en" sz="2400"/>
              <a:t>Project Intro: 		Method</a:t>
            </a:r>
          </a:p>
          <a:p>
            <a:pPr indent="0" lvl="0" marL="2286000" rtl="0">
              <a:spcBef>
                <a:spcPts val="0"/>
              </a:spcBef>
              <a:buNone/>
            </a:pPr>
            <a:r>
              <a:rPr lang="en" sz="2400"/>
              <a:t>IF Definition</a:t>
            </a:r>
          </a:p>
          <a:p>
            <a:pPr indent="0" lvl="0" marL="2286000" rtl="0">
              <a:spcBef>
                <a:spcPts val="0"/>
              </a:spcBef>
              <a:buNone/>
            </a:pPr>
            <a:r>
              <a:rPr lang="en" sz="2400"/>
              <a:t>Dataset used</a:t>
            </a:r>
          </a:p>
          <a:p>
            <a:pPr indent="0" lvl="0" marL="2286000" rtl="0">
              <a:spcBef>
                <a:spcPts val="0"/>
              </a:spcBef>
              <a:buNone/>
            </a:pPr>
            <a:r>
              <a:rPr lang="en" sz="2400"/>
              <a:t>Previous Work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Method</a:t>
            </a:r>
          </a:p>
        </p:txBody>
      </p:sp>
      <p:sp>
        <p:nvSpPr>
          <p:cNvPr id="123" name="Shape 123"/>
          <p:cNvSpPr txBox="1"/>
          <p:nvPr>
            <p:ph idx="1" type="body"/>
          </p:nvPr>
        </p:nvSpPr>
        <p:spPr>
          <a:xfrm>
            <a:off x="311700" y="905450"/>
            <a:ext cx="8588400" cy="3749100"/>
          </a:xfrm>
          <a:prstGeom prst="rect">
            <a:avLst/>
          </a:prstGeom>
          <a:solidFill>
            <a:srgbClr val="FFFFFF"/>
          </a:solidFill>
        </p:spPr>
        <p:txBody>
          <a:bodyPr anchorCtr="0" anchor="t" bIns="91425" lIns="91425" rIns="91425" tIns="91425">
            <a:noAutofit/>
          </a:bodyPr>
          <a:lstStyle/>
          <a:p>
            <a:pPr lvl="0">
              <a:spcBef>
                <a:spcPts val="0"/>
              </a:spcBef>
              <a:buNone/>
            </a:pPr>
            <a:r>
              <a:rPr lang="en" sz="1300">
                <a:solidFill>
                  <a:srgbClr val="000000"/>
                </a:solidFill>
                <a:latin typeface="Arial"/>
                <a:ea typeface="Arial"/>
                <a:cs typeface="Arial"/>
                <a:sym typeface="Arial"/>
              </a:rPr>
              <a:t>Using data derived from the DementiaBank corpus [1], this project looks at how a change in a person's interactional features in conversation can be used to better classify the different diagnosis's of AD and other dementias using NLP methods and other computational techniques.</a:t>
            </a:r>
          </a:p>
          <a:p>
            <a:pPr indent="-311150" lvl="0" marL="457200" rtl="0">
              <a:spcBef>
                <a:spcPts val="0"/>
              </a:spcBef>
              <a:buClr>
                <a:srgbClr val="000000"/>
              </a:buClr>
              <a:buSzPct val="100000"/>
              <a:buFont typeface="Arial"/>
              <a:buChar char="-"/>
            </a:pPr>
            <a:r>
              <a:rPr lang="en" sz="1300">
                <a:solidFill>
                  <a:srgbClr val="000000"/>
                </a:solidFill>
                <a:latin typeface="Arial"/>
                <a:ea typeface="Arial"/>
                <a:cs typeface="Arial"/>
                <a:sym typeface="Arial"/>
              </a:rPr>
              <a:t>23 linguistic features were encoded and were used to build the classifier (Based on Fraser et al.)</a:t>
            </a:r>
          </a:p>
          <a:p>
            <a:pPr indent="-311150" lvl="0" marL="457200" rtl="0">
              <a:spcBef>
                <a:spcPts val="0"/>
              </a:spcBef>
              <a:buClr>
                <a:srgbClr val="000000"/>
              </a:buClr>
              <a:buSzPct val="100000"/>
              <a:buFont typeface="Arial"/>
              <a:buChar char="-"/>
            </a:pPr>
            <a:r>
              <a:rPr lang="en" sz="1300">
                <a:solidFill>
                  <a:srgbClr val="000000"/>
                </a:solidFill>
                <a:latin typeface="Arial"/>
                <a:ea typeface="Arial"/>
                <a:cs typeface="Arial"/>
                <a:sym typeface="Arial"/>
              </a:rPr>
              <a:t>24 interactional features were encoded </a:t>
            </a:r>
          </a:p>
          <a:p>
            <a:pPr indent="-311150" lvl="0" marL="457200" rtl="0">
              <a:spcBef>
                <a:spcPts val="0"/>
              </a:spcBef>
              <a:buClr>
                <a:srgbClr val="000000"/>
              </a:buClr>
              <a:buSzPct val="100000"/>
              <a:buFont typeface="Arial"/>
              <a:buChar char="-"/>
            </a:pPr>
            <a:r>
              <a:rPr lang="en" sz="1300">
                <a:solidFill>
                  <a:srgbClr val="000000"/>
                </a:solidFill>
                <a:latin typeface="Arial"/>
                <a:ea typeface="Arial"/>
                <a:cs typeface="Arial"/>
                <a:sym typeface="Arial"/>
              </a:rPr>
              <a:t>Prediction scores for all of the above were calculated and features ordered by score</a:t>
            </a:r>
          </a:p>
          <a:p>
            <a:pPr indent="-311150" lvl="0" marL="457200" rtl="0">
              <a:spcBef>
                <a:spcPts val="0"/>
              </a:spcBef>
              <a:buClr>
                <a:srgbClr val="000000"/>
              </a:buClr>
              <a:buSzPct val="100000"/>
              <a:buFont typeface="Arial"/>
              <a:buChar char="-"/>
            </a:pPr>
            <a:r>
              <a:rPr lang="en" sz="1300">
                <a:solidFill>
                  <a:srgbClr val="000000"/>
                </a:solidFill>
                <a:latin typeface="Arial"/>
                <a:ea typeface="Arial"/>
                <a:cs typeface="Arial"/>
                <a:sym typeface="Arial"/>
              </a:rPr>
              <a:t>Therefore: </a:t>
            </a:r>
          </a:p>
          <a:p>
            <a:pPr indent="-311150" lvl="1" marL="1371600" rtl="0">
              <a:spcBef>
                <a:spcPts val="0"/>
              </a:spcBef>
              <a:buClr>
                <a:srgbClr val="000000"/>
              </a:buClr>
              <a:buSzPct val="100000"/>
              <a:buFont typeface="Arial"/>
              <a:buChar char="-"/>
            </a:pPr>
            <a:r>
              <a:rPr lang="en" sz="1300">
                <a:solidFill>
                  <a:srgbClr val="000000"/>
                </a:solidFill>
                <a:latin typeface="Arial"/>
                <a:ea typeface="Arial"/>
                <a:cs typeface="Arial"/>
                <a:sym typeface="Arial"/>
              </a:rPr>
              <a:t>H0: Top 23 predicting features are all linguistic based (ie. no change from Fraser et al. features)</a:t>
            </a:r>
          </a:p>
          <a:p>
            <a:pPr indent="-311150" lvl="1" marL="1371600" rtl="0">
              <a:spcBef>
                <a:spcPts val="0"/>
              </a:spcBef>
              <a:buClr>
                <a:srgbClr val="000000"/>
              </a:buClr>
              <a:buSzPct val="100000"/>
              <a:buFont typeface="Arial"/>
              <a:buChar char="-"/>
            </a:pPr>
            <a:r>
              <a:rPr lang="en" sz="1300">
                <a:solidFill>
                  <a:srgbClr val="000000"/>
                </a:solidFill>
                <a:latin typeface="Arial"/>
                <a:ea typeface="Arial"/>
                <a:cs typeface="Arial"/>
                <a:sym typeface="Arial"/>
              </a:rPr>
              <a:t>HA: If new top features include any of the interactional features, it can be said the the combination of both linguistic and interactional features encoded together outperform the classification of AD than that of when linguistic features are used solely </a:t>
            </a:r>
          </a:p>
          <a:p>
            <a:pPr indent="0" lvl="0" marL="0" rtl="0">
              <a:spcBef>
                <a:spcPts val="0"/>
              </a:spcBef>
              <a:buNone/>
            </a:pPr>
            <a:r>
              <a:rPr lang="en" sz="1300">
                <a:solidFill>
                  <a:srgbClr val="000000"/>
                </a:solidFill>
                <a:latin typeface="Arial"/>
                <a:ea typeface="Arial"/>
                <a:cs typeface="Arial"/>
                <a:sym typeface="Arial"/>
              </a:rPr>
              <a:t>‘New Top 23’ features were also ran through the classifier to confirm improvement by comparing accuracies.</a:t>
            </a:r>
          </a:p>
          <a:p>
            <a:pPr indent="0" lvl="0" marL="0" rtl="0">
              <a:spcBef>
                <a:spcPts val="0"/>
              </a:spcBef>
              <a:buNone/>
            </a:pPr>
            <a:r>
              <a:rPr lang="en" sz="1300">
                <a:solidFill>
                  <a:srgbClr val="000000"/>
                </a:solidFill>
                <a:latin typeface="Arial"/>
                <a:ea typeface="Arial"/>
                <a:cs typeface="Arial"/>
                <a:sym typeface="Arial"/>
              </a:rPr>
              <a:t>Correlation between IF’s &amp; target variable (AD diagnosis) was also investigated.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6666"/>
              <a:buFont typeface="Arial"/>
              <a:buNone/>
            </a:pPr>
            <a:r>
              <a:rPr lang="en"/>
              <a:t>Interactional Features Definition</a:t>
            </a:r>
          </a:p>
        </p:txBody>
      </p:sp>
      <p:sp>
        <p:nvSpPr>
          <p:cNvPr id="129" name="Shape 12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Interactional features (IF’s) for the purpose of this study is defined as non-linguistic based features that represent a patient's behaviour such as hesitation, word searching techniques and different aspects of dialogue between them and an examiner. </a:t>
            </a:r>
          </a:p>
          <a:p>
            <a:pPr lvl="0">
              <a:spcBef>
                <a:spcPts val="0"/>
              </a:spcBef>
              <a:buNone/>
            </a:pPr>
            <a:r>
              <a:rPr lang="en"/>
              <a:t>Three umbrella features were created as a hierarchical grouping:</a:t>
            </a:r>
          </a:p>
          <a:p>
            <a:pPr indent="-228600" lvl="0" marL="1371600" rtl="0">
              <a:lnSpc>
                <a:spcPct val="100000"/>
              </a:lnSpc>
              <a:spcBef>
                <a:spcPts val="0"/>
              </a:spcBef>
              <a:spcAft>
                <a:spcPts val="0"/>
              </a:spcAft>
              <a:buAutoNum type="arabicPeriod"/>
            </a:pPr>
            <a:r>
              <a:rPr lang="en"/>
              <a:t>Fillers</a:t>
            </a:r>
          </a:p>
          <a:p>
            <a:pPr indent="0" lvl="0" marL="914400">
              <a:lnSpc>
                <a:spcPct val="100000"/>
              </a:lnSpc>
              <a:spcBef>
                <a:spcPts val="0"/>
              </a:spcBef>
              <a:spcAft>
                <a:spcPts val="0"/>
              </a:spcAft>
              <a:buNone/>
            </a:pPr>
            <a:r>
              <a:t/>
            </a:r>
            <a:endParaRPr/>
          </a:p>
          <a:p>
            <a:pPr indent="-228600" lvl="0" marL="1371600" rtl="0">
              <a:lnSpc>
                <a:spcPct val="100000"/>
              </a:lnSpc>
              <a:spcBef>
                <a:spcPts val="0"/>
              </a:spcBef>
              <a:spcAft>
                <a:spcPts val="0"/>
              </a:spcAft>
              <a:buAutoNum type="arabicPeriod"/>
            </a:pPr>
            <a:r>
              <a:rPr lang="en"/>
              <a:t>Unintentional Silence</a:t>
            </a:r>
          </a:p>
          <a:p>
            <a:pPr indent="0" lvl="0" marL="914400">
              <a:lnSpc>
                <a:spcPct val="100000"/>
              </a:lnSpc>
              <a:spcBef>
                <a:spcPts val="0"/>
              </a:spcBef>
              <a:spcAft>
                <a:spcPts val="0"/>
              </a:spcAft>
              <a:buNone/>
            </a:pPr>
            <a:r>
              <a:t/>
            </a:r>
            <a:endParaRPr/>
          </a:p>
          <a:p>
            <a:pPr indent="-228600" lvl="0" marL="1371600">
              <a:lnSpc>
                <a:spcPct val="100000"/>
              </a:lnSpc>
              <a:spcBef>
                <a:spcPts val="0"/>
              </a:spcBef>
              <a:spcAft>
                <a:spcPts val="0"/>
              </a:spcAft>
              <a:buAutoNum type="arabicPeriod"/>
            </a:pPr>
            <a:r>
              <a:rPr lang="en"/>
              <a:t>Dialogue</a:t>
            </a:r>
          </a:p>
          <a:p>
            <a:pPr lvl="0">
              <a:spcBef>
                <a:spcPts val="0"/>
              </a:spcBef>
              <a:buNone/>
            </a:pPr>
            <a:r>
              <a:t/>
            </a:r>
            <a:endParaRPr/>
          </a:p>
        </p:txBody>
      </p:sp>
      <p:sp>
        <p:nvSpPr>
          <p:cNvPr id="130" name="Shape 130"/>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solidFill>
                  <a:srgbClr val="FF0000"/>
                </a:solidFill>
              </a:rPr>
              <a:t>Dataset used: TalkBank - DementiaBank</a:t>
            </a:r>
          </a:p>
        </p:txBody>
      </p:sp>
      <p:sp>
        <p:nvSpPr>
          <p:cNvPr id="136" name="Shape 136"/>
          <p:cNvSpPr/>
          <p:nvPr/>
        </p:nvSpPr>
        <p:spPr>
          <a:xfrm>
            <a:off x="6282450" y="3671700"/>
            <a:ext cx="2626800" cy="982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7" name="Shape 137"/>
          <p:cNvSpPr txBox="1"/>
          <p:nvPr>
            <p:ph idx="1" type="body"/>
          </p:nvPr>
        </p:nvSpPr>
        <p:spPr>
          <a:xfrm>
            <a:off x="311700" y="1229875"/>
            <a:ext cx="8520600" cy="33390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i="1" lang="en"/>
              <a:t>DemBank is lala</a:t>
            </a:r>
          </a:p>
          <a:p>
            <a:pPr lvl="0">
              <a:spcBef>
                <a:spcPts val="0"/>
              </a:spcBef>
              <a:buNone/>
            </a:pPr>
            <a:r>
              <a:rPr i="1" lang="en"/>
              <a:t>Recording of a session</a:t>
            </a:r>
          </a:p>
          <a:p>
            <a:pPr lvl="0">
              <a:spcBef>
                <a:spcPts val="0"/>
              </a:spcBef>
              <a:buNone/>
            </a:pPr>
            <a:r>
              <a:rPr i="1" lang="en"/>
              <a:t>1 transcript per recording, 1 diagnosis (target label) per transcript</a:t>
            </a:r>
          </a:p>
          <a:p>
            <a:pPr lvl="0">
              <a:spcBef>
                <a:spcPts val="0"/>
              </a:spcBef>
              <a:buNone/>
            </a:pPr>
            <a:r>
              <a:rPr i="1" lang="en"/>
              <a:t>Count of 6 target labels</a:t>
            </a:r>
          </a:p>
          <a:p>
            <a:pPr lvl="0">
              <a:spcBef>
                <a:spcPts val="0"/>
              </a:spcBef>
              <a:buNone/>
            </a:pPr>
            <a:r>
              <a:rPr i="1" lang="en"/>
              <a:t>Poss AD &amp; Prob AD merged to All (Vs Ctrl) - other labels ignored</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