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68" r:id="rId5"/>
    <p:sldId id="260" r:id="rId6"/>
    <p:sldId id="267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3FD23-120F-46E6-A624-A3CD128272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9AC3D2-6E96-4C33-82C4-7A4013CDB13B}">
      <dgm:prSet custT="1"/>
      <dgm:spPr/>
      <dgm:t>
        <a:bodyPr/>
        <a:lstStyle/>
        <a:p>
          <a:pPr>
            <a:defRPr b="1"/>
          </a:pPr>
          <a:r>
            <a:rPr lang="en-US" sz="1800" dirty="0"/>
            <a:t>K-Means clustering to identify clusters within travel data </a:t>
          </a:r>
        </a:p>
      </dgm:t>
    </dgm:pt>
    <dgm:pt modelId="{14979E95-0875-4232-B984-4850034AFC3B}" type="parTrans" cxnId="{928016C6-5029-45F8-A9B3-0B0489D96959}">
      <dgm:prSet/>
      <dgm:spPr/>
      <dgm:t>
        <a:bodyPr/>
        <a:lstStyle/>
        <a:p>
          <a:endParaRPr lang="en-US"/>
        </a:p>
      </dgm:t>
    </dgm:pt>
    <dgm:pt modelId="{C6F36D91-601E-481A-A2B0-E75505A4EDAE}" type="sibTrans" cxnId="{928016C6-5029-45F8-A9B3-0B0489D96959}">
      <dgm:prSet/>
      <dgm:spPr/>
      <dgm:t>
        <a:bodyPr/>
        <a:lstStyle/>
        <a:p>
          <a:endParaRPr lang="en-US"/>
        </a:p>
      </dgm:t>
    </dgm:pt>
    <dgm:pt modelId="{092E63A8-6A09-4A76-A617-53A9C63C75FC}">
      <dgm:prSet custT="1"/>
      <dgm:spPr/>
      <dgm:t>
        <a:bodyPr/>
        <a:lstStyle/>
        <a:p>
          <a:r>
            <a:rPr lang="en-US" sz="2000"/>
            <a:t>What features best defined the clusters?</a:t>
          </a:r>
        </a:p>
      </dgm:t>
    </dgm:pt>
    <dgm:pt modelId="{76D65D0C-C24F-4D40-B1AE-3D0CE8EA0022}" type="parTrans" cxnId="{1D3955D5-F939-41D4-8F17-655ED9F752C0}">
      <dgm:prSet/>
      <dgm:spPr/>
      <dgm:t>
        <a:bodyPr/>
        <a:lstStyle/>
        <a:p>
          <a:endParaRPr lang="en-US"/>
        </a:p>
      </dgm:t>
    </dgm:pt>
    <dgm:pt modelId="{4DCF0D39-21F4-4558-853B-17AEA361FEDA}" type="sibTrans" cxnId="{1D3955D5-F939-41D4-8F17-655ED9F752C0}">
      <dgm:prSet/>
      <dgm:spPr/>
      <dgm:t>
        <a:bodyPr/>
        <a:lstStyle/>
        <a:p>
          <a:endParaRPr lang="en-US"/>
        </a:p>
      </dgm:t>
    </dgm:pt>
    <dgm:pt modelId="{80347A5C-5A99-4B2F-853B-3E6423FF6E1B}">
      <dgm:prSet custT="1"/>
      <dgm:spPr/>
      <dgm:t>
        <a:bodyPr/>
        <a:lstStyle/>
        <a:p>
          <a:r>
            <a:rPr lang="en-US" sz="2000" dirty="0"/>
            <a:t>How did these vary by wave?</a:t>
          </a:r>
        </a:p>
      </dgm:t>
    </dgm:pt>
    <dgm:pt modelId="{DAA34530-D9DC-47D5-A737-02CC2529DB04}" type="parTrans" cxnId="{B90F1432-0044-457B-ACC2-87BA77E05A26}">
      <dgm:prSet/>
      <dgm:spPr/>
      <dgm:t>
        <a:bodyPr/>
        <a:lstStyle/>
        <a:p>
          <a:endParaRPr lang="en-US"/>
        </a:p>
      </dgm:t>
    </dgm:pt>
    <dgm:pt modelId="{DC79CD1B-D20D-4EE0-A62F-1E6F3E8C00ED}" type="sibTrans" cxnId="{B90F1432-0044-457B-ACC2-87BA77E05A26}">
      <dgm:prSet/>
      <dgm:spPr/>
      <dgm:t>
        <a:bodyPr/>
        <a:lstStyle/>
        <a:p>
          <a:endParaRPr lang="en-US"/>
        </a:p>
      </dgm:t>
    </dgm:pt>
    <dgm:pt modelId="{038512BE-42DB-4774-BC09-13425990541B}">
      <dgm:prSet custT="1"/>
      <dgm:spPr/>
      <dgm:t>
        <a:bodyPr/>
        <a:lstStyle/>
        <a:p>
          <a:pPr>
            <a:defRPr b="1"/>
          </a:pPr>
          <a:r>
            <a:rPr lang="en-US" sz="1800" dirty="0"/>
            <a:t>Predicting if a customer has travelled on a long train journey in the past 12 months, split by waves</a:t>
          </a:r>
        </a:p>
      </dgm:t>
    </dgm:pt>
    <dgm:pt modelId="{65527E95-814E-484B-9E27-62387AD5575A}" type="parTrans" cxnId="{13BA1373-5C85-4AA6-A744-D0F2A70AAEDF}">
      <dgm:prSet/>
      <dgm:spPr/>
      <dgm:t>
        <a:bodyPr/>
        <a:lstStyle/>
        <a:p>
          <a:endParaRPr lang="en-US"/>
        </a:p>
      </dgm:t>
    </dgm:pt>
    <dgm:pt modelId="{2652A6D1-A17C-4190-BC82-DBF0F9D22434}" type="sibTrans" cxnId="{13BA1373-5C85-4AA6-A744-D0F2A70AAEDF}">
      <dgm:prSet/>
      <dgm:spPr/>
      <dgm:t>
        <a:bodyPr/>
        <a:lstStyle/>
        <a:p>
          <a:endParaRPr lang="en-US"/>
        </a:p>
      </dgm:t>
    </dgm:pt>
    <dgm:pt modelId="{B6E23C36-EE2B-4434-98A5-C199B5FC3BCB}">
      <dgm:prSet custT="1"/>
      <dgm:spPr/>
      <dgm:t>
        <a:bodyPr/>
        <a:lstStyle/>
        <a:p>
          <a:r>
            <a:rPr lang="en-US" sz="1800"/>
            <a:t>Encoding of non-numerical features</a:t>
          </a:r>
        </a:p>
      </dgm:t>
    </dgm:pt>
    <dgm:pt modelId="{E8DD179A-1EA4-4820-AC8D-209921E9C476}" type="parTrans" cxnId="{AE29A82D-9217-40C3-B9F8-B60EA8ADBA81}">
      <dgm:prSet/>
      <dgm:spPr/>
      <dgm:t>
        <a:bodyPr/>
        <a:lstStyle/>
        <a:p>
          <a:endParaRPr lang="en-US"/>
        </a:p>
      </dgm:t>
    </dgm:pt>
    <dgm:pt modelId="{5555F1CC-1C69-425F-878A-61DDB071159E}" type="sibTrans" cxnId="{AE29A82D-9217-40C3-B9F8-B60EA8ADBA81}">
      <dgm:prSet/>
      <dgm:spPr/>
      <dgm:t>
        <a:bodyPr/>
        <a:lstStyle/>
        <a:p>
          <a:endParaRPr lang="en-US"/>
        </a:p>
      </dgm:t>
    </dgm:pt>
    <dgm:pt modelId="{7F6F7C01-550F-405B-9C98-F667423343E1}">
      <dgm:prSet custT="1"/>
      <dgm:spPr/>
      <dgm:t>
        <a:bodyPr/>
        <a:lstStyle/>
        <a:p>
          <a:r>
            <a:rPr lang="en-US" sz="1800" dirty="0"/>
            <a:t>Decision Tree and feature importance, to filter down features initially </a:t>
          </a:r>
        </a:p>
      </dgm:t>
    </dgm:pt>
    <dgm:pt modelId="{A2AA650C-5E8C-4004-AD55-F59E51E51789}" type="parTrans" cxnId="{975A91DE-D69B-4178-892D-22FF649929AB}">
      <dgm:prSet/>
      <dgm:spPr/>
      <dgm:t>
        <a:bodyPr/>
        <a:lstStyle/>
        <a:p>
          <a:endParaRPr lang="en-US"/>
        </a:p>
      </dgm:t>
    </dgm:pt>
    <dgm:pt modelId="{83AEB8A0-09C4-4292-8119-9D5EA69F4E8E}" type="sibTrans" cxnId="{975A91DE-D69B-4178-892D-22FF649929AB}">
      <dgm:prSet/>
      <dgm:spPr/>
      <dgm:t>
        <a:bodyPr/>
        <a:lstStyle/>
        <a:p>
          <a:endParaRPr lang="en-US"/>
        </a:p>
      </dgm:t>
    </dgm:pt>
    <dgm:pt modelId="{585ED930-D213-4F7C-936E-A24D67F880D5}">
      <dgm:prSet custT="1"/>
      <dgm:spPr/>
      <dgm:t>
        <a:bodyPr/>
        <a:lstStyle/>
        <a:p>
          <a:r>
            <a:rPr lang="en-US" sz="1800"/>
            <a:t>RFE feature selection  </a:t>
          </a:r>
        </a:p>
      </dgm:t>
    </dgm:pt>
    <dgm:pt modelId="{42D5E7F4-4866-431B-8B6E-6DC2F78663D0}" type="parTrans" cxnId="{F51C77E6-3C8B-4141-A2CC-5F0B95E186B0}">
      <dgm:prSet/>
      <dgm:spPr/>
      <dgm:t>
        <a:bodyPr/>
        <a:lstStyle/>
        <a:p>
          <a:endParaRPr lang="en-US"/>
        </a:p>
      </dgm:t>
    </dgm:pt>
    <dgm:pt modelId="{3FC90151-BDC6-480E-8545-A4E8A0D84AF0}" type="sibTrans" cxnId="{F51C77E6-3C8B-4141-A2CC-5F0B95E186B0}">
      <dgm:prSet/>
      <dgm:spPr/>
      <dgm:t>
        <a:bodyPr/>
        <a:lstStyle/>
        <a:p>
          <a:endParaRPr lang="en-US"/>
        </a:p>
      </dgm:t>
    </dgm:pt>
    <dgm:pt modelId="{DF7295CB-AD62-4C31-B5C9-C4243B538234}">
      <dgm:prSet custT="1"/>
      <dgm:spPr/>
      <dgm:t>
        <a:bodyPr/>
        <a:lstStyle/>
        <a:p>
          <a:r>
            <a:rPr lang="en-US" sz="1800" dirty="0"/>
            <a:t>Selected features in Logistic Regression</a:t>
          </a:r>
        </a:p>
      </dgm:t>
    </dgm:pt>
    <dgm:pt modelId="{5CB39400-7CB1-4FC6-ADFA-4E0AD36CFCDA}" type="parTrans" cxnId="{D1C06B93-658D-4F30-B3F4-EFDBAB543FDE}">
      <dgm:prSet/>
      <dgm:spPr/>
      <dgm:t>
        <a:bodyPr/>
        <a:lstStyle/>
        <a:p>
          <a:endParaRPr lang="en-US"/>
        </a:p>
      </dgm:t>
    </dgm:pt>
    <dgm:pt modelId="{E1BFFD84-2EB3-46C7-AAD0-5868AA41350F}" type="sibTrans" cxnId="{D1C06B93-658D-4F30-B3F4-EFDBAB543FDE}">
      <dgm:prSet/>
      <dgm:spPr/>
      <dgm:t>
        <a:bodyPr/>
        <a:lstStyle/>
        <a:p>
          <a:endParaRPr lang="en-US"/>
        </a:p>
      </dgm:t>
    </dgm:pt>
    <dgm:pt modelId="{90704030-0A6D-4539-8BFC-9A62E85ED569}">
      <dgm:prSet custT="1"/>
      <dgm:spPr/>
      <dgm:t>
        <a:bodyPr/>
        <a:lstStyle/>
        <a:p>
          <a:r>
            <a:rPr lang="en-US" sz="1800" dirty="0"/>
            <a:t>How did these features differ by wave?</a:t>
          </a:r>
        </a:p>
      </dgm:t>
    </dgm:pt>
    <dgm:pt modelId="{6330A815-97C0-46ED-BF2E-656022284C4F}" type="sibTrans" cxnId="{643D5DF9-1B60-4011-A372-22A3737996D0}">
      <dgm:prSet/>
      <dgm:spPr/>
      <dgm:t>
        <a:bodyPr/>
        <a:lstStyle/>
        <a:p>
          <a:endParaRPr lang="en-US"/>
        </a:p>
      </dgm:t>
    </dgm:pt>
    <dgm:pt modelId="{791F60B3-E12D-43BF-B924-D895855105AF}" type="parTrans" cxnId="{643D5DF9-1B60-4011-A372-22A3737996D0}">
      <dgm:prSet/>
      <dgm:spPr/>
      <dgm:t>
        <a:bodyPr/>
        <a:lstStyle/>
        <a:p>
          <a:endParaRPr lang="en-US"/>
        </a:p>
      </dgm:t>
    </dgm:pt>
    <dgm:pt modelId="{C6970B2C-8842-4B11-98FA-1FF7CF66206A}" type="pres">
      <dgm:prSet presAssocID="{D8A3FD23-120F-46E6-A624-A3CD1282729C}" presName="root" presStyleCnt="0">
        <dgm:presLayoutVars>
          <dgm:dir/>
          <dgm:resizeHandles val="exact"/>
        </dgm:presLayoutVars>
      </dgm:prSet>
      <dgm:spPr/>
    </dgm:pt>
    <dgm:pt modelId="{6F1F3322-E759-4B54-9A88-82C779F09419}" type="pres">
      <dgm:prSet presAssocID="{7B9AC3D2-6E96-4C33-82C4-7A4013CDB13B}" presName="compNode" presStyleCnt="0"/>
      <dgm:spPr/>
    </dgm:pt>
    <dgm:pt modelId="{92C3776B-A662-40EF-9D79-3F69462BEABA}" type="pres">
      <dgm:prSet presAssocID="{7B9AC3D2-6E96-4C33-82C4-7A4013CDB1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9FA84F70-5F91-4F51-B259-65D0848C7015}" type="pres">
      <dgm:prSet presAssocID="{7B9AC3D2-6E96-4C33-82C4-7A4013CDB13B}" presName="iconSpace" presStyleCnt="0"/>
      <dgm:spPr/>
    </dgm:pt>
    <dgm:pt modelId="{F635DD0A-BB7B-439C-8E55-5E5E811C4CB0}" type="pres">
      <dgm:prSet presAssocID="{7B9AC3D2-6E96-4C33-82C4-7A4013CDB13B}" presName="parTx" presStyleLbl="revTx" presStyleIdx="0" presStyleCnt="4">
        <dgm:presLayoutVars>
          <dgm:chMax val="0"/>
          <dgm:chPref val="0"/>
        </dgm:presLayoutVars>
      </dgm:prSet>
      <dgm:spPr/>
    </dgm:pt>
    <dgm:pt modelId="{DC2BDD01-D6FC-48C7-90D4-C6A9C9C6B391}" type="pres">
      <dgm:prSet presAssocID="{7B9AC3D2-6E96-4C33-82C4-7A4013CDB13B}" presName="txSpace" presStyleCnt="0"/>
      <dgm:spPr/>
    </dgm:pt>
    <dgm:pt modelId="{3E684775-7BD6-48B0-9711-98D6CFDFF69E}" type="pres">
      <dgm:prSet presAssocID="{7B9AC3D2-6E96-4C33-82C4-7A4013CDB13B}" presName="desTx" presStyleLbl="revTx" presStyleIdx="1" presStyleCnt="4">
        <dgm:presLayoutVars/>
      </dgm:prSet>
      <dgm:spPr/>
    </dgm:pt>
    <dgm:pt modelId="{218D405A-922E-489D-BC18-A68CBC9DBFE4}" type="pres">
      <dgm:prSet presAssocID="{C6F36D91-601E-481A-A2B0-E75505A4EDAE}" presName="sibTrans" presStyleCnt="0"/>
      <dgm:spPr/>
    </dgm:pt>
    <dgm:pt modelId="{33F2CFB0-FBE9-4C95-AA59-DB2B251450C6}" type="pres">
      <dgm:prSet presAssocID="{038512BE-42DB-4774-BC09-13425990541B}" presName="compNode" presStyleCnt="0"/>
      <dgm:spPr/>
    </dgm:pt>
    <dgm:pt modelId="{0125BAFE-5872-4875-AF2F-AB0E8B5D1343}" type="pres">
      <dgm:prSet presAssocID="{038512BE-42DB-4774-BC09-1342599054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83A2CA0-DD5E-4998-83B8-FA3A1BC0CD99}" type="pres">
      <dgm:prSet presAssocID="{038512BE-42DB-4774-BC09-13425990541B}" presName="iconSpace" presStyleCnt="0"/>
      <dgm:spPr/>
    </dgm:pt>
    <dgm:pt modelId="{22D82D9F-C30A-4065-9558-0FAC5FEF1859}" type="pres">
      <dgm:prSet presAssocID="{038512BE-42DB-4774-BC09-13425990541B}" presName="parTx" presStyleLbl="revTx" presStyleIdx="2" presStyleCnt="4">
        <dgm:presLayoutVars>
          <dgm:chMax val="0"/>
          <dgm:chPref val="0"/>
        </dgm:presLayoutVars>
      </dgm:prSet>
      <dgm:spPr/>
    </dgm:pt>
    <dgm:pt modelId="{86F92861-CA78-4980-8D47-BF4135F4F3C9}" type="pres">
      <dgm:prSet presAssocID="{038512BE-42DB-4774-BC09-13425990541B}" presName="txSpace" presStyleCnt="0"/>
      <dgm:spPr/>
    </dgm:pt>
    <dgm:pt modelId="{39ACA30B-371B-4F82-AFFF-2E6FADD7BB51}" type="pres">
      <dgm:prSet presAssocID="{038512BE-42DB-4774-BC09-13425990541B}" presName="desTx" presStyleLbl="revTx" presStyleIdx="3" presStyleCnt="4" custLinFactNeighborY="12728">
        <dgm:presLayoutVars/>
      </dgm:prSet>
      <dgm:spPr/>
    </dgm:pt>
  </dgm:ptLst>
  <dgm:cxnLst>
    <dgm:cxn modelId="{F9B5CB27-752C-47C5-A1C6-61EB080A295A}" type="presOf" srcId="{092E63A8-6A09-4A76-A617-53A9C63C75FC}" destId="{3E684775-7BD6-48B0-9711-98D6CFDFF69E}" srcOrd="0" destOrd="0" presId="urn:microsoft.com/office/officeart/2018/2/layout/IconLabelDescriptionList"/>
    <dgm:cxn modelId="{AE29A82D-9217-40C3-B9F8-B60EA8ADBA81}" srcId="{038512BE-42DB-4774-BC09-13425990541B}" destId="{B6E23C36-EE2B-4434-98A5-C199B5FC3BCB}" srcOrd="0" destOrd="0" parTransId="{E8DD179A-1EA4-4820-AC8D-209921E9C476}" sibTransId="{5555F1CC-1C69-425F-878A-61DDB071159E}"/>
    <dgm:cxn modelId="{B90F1432-0044-457B-ACC2-87BA77E05A26}" srcId="{7B9AC3D2-6E96-4C33-82C4-7A4013CDB13B}" destId="{80347A5C-5A99-4B2F-853B-3E6423FF6E1B}" srcOrd="1" destOrd="0" parTransId="{DAA34530-D9DC-47D5-A737-02CC2529DB04}" sibTransId="{DC79CD1B-D20D-4EE0-A62F-1E6F3E8C00ED}"/>
    <dgm:cxn modelId="{F7DBEF4D-3F00-47E5-B738-43FC67294EA0}" type="presOf" srcId="{038512BE-42DB-4774-BC09-13425990541B}" destId="{22D82D9F-C30A-4065-9558-0FAC5FEF1859}" srcOrd="0" destOrd="0" presId="urn:microsoft.com/office/officeart/2018/2/layout/IconLabelDescriptionList"/>
    <dgm:cxn modelId="{F1FACC6E-82F5-41D5-ADBF-DA52B6FED244}" type="presOf" srcId="{80347A5C-5A99-4B2F-853B-3E6423FF6E1B}" destId="{3E684775-7BD6-48B0-9711-98D6CFDFF69E}" srcOrd="0" destOrd="1" presId="urn:microsoft.com/office/officeart/2018/2/layout/IconLabelDescriptionList"/>
    <dgm:cxn modelId="{13BA1373-5C85-4AA6-A744-D0F2A70AAEDF}" srcId="{D8A3FD23-120F-46E6-A624-A3CD1282729C}" destId="{038512BE-42DB-4774-BC09-13425990541B}" srcOrd="1" destOrd="0" parTransId="{65527E95-814E-484B-9E27-62387AD5575A}" sibTransId="{2652A6D1-A17C-4190-BC82-DBF0F9D22434}"/>
    <dgm:cxn modelId="{4C068D75-987D-4499-81FA-559064362F06}" type="presOf" srcId="{90704030-0A6D-4539-8BFC-9A62E85ED569}" destId="{39ACA30B-371B-4F82-AFFF-2E6FADD7BB51}" srcOrd="0" destOrd="4" presId="urn:microsoft.com/office/officeart/2018/2/layout/IconLabelDescriptionList"/>
    <dgm:cxn modelId="{7AF8FC56-78DE-4B8A-9004-36889A09AB4C}" type="presOf" srcId="{D8A3FD23-120F-46E6-A624-A3CD1282729C}" destId="{C6970B2C-8842-4B11-98FA-1FF7CF66206A}" srcOrd="0" destOrd="0" presId="urn:microsoft.com/office/officeart/2018/2/layout/IconLabelDescriptionList"/>
    <dgm:cxn modelId="{B1697B8B-6814-4FD6-9372-EB91BF2F92F4}" type="presOf" srcId="{B6E23C36-EE2B-4434-98A5-C199B5FC3BCB}" destId="{39ACA30B-371B-4F82-AFFF-2E6FADD7BB51}" srcOrd="0" destOrd="0" presId="urn:microsoft.com/office/officeart/2018/2/layout/IconLabelDescriptionList"/>
    <dgm:cxn modelId="{D1C06B93-658D-4F30-B3F4-EFDBAB543FDE}" srcId="{038512BE-42DB-4774-BC09-13425990541B}" destId="{DF7295CB-AD62-4C31-B5C9-C4243B538234}" srcOrd="3" destOrd="0" parTransId="{5CB39400-7CB1-4FC6-ADFA-4E0AD36CFCDA}" sibTransId="{E1BFFD84-2EB3-46C7-AAD0-5868AA41350F}"/>
    <dgm:cxn modelId="{5CD8C693-49C4-4634-960C-579140834F6D}" type="presOf" srcId="{7B9AC3D2-6E96-4C33-82C4-7A4013CDB13B}" destId="{F635DD0A-BB7B-439C-8E55-5E5E811C4CB0}" srcOrd="0" destOrd="0" presId="urn:microsoft.com/office/officeart/2018/2/layout/IconLabelDescriptionList"/>
    <dgm:cxn modelId="{991A0196-CC9C-4546-91B6-429990222C14}" type="presOf" srcId="{DF7295CB-AD62-4C31-B5C9-C4243B538234}" destId="{39ACA30B-371B-4F82-AFFF-2E6FADD7BB51}" srcOrd="0" destOrd="3" presId="urn:microsoft.com/office/officeart/2018/2/layout/IconLabelDescriptionList"/>
    <dgm:cxn modelId="{0AB299C1-A593-481E-A5BC-3B8C48D74995}" type="presOf" srcId="{7F6F7C01-550F-405B-9C98-F667423343E1}" destId="{39ACA30B-371B-4F82-AFFF-2E6FADD7BB51}" srcOrd="0" destOrd="1" presId="urn:microsoft.com/office/officeart/2018/2/layout/IconLabelDescriptionList"/>
    <dgm:cxn modelId="{928016C6-5029-45F8-A9B3-0B0489D96959}" srcId="{D8A3FD23-120F-46E6-A624-A3CD1282729C}" destId="{7B9AC3D2-6E96-4C33-82C4-7A4013CDB13B}" srcOrd="0" destOrd="0" parTransId="{14979E95-0875-4232-B984-4850034AFC3B}" sibTransId="{C6F36D91-601E-481A-A2B0-E75505A4EDAE}"/>
    <dgm:cxn modelId="{FCE450C6-0826-4D79-8CD8-823EEF2F67FC}" type="presOf" srcId="{585ED930-D213-4F7C-936E-A24D67F880D5}" destId="{39ACA30B-371B-4F82-AFFF-2E6FADD7BB51}" srcOrd="0" destOrd="2" presId="urn:microsoft.com/office/officeart/2018/2/layout/IconLabelDescriptionList"/>
    <dgm:cxn modelId="{1D3955D5-F939-41D4-8F17-655ED9F752C0}" srcId="{7B9AC3D2-6E96-4C33-82C4-7A4013CDB13B}" destId="{092E63A8-6A09-4A76-A617-53A9C63C75FC}" srcOrd="0" destOrd="0" parTransId="{76D65D0C-C24F-4D40-B1AE-3D0CE8EA0022}" sibTransId="{4DCF0D39-21F4-4558-853B-17AEA361FEDA}"/>
    <dgm:cxn modelId="{975A91DE-D69B-4178-892D-22FF649929AB}" srcId="{038512BE-42DB-4774-BC09-13425990541B}" destId="{7F6F7C01-550F-405B-9C98-F667423343E1}" srcOrd="1" destOrd="0" parTransId="{A2AA650C-5E8C-4004-AD55-F59E51E51789}" sibTransId="{83AEB8A0-09C4-4292-8119-9D5EA69F4E8E}"/>
    <dgm:cxn modelId="{F51C77E6-3C8B-4141-A2CC-5F0B95E186B0}" srcId="{038512BE-42DB-4774-BC09-13425990541B}" destId="{585ED930-D213-4F7C-936E-A24D67F880D5}" srcOrd="2" destOrd="0" parTransId="{42D5E7F4-4866-431B-8B6E-6DC2F78663D0}" sibTransId="{3FC90151-BDC6-480E-8545-A4E8A0D84AF0}"/>
    <dgm:cxn modelId="{643D5DF9-1B60-4011-A372-22A3737996D0}" srcId="{038512BE-42DB-4774-BC09-13425990541B}" destId="{90704030-0A6D-4539-8BFC-9A62E85ED569}" srcOrd="4" destOrd="0" parTransId="{791F60B3-E12D-43BF-B924-D895855105AF}" sibTransId="{6330A815-97C0-46ED-BF2E-656022284C4F}"/>
    <dgm:cxn modelId="{DE457371-CBA1-48D0-8501-05F5CB2B3D16}" type="presParOf" srcId="{C6970B2C-8842-4B11-98FA-1FF7CF66206A}" destId="{6F1F3322-E759-4B54-9A88-82C779F09419}" srcOrd="0" destOrd="0" presId="urn:microsoft.com/office/officeart/2018/2/layout/IconLabelDescriptionList"/>
    <dgm:cxn modelId="{4F79A041-FC51-4237-A3E8-CF9417E1F9D2}" type="presParOf" srcId="{6F1F3322-E759-4B54-9A88-82C779F09419}" destId="{92C3776B-A662-40EF-9D79-3F69462BEABA}" srcOrd="0" destOrd="0" presId="urn:microsoft.com/office/officeart/2018/2/layout/IconLabelDescriptionList"/>
    <dgm:cxn modelId="{D2619223-87E6-4B38-887E-EBFF8AB9AB45}" type="presParOf" srcId="{6F1F3322-E759-4B54-9A88-82C779F09419}" destId="{9FA84F70-5F91-4F51-B259-65D0848C7015}" srcOrd="1" destOrd="0" presId="urn:microsoft.com/office/officeart/2018/2/layout/IconLabelDescriptionList"/>
    <dgm:cxn modelId="{7B8DCF83-9C03-4B92-805F-287289BA611D}" type="presParOf" srcId="{6F1F3322-E759-4B54-9A88-82C779F09419}" destId="{F635DD0A-BB7B-439C-8E55-5E5E811C4CB0}" srcOrd="2" destOrd="0" presId="urn:microsoft.com/office/officeart/2018/2/layout/IconLabelDescriptionList"/>
    <dgm:cxn modelId="{D2D1D56E-44FB-41DF-ADDD-0C6A723C8F7E}" type="presParOf" srcId="{6F1F3322-E759-4B54-9A88-82C779F09419}" destId="{DC2BDD01-D6FC-48C7-90D4-C6A9C9C6B391}" srcOrd="3" destOrd="0" presId="urn:microsoft.com/office/officeart/2018/2/layout/IconLabelDescriptionList"/>
    <dgm:cxn modelId="{E48C014F-98CB-4771-804C-31CEE2AF0EE9}" type="presParOf" srcId="{6F1F3322-E759-4B54-9A88-82C779F09419}" destId="{3E684775-7BD6-48B0-9711-98D6CFDFF69E}" srcOrd="4" destOrd="0" presId="urn:microsoft.com/office/officeart/2018/2/layout/IconLabelDescriptionList"/>
    <dgm:cxn modelId="{ACB65AEB-55D3-4DD8-835D-8D7E9B9B0419}" type="presParOf" srcId="{C6970B2C-8842-4B11-98FA-1FF7CF66206A}" destId="{218D405A-922E-489D-BC18-A68CBC9DBFE4}" srcOrd="1" destOrd="0" presId="urn:microsoft.com/office/officeart/2018/2/layout/IconLabelDescriptionList"/>
    <dgm:cxn modelId="{8C73D888-685E-49D3-B748-99C58226891E}" type="presParOf" srcId="{C6970B2C-8842-4B11-98FA-1FF7CF66206A}" destId="{33F2CFB0-FBE9-4C95-AA59-DB2B251450C6}" srcOrd="2" destOrd="0" presId="urn:microsoft.com/office/officeart/2018/2/layout/IconLabelDescriptionList"/>
    <dgm:cxn modelId="{5C656F3F-B52C-43A0-B15E-6574B6D76993}" type="presParOf" srcId="{33F2CFB0-FBE9-4C95-AA59-DB2B251450C6}" destId="{0125BAFE-5872-4875-AF2F-AB0E8B5D1343}" srcOrd="0" destOrd="0" presId="urn:microsoft.com/office/officeart/2018/2/layout/IconLabelDescriptionList"/>
    <dgm:cxn modelId="{5920E5F2-C29E-43A5-A688-CF7AAC79B980}" type="presParOf" srcId="{33F2CFB0-FBE9-4C95-AA59-DB2B251450C6}" destId="{C83A2CA0-DD5E-4998-83B8-FA3A1BC0CD99}" srcOrd="1" destOrd="0" presId="urn:microsoft.com/office/officeart/2018/2/layout/IconLabelDescriptionList"/>
    <dgm:cxn modelId="{9D872B52-26B9-49D4-A353-9F654A359165}" type="presParOf" srcId="{33F2CFB0-FBE9-4C95-AA59-DB2B251450C6}" destId="{22D82D9F-C30A-4065-9558-0FAC5FEF1859}" srcOrd="2" destOrd="0" presId="urn:microsoft.com/office/officeart/2018/2/layout/IconLabelDescriptionList"/>
    <dgm:cxn modelId="{7E66CB7F-D7E5-433E-B195-3262F2F426D6}" type="presParOf" srcId="{33F2CFB0-FBE9-4C95-AA59-DB2B251450C6}" destId="{86F92861-CA78-4980-8D47-BF4135F4F3C9}" srcOrd="3" destOrd="0" presId="urn:microsoft.com/office/officeart/2018/2/layout/IconLabelDescriptionList"/>
    <dgm:cxn modelId="{FE8EC565-A361-48AB-9323-5059466C4AA3}" type="presParOf" srcId="{33F2CFB0-FBE9-4C95-AA59-DB2B251450C6}" destId="{39ACA30B-371B-4F82-AFFF-2E6FADD7BB5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3776B-A662-40EF-9D79-3F69462BEABA}">
      <dsp:nvSpPr>
        <dsp:cNvPr id="0" name=""/>
        <dsp:cNvSpPr/>
      </dsp:nvSpPr>
      <dsp:spPr>
        <a:xfrm>
          <a:off x="821562" y="259216"/>
          <a:ext cx="1510523" cy="1297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DD0A-BB7B-439C-8E55-5E5E811C4CB0}">
      <dsp:nvSpPr>
        <dsp:cNvPr id="0" name=""/>
        <dsp:cNvSpPr/>
      </dsp:nvSpPr>
      <dsp:spPr>
        <a:xfrm>
          <a:off x="821562" y="1692709"/>
          <a:ext cx="4315781" cy="6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K-Means clustering to identify clusters within travel data </a:t>
          </a:r>
        </a:p>
      </dsp:txBody>
      <dsp:txXfrm>
        <a:off x="821562" y="1692709"/>
        <a:ext cx="4315781" cy="626250"/>
      </dsp:txXfrm>
    </dsp:sp>
    <dsp:sp modelId="{3E684775-7BD6-48B0-9711-98D6CFDFF69E}">
      <dsp:nvSpPr>
        <dsp:cNvPr id="0" name=""/>
        <dsp:cNvSpPr/>
      </dsp:nvSpPr>
      <dsp:spPr>
        <a:xfrm>
          <a:off x="821562" y="2382155"/>
          <a:ext cx="4315781" cy="1036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features best defined the clusters?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did these vary by wave?</a:t>
          </a:r>
        </a:p>
      </dsp:txBody>
      <dsp:txXfrm>
        <a:off x="821562" y="2382155"/>
        <a:ext cx="4315781" cy="1036865"/>
      </dsp:txXfrm>
    </dsp:sp>
    <dsp:sp modelId="{0125BAFE-5872-4875-AF2F-AB0E8B5D1343}">
      <dsp:nvSpPr>
        <dsp:cNvPr id="0" name=""/>
        <dsp:cNvSpPr/>
      </dsp:nvSpPr>
      <dsp:spPr>
        <a:xfrm>
          <a:off x="5892605" y="259216"/>
          <a:ext cx="1510523" cy="1297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82D9F-C30A-4065-9558-0FAC5FEF1859}">
      <dsp:nvSpPr>
        <dsp:cNvPr id="0" name=""/>
        <dsp:cNvSpPr/>
      </dsp:nvSpPr>
      <dsp:spPr>
        <a:xfrm>
          <a:off x="5892605" y="1692709"/>
          <a:ext cx="4315781" cy="6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Predicting if a customer has travelled on a long train journey in the past 12 months, split by waves</a:t>
          </a:r>
        </a:p>
      </dsp:txBody>
      <dsp:txXfrm>
        <a:off x="5892605" y="1692709"/>
        <a:ext cx="4315781" cy="626250"/>
      </dsp:txXfrm>
    </dsp:sp>
    <dsp:sp modelId="{39ACA30B-371B-4F82-AFFF-2E6FADD7BB51}">
      <dsp:nvSpPr>
        <dsp:cNvPr id="0" name=""/>
        <dsp:cNvSpPr/>
      </dsp:nvSpPr>
      <dsp:spPr>
        <a:xfrm>
          <a:off x="5892605" y="2514128"/>
          <a:ext cx="4315781" cy="1036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Encoding of non-numerical features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and feature importance, to filter down features initially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RFE feature selection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Selected features in Logistic Regression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did these features differ by wave?</a:t>
          </a:r>
        </a:p>
      </dsp:txBody>
      <dsp:txXfrm>
        <a:off x="5892605" y="2514128"/>
        <a:ext cx="4315781" cy="1036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4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1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15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7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9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0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9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8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29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FF49A5-0B81-4741-8B45-3CF5090A7AFE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534B39E-26AB-49C2-A95A-DED7BFD0BEA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81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2873A-8BDA-4101-A41F-3E2BE6AF3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/>
              <a:t>EDA: Survey Data Analysis for Hospitality Industry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12B12-AFBD-4677-BA1A-C1E188E1D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/>
              <a:t>Claire Kelleher</a:t>
            </a:r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71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6F99-EDCC-4D56-8925-58ADACF3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Recommendations 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C9B-1252-4119-9044-EB51C3A8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2" y="2083324"/>
            <a:ext cx="11014276" cy="4925505"/>
          </a:xfrm>
        </p:spPr>
        <p:txBody>
          <a:bodyPr>
            <a:noAutofit/>
          </a:bodyPr>
          <a:lstStyle/>
          <a:p>
            <a:r>
              <a:rPr lang="en-US" sz="1600" dirty="0"/>
              <a:t>Hotels that cater to different level of health consciousness:</a:t>
            </a:r>
          </a:p>
          <a:p>
            <a:pPr lvl="1"/>
            <a:r>
              <a:rPr lang="en-US" dirty="0"/>
              <a:t>Locations near areas where guests can hike</a:t>
            </a:r>
          </a:p>
          <a:p>
            <a:pPr lvl="1"/>
            <a:r>
              <a:rPr lang="en-US" dirty="0"/>
              <a:t>Gyms accessible to all ages</a:t>
            </a:r>
          </a:p>
          <a:p>
            <a:r>
              <a:rPr lang="en-US" sz="1600" dirty="0"/>
              <a:t>Cater to different types of holiday based on life-stages and interests</a:t>
            </a:r>
          </a:p>
          <a:p>
            <a:pPr lvl="1"/>
            <a:r>
              <a:rPr lang="en-US" dirty="0"/>
              <a:t>Early family</a:t>
            </a:r>
          </a:p>
          <a:p>
            <a:pPr lvl="1"/>
            <a:r>
              <a:rPr lang="en-US" dirty="0"/>
              <a:t>Early adult / Friends</a:t>
            </a:r>
          </a:p>
          <a:p>
            <a:pPr lvl="1"/>
            <a:r>
              <a:rPr lang="en-US" dirty="0"/>
              <a:t>Gambling</a:t>
            </a:r>
          </a:p>
          <a:p>
            <a:r>
              <a:rPr lang="en-US" sz="1600" dirty="0"/>
              <a:t>Advertise to the older group via Desktop apps and younger group via platforms access via portable devices (Facebook IM, Instagram)</a:t>
            </a:r>
          </a:p>
          <a:p>
            <a:r>
              <a:rPr lang="en-US" sz="1600" dirty="0"/>
              <a:t>Those in their 20’s, with a higher income are travelling long-distance anyway. </a:t>
            </a:r>
          </a:p>
          <a:p>
            <a:r>
              <a:rPr lang="en-US" sz="1600" dirty="0"/>
              <a:t>If company is looking to open more remote hotels, they should invest in those who are not travelling long-distance train journeys, such as discount deals (family bundles, retirement discount) and advertise them accordingly.</a:t>
            </a:r>
          </a:p>
          <a:p>
            <a:r>
              <a:rPr lang="en-US" sz="1600" dirty="0"/>
              <a:t>On-site model could be used to predict if someone falls into the deals worth bucket or if they’re going to travel long-distance anyway using their income, age and frequency of travel (business and private) in the past year.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3718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0F5F-029C-479B-8C48-DE4C7527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431B-75E8-4088-B6B6-93A0A61C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Context: </a:t>
            </a:r>
          </a:p>
          <a:p>
            <a:pPr lvl="1"/>
            <a:r>
              <a:rPr lang="en-US" sz="2200" dirty="0">
                <a:latin typeface="+mj-lt"/>
                <a:ea typeface="+mj-ea"/>
                <a:cs typeface="+mj-cs"/>
              </a:rPr>
              <a:t>A hotel chain are looking to open a chain of hotels in the UK and are interested in the landscape of domestic tourism. They want to understand their market/category and if there is something they could leverage.</a:t>
            </a:r>
          </a:p>
          <a:p>
            <a:pPr lvl="1"/>
            <a:r>
              <a:rPr lang="en-US" sz="2200" dirty="0">
                <a:latin typeface="+mj-lt"/>
                <a:ea typeface="+mj-ea"/>
                <a:cs typeface="+mj-cs"/>
              </a:rPr>
              <a:t>Analysis requirement: </a:t>
            </a:r>
          </a:p>
          <a:p>
            <a:pPr lvl="2"/>
            <a:r>
              <a:rPr lang="en-US" sz="2200" dirty="0">
                <a:latin typeface="+mj-lt"/>
                <a:ea typeface="+mj-ea"/>
                <a:cs typeface="+mj-cs"/>
              </a:rPr>
              <a:t>Understand the various dynamics of the UK market when it comes to travel and hospitality.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Data: </a:t>
            </a:r>
          </a:p>
          <a:p>
            <a:pPr lvl="1"/>
            <a:r>
              <a:rPr lang="en-US" sz="2200" dirty="0">
                <a:latin typeface="+mj-lt"/>
                <a:ea typeface="+mj-ea"/>
                <a:cs typeface="+mj-cs"/>
              </a:rPr>
              <a:t>Two waves of a consumer survey conducted in the UK between 2020 and 2021.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7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C73D-8257-46A2-AB5A-2573C31F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Survey Analysis</a:t>
            </a:r>
            <a:endParaRPr lang="en-GB" dirty="0">
              <a:solidFill>
                <a:srgbClr val="FFFE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C028759-52B6-48B4-914E-50EB7236C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00779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92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C463-9D78-4116-9716-790F2985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CD28-8E24-4E1E-A444-18E34587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1001"/>
          </a:xfrm>
        </p:spPr>
        <p:txBody>
          <a:bodyPr/>
          <a:lstStyle/>
          <a:p>
            <a:r>
              <a:rPr lang="en-US" dirty="0"/>
              <a:t>K-MEANS ALGORITHM (SCALED USING MINMAX SCALER)</a:t>
            </a:r>
          </a:p>
          <a:p>
            <a:r>
              <a:rPr lang="en-US" dirty="0"/>
              <a:t>ELBOW METHOD UTILISED TO IDENTIFY OPTIMAL NUMBER OF CLUSTERS (K=2-3)</a:t>
            </a:r>
          </a:p>
          <a:p>
            <a:r>
              <a:rPr lang="en-US" dirty="0"/>
              <a:t>CLUSTERS SPLIT BY WAVE AS WELL AS BUILT ON ALL DATA</a:t>
            </a:r>
          </a:p>
          <a:p>
            <a:r>
              <a:rPr lang="en-US" dirty="0"/>
              <a:t>The top 10 questions that distinguished clusters from included hiking, travelled in the last year and age, suggesting that clusters within the data could be labelled relative to life-stages or health conscious.</a:t>
            </a:r>
          </a:p>
          <a:p>
            <a:pPr lvl="1"/>
            <a:r>
              <a:rPr lang="en-US" dirty="0">
                <a:ea typeface="+mj-ea"/>
                <a:cs typeface="+mj-cs"/>
              </a:rPr>
              <a:t>When split by waves, questions on smoking and gambling were slightly more prominent.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62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C0B3-9982-4DF3-8908-04AFD38E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47"/>
            <a:ext cx="10515600" cy="15058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kern="1200" dirty="0">
                <a:latin typeface="+mj-lt"/>
                <a:ea typeface="+mj-ea"/>
                <a:cs typeface="+mj-cs"/>
              </a:rPr>
              <a:t>The top 10 questions that distinguished clusters from included hiking, travelled in the last year and age, suggesting that clusters within the data could be labelled relative to life-stages or health conscious.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B4CADC-5244-4DFD-8596-BB3614CE8710}"/>
              </a:ext>
            </a:extLst>
          </p:cNvPr>
          <p:cNvSpPr/>
          <p:nvPr/>
        </p:nvSpPr>
        <p:spPr>
          <a:xfrm>
            <a:off x="1524370" y="2988338"/>
            <a:ext cx="2696066" cy="251695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Late 20’s / early 30’s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Success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Slightly higher income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0-1 Children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Travelled in the last year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Hiking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9F7647-2BE9-4A14-B567-B590EFD08CAB}"/>
              </a:ext>
            </a:extLst>
          </p:cNvPr>
          <p:cNvSpPr/>
          <p:nvPr/>
        </p:nvSpPr>
        <p:spPr>
          <a:xfrm>
            <a:off x="4961133" y="3000765"/>
            <a:ext cx="2696066" cy="251695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Mid-30’s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1-2 Children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Watch BBC News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Betting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GB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48DB57-E943-4C42-9001-81CB73846969}"/>
              </a:ext>
            </a:extLst>
          </p:cNvPr>
          <p:cNvSpPr/>
          <p:nvPr/>
        </p:nvSpPr>
        <p:spPr>
          <a:xfrm>
            <a:off x="8207696" y="2988337"/>
            <a:ext cx="2696066" cy="251695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 40 +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0-1 Children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Use Desktop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Quit Smoking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Watch Sky News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Less use of IM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GB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80539C2-3D80-406A-8FF0-953C6B8D9A57}"/>
              </a:ext>
            </a:extLst>
          </p:cNvPr>
          <p:cNvSpPr/>
          <p:nvPr/>
        </p:nvSpPr>
        <p:spPr>
          <a:xfrm>
            <a:off x="2665014" y="5981454"/>
            <a:ext cx="6562725" cy="78105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LIFE-STAGES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C5D62-3A4D-490F-A1E7-B2712FBB86E3}"/>
              </a:ext>
            </a:extLst>
          </p:cNvPr>
          <p:cNvSpPr txBox="1"/>
          <p:nvPr/>
        </p:nvSpPr>
        <p:spPr>
          <a:xfrm>
            <a:off x="8207696" y="2042900"/>
            <a:ext cx="273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Segment C: Later-Lifers </a:t>
            </a:r>
          </a:p>
          <a:p>
            <a:pPr algn="ctr"/>
            <a:r>
              <a:rPr lang="en-GB" dirty="0"/>
              <a:t>1178 Surveys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0A281-4A26-47A9-B460-865C0EFCDBA1}"/>
              </a:ext>
            </a:extLst>
          </p:cNvPr>
          <p:cNvSpPr txBox="1"/>
          <p:nvPr/>
        </p:nvSpPr>
        <p:spPr>
          <a:xfrm>
            <a:off x="1291472" y="2019146"/>
            <a:ext cx="242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Segment A: High-Flyers</a:t>
            </a:r>
          </a:p>
          <a:p>
            <a:pPr algn="ctr"/>
            <a:r>
              <a:rPr lang="en-GB" dirty="0"/>
              <a:t>465 Surveys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5E9F3-37DC-4F60-B21C-79FB18C0B348}"/>
              </a:ext>
            </a:extLst>
          </p:cNvPr>
          <p:cNvSpPr txBox="1"/>
          <p:nvPr/>
        </p:nvSpPr>
        <p:spPr>
          <a:xfrm>
            <a:off x="4961133" y="2005896"/>
            <a:ext cx="26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Segment B: Mid-Lifers</a:t>
            </a:r>
          </a:p>
          <a:p>
            <a:pPr algn="ctr"/>
            <a:r>
              <a:rPr lang="en-GB" dirty="0"/>
              <a:t>453 Surveys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9A804-1AC4-4335-B6CA-98B97D76561D}"/>
              </a:ext>
            </a:extLst>
          </p:cNvPr>
          <p:cNvSpPr txBox="1"/>
          <p:nvPr/>
        </p:nvSpPr>
        <p:spPr>
          <a:xfrm>
            <a:off x="742742" y="5612122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of IM</a:t>
            </a:r>
          </a:p>
        </p:txBody>
      </p:sp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BBB7B638-EA4B-4F34-A81A-C907CEC5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038" y="4711418"/>
            <a:ext cx="914400" cy="914400"/>
          </a:xfrm>
          <a:prstGeom prst="rect">
            <a:avLst/>
          </a:prstGeom>
        </p:spPr>
      </p:pic>
      <p:pic>
        <p:nvPicPr>
          <p:cNvPr id="21" name="Graphic 20" descr="Computer outline">
            <a:extLst>
              <a:ext uri="{FF2B5EF4-FFF2-40B4-BE49-F238E27FC236}">
                <a16:creationId xmlns:a16="http://schemas.microsoft.com/office/drawing/2014/main" id="{9DBAA8AE-9C31-4CE0-B609-607ED3D1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4858" y="50480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79FA37-281A-414F-8357-03C905E933CC}"/>
              </a:ext>
            </a:extLst>
          </p:cNvPr>
          <p:cNvSpPr txBox="1"/>
          <p:nvPr/>
        </p:nvSpPr>
        <p:spPr>
          <a:xfrm>
            <a:off x="10312519" y="5844863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of Desktop</a:t>
            </a:r>
          </a:p>
        </p:txBody>
      </p:sp>
    </p:spTree>
    <p:extLst>
      <p:ext uri="{BB962C8B-B14F-4D97-AF65-F5344CB8AC3E}">
        <p14:creationId xmlns:p14="http://schemas.microsoft.com/office/powerpoint/2010/main" val="5903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86F8-D628-4A09-A872-F8781CB4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Predicting if a customer has travelled on a long train journey in the past 12 months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D51F-956A-41F4-8C48-DA6CA501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88329"/>
          </a:xfrm>
        </p:spPr>
        <p:txBody>
          <a:bodyPr>
            <a:normAutofit/>
          </a:bodyPr>
          <a:lstStyle/>
          <a:p>
            <a:r>
              <a:rPr lang="en-US" dirty="0"/>
              <a:t>Model that predicts the likelihood of a user booking a long-distance train in the past 12 months.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Number of bookings are going to be relatively low due to COVID.</a:t>
            </a:r>
          </a:p>
          <a:p>
            <a:pPr lvl="1"/>
            <a:r>
              <a:rPr lang="en-US" dirty="0"/>
              <a:t>Are business trips counted?</a:t>
            </a:r>
          </a:p>
          <a:p>
            <a:pPr lvl="1"/>
            <a:r>
              <a:rPr lang="en-US" dirty="0"/>
              <a:t>Define long distance</a:t>
            </a:r>
          </a:p>
          <a:p>
            <a:r>
              <a:rPr lang="en-US" dirty="0"/>
              <a:t>Brainstorm variables</a:t>
            </a:r>
          </a:p>
          <a:p>
            <a:pPr lvl="1"/>
            <a:r>
              <a:rPr lang="en-US" dirty="0"/>
              <a:t>Income - can they afford it?</a:t>
            </a:r>
          </a:p>
          <a:p>
            <a:pPr lvl="1"/>
            <a:r>
              <a:rPr lang="en-US" dirty="0"/>
              <a:t>Job type - Do they travel for work?</a:t>
            </a:r>
          </a:p>
          <a:p>
            <a:pPr lvl="1"/>
            <a:r>
              <a:rPr lang="en-US" dirty="0"/>
              <a:t>Number of trips booked in the past - Is this train trip a main priority?</a:t>
            </a:r>
          </a:p>
          <a:p>
            <a:pPr lvl="1"/>
            <a:r>
              <a:rPr lang="en-US" dirty="0"/>
              <a:t>Frequency of travel?</a:t>
            </a:r>
          </a:p>
        </p:txBody>
      </p:sp>
    </p:spTree>
    <p:extLst>
      <p:ext uri="{BB962C8B-B14F-4D97-AF65-F5344CB8AC3E}">
        <p14:creationId xmlns:p14="http://schemas.microsoft.com/office/powerpoint/2010/main" val="409531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F47-3A56-489E-8D32-1BC5E17E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4323-39E9-4138-83E7-287F756D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1959"/>
            <a:ext cx="11029615" cy="4333426"/>
          </a:xfrm>
        </p:spPr>
        <p:txBody>
          <a:bodyPr>
            <a:normAutofit fontScale="92500"/>
          </a:bodyPr>
          <a:lstStyle/>
          <a:p>
            <a:r>
              <a:rPr lang="en-US" dirty="0"/>
              <a:t>LOGSTIC REGRESSION MODEL WITH BASIC DEMOGRAPHIC VARIABLES AS STARTING POINT</a:t>
            </a:r>
          </a:p>
          <a:p>
            <a:r>
              <a:rPr lang="en-US" dirty="0"/>
              <a:t>NUMERICAL ENCODING OF SOME MORE VARIABLES SUCH AS FREQUENCY OF TRAVEL</a:t>
            </a:r>
          </a:p>
          <a:p>
            <a:r>
              <a:rPr lang="en-US" dirty="0"/>
              <a:t>RE-RUN OF LOGISTIC MODEL</a:t>
            </a:r>
          </a:p>
          <a:p>
            <a:r>
              <a:rPr lang="en-US" dirty="0"/>
              <a:t>OPTED TO TRY A DECISION TREE, WITH ALL VARIABLES (SIMILAR AUC)</a:t>
            </a:r>
          </a:p>
          <a:p>
            <a:r>
              <a:rPr lang="en-US" dirty="0"/>
              <a:t>TOOK TOP 30 VARIABLES BASED (TO REDUCE LARGE NUMBER OF VARIABLES AT EARLY STAGE) BASED ON DT ENTROPY</a:t>
            </a:r>
          </a:p>
          <a:p>
            <a:r>
              <a:rPr lang="en-US" dirty="0"/>
              <a:t>RAN A RFE (RECURSIVE FEATURE SELECTION) ON THOSE VARIABLES (LINEAR KERNEL), RETURNING THE TOP 5.</a:t>
            </a:r>
          </a:p>
          <a:p>
            <a:r>
              <a:rPr lang="en-US" dirty="0"/>
              <a:t>RE-RUN OF LOGISTIC MODEL WITH TOP 5 VARIABLES.</a:t>
            </a:r>
          </a:p>
          <a:p>
            <a:r>
              <a:rPr lang="en-US" dirty="0"/>
              <a:t>RAN MULTPLIE TIMES, SPLIT BY WAVES TO INVESTIGATE IF THEY DIFFER.</a:t>
            </a:r>
          </a:p>
          <a:p>
            <a:r>
              <a:rPr lang="en-US" dirty="0"/>
              <a:t>RESULTS: BEST MODEL ACROSS BOTH WAVES WAS ONE OF THE EARLIER ONES:</a:t>
            </a:r>
          </a:p>
          <a:p>
            <a:pPr lvl="1"/>
            <a:r>
              <a:rPr lang="en-US" sz="1600" dirty="0"/>
              <a:t>Modelling age, income on top of frequency of travel (business and private) using a Logistic Regression resulted an AUC of 64%.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42C6-A57D-42E8-B7F0-C1E79247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53" y="662159"/>
            <a:ext cx="9795638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dirty="0"/>
              <a:t>Those who booked long distance trains in the past year tend to have a higher income and be younger, in their 20’s. This could be due to younger people being less cautious travelling during COVID.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B16C67-5093-4671-ADCD-73F39BADD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r="2" b="2"/>
          <a:stretch/>
        </p:blipFill>
        <p:spPr bwMode="auto">
          <a:xfrm>
            <a:off x="586141" y="2419822"/>
            <a:ext cx="5509859" cy="369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6DA0C77-9F33-4D4F-9AA2-B6E482AE9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r="2" b="2"/>
          <a:stretch/>
        </p:blipFill>
        <p:spPr bwMode="auto">
          <a:xfrm>
            <a:off x="6096000" y="2419822"/>
            <a:ext cx="5509858" cy="369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9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A03F-8928-4F84-A37F-B496EEC7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Modelling age, income on top of frequency of travel (business and private) using a Logistic Regression resulted an AUC of 64%.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A79CF6-2056-4EB8-9947-E2F08CF3E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923"/>
          <a:stretch/>
        </p:blipFill>
        <p:spPr bwMode="auto">
          <a:xfrm>
            <a:off x="181234" y="2381124"/>
            <a:ext cx="5828261" cy="39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F30CE-F633-4184-BA3C-F15CBAAF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944883"/>
            <a:ext cx="5180820" cy="26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1820</TotalTime>
  <Words>810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Helvetica</vt:lpstr>
      <vt:lpstr>Wingdings 2</vt:lpstr>
      <vt:lpstr>Dividend</vt:lpstr>
      <vt:lpstr>EDA: Survey Data Analysis for Hospitality Industry</vt:lpstr>
      <vt:lpstr>Background</vt:lpstr>
      <vt:lpstr>Survey Analysis</vt:lpstr>
      <vt:lpstr>CLUSTERING METHOD</vt:lpstr>
      <vt:lpstr>The top 10 questions that distinguished clusters from included hiking, travelled in the last year and age, suggesting that clusters within the data could be labelled relative to life-stages or health conscious.</vt:lpstr>
      <vt:lpstr>Predicting if a customer has travelled on a long train journey in the past 12 months</vt:lpstr>
      <vt:lpstr>METHOD</vt:lpstr>
      <vt:lpstr>Those who booked long distance trains in the past year tend to have a higher income and be younger, in their 20’s. This could be due to younger people being less cautious travelling during COVID.</vt:lpstr>
      <vt:lpstr>Modelling age, income on top of frequency of travel (business and private) using a Logistic Regression resulted an AUC of 64%.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Kelleher</dc:creator>
  <cp:lastModifiedBy>Claire Kelleher</cp:lastModifiedBy>
  <cp:revision>89</cp:revision>
  <dcterms:created xsi:type="dcterms:W3CDTF">2021-10-25T19:28:37Z</dcterms:created>
  <dcterms:modified xsi:type="dcterms:W3CDTF">2021-10-27T10:54:46Z</dcterms:modified>
</cp:coreProperties>
</file>