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C8130-49C9-43C5-9291-E38AAF5A88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9B58B70-B6EF-43A8-8C0D-F209DAACCF18}">
      <dgm:prSet/>
      <dgm:spPr/>
      <dgm:t>
        <a:bodyPr/>
        <a:lstStyle/>
        <a:p>
          <a:r>
            <a:rPr lang="en-US"/>
            <a:t>A similar demographic profile to the original Irvine location. Factors to be included in the analysis are: total population, age distribution, median income, and race/ethnicity. </a:t>
          </a:r>
        </a:p>
      </dgm:t>
    </dgm:pt>
    <dgm:pt modelId="{0478E294-7D75-479B-B72A-FD01B5EB817E}" type="parTrans" cxnId="{5B3D4A4B-D1C9-40A7-AA85-BC32CCD29873}">
      <dgm:prSet/>
      <dgm:spPr/>
      <dgm:t>
        <a:bodyPr/>
        <a:lstStyle/>
        <a:p>
          <a:endParaRPr lang="en-US"/>
        </a:p>
      </dgm:t>
    </dgm:pt>
    <dgm:pt modelId="{25D2DB8E-2859-4C72-B00D-C64F26434E2B}" type="sibTrans" cxnId="{5B3D4A4B-D1C9-40A7-AA85-BC32CCD29873}">
      <dgm:prSet/>
      <dgm:spPr/>
      <dgm:t>
        <a:bodyPr/>
        <a:lstStyle/>
        <a:p>
          <a:endParaRPr lang="en-US"/>
        </a:p>
      </dgm:t>
    </dgm:pt>
    <dgm:pt modelId="{A0F2E90A-6EBD-4A6F-81DB-5A2815221684}">
      <dgm:prSet/>
      <dgm:spPr/>
      <dgm:t>
        <a:bodyPr/>
        <a:lstStyle/>
        <a:p>
          <a:r>
            <a:rPr lang="en-US"/>
            <a:t>Similar consumer preferences. This will be measured by the types of businesses and venues in each area. </a:t>
          </a:r>
        </a:p>
      </dgm:t>
    </dgm:pt>
    <dgm:pt modelId="{718C2D80-CF28-4AB6-9AAB-E860FAE77D63}" type="parTrans" cxnId="{7014540F-E009-4F27-929D-E0B143C0D0AC}">
      <dgm:prSet/>
      <dgm:spPr/>
      <dgm:t>
        <a:bodyPr/>
        <a:lstStyle/>
        <a:p>
          <a:endParaRPr lang="en-US"/>
        </a:p>
      </dgm:t>
    </dgm:pt>
    <dgm:pt modelId="{E3959A13-EE7D-49EB-9279-C063E5C22610}" type="sibTrans" cxnId="{7014540F-E009-4F27-929D-E0B143C0D0AC}">
      <dgm:prSet/>
      <dgm:spPr/>
      <dgm:t>
        <a:bodyPr/>
        <a:lstStyle/>
        <a:p>
          <a:endParaRPr lang="en-US"/>
        </a:p>
      </dgm:t>
    </dgm:pt>
    <dgm:pt modelId="{88DB2088-E7A1-4606-B53C-D340A683D3AF}">
      <dgm:prSet/>
      <dgm:spPr/>
      <dgm:t>
        <a:bodyPr/>
        <a:lstStyle/>
        <a:p>
          <a:r>
            <a:rPr lang="en-US"/>
            <a:t>A balance between a proven consumer demand for Chinese food and avoiding oversaturated areas </a:t>
          </a:r>
        </a:p>
      </dgm:t>
    </dgm:pt>
    <dgm:pt modelId="{BC17FA98-738B-4BE5-AC6E-DACD7DFC1D2D}" type="parTrans" cxnId="{BCF5AE29-240A-4457-85E5-6B18AC13C9F6}">
      <dgm:prSet/>
      <dgm:spPr/>
      <dgm:t>
        <a:bodyPr/>
        <a:lstStyle/>
        <a:p>
          <a:endParaRPr lang="en-US"/>
        </a:p>
      </dgm:t>
    </dgm:pt>
    <dgm:pt modelId="{A738CA9D-AE51-476E-BD55-B3DA5D39F5A2}" type="sibTrans" cxnId="{BCF5AE29-240A-4457-85E5-6B18AC13C9F6}">
      <dgm:prSet/>
      <dgm:spPr/>
      <dgm:t>
        <a:bodyPr/>
        <a:lstStyle/>
        <a:p>
          <a:endParaRPr lang="en-US"/>
        </a:p>
      </dgm:t>
    </dgm:pt>
    <dgm:pt modelId="{0AF3C042-5A8B-4ECD-917D-9AA231CB7E9A}" type="pres">
      <dgm:prSet presAssocID="{3FEC8130-49C9-43C5-9291-E38AAF5A8810}" presName="root" presStyleCnt="0">
        <dgm:presLayoutVars>
          <dgm:dir/>
          <dgm:resizeHandles val="exact"/>
        </dgm:presLayoutVars>
      </dgm:prSet>
      <dgm:spPr/>
    </dgm:pt>
    <dgm:pt modelId="{BF7CB4E9-DC20-4239-B937-FC6023575A36}" type="pres">
      <dgm:prSet presAssocID="{A9B58B70-B6EF-43A8-8C0D-F209DAACCF18}" presName="compNode" presStyleCnt="0"/>
      <dgm:spPr/>
    </dgm:pt>
    <dgm:pt modelId="{1D9A829E-7B1D-49EC-9AD7-7CC1AD58631D}" type="pres">
      <dgm:prSet presAssocID="{A9B58B70-B6EF-43A8-8C0D-F209DAACCF18}" presName="bgRect" presStyleLbl="bgShp" presStyleIdx="0" presStyleCnt="3"/>
      <dgm:spPr/>
    </dgm:pt>
    <dgm:pt modelId="{37A361A9-B577-4DCF-898D-437E1F13F0C1}" type="pres">
      <dgm:prSet presAssocID="{A9B58B70-B6EF-43A8-8C0D-F209DAACCF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EB01B4C-5C93-4385-85A8-DDCC5D768D32}" type="pres">
      <dgm:prSet presAssocID="{A9B58B70-B6EF-43A8-8C0D-F209DAACCF18}" presName="spaceRect" presStyleCnt="0"/>
      <dgm:spPr/>
    </dgm:pt>
    <dgm:pt modelId="{CD9BF8BE-8165-4AFC-9258-20FC55FB70F2}" type="pres">
      <dgm:prSet presAssocID="{A9B58B70-B6EF-43A8-8C0D-F209DAACCF18}" presName="parTx" presStyleLbl="revTx" presStyleIdx="0" presStyleCnt="3">
        <dgm:presLayoutVars>
          <dgm:chMax val="0"/>
          <dgm:chPref val="0"/>
        </dgm:presLayoutVars>
      </dgm:prSet>
      <dgm:spPr/>
    </dgm:pt>
    <dgm:pt modelId="{164AA807-8E78-4B10-A29B-59369181FA76}" type="pres">
      <dgm:prSet presAssocID="{25D2DB8E-2859-4C72-B00D-C64F26434E2B}" presName="sibTrans" presStyleCnt="0"/>
      <dgm:spPr/>
    </dgm:pt>
    <dgm:pt modelId="{B1833109-AAAD-40B3-B540-D6674E1F30D3}" type="pres">
      <dgm:prSet presAssocID="{A0F2E90A-6EBD-4A6F-81DB-5A2815221684}" presName="compNode" presStyleCnt="0"/>
      <dgm:spPr/>
    </dgm:pt>
    <dgm:pt modelId="{C84296C8-3DF8-478C-BCEC-90C806DD11BC}" type="pres">
      <dgm:prSet presAssocID="{A0F2E90A-6EBD-4A6F-81DB-5A2815221684}" presName="bgRect" presStyleLbl="bgShp" presStyleIdx="1" presStyleCnt="3"/>
      <dgm:spPr/>
    </dgm:pt>
    <dgm:pt modelId="{4EAA23CD-3559-48C0-9BB2-B12A5B3B9278}" type="pres">
      <dgm:prSet presAssocID="{A0F2E90A-6EBD-4A6F-81DB-5A28152216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EDB3866-A34F-474C-8DDA-8FDDA0FDBBB7}" type="pres">
      <dgm:prSet presAssocID="{A0F2E90A-6EBD-4A6F-81DB-5A2815221684}" presName="spaceRect" presStyleCnt="0"/>
      <dgm:spPr/>
    </dgm:pt>
    <dgm:pt modelId="{678FC30E-0A94-43B3-8221-2FB0AF65A622}" type="pres">
      <dgm:prSet presAssocID="{A0F2E90A-6EBD-4A6F-81DB-5A2815221684}" presName="parTx" presStyleLbl="revTx" presStyleIdx="1" presStyleCnt="3">
        <dgm:presLayoutVars>
          <dgm:chMax val="0"/>
          <dgm:chPref val="0"/>
        </dgm:presLayoutVars>
      </dgm:prSet>
      <dgm:spPr/>
    </dgm:pt>
    <dgm:pt modelId="{741A0A70-8E88-44B1-AC70-96C7AB7B99A8}" type="pres">
      <dgm:prSet presAssocID="{E3959A13-EE7D-49EB-9279-C063E5C22610}" presName="sibTrans" presStyleCnt="0"/>
      <dgm:spPr/>
    </dgm:pt>
    <dgm:pt modelId="{D1020E42-99E8-4D49-91CA-C432C0DF7A8F}" type="pres">
      <dgm:prSet presAssocID="{88DB2088-E7A1-4606-B53C-D340A683D3AF}" presName="compNode" presStyleCnt="0"/>
      <dgm:spPr/>
    </dgm:pt>
    <dgm:pt modelId="{BB4ECC0A-A316-4F0B-A7C4-9EFFA650595A}" type="pres">
      <dgm:prSet presAssocID="{88DB2088-E7A1-4606-B53C-D340A683D3AF}" presName="bgRect" presStyleLbl="bgShp" presStyleIdx="2" presStyleCnt="3"/>
      <dgm:spPr/>
    </dgm:pt>
    <dgm:pt modelId="{A236514E-BC0F-4800-AFCC-75A9DAF0FA0F}" type="pres">
      <dgm:prSet presAssocID="{88DB2088-E7A1-4606-B53C-D340A683D3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A2A70846-C054-42A6-8DEB-E173CA96F99E}" type="pres">
      <dgm:prSet presAssocID="{88DB2088-E7A1-4606-B53C-D340A683D3AF}" presName="spaceRect" presStyleCnt="0"/>
      <dgm:spPr/>
    </dgm:pt>
    <dgm:pt modelId="{71F0EFE2-2C53-4453-AD2E-FC6C6D9D847A}" type="pres">
      <dgm:prSet presAssocID="{88DB2088-E7A1-4606-B53C-D340A683D3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683008-D8D0-47B1-9C22-3F20AF9694E5}" type="presOf" srcId="{A9B58B70-B6EF-43A8-8C0D-F209DAACCF18}" destId="{CD9BF8BE-8165-4AFC-9258-20FC55FB70F2}" srcOrd="0" destOrd="0" presId="urn:microsoft.com/office/officeart/2018/2/layout/IconVerticalSolidList"/>
    <dgm:cxn modelId="{7014540F-E009-4F27-929D-E0B143C0D0AC}" srcId="{3FEC8130-49C9-43C5-9291-E38AAF5A8810}" destId="{A0F2E90A-6EBD-4A6F-81DB-5A2815221684}" srcOrd="1" destOrd="0" parTransId="{718C2D80-CF28-4AB6-9AAB-E860FAE77D63}" sibTransId="{E3959A13-EE7D-49EB-9279-C063E5C22610}"/>
    <dgm:cxn modelId="{BCF5AE29-240A-4457-85E5-6B18AC13C9F6}" srcId="{3FEC8130-49C9-43C5-9291-E38AAF5A8810}" destId="{88DB2088-E7A1-4606-B53C-D340A683D3AF}" srcOrd="2" destOrd="0" parTransId="{BC17FA98-738B-4BE5-AC6E-DACD7DFC1D2D}" sibTransId="{A738CA9D-AE51-476E-BD55-B3DA5D39F5A2}"/>
    <dgm:cxn modelId="{49C25A42-4143-4A7A-BF21-27B77B055E30}" type="presOf" srcId="{88DB2088-E7A1-4606-B53C-D340A683D3AF}" destId="{71F0EFE2-2C53-4453-AD2E-FC6C6D9D847A}" srcOrd="0" destOrd="0" presId="urn:microsoft.com/office/officeart/2018/2/layout/IconVerticalSolidList"/>
    <dgm:cxn modelId="{5B3D4A4B-D1C9-40A7-AA85-BC32CCD29873}" srcId="{3FEC8130-49C9-43C5-9291-E38AAF5A8810}" destId="{A9B58B70-B6EF-43A8-8C0D-F209DAACCF18}" srcOrd="0" destOrd="0" parTransId="{0478E294-7D75-479B-B72A-FD01B5EB817E}" sibTransId="{25D2DB8E-2859-4C72-B00D-C64F26434E2B}"/>
    <dgm:cxn modelId="{26216395-1F94-47D1-AF5C-F039939F6BEA}" type="presOf" srcId="{3FEC8130-49C9-43C5-9291-E38AAF5A8810}" destId="{0AF3C042-5A8B-4ECD-917D-9AA231CB7E9A}" srcOrd="0" destOrd="0" presId="urn:microsoft.com/office/officeart/2018/2/layout/IconVerticalSolidList"/>
    <dgm:cxn modelId="{BEE7D6B4-5EC6-47F2-9AE4-9CD9EDE56AD4}" type="presOf" srcId="{A0F2E90A-6EBD-4A6F-81DB-5A2815221684}" destId="{678FC30E-0A94-43B3-8221-2FB0AF65A622}" srcOrd="0" destOrd="0" presId="urn:microsoft.com/office/officeart/2018/2/layout/IconVerticalSolidList"/>
    <dgm:cxn modelId="{8C1B39CD-E71E-45AD-BA5D-1C1A853ACF62}" type="presParOf" srcId="{0AF3C042-5A8B-4ECD-917D-9AA231CB7E9A}" destId="{BF7CB4E9-DC20-4239-B937-FC6023575A36}" srcOrd="0" destOrd="0" presId="urn:microsoft.com/office/officeart/2018/2/layout/IconVerticalSolidList"/>
    <dgm:cxn modelId="{9F1F52FC-4242-4FC2-B610-F53B8542575E}" type="presParOf" srcId="{BF7CB4E9-DC20-4239-B937-FC6023575A36}" destId="{1D9A829E-7B1D-49EC-9AD7-7CC1AD58631D}" srcOrd="0" destOrd="0" presId="urn:microsoft.com/office/officeart/2018/2/layout/IconVerticalSolidList"/>
    <dgm:cxn modelId="{97E3CC43-9D44-4572-8EF7-EDCAD300D315}" type="presParOf" srcId="{BF7CB4E9-DC20-4239-B937-FC6023575A36}" destId="{37A361A9-B577-4DCF-898D-437E1F13F0C1}" srcOrd="1" destOrd="0" presId="urn:microsoft.com/office/officeart/2018/2/layout/IconVerticalSolidList"/>
    <dgm:cxn modelId="{C7338F9B-99FB-49A8-93A3-1FD07BF9354B}" type="presParOf" srcId="{BF7CB4E9-DC20-4239-B937-FC6023575A36}" destId="{6EB01B4C-5C93-4385-85A8-DDCC5D768D32}" srcOrd="2" destOrd="0" presId="urn:microsoft.com/office/officeart/2018/2/layout/IconVerticalSolidList"/>
    <dgm:cxn modelId="{6BEE5088-B382-4BA0-AB6E-546CA4D8EAEC}" type="presParOf" srcId="{BF7CB4E9-DC20-4239-B937-FC6023575A36}" destId="{CD9BF8BE-8165-4AFC-9258-20FC55FB70F2}" srcOrd="3" destOrd="0" presId="urn:microsoft.com/office/officeart/2018/2/layout/IconVerticalSolidList"/>
    <dgm:cxn modelId="{B7213634-3179-418D-870D-52C6B69A4217}" type="presParOf" srcId="{0AF3C042-5A8B-4ECD-917D-9AA231CB7E9A}" destId="{164AA807-8E78-4B10-A29B-59369181FA76}" srcOrd="1" destOrd="0" presId="urn:microsoft.com/office/officeart/2018/2/layout/IconVerticalSolidList"/>
    <dgm:cxn modelId="{FD417237-F444-474C-BCE9-F89FB2082799}" type="presParOf" srcId="{0AF3C042-5A8B-4ECD-917D-9AA231CB7E9A}" destId="{B1833109-AAAD-40B3-B540-D6674E1F30D3}" srcOrd="2" destOrd="0" presId="urn:microsoft.com/office/officeart/2018/2/layout/IconVerticalSolidList"/>
    <dgm:cxn modelId="{049C02CB-543F-49D2-8A01-C8450B60A160}" type="presParOf" srcId="{B1833109-AAAD-40B3-B540-D6674E1F30D3}" destId="{C84296C8-3DF8-478C-BCEC-90C806DD11BC}" srcOrd="0" destOrd="0" presId="urn:microsoft.com/office/officeart/2018/2/layout/IconVerticalSolidList"/>
    <dgm:cxn modelId="{3F26D8B4-45F9-4896-8A51-504D6E619CF8}" type="presParOf" srcId="{B1833109-AAAD-40B3-B540-D6674E1F30D3}" destId="{4EAA23CD-3559-48C0-9BB2-B12A5B3B9278}" srcOrd="1" destOrd="0" presId="urn:microsoft.com/office/officeart/2018/2/layout/IconVerticalSolidList"/>
    <dgm:cxn modelId="{0B6874E4-680B-45F7-AF13-F432217D36C1}" type="presParOf" srcId="{B1833109-AAAD-40B3-B540-D6674E1F30D3}" destId="{CEDB3866-A34F-474C-8DDA-8FDDA0FDBBB7}" srcOrd="2" destOrd="0" presId="urn:microsoft.com/office/officeart/2018/2/layout/IconVerticalSolidList"/>
    <dgm:cxn modelId="{BD78F78D-34F4-4694-8E82-AE7C1F359C64}" type="presParOf" srcId="{B1833109-AAAD-40B3-B540-D6674E1F30D3}" destId="{678FC30E-0A94-43B3-8221-2FB0AF65A622}" srcOrd="3" destOrd="0" presId="urn:microsoft.com/office/officeart/2018/2/layout/IconVerticalSolidList"/>
    <dgm:cxn modelId="{72A79590-65F7-4AA6-9023-816207460A4E}" type="presParOf" srcId="{0AF3C042-5A8B-4ECD-917D-9AA231CB7E9A}" destId="{741A0A70-8E88-44B1-AC70-96C7AB7B99A8}" srcOrd="3" destOrd="0" presId="urn:microsoft.com/office/officeart/2018/2/layout/IconVerticalSolidList"/>
    <dgm:cxn modelId="{3482A4F1-5DB5-4564-B959-2C027E9F107E}" type="presParOf" srcId="{0AF3C042-5A8B-4ECD-917D-9AA231CB7E9A}" destId="{D1020E42-99E8-4D49-91CA-C432C0DF7A8F}" srcOrd="4" destOrd="0" presId="urn:microsoft.com/office/officeart/2018/2/layout/IconVerticalSolidList"/>
    <dgm:cxn modelId="{588BA2E8-D734-43F1-B96D-74D4994A4EE1}" type="presParOf" srcId="{D1020E42-99E8-4D49-91CA-C432C0DF7A8F}" destId="{BB4ECC0A-A316-4F0B-A7C4-9EFFA650595A}" srcOrd="0" destOrd="0" presId="urn:microsoft.com/office/officeart/2018/2/layout/IconVerticalSolidList"/>
    <dgm:cxn modelId="{462F2119-3459-4167-86FA-046835CD3EA4}" type="presParOf" srcId="{D1020E42-99E8-4D49-91CA-C432C0DF7A8F}" destId="{A236514E-BC0F-4800-AFCC-75A9DAF0FA0F}" srcOrd="1" destOrd="0" presId="urn:microsoft.com/office/officeart/2018/2/layout/IconVerticalSolidList"/>
    <dgm:cxn modelId="{CA7F33D8-5B36-4BC4-87DE-2D6A3D84AC41}" type="presParOf" srcId="{D1020E42-99E8-4D49-91CA-C432C0DF7A8F}" destId="{A2A70846-C054-42A6-8DEB-E173CA96F99E}" srcOrd="2" destOrd="0" presId="urn:microsoft.com/office/officeart/2018/2/layout/IconVerticalSolidList"/>
    <dgm:cxn modelId="{266F7F78-0DFB-4BEE-8DD2-C3EBDA0CFEF0}" type="presParOf" srcId="{D1020E42-99E8-4D49-91CA-C432C0DF7A8F}" destId="{71F0EFE2-2C53-4453-AD2E-FC6C6D9D84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A829E-7B1D-49EC-9AD7-7CC1AD58631D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361A9-B577-4DCF-898D-437E1F13F0C1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BF8BE-8165-4AFC-9258-20FC55FB70F2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similar demographic profile to the original Irvine location. Factors to be included in the analysis are: total population, age distribution, median income, and race/ethnicity. </a:t>
          </a:r>
        </a:p>
      </dsp:txBody>
      <dsp:txXfrm>
        <a:off x="1840237" y="680"/>
        <a:ext cx="4666066" cy="1593279"/>
      </dsp:txXfrm>
    </dsp:sp>
    <dsp:sp modelId="{C84296C8-3DF8-478C-BCEC-90C806DD11BC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A23CD-3559-48C0-9BB2-B12A5B3B9278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FC30E-0A94-43B3-8221-2FB0AF65A62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Similar consumer preferences. This will be measured by the types of businesses and venues in each area. </a:t>
          </a:r>
        </a:p>
      </dsp:txBody>
      <dsp:txXfrm>
        <a:off x="1840237" y="1992280"/>
        <a:ext cx="4666066" cy="1593279"/>
      </dsp:txXfrm>
    </dsp:sp>
    <dsp:sp modelId="{BB4ECC0A-A316-4F0B-A7C4-9EFFA650595A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6514E-BC0F-4800-AFCC-75A9DAF0FA0F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0EFE2-2C53-4453-AD2E-FC6C6D9D847A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balance between a proven consumer demand for Chinese food and avoiding oversaturated areas </a:t>
          </a:r>
        </a:p>
      </dsp:txBody>
      <dsp:txXfrm>
        <a:off x="1840237" y="3983879"/>
        <a:ext cx="4666066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73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5116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2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9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894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84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C75E3E-4A8F-8B4E-B7CE-3CC0A74CC53D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BF53F2-5042-6A4D-85A7-4EE5C45A82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1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9AC7-0D27-3946-A6E9-E8F3CDBA1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83B7B-28E5-934A-B6AE-470A1D554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Coursera IBM Data Science Capstone Project</a:t>
            </a:r>
          </a:p>
          <a:p>
            <a:r>
              <a:rPr lang="en-US" dirty="0"/>
              <a:t>By Claire Li </a:t>
            </a:r>
          </a:p>
        </p:txBody>
      </p:sp>
    </p:spTree>
    <p:extLst>
      <p:ext uri="{BB962C8B-B14F-4D97-AF65-F5344CB8AC3E}">
        <p14:creationId xmlns:p14="http://schemas.microsoft.com/office/powerpoint/2010/main" val="300358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AD10-E35D-B347-AFA4-74B95C6C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&amp; Business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29A100-C5C5-7D48-A08D-C31FB357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is the owner of a fast-casual Chinese restaurant in Irvine, California and is hoping to expand to Los Angeles </a:t>
            </a:r>
          </a:p>
          <a:p>
            <a:r>
              <a:rPr lang="en-US" dirty="0"/>
              <a:t>Client seeks a location that shares similar characteristics with its existing location</a:t>
            </a:r>
          </a:p>
          <a:p>
            <a:r>
              <a:rPr lang="en-US" dirty="0"/>
              <a:t>Thus, the specific business problem for this preliminary analysis is: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7E491-2AC1-504E-8A0D-5289A11E3D8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521743" y="4076700"/>
            <a:ext cx="7300914" cy="1628776"/>
          </a:xfrm>
          <a:solidFill>
            <a:schemeClr val="accent2"/>
          </a:solidFill>
          <a:ln w="25400" cap="rnd" cmpd="sng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043863"/>
                      <a:gd name="connsiteY0" fmla="*/ 0 h 1728788"/>
                      <a:gd name="connsiteX1" fmla="*/ 8043863 w 8043863"/>
                      <a:gd name="connsiteY1" fmla="*/ 0 h 1728788"/>
                      <a:gd name="connsiteX2" fmla="*/ 8043863 w 8043863"/>
                      <a:gd name="connsiteY2" fmla="*/ 1728788 h 1728788"/>
                      <a:gd name="connsiteX3" fmla="*/ 0 w 8043863"/>
                      <a:gd name="connsiteY3" fmla="*/ 1728788 h 1728788"/>
                      <a:gd name="connsiteX4" fmla="*/ 0 w 8043863"/>
                      <a:gd name="connsiteY4" fmla="*/ 0 h 1728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43863" h="1728788" fill="none" extrusionOk="0">
                        <a:moveTo>
                          <a:pt x="0" y="0"/>
                        </a:moveTo>
                        <a:cubicBezTo>
                          <a:pt x="2980857" y="-49533"/>
                          <a:pt x="7224526" y="-14809"/>
                          <a:pt x="8043863" y="0"/>
                        </a:cubicBezTo>
                        <a:cubicBezTo>
                          <a:pt x="8162750" y="453316"/>
                          <a:pt x="8114800" y="979357"/>
                          <a:pt x="8043863" y="1728788"/>
                        </a:cubicBezTo>
                        <a:cubicBezTo>
                          <a:pt x="4304564" y="1680557"/>
                          <a:pt x="2899943" y="1813243"/>
                          <a:pt x="0" y="1728788"/>
                        </a:cubicBezTo>
                        <a:cubicBezTo>
                          <a:pt x="-122615" y="1141974"/>
                          <a:pt x="41512" y="250803"/>
                          <a:pt x="0" y="0"/>
                        </a:cubicBezTo>
                        <a:close/>
                      </a:path>
                      <a:path w="8043863" h="1728788" stroke="0" extrusionOk="0">
                        <a:moveTo>
                          <a:pt x="0" y="0"/>
                        </a:moveTo>
                        <a:cubicBezTo>
                          <a:pt x="2234990" y="118645"/>
                          <a:pt x="6037413" y="116012"/>
                          <a:pt x="8043863" y="0"/>
                        </a:cubicBezTo>
                        <a:cubicBezTo>
                          <a:pt x="8123480" y="559919"/>
                          <a:pt x="7950427" y="1390963"/>
                          <a:pt x="8043863" y="1728788"/>
                        </a:cubicBezTo>
                        <a:cubicBezTo>
                          <a:pt x="4534581" y="1863388"/>
                          <a:pt x="3572752" y="1571592"/>
                          <a:pt x="0" y="1728788"/>
                        </a:cubicBezTo>
                        <a:cubicBezTo>
                          <a:pt x="-45960" y="1460539"/>
                          <a:pt x="-76870" y="6614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t"/>
          <a:lstStyle/>
          <a:p>
            <a:pPr marL="0" indent="0" algn="ctr">
              <a:buNone/>
            </a:pPr>
            <a:r>
              <a:rPr lang="en-US" sz="2400" b="1" i="1" dirty="0"/>
              <a:t>Which neighborhoods in Los Angeles have a similar demographic profile and competitor landscape to Irvine, California, and are potential locations for the client’s proposed new restaurant?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41B04-8883-A040-816F-DE05E270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Features for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4D55C-6064-49C3-A150-2C799137C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7371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84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FFCDE-4739-D44D-A412-716C6BF9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Data Sources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0435-8AC4-374A-B52E-F50BBCA0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List of Los Angeles neighborhoods </a:t>
            </a:r>
            <a:r>
              <a:rPr lang="en-US" sz="1800" i="1" dirty="0"/>
              <a:t>(Los Angeles Times) </a:t>
            </a:r>
          </a:p>
          <a:p>
            <a:r>
              <a:rPr lang="en-US" sz="1800" dirty="0"/>
              <a:t>Los Angeles demographic data  </a:t>
            </a:r>
            <a:r>
              <a:rPr lang="en-US" sz="1800" i="1" dirty="0"/>
              <a:t>(US Census Bureau) </a:t>
            </a:r>
          </a:p>
          <a:p>
            <a:r>
              <a:rPr lang="en-US" sz="1800" dirty="0"/>
              <a:t>Orange County (Irvine) demographic data </a:t>
            </a:r>
            <a:r>
              <a:rPr lang="en-US" sz="1800" i="1" dirty="0"/>
              <a:t>(US Census Bureau) </a:t>
            </a:r>
          </a:p>
          <a:p>
            <a:r>
              <a:rPr lang="en-US" sz="1800" dirty="0"/>
              <a:t>Foursquare API </a:t>
            </a:r>
            <a:r>
              <a:rPr lang="en-US" sz="1800" i="1" dirty="0"/>
              <a:t>(Foursquare Labs Inc.) </a:t>
            </a:r>
          </a:p>
        </p:txBody>
      </p:sp>
    </p:spTree>
    <p:extLst>
      <p:ext uri="{BB962C8B-B14F-4D97-AF65-F5344CB8AC3E}">
        <p14:creationId xmlns:p14="http://schemas.microsoft.com/office/powerpoint/2010/main" val="183359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6A4E2-0EE9-0840-9D3A-80E32CC97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Demographic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EE3C-6CE2-8243-A96E-018BA8C88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3282694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272 Los Angeles neighborhoods in total </a:t>
            </a:r>
          </a:p>
          <a:p>
            <a:r>
              <a:rPr lang="en-US" sz="1400"/>
              <a:t>Factors included in analysis: total population, age distribution, median income, and race/ethnicity </a:t>
            </a:r>
          </a:p>
          <a:p>
            <a:r>
              <a:rPr lang="en-US" sz="1400"/>
              <a:t>After performing K-means clustering (k = 15), the neighborhoods grouped with Irvine were found to be: </a:t>
            </a:r>
            <a:r>
              <a:rPr lang="en-US" sz="1400" b="1"/>
              <a:t>Glendale, Lancaster, Long Beach, Palmdale, Pasadena, Pomona, Santa Clarita, and Torrance. </a:t>
            </a:r>
          </a:p>
          <a:p>
            <a:endParaRPr lang="en-US" sz="140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5412A821-C0D1-1843-9021-B616A2081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1467" y="1346446"/>
            <a:ext cx="6517065" cy="38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D0381-6693-6E4B-91B8-370DE90E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Business Landscape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3F96550-3159-4A43-97D8-2BF8C751B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3561" y="1248690"/>
            <a:ext cx="6517065" cy="4040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3F6-7367-B849-8DE8-683AA41FC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Retrieved a list of venues and venue categories for each neighborhood (up to 100 venues within 3km of each neighborhood’s geographic center) </a:t>
            </a:r>
          </a:p>
          <a:p>
            <a:r>
              <a:rPr lang="en-US" sz="1300"/>
              <a:t>Overall: 22381 venues, with 432 unique categories </a:t>
            </a:r>
          </a:p>
          <a:p>
            <a:r>
              <a:rPr lang="en-US" sz="1300"/>
              <a:t>Performing K-means clustering with the Foursquare API data itself was not informative. Therefore, we combined the Foursquare API data with the demographic data (k = 15). </a:t>
            </a:r>
          </a:p>
          <a:p>
            <a:r>
              <a:rPr lang="en-US" sz="1300"/>
              <a:t>Once again found </a:t>
            </a:r>
            <a:r>
              <a:rPr lang="en-US" sz="1300" b="1"/>
              <a:t>Glendale, Lancaster, Long Beach, Palmdale, Pasadena, Pomona, Santa Clarita, </a:t>
            </a:r>
            <a:r>
              <a:rPr lang="en-US" sz="1300"/>
              <a:t>and</a:t>
            </a:r>
            <a:r>
              <a:rPr lang="en-US" sz="1300" b="1"/>
              <a:t> Torrance </a:t>
            </a:r>
            <a:r>
              <a:rPr lang="en-US" sz="1300"/>
              <a:t>to be in the same cluster as Irvine</a:t>
            </a:r>
            <a:endParaRPr lang="en-US" sz="1300" b="1"/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2324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56152-082E-DD43-B920-CE90A22F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Calculating Relative Frequency of Chinese Restaurants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0134-D64B-8C43-8DE9-B854A6D82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Determined relative frequency for list of potential neighborhoods by calculating: </a:t>
            </a:r>
            <a:r>
              <a:rPr lang="en-US" b="1" dirty="0"/>
              <a:t>(Number of Chinese Restaurants) / (Total Number of Venues Retrieved) </a:t>
            </a:r>
          </a:p>
          <a:p>
            <a:r>
              <a:rPr lang="en-US" dirty="0"/>
              <a:t>Highest frequency = Palmdale; Lowest frequency = Long Beach </a:t>
            </a:r>
          </a:p>
          <a:p>
            <a:pPr lvl="1"/>
            <a:r>
              <a:rPr lang="en-US" i="0" dirty="0"/>
              <a:t>To strike a balance between an area with a demonstrated consumer demand and one with an oversaturation of Chinese restaurants, we eliminate these two neighborhoods from our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109245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5E8E8-069C-9A4E-95E9-15DCCE52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cap="all">
                <a:solidFill>
                  <a:schemeClr val="bg2"/>
                </a:solidFill>
              </a:rPr>
              <a:t>Final Recommendation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F8DA-3FE6-6F44-B483-A34805E6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Based on this preliminary analysis, we recommend the client explore opening the second location in the following neighborhoods: </a:t>
            </a:r>
            <a:endParaRPr lang="en-US" sz="1800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dirty="0"/>
              <a:t>Pasadena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dirty="0"/>
              <a:t>Torrance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dirty="0"/>
              <a:t>Glendale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dirty="0"/>
              <a:t>Lancaster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dirty="0"/>
              <a:t>Santa Clarita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dirty="0"/>
              <a:t>Pomona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45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427C-6667-924C-A766-5EDC4131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 and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BCEA-100A-B045-B277-6B5826FB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more demographic and/or geographic features </a:t>
            </a:r>
          </a:p>
          <a:p>
            <a:pPr lvl="1"/>
            <a:r>
              <a:rPr lang="en-US" dirty="0"/>
              <a:t>(e.g., sex, median household size, proximity to population hubs). </a:t>
            </a:r>
          </a:p>
          <a:p>
            <a:r>
              <a:rPr lang="en-US" dirty="0"/>
              <a:t>Create a ranking system based on the features that the client most prioritizes </a:t>
            </a:r>
          </a:p>
          <a:p>
            <a:pPr lvl="1"/>
            <a:r>
              <a:rPr lang="en-US" dirty="0"/>
              <a:t>(e.g., if the client wishes to shift their focus to college-age students or decides to cater towards office lunch crowds). </a:t>
            </a:r>
          </a:p>
        </p:txBody>
      </p:sp>
    </p:spTree>
    <p:extLst>
      <p:ext uri="{BB962C8B-B14F-4D97-AF65-F5344CB8AC3E}">
        <p14:creationId xmlns:p14="http://schemas.microsoft.com/office/powerpoint/2010/main" val="11229228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525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Battle of the Neighborhoods</vt:lpstr>
      <vt:lpstr>Background &amp; Business Problem</vt:lpstr>
      <vt:lpstr>Features for Analysis</vt:lpstr>
      <vt:lpstr>Data Sources </vt:lpstr>
      <vt:lpstr>Demographic Data</vt:lpstr>
      <vt:lpstr>Business Landscape</vt:lpstr>
      <vt:lpstr>Calculating Relative Frequency of Chinese Restaurants </vt:lpstr>
      <vt:lpstr>Final Recommendation</vt:lpstr>
      <vt:lpstr>Further Analysis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Claire Li</dc:creator>
  <cp:lastModifiedBy>Claire Li</cp:lastModifiedBy>
  <cp:revision>1</cp:revision>
  <dcterms:created xsi:type="dcterms:W3CDTF">2020-05-18T22:37:18Z</dcterms:created>
  <dcterms:modified xsi:type="dcterms:W3CDTF">2020-05-18T22:38:19Z</dcterms:modified>
</cp:coreProperties>
</file>