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E51BAD-1795-4FA3-AC56-0E57ED47B190}">
  <a:tblStyle styleId="{A1E51BAD-1795-4FA3-AC56-0E57ED47B1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2f5fcc11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2f5fcc11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2e18b433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2e18b43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2f5fcc11f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2f5fcc1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2f5fcc11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2f5fcc11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ask why foreign key is useful. Foreign key constraint could make us perform joins to get a bigger table by integrating the two small table.  While the input of many applications is a single table,  many datasets are not stored as single tables due to normalization.</a:t>
            </a: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2e18b433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2e18b433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2f5fcc11f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2f5fcc11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2f5fcc11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2f5fcc11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2f5fcc11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2f5fcc11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2f5fcc11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2f5fcc11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2f5fcc11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2f5fcc11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2f5fcc11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2f5fcc11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2f5fcc11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2f5fcc11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2e18b433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2e18b433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ts.ucsc.edu/unix-timeshare/tutorials/how-to-connect.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gresql.org/docs/10/sql-createschema.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ostgresqltutorial.com/postgresql-cheat-shee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tutorialspoint.com/postgresql/postgresql_quick_guide.ht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Welcome to the CSE 180 Lab Section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ctrTitle"/>
          </p:nvPr>
        </p:nvSpPr>
        <p:spPr>
          <a:xfrm>
            <a:off x="311700" y="266650"/>
            <a:ext cx="8520600" cy="9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Primary Key</a:t>
            </a:r>
            <a:endParaRPr/>
          </a:p>
        </p:txBody>
      </p:sp>
      <p:sp>
        <p:nvSpPr>
          <p:cNvPr id="109" name="Google Shape;109;p22"/>
          <p:cNvSpPr txBox="1">
            <a:spLocks noGrp="1"/>
          </p:cNvSpPr>
          <p:nvPr>
            <p:ph type="subTitle" idx="1"/>
          </p:nvPr>
        </p:nvSpPr>
        <p:spPr>
          <a:xfrm>
            <a:off x="311700" y="1257550"/>
            <a:ext cx="85206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Definition of a primary key in lab assignment/textbook/lecture slides. What is a good primary key for our “Person” relation?</a:t>
            </a:r>
            <a:endParaRPr sz="1400"/>
          </a:p>
        </p:txBody>
      </p:sp>
      <p:graphicFrame>
        <p:nvGraphicFramePr>
          <p:cNvPr id="110" name="Google Shape;110;p22"/>
          <p:cNvGraphicFramePr/>
          <p:nvPr/>
        </p:nvGraphicFramePr>
        <p:xfrm>
          <a:off x="2505388" y="2378950"/>
          <a:ext cx="3000000" cy="3000000"/>
        </p:xfrm>
        <a:graphic>
          <a:graphicData uri="http://schemas.openxmlformats.org/drawingml/2006/table">
            <a:tbl>
              <a:tblPr>
                <a:noFill/>
                <a:tableStyleId>{A1E51BAD-1795-4FA3-AC56-0E57ED47B190}</a:tableStyleId>
              </a:tblPr>
              <a:tblGrid>
                <a:gridCol w="1355325">
                  <a:extLst>
                    <a:ext uri="{9D8B030D-6E8A-4147-A177-3AD203B41FA5}">
                      <a16:colId xmlns:a16="http://schemas.microsoft.com/office/drawing/2014/main" val="20000"/>
                    </a:ext>
                  </a:extLst>
                </a:gridCol>
                <a:gridCol w="1355325">
                  <a:extLst>
                    <a:ext uri="{9D8B030D-6E8A-4147-A177-3AD203B41FA5}">
                      <a16:colId xmlns:a16="http://schemas.microsoft.com/office/drawing/2014/main" val="20001"/>
                    </a:ext>
                  </a:extLst>
                </a:gridCol>
                <a:gridCol w="13553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id (integer)</a:t>
                      </a:r>
                      <a:endParaRPr/>
                    </a:p>
                  </a:txBody>
                  <a:tcPr marL="91425" marR="91425" marT="91425" marB="91425"/>
                </a:tc>
                <a:tc>
                  <a:txBody>
                    <a:bodyPr/>
                    <a:lstStyle/>
                    <a:p>
                      <a:pPr marL="0" lvl="0" indent="0" algn="l" rtl="0">
                        <a:spcBef>
                          <a:spcPts val="0"/>
                        </a:spcBef>
                        <a:spcAft>
                          <a:spcPts val="0"/>
                        </a:spcAft>
                        <a:buNone/>
                      </a:pPr>
                      <a:r>
                        <a:rPr lang="en"/>
                        <a:t>Name (string)</a:t>
                      </a:r>
                      <a:endParaRPr/>
                    </a:p>
                  </a:txBody>
                  <a:tcPr marL="91425" marR="91425" marT="91425" marB="91425"/>
                </a:tc>
                <a:tc>
                  <a:txBody>
                    <a:bodyPr/>
                    <a:lstStyle/>
                    <a:p>
                      <a:pPr marL="0" lvl="0" indent="0" algn="l" rtl="0">
                        <a:spcBef>
                          <a:spcPts val="0"/>
                        </a:spcBef>
                        <a:spcAft>
                          <a:spcPts val="0"/>
                        </a:spcAft>
                        <a:buNone/>
                      </a:pPr>
                      <a:r>
                        <a:rPr lang="en"/>
                        <a:t>Age (integer 1-200)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binbin1</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binbin2</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ctrTitle"/>
          </p:nvPr>
        </p:nvSpPr>
        <p:spPr>
          <a:xfrm>
            <a:off x="3577238" y="1791400"/>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Person</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ctrTitle"/>
          </p:nvPr>
        </p:nvSpPr>
        <p:spPr>
          <a:xfrm>
            <a:off x="311700" y="266650"/>
            <a:ext cx="8520600" cy="9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Primary Key</a:t>
            </a:r>
            <a:endParaRPr/>
          </a:p>
        </p:txBody>
      </p:sp>
      <p:sp>
        <p:nvSpPr>
          <p:cNvPr id="117" name="Google Shape;117;p23"/>
          <p:cNvSpPr txBox="1">
            <a:spLocks noGrp="1"/>
          </p:cNvSpPr>
          <p:nvPr>
            <p:ph type="subTitle" idx="1"/>
          </p:nvPr>
        </p:nvSpPr>
        <p:spPr>
          <a:xfrm>
            <a:off x="311700" y="1257550"/>
            <a:ext cx="85206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Definition of a primary key in lab assignment/textbook/lecture slides. Id is good, because we said it’s uniquely associated with each entry. A good example of a real life primary key is your SSN.</a:t>
            </a:r>
            <a:endParaRPr sz="1400"/>
          </a:p>
        </p:txBody>
      </p:sp>
      <p:graphicFrame>
        <p:nvGraphicFramePr>
          <p:cNvPr id="118" name="Google Shape;118;p23"/>
          <p:cNvGraphicFramePr/>
          <p:nvPr/>
        </p:nvGraphicFramePr>
        <p:xfrm>
          <a:off x="2505388" y="2378950"/>
          <a:ext cx="3000000" cy="3000000"/>
        </p:xfrm>
        <a:graphic>
          <a:graphicData uri="http://schemas.openxmlformats.org/drawingml/2006/table">
            <a:tbl>
              <a:tblPr>
                <a:noFill/>
                <a:tableStyleId>{A1E51BAD-1795-4FA3-AC56-0E57ED47B190}</a:tableStyleId>
              </a:tblPr>
              <a:tblGrid>
                <a:gridCol w="1355325">
                  <a:extLst>
                    <a:ext uri="{9D8B030D-6E8A-4147-A177-3AD203B41FA5}">
                      <a16:colId xmlns:a16="http://schemas.microsoft.com/office/drawing/2014/main" val="20000"/>
                    </a:ext>
                  </a:extLst>
                </a:gridCol>
                <a:gridCol w="1355325">
                  <a:extLst>
                    <a:ext uri="{9D8B030D-6E8A-4147-A177-3AD203B41FA5}">
                      <a16:colId xmlns:a16="http://schemas.microsoft.com/office/drawing/2014/main" val="20001"/>
                    </a:ext>
                  </a:extLst>
                </a:gridCol>
                <a:gridCol w="13553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id (integer)</a:t>
                      </a:r>
                      <a:endParaRPr/>
                    </a:p>
                  </a:txBody>
                  <a:tcPr marL="91425" marR="91425" marT="91425" marB="91425"/>
                </a:tc>
                <a:tc>
                  <a:txBody>
                    <a:bodyPr/>
                    <a:lstStyle/>
                    <a:p>
                      <a:pPr marL="0" lvl="0" indent="0" algn="l" rtl="0">
                        <a:spcBef>
                          <a:spcPts val="0"/>
                        </a:spcBef>
                        <a:spcAft>
                          <a:spcPts val="0"/>
                        </a:spcAft>
                        <a:buNone/>
                      </a:pPr>
                      <a:r>
                        <a:rPr lang="en"/>
                        <a:t>Name (string)</a:t>
                      </a:r>
                      <a:endParaRPr/>
                    </a:p>
                  </a:txBody>
                  <a:tcPr marL="91425" marR="91425" marT="91425" marB="91425"/>
                </a:tc>
                <a:tc>
                  <a:txBody>
                    <a:bodyPr/>
                    <a:lstStyle/>
                    <a:p>
                      <a:pPr marL="0" lvl="0" indent="0" algn="l" rtl="0">
                        <a:spcBef>
                          <a:spcPts val="0"/>
                        </a:spcBef>
                        <a:spcAft>
                          <a:spcPts val="0"/>
                        </a:spcAft>
                        <a:buNone/>
                      </a:pPr>
                      <a:r>
                        <a:rPr lang="en"/>
                        <a:t>Age (integer 1-200)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binbin1</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binbin2</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119" name="Google Shape;119;p23"/>
          <p:cNvSpPr txBox="1">
            <a:spLocks noGrp="1"/>
          </p:cNvSpPr>
          <p:nvPr>
            <p:ph type="ctrTitle"/>
          </p:nvPr>
        </p:nvSpPr>
        <p:spPr>
          <a:xfrm>
            <a:off x="3577238" y="1791400"/>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Person</a:t>
            </a:r>
            <a:endParaRPr sz="1400"/>
          </a:p>
        </p:txBody>
      </p:sp>
      <p:sp>
        <p:nvSpPr>
          <p:cNvPr id="120" name="Google Shape;120;p23"/>
          <p:cNvSpPr/>
          <p:nvPr/>
        </p:nvSpPr>
        <p:spPr>
          <a:xfrm>
            <a:off x="2244400" y="2114525"/>
            <a:ext cx="1728000" cy="20469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p:nvPr/>
        </p:nvSpPr>
        <p:spPr>
          <a:xfrm>
            <a:off x="5055075" y="2907750"/>
            <a:ext cx="1101000" cy="167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p:nvPr/>
        </p:nvSpPr>
        <p:spPr>
          <a:xfrm>
            <a:off x="1832050" y="2962400"/>
            <a:ext cx="1101000" cy="167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4"/>
          <p:cNvSpPr txBox="1">
            <a:spLocks noGrp="1"/>
          </p:cNvSpPr>
          <p:nvPr>
            <p:ph type="ctrTitle"/>
          </p:nvPr>
        </p:nvSpPr>
        <p:spPr>
          <a:xfrm>
            <a:off x="311700" y="266650"/>
            <a:ext cx="8520600" cy="9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Foreign Key</a:t>
            </a:r>
            <a:endParaRPr/>
          </a:p>
        </p:txBody>
      </p:sp>
      <p:sp>
        <p:nvSpPr>
          <p:cNvPr id="128" name="Google Shape;128;p24"/>
          <p:cNvSpPr txBox="1">
            <a:spLocks noGrp="1"/>
          </p:cNvSpPr>
          <p:nvPr>
            <p:ph type="subTitle" idx="1"/>
          </p:nvPr>
        </p:nvSpPr>
        <p:spPr>
          <a:xfrm>
            <a:off x="311700" y="1257550"/>
            <a:ext cx="85206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In  SQL  an  attribute  may  be  declared  to  be  a foreign key  referencing  some  attribute  of another relation to ascertain that the value of the attribute makes sense.  The referenced attribute in the</a:t>
            </a:r>
            <a:endParaRPr sz="1400"/>
          </a:p>
          <a:p>
            <a:pPr marL="0" lvl="0" indent="0" algn="l" rtl="0">
              <a:spcBef>
                <a:spcPts val="0"/>
              </a:spcBef>
              <a:spcAft>
                <a:spcPts val="0"/>
              </a:spcAft>
              <a:buClr>
                <a:schemeClr val="dk1"/>
              </a:buClr>
              <a:buSzPts val="1100"/>
              <a:buFont typeface="Arial"/>
              <a:buNone/>
            </a:pPr>
            <a:r>
              <a:rPr lang="en" sz="1400"/>
              <a:t>other relation must be declared UNIQUE or the PRIMARY KEY of the relation.  Any value of the attribute</a:t>
            </a:r>
            <a:endParaRPr sz="1400"/>
          </a:p>
          <a:p>
            <a:pPr marL="0" lvl="0" indent="0" algn="l" rtl="0">
              <a:spcBef>
                <a:spcPts val="0"/>
              </a:spcBef>
              <a:spcAft>
                <a:spcPts val="0"/>
              </a:spcAft>
              <a:buNone/>
            </a:pPr>
            <a:r>
              <a:rPr lang="en" sz="1400"/>
              <a:t>declared  as  a  foreign  key  should  also  appear  in  the  referenced  relation.</a:t>
            </a:r>
            <a:endParaRPr sz="1400"/>
          </a:p>
        </p:txBody>
      </p:sp>
      <p:graphicFrame>
        <p:nvGraphicFramePr>
          <p:cNvPr id="129" name="Google Shape;129;p24"/>
          <p:cNvGraphicFramePr/>
          <p:nvPr/>
        </p:nvGraphicFramePr>
        <p:xfrm>
          <a:off x="715950" y="3157800"/>
          <a:ext cx="3000000" cy="3000000"/>
        </p:xfrm>
        <a:graphic>
          <a:graphicData uri="http://schemas.openxmlformats.org/drawingml/2006/table">
            <a:tbl>
              <a:tblPr>
                <a:noFill/>
                <a:tableStyleId>{A1E51BAD-1795-4FA3-AC56-0E57ED47B190}</a:tableStyleId>
              </a:tblPr>
              <a:tblGrid>
                <a:gridCol w="1167525">
                  <a:extLst>
                    <a:ext uri="{9D8B030D-6E8A-4147-A177-3AD203B41FA5}">
                      <a16:colId xmlns:a16="http://schemas.microsoft.com/office/drawing/2014/main" val="20000"/>
                    </a:ext>
                  </a:extLst>
                </a:gridCol>
                <a:gridCol w="1167525">
                  <a:extLst>
                    <a:ext uri="{9D8B030D-6E8A-4147-A177-3AD203B41FA5}">
                      <a16:colId xmlns:a16="http://schemas.microsoft.com/office/drawing/2014/main" val="20001"/>
                    </a:ext>
                  </a:extLst>
                </a:gridCol>
                <a:gridCol w="11675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id </a:t>
                      </a:r>
                      <a:endParaRPr/>
                    </a:p>
                  </a:txBody>
                  <a:tcPr marL="91425" marR="91425" marT="91425" marB="91425"/>
                </a:tc>
                <a:tc>
                  <a:txBody>
                    <a:bodyPr/>
                    <a:lstStyle/>
                    <a:p>
                      <a:pPr marL="0" lvl="0" indent="0" algn="l" rtl="0">
                        <a:spcBef>
                          <a:spcPts val="0"/>
                        </a:spcBef>
                        <a:spcAft>
                          <a:spcPts val="0"/>
                        </a:spcAft>
                        <a:buNone/>
                      </a:pPr>
                      <a:r>
                        <a:rPr lang="en"/>
                        <a:t>Name </a:t>
                      </a:r>
                      <a:endParaRPr/>
                    </a:p>
                  </a:txBody>
                  <a:tcPr marL="91425" marR="91425" marT="91425" marB="91425"/>
                </a:tc>
                <a:tc>
                  <a:txBody>
                    <a:bodyPr/>
                    <a:lstStyle/>
                    <a:p>
                      <a:pPr marL="0" lvl="0" indent="0" algn="l" rtl="0">
                        <a:spcBef>
                          <a:spcPts val="0"/>
                        </a:spcBef>
                        <a:spcAft>
                          <a:spcPts val="0"/>
                        </a:spcAft>
                        <a:buNone/>
                      </a:pPr>
                      <a:r>
                        <a:rPr lang="en"/>
                        <a:t>Age </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binbin1</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binbin2</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30" name="Google Shape;130;p24"/>
          <p:cNvGraphicFramePr/>
          <p:nvPr/>
        </p:nvGraphicFramePr>
        <p:xfrm>
          <a:off x="5272150" y="3152088"/>
          <a:ext cx="3000000" cy="3000000"/>
        </p:xfrm>
        <a:graphic>
          <a:graphicData uri="http://schemas.openxmlformats.org/drawingml/2006/table">
            <a:tbl>
              <a:tblPr>
                <a:noFill/>
                <a:tableStyleId>{A1E51BAD-1795-4FA3-AC56-0E57ED47B190}</a:tableStyleId>
              </a:tblPr>
              <a:tblGrid>
                <a:gridCol w="1410550">
                  <a:extLst>
                    <a:ext uri="{9D8B030D-6E8A-4147-A177-3AD203B41FA5}">
                      <a16:colId xmlns:a16="http://schemas.microsoft.com/office/drawing/2014/main" val="20000"/>
                    </a:ext>
                  </a:extLst>
                </a:gridCol>
                <a:gridCol w="14105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 </a:t>
                      </a:r>
                      <a:endParaRPr/>
                    </a:p>
                  </a:txBody>
                  <a:tcPr marL="91425" marR="91425" marT="91425" marB="91425"/>
                </a:tc>
                <a:tc>
                  <a:txBody>
                    <a:bodyPr/>
                    <a:lstStyle/>
                    <a:p>
                      <a:pPr marL="0" lvl="0" indent="0" algn="l" rtl="0">
                        <a:spcBef>
                          <a:spcPts val="0"/>
                        </a:spcBef>
                        <a:spcAft>
                          <a:spcPts val="0"/>
                        </a:spcAft>
                        <a:buNone/>
                      </a:pPr>
                      <a:r>
                        <a:rPr lang="en"/>
                        <a:t>Dpt.</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binbin1</a:t>
                      </a:r>
                      <a:endParaRPr/>
                    </a:p>
                  </a:txBody>
                  <a:tcPr marL="91425" marR="91425" marT="91425" marB="91425"/>
                </a:tc>
                <a:tc>
                  <a:txBody>
                    <a:bodyPr/>
                    <a:lstStyle/>
                    <a:p>
                      <a:pPr marL="0" lvl="0" indent="0" algn="l" rtl="0">
                        <a:spcBef>
                          <a:spcPts val="0"/>
                        </a:spcBef>
                        <a:spcAft>
                          <a:spcPts val="0"/>
                        </a:spcAft>
                        <a:buNone/>
                      </a:pPr>
                      <a:r>
                        <a:rPr lang="en"/>
                        <a:t>CSE</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binbin2</a:t>
                      </a:r>
                      <a:endParaRPr/>
                    </a:p>
                  </a:txBody>
                  <a:tcPr marL="91425" marR="91425" marT="91425" marB="91425"/>
                </a:tc>
                <a:tc>
                  <a:txBody>
                    <a:bodyPr/>
                    <a:lstStyle/>
                    <a:p>
                      <a:pPr marL="0" lvl="0" indent="0" algn="l" rtl="0">
                        <a:spcBef>
                          <a:spcPts val="0"/>
                        </a:spcBef>
                        <a:spcAft>
                          <a:spcPts val="0"/>
                        </a:spcAft>
                        <a:buNone/>
                      </a:pPr>
                      <a:r>
                        <a:rPr lang="en"/>
                        <a:t>EE</a:t>
                      </a:r>
                      <a:endParaRPr/>
                    </a:p>
                  </a:txBody>
                  <a:tcPr marL="91425" marR="91425" marT="91425" marB="91425"/>
                </a:tc>
                <a:extLst>
                  <a:ext uri="{0D108BD9-81ED-4DB2-BD59-A6C34878D82A}">
                    <a16:rowId xmlns:a16="http://schemas.microsoft.com/office/drawing/2014/main" val="10002"/>
                  </a:ext>
                </a:extLst>
              </a:tr>
            </a:tbl>
          </a:graphicData>
        </a:graphic>
      </p:graphicFrame>
      <p:sp>
        <p:nvSpPr>
          <p:cNvPr id="131" name="Google Shape;131;p24"/>
          <p:cNvSpPr txBox="1">
            <a:spLocks noGrp="1"/>
          </p:cNvSpPr>
          <p:nvPr>
            <p:ph type="ctrTitle"/>
          </p:nvPr>
        </p:nvSpPr>
        <p:spPr>
          <a:xfrm>
            <a:off x="1426263" y="2583363"/>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Person</a:t>
            </a:r>
            <a:endParaRPr sz="1400"/>
          </a:p>
        </p:txBody>
      </p:sp>
      <p:sp>
        <p:nvSpPr>
          <p:cNvPr id="132" name="Google Shape;132;p24"/>
          <p:cNvSpPr txBox="1">
            <a:spLocks noGrp="1"/>
          </p:cNvSpPr>
          <p:nvPr>
            <p:ph type="ctrTitle"/>
          </p:nvPr>
        </p:nvSpPr>
        <p:spPr>
          <a:xfrm>
            <a:off x="5561688" y="2571850"/>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Department</a:t>
            </a:r>
            <a:endParaRPr sz="1400"/>
          </a:p>
        </p:txBody>
      </p:sp>
      <p:cxnSp>
        <p:nvCxnSpPr>
          <p:cNvPr id="133" name="Google Shape;133;p24"/>
          <p:cNvCxnSpPr/>
          <p:nvPr/>
        </p:nvCxnSpPr>
        <p:spPr>
          <a:xfrm rot="10800000">
            <a:off x="2864100" y="4503350"/>
            <a:ext cx="2305200" cy="17100"/>
          </a:xfrm>
          <a:prstGeom prst="straightConnector1">
            <a:avLst/>
          </a:prstGeom>
          <a:noFill/>
          <a:ln w="9525" cap="flat" cmpd="sng">
            <a:solidFill>
              <a:schemeClr val="dk2"/>
            </a:solidFill>
            <a:prstDash val="solid"/>
            <a:round/>
            <a:headEnd type="none" w="med" len="med"/>
            <a:tailEnd type="triangle" w="med" len="med"/>
          </a:ln>
        </p:spPr>
      </p:cxnSp>
      <p:sp>
        <p:nvSpPr>
          <p:cNvPr id="134" name="Google Shape;134;p24"/>
          <p:cNvSpPr txBox="1">
            <a:spLocks noGrp="1"/>
          </p:cNvSpPr>
          <p:nvPr>
            <p:ph type="ctrTitle"/>
          </p:nvPr>
        </p:nvSpPr>
        <p:spPr>
          <a:xfrm>
            <a:off x="3103563" y="4585038"/>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references</a:t>
            </a:r>
            <a:endParaRPr sz="1400"/>
          </a:p>
        </p:txBody>
      </p:sp>
      <p:sp>
        <p:nvSpPr>
          <p:cNvPr id="135" name="Google Shape;135;p24"/>
          <p:cNvSpPr txBox="1">
            <a:spLocks noGrp="1"/>
          </p:cNvSpPr>
          <p:nvPr>
            <p:ph type="ctrTitle"/>
          </p:nvPr>
        </p:nvSpPr>
        <p:spPr>
          <a:xfrm>
            <a:off x="5444163" y="4503338"/>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solidFill>
                  <a:srgbClr val="FF0000"/>
                </a:solidFill>
              </a:rPr>
              <a:t>Foreign key</a:t>
            </a:r>
            <a:endParaRPr sz="14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look at Lab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Logistics</a:t>
            </a:r>
            <a:endParaRPr sz="3000"/>
          </a:p>
        </p:txBody>
      </p:sp>
      <p:sp>
        <p:nvSpPr>
          <p:cNvPr id="60" name="Google Shape;60;p14"/>
          <p:cNvSpPr txBox="1">
            <a:spLocks noGrp="1"/>
          </p:cNvSpPr>
          <p:nvPr>
            <p:ph type="subTitle" idx="1"/>
          </p:nvPr>
        </p:nvSpPr>
        <p:spPr>
          <a:xfrm>
            <a:off x="311700" y="1631825"/>
            <a:ext cx="8520600" cy="3554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Both"/>
            </a:pPr>
            <a:r>
              <a:rPr lang="en" sz="1800"/>
              <a:t>Please </a:t>
            </a:r>
            <a:r>
              <a:rPr lang="en" sz="1800" b="1"/>
              <a:t>DON’T</a:t>
            </a:r>
            <a:r>
              <a:rPr lang="en" sz="1800"/>
              <a:t> jump between sections:</a:t>
            </a:r>
            <a:endParaRPr sz="1800"/>
          </a:p>
          <a:p>
            <a:pPr marL="914400" lvl="1" indent="-342900" algn="l" rtl="0">
              <a:spcBef>
                <a:spcPts val="0"/>
              </a:spcBef>
              <a:spcAft>
                <a:spcPts val="0"/>
              </a:spcAft>
              <a:buSzPts val="1800"/>
              <a:buAutoNum type="alphaLcParenBoth"/>
            </a:pPr>
            <a:r>
              <a:rPr lang="en" sz="1800"/>
              <a:t>These presentations are the same in each section.</a:t>
            </a:r>
            <a:endParaRPr sz="1800"/>
          </a:p>
          <a:p>
            <a:pPr marL="914400" lvl="1" indent="-342900" algn="l" rtl="0">
              <a:spcBef>
                <a:spcPts val="0"/>
              </a:spcBef>
              <a:spcAft>
                <a:spcPts val="0"/>
              </a:spcAft>
              <a:buSzPts val="1800"/>
              <a:buAutoNum type="alphaLcParenBoth"/>
            </a:pPr>
            <a:r>
              <a:rPr lang="en" sz="1800"/>
              <a:t>Since everything is virtual, it will be hard to answer questions in section if more than the expected number of students are here.</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arenBoth"/>
            </a:pPr>
            <a:r>
              <a:rPr lang="en" sz="1800"/>
              <a:t>Please </a:t>
            </a:r>
            <a:r>
              <a:rPr lang="en" sz="1800" b="1"/>
              <a:t>DO </a:t>
            </a:r>
            <a:r>
              <a:rPr lang="en" sz="1800"/>
              <a:t>use Piazza when outside of section:</a:t>
            </a:r>
            <a:endParaRPr sz="1800"/>
          </a:p>
          <a:p>
            <a:pPr marL="914400" lvl="1" indent="-342900" algn="l" rtl="0">
              <a:spcBef>
                <a:spcPts val="0"/>
              </a:spcBef>
              <a:spcAft>
                <a:spcPts val="0"/>
              </a:spcAft>
              <a:buSzPts val="1800"/>
              <a:buAutoNum type="alphaLcParenBoth"/>
            </a:pPr>
            <a:r>
              <a:rPr lang="en" sz="1800"/>
              <a:t>The odds are you have the same question as somebody else.</a:t>
            </a:r>
            <a:endParaRPr sz="1800"/>
          </a:p>
          <a:p>
            <a:pPr marL="914400" lvl="1" indent="-342900" algn="l" rtl="0">
              <a:spcBef>
                <a:spcPts val="0"/>
              </a:spcBef>
              <a:spcAft>
                <a:spcPts val="0"/>
              </a:spcAft>
              <a:buSzPts val="1800"/>
              <a:buAutoNum type="alphaLcParenBoth"/>
            </a:pPr>
            <a:r>
              <a:rPr lang="en" sz="1800"/>
              <a:t>Please </a:t>
            </a:r>
            <a:r>
              <a:rPr lang="en" sz="1800" b="1"/>
              <a:t>DON’T</a:t>
            </a:r>
            <a:r>
              <a:rPr lang="en" sz="1800"/>
              <a:t> post code or anything that another student may copy.</a:t>
            </a:r>
            <a:endParaRPr sz="1800"/>
          </a:p>
          <a:p>
            <a:pPr marL="1371600" lvl="2" indent="-342900" algn="l" rtl="0">
              <a:spcBef>
                <a:spcPts val="0"/>
              </a:spcBef>
              <a:spcAft>
                <a:spcPts val="0"/>
              </a:spcAft>
              <a:buSzPts val="1800"/>
              <a:buAutoNum type="romanLcParenBoth"/>
            </a:pPr>
            <a:r>
              <a:rPr lang="en" sz="1800"/>
              <a:t>If you need to share code with us, make your post private.</a:t>
            </a:r>
            <a:br>
              <a:rPr lang="en" sz="1800"/>
            </a:br>
            <a:endParaRPr sz="1800"/>
          </a:p>
          <a:p>
            <a:pPr marL="457200" lvl="0" indent="-342900" algn="l" rtl="0">
              <a:spcBef>
                <a:spcPts val="0"/>
              </a:spcBef>
              <a:spcAft>
                <a:spcPts val="0"/>
              </a:spcAft>
              <a:buSzPts val="1800"/>
              <a:buAutoNum type="arabicParenBoth"/>
            </a:pPr>
            <a:r>
              <a:rPr lang="en" sz="1800"/>
              <a:t>Please </a:t>
            </a:r>
            <a:r>
              <a:rPr lang="en" sz="1800" b="1"/>
              <a:t>DO </a:t>
            </a:r>
            <a:r>
              <a:rPr lang="en" sz="1800"/>
              <a:t>attend office hours or tutoring if you need extra help. </a:t>
            </a:r>
            <a:endParaRPr sz="1800"/>
          </a:p>
          <a:p>
            <a:pPr marL="0" lvl="0" indent="0" algn="ctr" rtl="0">
              <a:spcBef>
                <a:spcPts val="0"/>
              </a:spcBef>
              <a:spcAft>
                <a:spcPts val="0"/>
              </a:spcAft>
              <a:buNone/>
            </a:pPr>
            <a:endParaRPr sz="18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PostgreSQL Server Accounts</a:t>
            </a:r>
            <a:endParaRPr sz="3000"/>
          </a:p>
        </p:txBody>
      </p:sp>
      <p:sp>
        <p:nvSpPr>
          <p:cNvPr id="66" name="Google Shape;66;p15"/>
          <p:cNvSpPr txBox="1">
            <a:spLocks noGrp="1"/>
          </p:cNvSpPr>
          <p:nvPr>
            <p:ph type="subTitle" idx="1"/>
          </p:nvPr>
        </p:nvSpPr>
        <p:spPr>
          <a:xfrm>
            <a:off x="311700" y="1631825"/>
            <a:ext cx="8520600" cy="246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Both"/>
            </a:pPr>
            <a:r>
              <a:rPr lang="en" sz="1800"/>
              <a:t>ssh to the UCSC Unix server unix.ucsc.edu with your CruzID and blue password (</a:t>
            </a:r>
            <a:r>
              <a:rPr lang="en" sz="1800" u="sng">
                <a:solidFill>
                  <a:schemeClr val="hlink"/>
                </a:solidFill>
                <a:hlinkClick r:id="rId3"/>
              </a:rPr>
              <a:t>https://its.ucsc.edu/unix-timeshare/tutorials/how-to-connect.html</a:t>
            </a:r>
            <a:r>
              <a:rPr lang="en" sz="1800"/>
              <a:t>)</a:t>
            </a:r>
            <a:endParaRPr sz="1800"/>
          </a:p>
          <a:p>
            <a:pPr marL="0" lvl="0" indent="0" algn="ctr" rtl="0">
              <a:spcBef>
                <a:spcPts val="0"/>
              </a:spcBef>
              <a:spcAft>
                <a:spcPts val="0"/>
              </a:spcAft>
              <a:buNone/>
            </a:pPr>
            <a:endParaRPr sz="1800"/>
          </a:p>
          <a:p>
            <a:pPr marL="0" lvl="0" indent="0" algn="ctr" rtl="0">
              <a:spcBef>
                <a:spcPts val="0"/>
              </a:spcBef>
              <a:spcAft>
                <a:spcPts val="0"/>
              </a:spcAft>
              <a:buNone/>
            </a:pPr>
            <a:endParaRPr sz="1800"/>
          </a:p>
          <a:p>
            <a:pPr marL="457200" lvl="0" indent="-342900" algn="l" rtl="0">
              <a:spcBef>
                <a:spcPts val="0"/>
              </a:spcBef>
              <a:spcAft>
                <a:spcPts val="0"/>
              </a:spcAft>
              <a:buSzPts val="1800"/>
              <a:buAutoNum type="arabicParenBoth"/>
            </a:pPr>
            <a:r>
              <a:rPr lang="en" sz="1800"/>
              <a:t>Get access to the class server by issuing the following command at the shell     prompt:</a:t>
            </a:r>
            <a:endParaRPr sz="1800"/>
          </a:p>
          <a:p>
            <a:pPr marL="0" lvl="0" indent="0" algn="ctr" rtl="0">
              <a:spcBef>
                <a:spcPts val="0"/>
              </a:spcBef>
              <a:spcAft>
                <a:spcPts val="0"/>
              </a:spcAft>
              <a:buNone/>
            </a:pPr>
            <a:r>
              <a:rPr lang="en" sz="1800">
                <a:solidFill>
                  <a:srgbClr val="0000FF"/>
                </a:solidFill>
              </a:rPr>
              <a:t>psql -h cse180-db-spring.lt.ucsc.edu -U username</a:t>
            </a:r>
            <a:endParaRPr sz="1800">
              <a:solidFill>
                <a:srgbClr val="0000FF"/>
              </a:solidFill>
            </a:endParaRPr>
          </a:p>
          <a:p>
            <a:pPr marL="0" lvl="0" indent="0" algn="l" rtl="0">
              <a:spcBef>
                <a:spcPts val="0"/>
              </a:spcBef>
              <a:spcAft>
                <a:spcPts val="0"/>
              </a:spcAft>
              <a:buNone/>
            </a:pPr>
            <a:endParaRPr sz="1800">
              <a:solidFill>
                <a:srgbClr val="0000FF"/>
              </a:solidFill>
            </a:endParaRPr>
          </a:p>
          <a:p>
            <a:pPr marL="457200" lvl="0" indent="-342900" algn="l" rtl="0">
              <a:spcBef>
                <a:spcPts val="0"/>
              </a:spcBef>
              <a:spcAft>
                <a:spcPts val="0"/>
              </a:spcAft>
              <a:buSzPts val="1800"/>
              <a:buAutoNum type="arabicParenBoth"/>
            </a:pPr>
            <a:r>
              <a:rPr lang="en" sz="1800"/>
              <a:t>Note: Everyone should have received their credentials via email (subject line: “</a:t>
            </a:r>
            <a:r>
              <a:rPr lang="en" sz="1650">
                <a:highlight>
                  <a:srgbClr val="FFFFFF"/>
                </a:highlight>
                <a:latin typeface="Roboto"/>
                <a:ea typeface="Roboto"/>
                <a:cs typeface="Roboto"/>
                <a:sym typeface="Roboto"/>
              </a:rPr>
              <a:t>[CSE180] IMPORTANT: credentials for PostgreSQL server access”</a:t>
            </a:r>
            <a:r>
              <a:rPr lang="en" sz="1800"/>
              <a:t>). If you have not, please let me know right after this presentation.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Initial Setup</a:t>
            </a:r>
            <a:endParaRPr sz="3000"/>
          </a:p>
        </p:txBody>
      </p:sp>
      <p:sp>
        <p:nvSpPr>
          <p:cNvPr id="72" name="Google Shape;72;p16"/>
          <p:cNvSpPr txBox="1">
            <a:spLocks noGrp="1"/>
          </p:cNvSpPr>
          <p:nvPr>
            <p:ph type="subTitle" idx="1"/>
          </p:nvPr>
        </p:nvSpPr>
        <p:spPr>
          <a:xfrm>
            <a:off x="311700" y="1631825"/>
            <a:ext cx="8520600" cy="246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Both"/>
            </a:pPr>
            <a:r>
              <a:rPr lang="en" sz="1800"/>
              <a:t>change password</a:t>
            </a:r>
            <a:endParaRPr sz="1800"/>
          </a:p>
          <a:p>
            <a:pPr marL="457200" lvl="0" indent="0" algn="l" rtl="0">
              <a:spcBef>
                <a:spcPts val="0"/>
              </a:spcBef>
              <a:spcAft>
                <a:spcPts val="0"/>
              </a:spcAft>
              <a:buClr>
                <a:schemeClr val="dk1"/>
              </a:buClr>
              <a:buSzPts val="1100"/>
              <a:buFont typeface="Arial"/>
              <a:buNone/>
            </a:pPr>
            <a:endParaRPr sz="1800"/>
          </a:p>
          <a:p>
            <a:pPr marL="457200" lvl="0" indent="0" algn="l" rtl="0">
              <a:spcBef>
                <a:spcPts val="0"/>
              </a:spcBef>
              <a:spcAft>
                <a:spcPts val="0"/>
              </a:spcAft>
              <a:buClr>
                <a:schemeClr val="dk1"/>
              </a:buClr>
              <a:buSzPts val="1100"/>
              <a:buFont typeface="Arial"/>
              <a:buNone/>
            </a:pPr>
            <a:r>
              <a:rPr lang="en" sz="1400"/>
              <a:t>Once you are logged into the server, you can change the password of your PostgreSQL account by issuing the following command at the server’s command line interface:</a:t>
            </a:r>
            <a:r>
              <a:rPr lang="en" sz="1800"/>
              <a:t> </a:t>
            </a:r>
            <a:endParaRPr sz="1800"/>
          </a:p>
          <a:p>
            <a:pPr marL="0" lvl="0" indent="0" algn="ctr" rtl="0">
              <a:spcBef>
                <a:spcPts val="0"/>
              </a:spcBef>
              <a:spcAft>
                <a:spcPts val="0"/>
              </a:spcAft>
              <a:buClr>
                <a:schemeClr val="dk1"/>
              </a:buClr>
              <a:buSzPts val="1100"/>
              <a:buFont typeface="Arial"/>
              <a:buNone/>
            </a:pPr>
            <a:r>
              <a:rPr lang="en" sz="1800">
                <a:solidFill>
                  <a:srgbClr val="0000FF"/>
                </a:solidFill>
              </a:rPr>
              <a:t>\password</a:t>
            </a:r>
            <a:endParaRPr sz="1800">
              <a:solidFill>
                <a:srgbClr val="0000FF"/>
              </a:solidFill>
            </a:endParaRPr>
          </a:p>
          <a:p>
            <a:pPr marL="0" lvl="0" indent="0" algn="ctr" rtl="0">
              <a:spcBef>
                <a:spcPts val="0"/>
              </a:spcBef>
              <a:spcAft>
                <a:spcPts val="0"/>
              </a:spcAft>
              <a:buClr>
                <a:schemeClr val="dk1"/>
              </a:buClr>
              <a:buSzPts val="1100"/>
              <a:buFont typeface="Arial"/>
              <a:buNone/>
            </a:pPr>
            <a:endParaRPr sz="1800">
              <a:solidFill>
                <a:srgbClr val="0000FF"/>
              </a:solidFill>
            </a:endParaRPr>
          </a:p>
          <a:p>
            <a:pPr marL="457200" lvl="0" indent="-342900" algn="l" rtl="0">
              <a:spcBef>
                <a:spcPts val="0"/>
              </a:spcBef>
              <a:spcAft>
                <a:spcPts val="0"/>
              </a:spcAft>
              <a:buClr>
                <a:schemeClr val="dk1"/>
              </a:buClr>
              <a:buSzPts val="1800"/>
              <a:buAutoNum type="arabicParenBoth"/>
            </a:pPr>
            <a:r>
              <a:rPr lang="en" sz="1800">
                <a:solidFill>
                  <a:schemeClr val="dk1"/>
                </a:solidFill>
              </a:rPr>
              <a:t>Use of schemas</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200">
                <a:solidFill>
                  <a:srgbClr val="333333"/>
                </a:solidFill>
                <a:highlight>
                  <a:schemeClr val="lt1"/>
                </a:highlight>
              </a:rPr>
              <a:t>If you want to set apart the database tables created in the assignment from ones you created before you can create a </a:t>
            </a:r>
            <a:r>
              <a:rPr lang="en" sz="1200" b="1">
                <a:solidFill>
                  <a:srgbClr val="333333"/>
                </a:solidFill>
                <a:highlight>
                  <a:schemeClr val="lt1"/>
                </a:highlight>
              </a:rPr>
              <a:t>schema</a:t>
            </a:r>
            <a:r>
              <a:rPr lang="en" sz="1200">
                <a:solidFill>
                  <a:srgbClr val="333333"/>
                </a:solidFill>
                <a:highlight>
                  <a:schemeClr val="lt1"/>
                </a:highlight>
              </a:rPr>
              <a:t>. Note that the meaning of schema here is specific to PostgreSQL and distinct from the general meaning. Informally, this kind of schema can be regarded as a folder. See </a:t>
            </a:r>
            <a:r>
              <a:rPr lang="en" sz="1200">
                <a:solidFill>
                  <a:srgbClr val="3C7CC0"/>
                </a:solidFill>
                <a:highlight>
                  <a:schemeClr val="lt1"/>
                </a:highlight>
                <a:uFill>
                  <a:noFill/>
                </a:uFill>
                <a:hlinkClick r:id="rId3"/>
              </a:rPr>
              <a:t>https://www.postgresql.org/docs/10/sql-createschema.html</a:t>
            </a:r>
            <a:r>
              <a:rPr lang="en" sz="1200">
                <a:solidFill>
                  <a:srgbClr val="333333"/>
                </a:solidFill>
                <a:highlight>
                  <a:schemeClr val="lt1"/>
                </a:highlight>
              </a:rPr>
              <a:t> for more details on PostgreSQL schemas.</a:t>
            </a:r>
            <a:endParaRPr sz="1200">
              <a:solidFill>
                <a:schemeClr val="dk1"/>
              </a:solidFill>
            </a:endParaRPr>
          </a:p>
          <a:p>
            <a:pPr marL="0" lvl="0" indent="0" algn="ctr" rtl="0">
              <a:spcBef>
                <a:spcPts val="20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Initial Setup</a:t>
            </a:r>
            <a:endParaRPr sz="3000"/>
          </a:p>
        </p:txBody>
      </p:sp>
      <p:sp>
        <p:nvSpPr>
          <p:cNvPr id="78" name="Google Shape;78;p17"/>
          <p:cNvSpPr txBox="1">
            <a:spLocks noGrp="1"/>
          </p:cNvSpPr>
          <p:nvPr>
            <p:ph type="subTitle" idx="1"/>
          </p:nvPr>
        </p:nvSpPr>
        <p:spPr>
          <a:xfrm>
            <a:off x="311700" y="1631825"/>
            <a:ext cx="8520600" cy="246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333333"/>
                </a:solidFill>
                <a:highlight>
                  <a:schemeClr val="lt1"/>
                </a:highlight>
              </a:rPr>
              <a:t>To create a schema for say, Lab1, you can use:  </a:t>
            </a:r>
            <a:endParaRPr sz="1400">
              <a:solidFill>
                <a:srgbClr val="333333"/>
              </a:solidFill>
              <a:highlight>
                <a:schemeClr val="lt1"/>
              </a:highlight>
            </a:endParaRPr>
          </a:p>
          <a:p>
            <a:pPr marL="0" lvl="0" indent="0" algn="ctr" rtl="0">
              <a:lnSpc>
                <a:spcPct val="115000"/>
              </a:lnSpc>
              <a:spcBef>
                <a:spcPts val="200"/>
              </a:spcBef>
              <a:spcAft>
                <a:spcPts val="0"/>
              </a:spcAft>
              <a:buClr>
                <a:schemeClr val="dk1"/>
              </a:buClr>
              <a:buSzPts val="1100"/>
              <a:buFont typeface="Arial"/>
              <a:buNone/>
            </a:pPr>
            <a:r>
              <a:rPr lang="en" sz="1400" b="1">
                <a:solidFill>
                  <a:srgbClr val="0000FF"/>
                </a:solidFill>
                <a:highlight>
                  <a:schemeClr val="lt1"/>
                </a:highlight>
              </a:rPr>
              <a:t>CREATE SCHEMA Lab1;</a:t>
            </a:r>
            <a:r>
              <a:rPr lang="en" sz="1400">
                <a:solidFill>
                  <a:srgbClr val="0000FF"/>
                </a:solidFill>
                <a:highlight>
                  <a:schemeClr val="lt1"/>
                </a:highlight>
              </a:rPr>
              <a:t> </a:t>
            </a:r>
            <a:endParaRPr sz="1400">
              <a:solidFill>
                <a:srgbClr val="333333"/>
              </a:solidFill>
              <a:highlight>
                <a:schemeClr val="lt1"/>
              </a:highlight>
            </a:endParaRPr>
          </a:p>
          <a:p>
            <a:pPr marL="0" lvl="0" indent="0" algn="l" rtl="0">
              <a:lnSpc>
                <a:spcPct val="115000"/>
              </a:lnSpc>
              <a:spcBef>
                <a:spcPts val="200"/>
              </a:spcBef>
              <a:spcAft>
                <a:spcPts val="0"/>
              </a:spcAft>
              <a:buClr>
                <a:schemeClr val="dk1"/>
              </a:buClr>
              <a:buSzPts val="1100"/>
              <a:buFont typeface="Arial"/>
              <a:buNone/>
            </a:pPr>
            <a:r>
              <a:rPr lang="en" sz="1400">
                <a:solidFill>
                  <a:srgbClr val="333333"/>
                </a:solidFill>
                <a:highlight>
                  <a:schemeClr val="lt1"/>
                </a:highlight>
              </a:rPr>
              <a:t>After you create the schema, you want to set it to be your default schema when you use psql. If you do not set it as the default schema, then you will have to qualify your table names with the schema name (e.g. Lab1.Products if you have a table with the name Products in the schema). To set the default schema, you modify your search path, as described in section 5.8.3: </a:t>
            </a:r>
            <a:endParaRPr sz="1400">
              <a:solidFill>
                <a:srgbClr val="333333"/>
              </a:solidFill>
              <a:highlight>
                <a:schemeClr val="lt1"/>
              </a:highlight>
            </a:endParaRPr>
          </a:p>
          <a:p>
            <a:pPr marL="0" lvl="0" indent="0" algn="ctr" rtl="0">
              <a:lnSpc>
                <a:spcPct val="115000"/>
              </a:lnSpc>
              <a:spcBef>
                <a:spcPts val="200"/>
              </a:spcBef>
              <a:spcAft>
                <a:spcPts val="0"/>
              </a:spcAft>
              <a:buClr>
                <a:schemeClr val="dk1"/>
              </a:buClr>
              <a:buSzPts val="1100"/>
              <a:buFont typeface="Arial"/>
              <a:buNone/>
            </a:pPr>
            <a:r>
              <a:rPr lang="en" sz="1400" b="1">
                <a:solidFill>
                  <a:srgbClr val="0000FF"/>
                </a:solidFill>
                <a:highlight>
                  <a:schemeClr val="lt1"/>
                </a:highlight>
              </a:rPr>
              <a:t>ALTER ROLE username SET SEARCH_PATH TO Lab1; </a:t>
            </a:r>
            <a:endParaRPr sz="1400" b="1">
              <a:solidFill>
                <a:srgbClr val="0000FF"/>
              </a:solidFill>
              <a:highlight>
                <a:schemeClr val="lt1"/>
              </a:highlight>
            </a:endParaRPr>
          </a:p>
          <a:p>
            <a:pPr marL="0" lvl="0" indent="0" algn="l" rtl="0">
              <a:lnSpc>
                <a:spcPct val="115000"/>
              </a:lnSpc>
              <a:spcBef>
                <a:spcPts val="200"/>
              </a:spcBef>
              <a:spcAft>
                <a:spcPts val="0"/>
              </a:spcAft>
              <a:buClr>
                <a:schemeClr val="dk1"/>
              </a:buClr>
              <a:buSzPts val="1100"/>
              <a:buFont typeface="Arial"/>
              <a:buNone/>
            </a:pPr>
            <a:endParaRPr sz="1400" b="1">
              <a:solidFill>
                <a:srgbClr val="333333"/>
              </a:solidFill>
              <a:highlight>
                <a:schemeClr val="lt1"/>
              </a:highlight>
            </a:endParaRPr>
          </a:p>
          <a:p>
            <a:pPr marL="0" lvl="0" indent="0" algn="l" rtl="0">
              <a:lnSpc>
                <a:spcPct val="115000"/>
              </a:lnSpc>
              <a:spcBef>
                <a:spcPts val="200"/>
              </a:spcBef>
              <a:spcAft>
                <a:spcPts val="0"/>
              </a:spcAft>
              <a:buClr>
                <a:schemeClr val="dk1"/>
              </a:buClr>
              <a:buSzPts val="1100"/>
              <a:buFont typeface="Arial"/>
              <a:buNone/>
            </a:pPr>
            <a:r>
              <a:rPr lang="en" sz="1400" b="1">
                <a:solidFill>
                  <a:srgbClr val="333333"/>
                </a:solidFill>
                <a:highlight>
                  <a:schemeClr val="lt1"/>
                </a:highlight>
              </a:rPr>
              <a:t>Note: </a:t>
            </a:r>
            <a:r>
              <a:rPr lang="en" sz="1400">
                <a:solidFill>
                  <a:srgbClr val="333333"/>
                </a:solidFill>
                <a:highlight>
                  <a:schemeClr val="lt1"/>
                </a:highlight>
              </a:rPr>
              <a:t>You need to log out and log in again, for this change to take effect.</a:t>
            </a:r>
            <a:r>
              <a:rPr lang="en" sz="1400" b="1">
                <a:solidFill>
                  <a:srgbClr val="333333"/>
                </a:solidFill>
                <a:highlight>
                  <a:schemeClr val="lt1"/>
                </a:highlight>
              </a:rPr>
              <a:t> </a:t>
            </a:r>
            <a:r>
              <a:rPr lang="en" sz="1400">
                <a:solidFill>
                  <a:srgbClr val="333333"/>
                </a:solidFill>
                <a:highlight>
                  <a:schemeClr val="lt1"/>
                </a:highlight>
              </a:rPr>
              <a:t>To verify your search path, use: </a:t>
            </a:r>
            <a:endParaRPr sz="1400">
              <a:solidFill>
                <a:srgbClr val="333333"/>
              </a:solidFill>
              <a:highlight>
                <a:schemeClr val="lt1"/>
              </a:highlight>
            </a:endParaRPr>
          </a:p>
          <a:p>
            <a:pPr marL="0" lvl="0" indent="0" algn="l" rtl="0">
              <a:lnSpc>
                <a:spcPct val="115000"/>
              </a:lnSpc>
              <a:spcBef>
                <a:spcPts val="200"/>
              </a:spcBef>
              <a:spcAft>
                <a:spcPts val="0"/>
              </a:spcAft>
              <a:buClr>
                <a:schemeClr val="dk1"/>
              </a:buClr>
              <a:buSzPts val="1100"/>
              <a:buFont typeface="Arial"/>
              <a:buNone/>
            </a:pPr>
            <a:r>
              <a:rPr lang="en" sz="1400" b="1">
                <a:solidFill>
                  <a:srgbClr val="0000FF"/>
                </a:solidFill>
                <a:highlight>
                  <a:schemeClr val="lt1"/>
                </a:highlight>
              </a:rPr>
              <a:t>SHOW SEARCH_PATH;</a:t>
            </a:r>
            <a:r>
              <a:rPr lang="en" sz="1400">
                <a:solidFill>
                  <a:srgbClr val="333333"/>
                </a:solidFill>
                <a:highlight>
                  <a:schemeClr val="lt1"/>
                </a:highlight>
              </a:rPr>
              <a:t> </a:t>
            </a:r>
            <a:endParaRPr sz="1400">
              <a:solidFill>
                <a:srgbClr val="333333"/>
              </a:solidFill>
              <a:highlight>
                <a:schemeClr val="lt1"/>
              </a:highlight>
            </a:endParaRPr>
          </a:p>
          <a:p>
            <a:pPr marL="0" lvl="0" indent="0" algn="l" rtl="0">
              <a:spcBef>
                <a:spcPts val="20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Initial Setup</a:t>
            </a:r>
            <a:endParaRPr sz="3000"/>
          </a:p>
        </p:txBody>
      </p:sp>
      <p:sp>
        <p:nvSpPr>
          <p:cNvPr id="84" name="Google Shape;84;p18"/>
          <p:cNvSpPr txBox="1">
            <a:spLocks noGrp="1"/>
          </p:cNvSpPr>
          <p:nvPr>
            <p:ph type="subTitle" idx="1"/>
          </p:nvPr>
        </p:nvSpPr>
        <p:spPr>
          <a:xfrm>
            <a:off x="311700" y="1631825"/>
            <a:ext cx="8520600" cy="24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PostgreSQL has tons of online resources, i.e., cheat sheets with all the useful commands you could want, here are some examples:</a:t>
            </a:r>
            <a:endParaRPr sz="1400"/>
          </a:p>
          <a:p>
            <a:pPr marL="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Clr>
                <a:srgbClr val="000000"/>
              </a:buClr>
              <a:buSzPts val="1400"/>
              <a:buChar char="●"/>
            </a:pPr>
            <a:r>
              <a:rPr lang="en" sz="1400" u="sng">
                <a:solidFill>
                  <a:schemeClr val="accent5"/>
                </a:solidFill>
                <a:hlinkClick r:id="rId3"/>
              </a:rPr>
              <a:t>https://www.postgresqltutorial.com/postgresql-cheat-sheet/</a:t>
            </a:r>
            <a:br>
              <a:rPr lang="en" sz="1400">
                <a:solidFill>
                  <a:srgbClr val="000000"/>
                </a:solidFill>
              </a:rPr>
            </a:br>
            <a:endParaRPr sz="1400">
              <a:solidFill>
                <a:srgbClr val="000000"/>
              </a:solidFill>
            </a:endParaRPr>
          </a:p>
          <a:p>
            <a:pPr marL="457200" lvl="0" indent="-317500" algn="l" rtl="0">
              <a:spcBef>
                <a:spcPts val="0"/>
              </a:spcBef>
              <a:spcAft>
                <a:spcPts val="0"/>
              </a:spcAft>
              <a:buClr>
                <a:srgbClr val="000000"/>
              </a:buClr>
              <a:buSzPts val="1400"/>
              <a:buChar char="●"/>
            </a:pPr>
            <a:r>
              <a:rPr lang="en" sz="1400" u="sng">
                <a:solidFill>
                  <a:schemeClr val="hlink"/>
                </a:solidFill>
                <a:hlinkClick r:id="rId4"/>
              </a:rPr>
              <a:t>https://www.tutorialspoint.com/postgresql/postgresql_quick_guide.htm</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Create Tables (Relations)</a:t>
            </a:r>
            <a:endParaRPr sz="3000"/>
          </a:p>
        </p:txBody>
      </p:sp>
      <p:sp>
        <p:nvSpPr>
          <p:cNvPr id="90" name="Google Shape;90;p19"/>
          <p:cNvSpPr txBox="1">
            <a:spLocks noGrp="1"/>
          </p:cNvSpPr>
          <p:nvPr>
            <p:ph type="subTitle" idx="1"/>
          </p:nvPr>
        </p:nvSpPr>
        <p:spPr>
          <a:xfrm>
            <a:off x="311700" y="1631825"/>
            <a:ext cx="8520600" cy="24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Let’s make a “Person” Relation. What do “Person”s have according to us?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Create Tables (Relations)</a:t>
            </a:r>
            <a:endParaRPr sz="3000"/>
          </a:p>
        </p:txBody>
      </p:sp>
      <p:sp>
        <p:nvSpPr>
          <p:cNvPr id="96" name="Google Shape;96;p20"/>
          <p:cNvSpPr txBox="1">
            <a:spLocks noGrp="1"/>
          </p:cNvSpPr>
          <p:nvPr>
            <p:ph type="subTitle" idx="1"/>
          </p:nvPr>
        </p:nvSpPr>
        <p:spPr>
          <a:xfrm>
            <a:off x="311700" y="1631825"/>
            <a:ext cx="8520600" cy="24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Let’s make a “Person” Relation. What do “Person”s have according to us?</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An id, which is uniquely associated with them. (integer)</a:t>
            </a:r>
            <a:br>
              <a:rPr lang="en" sz="1400"/>
            </a:br>
            <a:endParaRPr sz="1400"/>
          </a:p>
          <a:p>
            <a:pPr marL="457200" lvl="0" indent="-317500" algn="l" rtl="0">
              <a:spcBef>
                <a:spcPts val="0"/>
              </a:spcBef>
              <a:spcAft>
                <a:spcPts val="0"/>
              </a:spcAft>
              <a:buSzPts val="1400"/>
              <a:buChar char="●"/>
            </a:pPr>
            <a:r>
              <a:rPr lang="en" sz="1400"/>
              <a:t>A name. (string)</a:t>
            </a:r>
            <a:br>
              <a:rPr lang="en" sz="1400"/>
            </a:br>
            <a:endParaRPr sz="1400"/>
          </a:p>
          <a:p>
            <a:pPr marL="457200" lvl="0" indent="-317500" algn="l" rtl="0">
              <a:spcBef>
                <a:spcPts val="0"/>
              </a:spcBef>
              <a:spcAft>
                <a:spcPts val="0"/>
              </a:spcAft>
              <a:buSzPts val="1400"/>
              <a:buChar char="●"/>
            </a:pPr>
            <a:r>
              <a:rPr lang="en" sz="1400"/>
              <a:t>An age, which we’ll assume is a value from 0 to 200. (integer)</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21"/>
          <p:cNvGraphicFramePr/>
          <p:nvPr/>
        </p:nvGraphicFramePr>
        <p:xfrm>
          <a:off x="2505388" y="2378950"/>
          <a:ext cx="3000000" cy="3000000"/>
        </p:xfrm>
        <a:graphic>
          <a:graphicData uri="http://schemas.openxmlformats.org/drawingml/2006/table">
            <a:tbl>
              <a:tblPr>
                <a:noFill/>
                <a:tableStyleId>{A1E51BAD-1795-4FA3-AC56-0E57ED47B190}</a:tableStyleId>
              </a:tblPr>
              <a:tblGrid>
                <a:gridCol w="1355325">
                  <a:extLst>
                    <a:ext uri="{9D8B030D-6E8A-4147-A177-3AD203B41FA5}">
                      <a16:colId xmlns:a16="http://schemas.microsoft.com/office/drawing/2014/main" val="20000"/>
                    </a:ext>
                  </a:extLst>
                </a:gridCol>
                <a:gridCol w="1355325">
                  <a:extLst>
                    <a:ext uri="{9D8B030D-6E8A-4147-A177-3AD203B41FA5}">
                      <a16:colId xmlns:a16="http://schemas.microsoft.com/office/drawing/2014/main" val="20001"/>
                    </a:ext>
                  </a:extLst>
                </a:gridCol>
                <a:gridCol w="13553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id (integer)</a:t>
                      </a:r>
                      <a:endParaRPr/>
                    </a:p>
                  </a:txBody>
                  <a:tcPr marL="91425" marR="91425" marT="91425" marB="91425"/>
                </a:tc>
                <a:tc>
                  <a:txBody>
                    <a:bodyPr/>
                    <a:lstStyle/>
                    <a:p>
                      <a:pPr marL="0" lvl="0" indent="0" algn="l" rtl="0">
                        <a:spcBef>
                          <a:spcPts val="0"/>
                        </a:spcBef>
                        <a:spcAft>
                          <a:spcPts val="0"/>
                        </a:spcAft>
                        <a:buNone/>
                      </a:pPr>
                      <a:r>
                        <a:rPr lang="en"/>
                        <a:t>Name (string)</a:t>
                      </a:r>
                      <a:endParaRPr/>
                    </a:p>
                  </a:txBody>
                  <a:tcPr marL="91425" marR="91425" marT="91425" marB="91425"/>
                </a:tc>
                <a:tc>
                  <a:txBody>
                    <a:bodyPr/>
                    <a:lstStyle/>
                    <a:p>
                      <a:pPr marL="0" lvl="0" indent="0" algn="l" rtl="0">
                        <a:spcBef>
                          <a:spcPts val="0"/>
                        </a:spcBef>
                        <a:spcAft>
                          <a:spcPts val="0"/>
                        </a:spcAft>
                        <a:buNone/>
                      </a:pPr>
                      <a:r>
                        <a:rPr lang="en"/>
                        <a:t>Age (integer 1-200)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binbin1</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binbin2</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102" name="Google Shape;102;p21"/>
          <p:cNvSpPr txBox="1">
            <a:spLocks noGrp="1"/>
          </p:cNvSpPr>
          <p:nvPr>
            <p:ph type="ctrTitle"/>
          </p:nvPr>
        </p:nvSpPr>
        <p:spPr>
          <a:xfrm>
            <a:off x="3577238" y="1791400"/>
            <a:ext cx="1677300" cy="3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Person</a:t>
            </a:r>
            <a:endParaRPr sz="1400"/>
          </a:p>
        </p:txBody>
      </p:sp>
      <p:sp>
        <p:nvSpPr>
          <p:cNvPr id="103" name="Google Shape;103;p21"/>
          <p:cNvSpPr txBox="1">
            <a:spLocks noGrp="1"/>
          </p:cNvSpPr>
          <p:nvPr>
            <p:ph type="ctrTitle"/>
          </p:nvPr>
        </p:nvSpPr>
        <p:spPr>
          <a:xfrm>
            <a:off x="311700" y="5489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Create Tables (Relations)</a:t>
            </a:r>
            <a:endParaRPr sz="3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On-screen Show (16:9)</PresentationFormat>
  <Paragraphs>109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Simple Light</vt:lpstr>
      <vt:lpstr>Welcome to the CSE 180 Lab Section</vt:lpstr>
      <vt:lpstr>Logistics</vt:lpstr>
      <vt:lpstr>PostgreSQL Server Accounts</vt:lpstr>
      <vt:lpstr>Initial Setup</vt:lpstr>
      <vt:lpstr>Initial Setup</vt:lpstr>
      <vt:lpstr>Initial Setup</vt:lpstr>
      <vt:lpstr>Create Tables (Relations)</vt:lpstr>
      <vt:lpstr>Create Tables (Relations)</vt:lpstr>
      <vt:lpstr>Person</vt:lpstr>
      <vt:lpstr>Primary Key</vt:lpstr>
      <vt:lpstr>Primary Key</vt:lpstr>
      <vt:lpstr>Foreign Key</vt:lpstr>
      <vt:lpstr>Let’s look at 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CSE 180 Lab Section</dc:title>
  <dc:creator>Claire Ruffing</dc:creator>
  <cp:lastModifiedBy>Claire Ruffing</cp:lastModifiedBy>
  <cp:revision>1</cp:revision>
  <dcterms:modified xsi:type="dcterms:W3CDTF">2020-04-15T22:54:19Z</dcterms:modified>
</cp:coreProperties>
</file>