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3" r:id="rId18"/>
    <p:sldId id="272" r:id="rId19"/>
    <p:sldId id="274" r:id="rId20"/>
    <p:sldId id="275" r:id="rId21"/>
    <p:sldId id="276" r:id="rId22"/>
    <p:sldId id="277" r:id="rId2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12"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474BBE-E07E-464E-9282-D645EF4E2000}" type="datetimeFigureOut">
              <a:rPr kumimoji="1" lang="zh-CN" altLang="en-US" smtClean="0"/>
              <a:t>4/18/17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4C21A2-C7F2-8343-B9DD-0B6A46EF790D}" type="slidenum">
              <a:rPr kumimoji="1" lang="zh-CN" altLang="en-US" smtClean="0"/>
              <a:t>‹#›</a:t>
            </a:fld>
            <a:endParaRPr kumimoji="1" lang="zh-CN" altLang="en-US"/>
          </a:p>
        </p:txBody>
      </p:sp>
    </p:spTree>
    <p:extLst>
      <p:ext uri="{BB962C8B-B14F-4D97-AF65-F5344CB8AC3E}">
        <p14:creationId xmlns:p14="http://schemas.microsoft.com/office/powerpoint/2010/main" val="16896323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Intending to provide information in shorter increments, Environmental Protection Agency (EPA) uses Village Green (VG) benches’ monitors to detect 1-minute concentration of PM2.5 and Ozone. To evaluate the performance of such VG monitors</a:t>
            </a:r>
            <a:r>
              <a:rPr lang="en-US"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BA4C21A2-C7F2-8343-B9DD-0B6A46EF790D}" type="slidenum">
              <a:rPr kumimoji="1" lang="zh-CN" altLang="en-US" smtClean="0"/>
              <a:t>3</a:t>
            </a:fld>
            <a:endParaRPr kumimoji="1" lang="zh-CN" altLang="en-US"/>
          </a:p>
        </p:txBody>
      </p:sp>
    </p:spTree>
    <p:extLst>
      <p:ext uri="{BB962C8B-B14F-4D97-AF65-F5344CB8AC3E}">
        <p14:creationId xmlns:p14="http://schemas.microsoft.com/office/powerpoint/2010/main" val="755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Hypothesis</a:t>
            </a:r>
            <a:r>
              <a:rPr kumimoji="1" lang="en-US" altLang="zh-CN" baseline="0" dirty="0" smtClean="0"/>
              <a:t> testing method</a:t>
            </a:r>
          </a:p>
          <a:p>
            <a:endParaRPr kumimoji="1" lang="zh-CN" altLang="en-US" dirty="0"/>
          </a:p>
        </p:txBody>
      </p:sp>
      <p:sp>
        <p:nvSpPr>
          <p:cNvPr id="4" name="幻灯片编号占位符 3"/>
          <p:cNvSpPr>
            <a:spLocks noGrp="1"/>
          </p:cNvSpPr>
          <p:nvPr>
            <p:ph type="sldNum" sz="quarter" idx="10"/>
          </p:nvPr>
        </p:nvSpPr>
        <p:spPr/>
        <p:txBody>
          <a:bodyPr/>
          <a:lstStyle/>
          <a:p>
            <a:fld id="{BA4C21A2-C7F2-8343-B9DD-0B6A46EF790D}" type="slidenum">
              <a:rPr kumimoji="1" lang="zh-CN" altLang="en-US" smtClean="0"/>
              <a:t>8</a:t>
            </a:fld>
            <a:endParaRPr kumimoji="1" lang="zh-CN" altLang="en-US"/>
          </a:p>
        </p:txBody>
      </p:sp>
    </p:spTree>
    <p:extLst>
      <p:ext uri="{BB962C8B-B14F-4D97-AF65-F5344CB8AC3E}">
        <p14:creationId xmlns:p14="http://schemas.microsoft.com/office/powerpoint/2010/main" val="282428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Distance, Pearson correlation and a 95% confidence interval between (data from) the VG site and each of 7 FRM sites. The FRM sites are ordered by distance to the VG site.</a:t>
            </a:r>
            <a:r>
              <a:rPr lang="en-US"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BA4C21A2-C7F2-8343-B9DD-0B6A46EF790D}" type="slidenum">
              <a:rPr kumimoji="1" lang="zh-CN" altLang="en-US" smtClean="0"/>
              <a:t>9</a:t>
            </a:fld>
            <a:endParaRPr kumimoji="1" lang="zh-CN" altLang="en-US"/>
          </a:p>
        </p:txBody>
      </p:sp>
    </p:spTree>
    <p:extLst>
      <p:ext uri="{BB962C8B-B14F-4D97-AF65-F5344CB8AC3E}">
        <p14:creationId xmlns:p14="http://schemas.microsoft.com/office/powerpoint/2010/main" val="383314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Scatterplots of distances between a pair of sites against the corresponding correlation between data from this pair of sites. Scatterplot ‘a’ includes pairs among only FRM sites, and scatterplot ‘b’ includes only pairs consisting of the VG site and one FRM site.</a:t>
            </a:r>
            <a:r>
              <a:rPr lang="en-US"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BA4C21A2-C7F2-8343-B9DD-0B6A46EF790D}" type="slidenum">
              <a:rPr kumimoji="1" lang="zh-CN" altLang="en-US" smtClean="0"/>
              <a:t>10</a:t>
            </a:fld>
            <a:endParaRPr kumimoji="1" lang="zh-CN" altLang="en-US"/>
          </a:p>
        </p:txBody>
      </p:sp>
    </p:spTree>
    <p:extLst>
      <p:ext uri="{BB962C8B-B14F-4D97-AF65-F5344CB8AC3E}">
        <p14:creationId xmlns:p14="http://schemas.microsoft.com/office/powerpoint/2010/main" val="1514637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two plots show that Box-Cox transformation reduces </a:t>
            </a:r>
            <a:r>
              <a:rPr lang="en-US" altLang="zh-CN" sz="1200" kern="1200" dirty="0" err="1" smtClean="0">
                <a:solidFill>
                  <a:schemeClr val="tx1"/>
                </a:solidFill>
                <a:effectLst/>
                <a:latin typeface="+mn-lt"/>
                <a:ea typeface="+mn-ea"/>
                <a:cs typeface="+mn-cs"/>
              </a:rPr>
              <a:t>skewness</a:t>
            </a:r>
            <a:r>
              <a:rPr lang="en-US" altLang="zh-CN" sz="1200" kern="1200" dirty="0" smtClean="0">
                <a:solidFill>
                  <a:schemeClr val="tx1"/>
                </a:solidFill>
                <a:effectLst/>
                <a:latin typeface="+mn-lt"/>
                <a:ea typeface="+mn-ea"/>
                <a:cs typeface="+mn-cs"/>
              </a:rPr>
              <a:t> effectively.</a:t>
            </a:r>
          </a:p>
          <a:p>
            <a:endParaRPr kumimoji="1" lang="zh-CN" altLang="en-US" dirty="0"/>
          </a:p>
        </p:txBody>
      </p:sp>
      <p:sp>
        <p:nvSpPr>
          <p:cNvPr id="4" name="幻灯片编号占位符 3"/>
          <p:cNvSpPr>
            <a:spLocks noGrp="1"/>
          </p:cNvSpPr>
          <p:nvPr>
            <p:ph type="sldNum" sz="quarter" idx="10"/>
          </p:nvPr>
        </p:nvSpPr>
        <p:spPr/>
        <p:txBody>
          <a:bodyPr/>
          <a:lstStyle/>
          <a:p>
            <a:fld id="{BA4C21A2-C7F2-8343-B9DD-0B6A46EF790D}" type="slidenum">
              <a:rPr kumimoji="1" lang="zh-CN" altLang="en-US" smtClean="0"/>
              <a:t>12</a:t>
            </a:fld>
            <a:endParaRPr kumimoji="1" lang="zh-CN" altLang="en-US"/>
          </a:p>
        </p:txBody>
      </p:sp>
    </p:spTree>
    <p:extLst>
      <p:ext uri="{BB962C8B-B14F-4D97-AF65-F5344CB8AC3E}">
        <p14:creationId xmlns:p14="http://schemas.microsoft.com/office/powerpoint/2010/main" val="262046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Raw:LISLE:0.0418; DESPLNS:0.1212; ELGIN:0.0143; BRAIDWD:</a:t>
            </a:r>
            <a:r>
              <a:rPr lang="en-US" altLang="zh-CN" sz="1200" kern="1200" baseline="0" dirty="0" smtClean="0">
                <a:solidFill>
                  <a:schemeClr val="tx1"/>
                </a:solidFill>
                <a:effectLst/>
                <a:latin typeface="+mn-lt"/>
                <a:ea typeface="+mn-ea"/>
                <a:cs typeface="+mn-cs"/>
              </a:rPr>
              <a:t> 0.0768</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kern="1200" baseline="0" dirty="0" smtClean="0">
                <a:solidFill>
                  <a:schemeClr val="tx1"/>
                </a:solidFill>
                <a:effectLst/>
                <a:latin typeface="+mn-lt"/>
                <a:ea typeface="+mn-ea"/>
                <a:cs typeface="+mn-cs"/>
              </a:rPr>
              <a:t>Transformed: </a:t>
            </a:r>
            <a:r>
              <a:rPr lang="en-US" altLang="zh-CN" sz="1200" kern="1200" dirty="0" smtClean="0">
                <a:solidFill>
                  <a:schemeClr val="tx1"/>
                </a:solidFill>
                <a:effectLst/>
                <a:latin typeface="+mn-lt"/>
                <a:ea typeface="+mn-ea"/>
                <a:cs typeface="+mn-cs"/>
              </a:rPr>
              <a:t>LISLE:0.0104; DESPLNS:0.0545; ELGIN:0.0238; BRAIDWD:</a:t>
            </a:r>
            <a:r>
              <a:rPr lang="en-US" altLang="zh-CN" sz="1200" kern="1200" baseline="0" dirty="0" smtClean="0">
                <a:solidFill>
                  <a:schemeClr val="tx1"/>
                </a:solidFill>
                <a:effectLst/>
                <a:latin typeface="+mn-lt"/>
                <a:ea typeface="+mn-ea"/>
                <a:cs typeface="+mn-cs"/>
              </a:rPr>
              <a:t> 0.0141</a:t>
            </a:r>
          </a:p>
        </p:txBody>
      </p:sp>
      <p:sp>
        <p:nvSpPr>
          <p:cNvPr id="4" name="幻灯片编号占位符 3"/>
          <p:cNvSpPr>
            <a:spLocks noGrp="1"/>
          </p:cNvSpPr>
          <p:nvPr>
            <p:ph type="sldNum" sz="quarter" idx="10"/>
          </p:nvPr>
        </p:nvSpPr>
        <p:spPr/>
        <p:txBody>
          <a:bodyPr/>
          <a:lstStyle/>
          <a:p>
            <a:fld id="{BA4C21A2-C7F2-8343-B9DD-0B6A46EF790D}" type="slidenum">
              <a:rPr kumimoji="1" lang="zh-CN" altLang="en-US" smtClean="0"/>
              <a:t>16</a:t>
            </a:fld>
            <a:endParaRPr kumimoji="1" lang="zh-CN" altLang="en-US"/>
          </a:p>
        </p:txBody>
      </p:sp>
    </p:spTree>
    <p:extLst>
      <p:ext uri="{BB962C8B-B14F-4D97-AF65-F5344CB8AC3E}">
        <p14:creationId xmlns:p14="http://schemas.microsoft.com/office/powerpoint/2010/main" val="276339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 Hypothesis</a:t>
            </a:r>
            <a:r>
              <a:rPr kumimoji="1" lang="en-US" altLang="zh-CN" baseline="0" dirty="0" smtClean="0"/>
              <a:t> testing method</a:t>
            </a:r>
            <a:endParaRPr kumimoji="1" lang="zh-CN" altLang="en-US" dirty="0"/>
          </a:p>
        </p:txBody>
      </p:sp>
      <p:sp>
        <p:nvSpPr>
          <p:cNvPr id="4" name="幻灯片编号占位符 3"/>
          <p:cNvSpPr>
            <a:spLocks noGrp="1"/>
          </p:cNvSpPr>
          <p:nvPr>
            <p:ph type="sldNum" sz="quarter" idx="10"/>
          </p:nvPr>
        </p:nvSpPr>
        <p:spPr/>
        <p:txBody>
          <a:bodyPr/>
          <a:lstStyle/>
          <a:p>
            <a:fld id="{BA4C21A2-C7F2-8343-B9DD-0B6A46EF790D}" type="slidenum">
              <a:rPr kumimoji="1" lang="zh-CN" altLang="en-US" smtClean="0"/>
              <a:t>17</a:t>
            </a:fld>
            <a:endParaRPr kumimoji="1" lang="zh-CN" altLang="en-US"/>
          </a:p>
        </p:txBody>
      </p:sp>
    </p:spTree>
    <p:extLst>
      <p:ext uri="{BB962C8B-B14F-4D97-AF65-F5344CB8AC3E}">
        <p14:creationId xmlns:p14="http://schemas.microsoft.com/office/powerpoint/2010/main" val="2824285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 Least is</a:t>
            </a:r>
            <a:r>
              <a:rPr kumimoji="1" lang="en-US" altLang="zh-CN" baseline="0" dirty="0" smtClean="0"/>
              <a:t> 0.61</a:t>
            </a:r>
            <a:endParaRPr kumimoji="1" lang="zh-CN" altLang="en-US" dirty="0"/>
          </a:p>
        </p:txBody>
      </p:sp>
      <p:sp>
        <p:nvSpPr>
          <p:cNvPr id="4" name="幻灯片编号占位符 3"/>
          <p:cNvSpPr>
            <a:spLocks noGrp="1"/>
          </p:cNvSpPr>
          <p:nvPr>
            <p:ph type="sldNum" sz="quarter" idx="10"/>
          </p:nvPr>
        </p:nvSpPr>
        <p:spPr/>
        <p:txBody>
          <a:bodyPr/>
          <a:lstStyle/>
          <a:p>
            <a:fld id="{BA4C21A2-C7F2-8343-B9DD-0B6A46EF790D}" type="slidenum">
              <a:rPr kumimoji="1" lang="zh-CN" altLang="en-US" smtClean="0"/>
              <a:t>18</a:t>
            </a:fld>
            <a:endParaRPr kumimoji="1" lang="zh-CN" altLang="en-US"/>
          </a:p>
        </p:txBody>
      </p:sp>
    </p:spTree>
    <p:extLst>
      <p:ext uri="{BB962C8B-B14F-4D97-AF65-F5344CB8AC3E}">
        <p14:creationId xmlns:p14="http://schemas.microsoft.com/office/powerpoint/2010/main" val="301409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106939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116302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52256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241075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417481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54719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276768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3638368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269634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127617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132A52B-F873-844D-9813-8AB7614DF107}" type="datetimeFigureOut">
              <a:rPr kumimoji="1" lang="zh-CN" altLang="en-US" smtClean="0"/>
              <a:t>4/17/17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2504682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2A52B-F873-844D-9813-8AB7614DF107}" type="datetimeFigureOut">
              <a:rPr kumimoji="1" lang="zh-CN" altLang="en-US" smtClean="0"/>
              <a:t>4/17/17</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710A7-90B6-E24F-9FAC-12F10BC7C9E1}" type="slidenum">
              <a:rPr kumimoji="1" lang="zh-CN" altLang="en-US" smtClean="0"/>
              <a:t>‹#›</a:t>
            </a:fld>
            <a:endParaRPr kumimoji="1" lang="zh-CN" altLang="en-US"/>
          </a:p>
        </p:txBody>
      </p:sp>
    </p:spTree>
    <p:extLst>
      <p:ext uri="{BB962C8B-B14F-4D97-AF65-F5344CB8AC3E}">
        <p14:creationId xmlns:p14="http://schemas.microsoft.com/office/powerpoint/2010/main" val="28250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19675"/>
            <a:ext cx="7772400" cy="2061837"/>
          </a:xfrm>
        </p:spPr>
        <p:txBody>
          <a:bodyPr>
            <a:normAutofit fontScale="90000"/>
          </a:bodyPr>
          <a:lstStyle/>
          <a:p>
            <a:r>
              <a:rPr lang="en-US" altLang="zh-CN" b="1" dirty="0"/>
              <a:t>Air Quality Analysis: Relationship Between Readings From Short-term and Long-term Monitors</a:t>
            </a:r>
            <a:r>
              <a:rPr lang="en-US" altLang="zh-CN" dirty="0"/>
              <a:t/>
            </a:r>
            <a:br>
              <a:rPr lang="en-US" altLang="zh-CN" dirty="0"/>
            </a:br>
            <a:endParaRPr kumimoji="1" lang="zh-CN" altLang="en-US" dirty="0"/>
          </a:p>
        </p:txBody>
      </p:sp>
      <p:sp>
        <p:nvSpPr>
          <p:cNvPr id="3" name="副标题 2"/>
          <p:cNvSpPr>
            <a:spLocks noGrp="1"/>
          </p:cNvSpPr>
          <p:nvPr>
            <p:ph type="subTitle" idx="1"/>
          </p:nvPr>
        </p:nvSpPr>
        <p:spPr>
          <a:xfrm>
            <a:off x="1371600" y="3181512"/>
            <a:ext cx="6400800" cy="655418"/>
          </a:xfrm>
        </p:spPr>
        <p:txBody>
          <a:bodyPr>
            <a:normAutofit/>
          </a:bodyPr>
          <a:lstStyle/>
          <a:p>
            <a:r>
              <a:rPr lang="en-US" altLang="zh-CN" sz="2800" dirty="0" smtClean="0">
                <a:solidFill>
                  <a:srgbClr val="000000"/>
                </a:solidFill>
              </a:rPr>
              <a:t>Lingjie Wang</a:t>
            </a:r>
          </a:p>
        </p:txBody>
      </p:sp>
      <p:sp>
        <p:nvSpPr>
          <p:cNvPr id="4" name="副标题 2"/>
          <p:cNvSpPr txBox="1">
            <a:spLocks/>
          </p:cNvSpPr>
          <p:nvPr/>
        </p:nvSpPr>
        <p:spPr>
          <a:xfrm>
            <a:off x="1371600" y="4110020"/>
            <a:ext cx="6400800" cy="225300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altLang="zh-CN" sz="2400" dirty="0" smtClean="0">
                <a:solidFill>
                  <a:schemeClr val="tx1"/>
                </a:solidFill>
              </a:rPr>
              <a:t>Advisors: J</a:t>
            </a:r>
            <a:r>
              <a:rPr lang="en-US" altLang="zh-CN" sz="2400" dirty="0">
                <a:solidFill>
                  <a:schemeClr val="tx1"/>
                </a:solidFill>
              </a:rPr>
              <a:t>. S. </a:t>
            </a:r>
            <a:r>
              <a:rPr lang="en-US" altLang="zh-CN" sz="2400" dirty="0" err="1">
                <a:solidFill>
                  <a:schemeClr val="tx1"/>
                </a:solidFill>
              </a:rPr>
              <a:t>Marron</a:t>
            </a:r>
            <a:r>
              <a:rPr lang="en-US" altLang="zh-CN" sz="2400" dirty="0">
                <a:solidFill>
                  <a:schemeClr val="tx1"/>
                </a:solidFill>
              </a:rPr>
              <a:t>, </a:t>
            </a:r>
            <a:r>
              <a:rPr lang="en-US" altLang="zh-CN" sz="2400" dirty="0" err="1">
                <a:solidFill>
                  <a:schemeClr val="tx1"/>
                </a:solidFill>
              </a:rPr>
              <a:t>Yufeng</a:t>
            </a:r>
            <a:r>
              <a:rPr lang="en-US" altLang="zh-CN" sz="2400" dirty="0">
                <a:solidFill>
                  <a:schemeClr val="tx1"/>
                </a:solidFill>
              </a:rPr>
              <a:t> Liu</a:t>
            </a:r>
          </a:p>
          <a:p>
            <a:r>
              <a:rPr lang="en-US" altLang="zh-CN" sz="2400" dirty="0" smtClean="0">
                <a:solidFill>
                  <a:schemeClr val="tx1"/>
                </a:solidFill>
              </a:rPr>
              <a:t>Client: Elizabeth </a:t>
            </a:r>
            <a:r>
              <a:rPr lang="en-US" altLang="zh-CN" sz="2400" dirty="0" err="1" smtClean="0">
                <a:solidFill>
                  <a:schemeClr val="tx1"/>
                </a:solidFill>
              </a:rPr>
              <a:t>Mannshardt</a:t>
            </a:r>
            <a:endParaRPr lang="en-US" altLang="zh-CN" sz="2400" dirty="0" smtClean="0">
              <a:solidFill>
                <a:schemeClr val="tx1"/>
              </a:solidFill>
            </a:endParaRPr>
          </a:p>
          <a:p>
            <a:endParaRPr lang="en-US" altLang="zh-CN" sz="2400" dirty="0" smtClean="0">
              <a:solidFill>
                <a:schemeClr val="tx1"/>
              </a:solidFill>
            </a:endParaRPr>
          </a:p>
          <a:p>
            <a:r>
              <a:rPr lang="en-US" altLang="zh-CN" sz="2400" dirty="0" smtClean="0">
                <a:solidFill>
                  <a:schemeClr val="tx1"/>
                </a:solidFill>
              </a:rPr>
              <a:t>April 18, 2017</a:t>
            </a:r>
            <a:endParaRPr lang="en-US" altLang="zh-CN" sz="2400" dirty="0">
              <a:solidFill>
                <a:schemeClr val="tx1"/>
              </a:solidFill>
            </a:endParaRPr>
          </a:p>
        </p:txBody>
      </p:sp>
    </p:spTree>
    <p:extLst>
      <p:ext uri="{BB962C8B-B14F-4D97-AF65-F5344CB8AC3E}">
        <p14:creationId xmlns:p14="http://schemas.microsoft.com/office/powerpoint/2010/main" val="1403304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5828"/>
            <a:ext cx="8229600" cy="6276501"/>
          </a:xfrm>
        </p:spPr>
        <p:txBody>
          <a:bodyPr>
            <a:normAutofit/>
          </a:bodyPr>
          <a:lstStyle/>
          <a:p>
            <a:pPr marL="0" indent="0">
              <a:lnSpc>
                <a:spcPct val="120000"/>
              </a:lnSpc>
              <a:buNone/>
            </a:pPr>
            <a:r>
              <a:rPr kumimoji="1" lang="en-US" altLang="zh-CN" sz="1800" dirty="0" smtClean="0"/>
              <a:t>2. Relationship </a:t>
            </a:r>
            <a:r>
              <a:rPr kumimoji="1" lang="en-US" altLang="zh-CN" sz="1800" dirty="0"/>
              <a:t>between distance </a:t>
            </a:r>
            <a:r>
              <a:rPr kumimoji="1" lang="en-US" altLang="zh-CN" sz="1800" dirty="0" smtClean="0"/>
              <a:t>and correlation:</a:t>
            </a:r>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r>
              <a:rPr kumimoji="1" lang="en-US" altLang="zh-CN" sz="1800" dirty="0" smtClean="0"/>
              <a:t>Finding:</a:t>
            </a:r>
          </a:p>
          <a:p>
            <a:pPr marL="0" indent="0">
              <a:lnSpc>
                <a:spcPct val="120000"/>
              </a:lnSpc>
              <a:buNone/>
            </a:pPr>
            <a:r>
              <a:rPr lang="en-US" altLang="zh-CN" sz="1800" dirty="0" smtClean="0"/>
              <a:t>	</a:t>
            </a:r>
            <a:r>
              <a:rPr lang="en-US" altLang="zh-CN" sz="1800" dirty="0"/>
              <a:t>N</a:t>
            </a:r>
            <a:r>
              <a:rPr lang="en-US" altLang="zh-CN" sz="1800" dirty="0" smtClean="0"/>
              <a:t>egative </a:t>
            </a:r>
            <a:r>
              <a:rPr lang="en-US" altLang="zh-CN" sz="1800" dirty="0"/>
              <a:t>linear relationship between correlation and </a:t>
            </a:r>
            <a:r>
              <a:rPr lang="en-US" altLang="zh-CN" sz="1800" dirty="0" smtClean="0"/>
              <a:t>distance between FRM and the VG site;</a:t>
            </a:r>
          </a:p>
          <a:p>
            <a:pPr marL="0" indent="0">
              <a:lnSpc>
                <a:spcPct val="120000"/>
              </a:lnSpc>
              <a:buNone/>
            </a:pPr>
            <a:r>
              <a:rPr lang="en-US" altLang="zh-CN" sz="1800" dirty="0" smtClean="0"/>
              <a:t>	Such relationship is </a:t>
            </a:r>
            <a:r>
              <a:rPr lang="en-US" altLang="zh-CN" sz="1800" dirty="0"/>
              <a:t>consistent with that between pairs among only FRM sites.</a:t>
            </a:r>
            <a:r>
              <a:rPr lang="en-US" altLang="zh-CN" sz="1800" dirty="0"/>
              <a:t> </a:t>
            </a:r>
            <a:endParaRPr kumimoji="1" lang="zh-CN" altLang="en-US" sz="1800" dirty="0"/>
          </a:p>
        </p:txBody>
      </p:sp>
      <p:pic>
        <p:nvPicPr>
          <p:cNvPr id="5" name="图片 4" descr="Macintosh HD:Users:ClaireWang:Documents:study:STOR765:Scatterplot of Correlation v.s. Distance - pm.png"/>
          <p:cNvPicPr/>
          <p:nvPr/>
        </p:nvPicPr>
        <p:blipFill>
          <a:blip r:embed="rId3">
            <a:extLst>
              <a:ext uri="{28A0092B-C50C-407E-A947-70E740481C1C}">
                <a14:useLocalDpi xmlns:a14="http://schemas.microsoft.com/office/drawing/2010/main" val="0"/>
              </a:ext>
            </a:extLst>
          </a:blip>
          <a:srcRect/>
          <a:stretch>
            <a:fillRect/>
          </a:stretch>
        </p:blipFill>
        <p:spPr bwMode="auto">
          <a:xfrm>
            <a:off x="880564" y="622530"/>
            <a:ext cx="7378014" cy="4132842"/>
          </a:xfrm>
          <a:prstGeom prst="rect">
            <a:avLst/>
          </a:prstGeom>
          <a:noFill/>
          <a:ln>
            <a:noFill/>
          </a:ln>
        </p:spPr>
      </p:pic>
      <p:sp>
        <p:nvSpPr>
          <p:cNvPr id="6" name="标题 1"/>
          <p:cNvSpPr>
            <a:spLocks noGrp="1"/>
          </p:cNvSpPr>
          <p:nvPr>
            <p:ph type="title"/>
          </p:nvPr>
        </p:nvSpPr>
        <p:spPr>
          <a:xfrm>
            <a:off x="191407" y="7384"/>
            <a:ext cx="8229600" cy="310133"/>
          </a:xfrm>
        </p:spPr>
        <p:txBody>
          <a:bodyPr>
            <a:noAutofit/>
          </a:bodyPr>
          <a:lstStyle/>
          <a:p>
            <a:pPr algn="l"/>
            <a:r>
              <a:rPr kumimoji="1" lang="en-US" altLang="zh-CN" sz="2000" dirty="0" smtClean="0"/>
              <a:t>PM2.5</a:t>
            </a:r>
            <a:endParaRPr kumimoji="1" lang="zh-CN" altLang="en-US" sz="2000" dirty="0"/>
          </a:p>
        </p:txBody>
      </p:sp>
    </p:spTree>
    <p:extLst>
      <p:ext uri="{BB962C8B-B14F-4D97-AF65-F5344CB8AC3E}">
        <p14:creationId xmlns:p14="http://schemas.microsoft.com/office/powerpoint/2010/main" val="16381449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1524"/>
            <a:ext cx="8229600" cy="6394645"/>
          </a:xfrm>
        </p:spPr>
        <p:txBody>
          <a:bodyPr>
            <a:normAutofit/>
          </a:bodyPr>
          <a:lstStyle/>
          <a:p>
            <a:pPr marL="0" indent="0">
              <a:lnSpc>
                <a:spcPct val="140000"/>
              </a:lnSpc>
              <a:buNone/>
            </a:pPr>
            <a:r>
              <a:rPr kumimoji="1" lang="en-US" altLang="zh-CN" sz="1800" dirty="0" smtClean="0"/>
              <a:t>3. Test of Equality:</a:t>
            </a:r>
          </a:p>
          <a:p>
            <a:pPr marL="0" indent="0">
              <a:lnSpc>
                <a:spcPct val="140000"/>
              </a:lnSpc>
              <a:buNone/>
            </a:pPr>
            <a:r>
              <a:rPr kumimoji="1" lang="en-US" altLang="zh-CN" sz="1800" dirty="0"/>
              <a:t>	</a:t>
            </a:r>
            <a:r>
              <a:rPr kumimoji="1" lang="en-US" altLang="zh-CN" sz="1800" dirty="0" smtClean="0"/>
              <a:t>Histogram indicating </a:t>
            </a:r>
            <a:r>
              <a:rPr kumimoji="1" lang="en-US" altLang="zh-CN" sz="1800" dirty="0" err="1" smtClean="0"/>
              <a:t>skewness</a:t>
            </a:r>
            <a:r>
              <a:rPr kumimoji="1" lang="en-US" altLang="zh-CN" sz="1800" dirty="0" smtClean="0"/>
              <a:t> -&gt; suggesting data transformation.</a:t>
            </a:r>
          </a:p>
          <a:p>
            <a:pPr marL="0" indent="0">
              <a:lnSpc>
                <a:spcPct val="140000"/>
              </a:lnSpc>
              <a:buNone/>
            </a:pPr>
            <a:endParaRPr kumimoji="1" lang="en-US" altLang="zh-CN" sz="1800" dirty="0" smtClean="0"/>
          </a:p>
          <a:p>
            <a:pPr marL="0" indent="0">
              <a:lnSpc>
                <a:spcPct val="140000"/>
              </a:lnSpc>
              <a:buNone/>
            </a:pPr>
            <a:endParaRPr kumimoji="1" lang="en-US" altLang="zh-CN" sz="1800" dirty="0"/>
          </a:p>
          <a:p>
            <a:pPr marL="0" indent="0">
              <a:lnSpc>
                <a:spcPct val="140000"/>
              </a:lnSpc>
              <a:buNone/>
            </a:pPr>
            <a:endParaRPr kumimoji="1" lang="en-US" altLang="zh-CN" sz="1800" dirty="0" smtClean="0"/>
          </a:p>
          <a:p>
            <a:pPr marL="0" indent="0">
              <a:lnSpc>
                <a:spcPct val="140000"/>
              </a:lnSpc>
              <a:buNone/>
            </a:pPr>
            <a:endParaRPr kumimoji="1" lang="en-US" altLang="zh-CN" sz="1800" dirty="0" smtClean="0"/>
          </a:p>
          <a:p>
            <a:pPr marL="0" indent="0">
              <a:lnSpc>
                <a:spcPct val="140000"/>
              </a:lnSpc>
              <a:buNone/>
            </a:pPr>
            <a:endParaRPr kumimoji="1" lang="en-US" altLang="zh-CN" sz="1800" dirty="0"/>
          </a:p>
          <a:p>
            <a:pPr marL="0" indent="0">
              <a:lnSpc>
                <a:spcPct val="140000"/>
              </a:lnSpc>
              <a:buNone/>
            </a:pPr>
            <a:endParaRPr kumimoji="1" lang="en-US" altLang="zh-CN" sz="1800" dirty="0" smtClean="0"/>
          </a:p>
          <a:p>
            <a:pPr marL="0" indent="0">
              <a:lnSpc>
                <a:spcPct val="140000"/>
              </a:lnSpc>
              <a:buNone/>
            </a:pPr>
            <a:endParaRPr kumimoji="1" lang="en-US" altLang="zh-CN" sz="1800" dirty="0"/>
          </a:p>
          <a:p>
            <a:pPr marL="0" indent="0">
              <a:lnSpc>
                <a:spcPct val="140000"/>
              </a:lnSpc>
              <a:buNone/>
            </a:pPr>
            <a:endParaRPr kumimoji="1" lang="en-US" altLang="zh-CN" sz="1800" dirty="0" smtClean="0"/>
          </a:p>
          <a:p>
            <a:pPr marL="0" indent="0">
              <a:lnSpc>
                <a:spcPct val="140000"/>
              </a:lnSpc>
              <a:buNone/>
            </a:pPr>
            <a:endParaRPr kumimoji="1" lang="en-US" altLang="zh-CN" sz="1800" dirty="0"/>
          </a:p>
          <a:p>
            <a:pPr marL="0" indent="0">
              <a:lnSpc>
                <a:spcPct val="140000"/>
              </a:lnSpc>
              <a:buNone/>
            </a:pPr>
            <a:endParaRPr kumimoji="1" lang="en-US" altLang="zh-CN" sz="1800" dirty="0" smtClean="0"/>
          </a:p>
        </p:txBody>
      </p:sp>
      <p:pic>
        <p:nvPicPr>
          <p:cNvPr id="4" name="图片 3" descr="Macintosh HD:Users:ClaireWang:Documents:study:STOR765:hist-pm.png"/>
          <p:cNvPicPr/>
          <p:nvPr/>
        </p:nvPicPr>
        <p:blipFill>
          <a:blip r:embed="rId2">
            <a:extLst>
              <a:ext uri="{28A0092B-C50C-407E-A947-70E740481C1C}">
                <a14:useLocalDpi xmlns:a14="http://schemas.microsoft.com/office/drawing/2010/main" val="0"/>
              </a:ext>
            </a:extLst>
          </a:blip>
          <a:srcRect/>
          <a:stretch>
            <a:fillRect/>
          </a:stretch>
        </p:blipFill>
        <p:spPr bwMode="auto">
          <a:xfrm>
            <a:off x="1648727" y="1531800"/>
            <a:ext cx="5255895" cy="3942080"/>
          </a:xfrm>
          <a:prstGeom prst="rect">
            <a:avLst/>
          </a:prstGeom>
          <a:noFill/>
          <a:ln>
            <a:noFill/>
          </a:ln>
        </p:spPr>
      </p:pic>
      <p:sp>
        <p:nvSpPr>
          <p:cNvPr id="5" name="标题 1"/>
          <p:cNvSpPr>
            <a:spLocks noGrp="1"/>
          </p:cNvSpPr>
          <p:nvPr>
            <p:ph type="title"/>
          </p:nvPr>
        </p:nvSpPr>
        <p:spPr>
          <a:xfrm>
            <a:off x="191407" y="7384"/>
            <a:ext cx="8229600" cy="310133"/>
          </a:xfrm>
        </p:spPr>
        <p:txBody>
          <a:bodyPr>
            <a:noAutofit/>
          </a:bodyPr>
          <a:lstStyle/>
          <a:p>
            <a:pPr algn="l"/>
            <a:r>
              <a:rPr kumimoji="1" lang="en-US" altLang="zh-CN" sz="2000" dirty="0" smtClean="0"/>
              <a:t>PM2.5</a:t>
            </a:r>
            <a:endParaRPr kumimoji="1" lang="zh-CN" altLang="en-US" sz="2000" dirty="0"/>
          </a:p>
        </p:txBody>
      </p:sp>
    </p:spTree>
    <p:extLst>
      <p:ext uri="{BB962C8B-B14F-4D97-AF65-F5344CB8AC3E}">
        <p14:creationId xmlns:p14="http://schemas.microsoft.com/office/powerpoint/2010/main" val="34042150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295365"/>
            <a:ext cx="8358251" cy="6335573"/>
          </a:xfrm>
        </p:spPr>
        <p:txBody>
          <a:bodyPr>
            <a:normAutofit/>
          </a:bodyPr>
          <a:lstStyle/>
          <a:p>
            <a:pPr>
              <a:lnSpc>
                <a:spcPct val="120000"/>
              </a:lnSpc>
            </a:pPr>
            <a:r>
              <a:rPr kumimoji="1" lang="en-US" altLang="zh-CN" sz="1800" dirty="0"/>
              <a:t>Box-Cox Transformation method </a:t>
            </a:r>
            <a:r>
              <a:rPr kumimoji="1" lang="en-US" altLang="zh-CN" sz="1800" dirty="0" smtClean="0"/>
              <a:t>applied: </a:t>
            </a:r>
            <a:r>
              <a:rPr kumimoji="1" lang="en-US" altLang="zh-CN" sz="1800" dirty="0" err="1"/>
              <a:t>s</a:t>
            </a:r>
            <a:r>
              <a:rPr kumimoji="1" lang="en-US" altLang="zh-CN" sz="1800" dirty="0" err="1" smtClean="0"/>
              <a:t>kewness</a:t>
            </a:r>
            <a:r>
              <a:rPr kumimoji="1" lang="en-US" altLang="zh-CN" sz="1800" dirty="0" smtClean="0"/>
              <a:t> reduced</a:t>
            </a:r>
          </a:p>
          <a:p>
            <a:pPr marL="0" indent="0">
              <a:lnSpc>
                <a:spcPct val="120000"/>
              </a:lnSpc>
              <a:buNone/>
            </a:pPr>
            <a:r>
              <a:rPr kumimoji="1" lang="en-US" altLang="zh-CN" sz="1800" dirty="0"/>
              <a:t>	</a:t>
            </a:r>
            <a:r>
              <a:rPr kumimoji="1" lang="en-US" altLang="zh-CN" sz="1800" dirty="0" smtClean="0"/>
              <a:t>e.g. </a:t>
            </a:r>
            <a:r>
              <a:rPr lang="en-US" altLang="zh-CN" sz="1800" dirty="0"/>
              <a:t>Q-Q plots </a:t>
            </a:r>
            <a:r>
              <a:rPr lang="en-US" altLang="zh-CN" sz="1800" dirty="0" smtClean="0"/>
              <a:t>of VG data before and after Box-Cox transformation (</a:t>
            </a:r>
            <a:r>
              <a:rPr lang="en-US" altLang="zh-CN" sz="1800" dirty="0"/>
              <a:t>lambda = 0.08).</a:t>
            </a:r>
            <a:r>
              <a:rPr lang="en-US" altLang="zh-CN" sz="1800" dirty="0"/>
              <a:t> </a:t>
            </a:r>
            <a:endParaRPr lang="en-US" altLang="zh-CN" sz="1800" dirty="0" smtClean="0"/>
          </a:p>
          <a:p>
            <a:pPr marL="0" indent="0">
              <a:lnSpc>
                <a:spcPct val="120000"/>
              </a:lnSpc>
              <a:buNone/>
            </a:pPr>
            <a:endParaRPr kumimoji="1" lang="en-US" altLang="zh-CN" sz="1800" dirty="0"/>
          </a:p>
          <a:p>
            <a:pPr marL="0" indent="0">
              <a:lnSpc>
                <a:spcPct val="120000"/>
              </a:lnSpc>
              <a:buNone/>
            </a:pPr>
            <a:endParaRPr kumimoji="1" lang="en-US" altLang="zh-CN" sz="1800" dirty="0" smtClean="0"/>
          </a:p>
          <a:p>
            <a:pPr marL="0" indent="0">
              <a:lnSpc>
                <a:spcPct val="120000"/>
              </a:lnSpc>
              <a:buNone/>
            </a:pPr>
            <a:endParaRPr kumimoji="1" lang="en-US" altLang="zh-CN" sz="1800" dirty="0"/>
          </a:p>
          <a:p>
            <a:pPr marL="0" indent="0">
              <a:lnSpc>
                <a:spcPct val="120000"/>
              </a:lnSpc>
              <a:buNone/>
            </a:pPr>
            <a:endParaRPr kumimoji="1" lang="en-US" altLang="zh-CN" sz="1800" dirty="0" smtClean="0"/>
          </a:p>
          <a:p>
            <a:pPr marL="0" indent="0">
              <a:lnSpc>
                <a:spcPct val="120000"/>
              </a:lnSpc>
              <a:buNone/>
            </a:pPr>
            <a:endParaRPr kumimoji="1" lang="en-US" altLang="zh-CN" sz="1800" dirty="0"/>
          </a:p>
          <a:p>
            <a:pPr marL="0" indent="0">
              <a:lnSpc>
                <a:spcPct val="120000"/>
              </a:lnSpc>
              <a:buNone/>
            </a:pPr>
            <a:endParaRPr kumimoji="1" lang="en-US" altLang="zh-CN" sz="1800" dirty="0" smtClean="0"/>
          </a:p>
          <a:p>
            <a:pPr marL="0" indent="0">
              <a:lnSpc>
                <a:spcPct val="120000"/>
              </a:lnSpc>
              <a:buNone/>
            </a:pPr>
            <a:endParaRPr kumimoji="1" lang="en-US" altLang="zh-CN" sz="1800" dirty="0"/>
          </a:p>
          <a:p>
            <a:pPr>
              <a:lnSpc>
                <a:spcPct val="120000"/>
              </a:lnSpc>
            </a:pPr>
            <a:endParaRPr kumimoji="1" lang="en-US" altLang="zh-CN" sz="1800" dirty="0" smtClean="0"/>
          </a:p>
          <a:p>
            <a:pPr>
              <a:lnSpc>
                <a:spcPct val="120000"/>
              </a:lnSpc>
            </a:pPr>
            <a:r>
              <a:rPr kumimoji="1" lang="en-US" altLang="zh-CN" sz="1800" dirty="0" smtClean="0"/>
              <a:t>Tests: Wilcoxon signed-rank test on raw data, and paired T test on data after Box-Cox transformation.</a:t>
            </a:r>
          </a:p>
          <a:p>
            <a:pPr marL="0" indent="0">
              <a:lnSpc>
                <a:spcPct val="120000"/>
              </a:lnSpc>
              <a:buNone/>
            </a:pPr>
            <a:r>
              <a:rPr kumimoji="1" lang="en-US" altLang="zh-CN" sz="1800" dirty="0"/>
              <a:t>	</a:t>
            </a:r>
            <a:r>
              <a:rPr kumimoji="1" lang="en-US" altLang="zh-CN" sz="1800" dirty="0" smtClean="0"/>
              <a:t>Results: For each pair of one FRM site and the VG site, p-values of all tests &lt; 0.0001.</a:t>
            </a:r>
          </a:p>
          <a:p>
            <a:pPr>
              <a:lnSpc>
                <a:spcPct val="120000"/>
              </a:lnSpc>
            </a:pPr>
            <a:r>
              <a:rPr kumimoji="1" lang="en-US" altLang="zh-CN" sz="1800" dirty="0" smtClean="0"/>
              <a:t>Conclusion: Mean of data from VG site is significantly different from that of any FRM site.</a:t>
            </a:r>
          </a:p>
        </p:txBody>
      </p:sp>
      <p:pic>
        <p:nvPicPr>
          <p:cNvPr id="4" name="图片 3" descr="Macintosh HD:Users:ClaireWang:Documents:study:STOR765:qq1.png"/>
          <p:cNvPicPr/>
          <p:nvPr/>
        </p:nvPicPr>
        <p:blipFill>
          <a:blip r:embed="rId3">
            <a:extLst>
              <a:ext uri="{28A0092B-C50C-407E-A947-70E740481C1C}">
                <a14:useLocalDpi xmlns:a14="http://schemas.microsoft.com/office/drawing/2010/main" val="0"/>
              </a:ext>
            </a:extLst>
          </a:blip>
          <a:srcRect/>
          <a:stretch>
            <a:fillRect/>
          </a:stretch>
        </p:blipFill>
        <p:spPr bwMode="auto">
          <a:xfrm>
            <a:off x="2011532" y="1114654"/>
            <a:ext cx="5268595" cy="3004185"/>
          </a:xfrm>
          <a:prstGeom prst="rect">
            <a:avLst/>
          </a:prstGeom>
          <a:noFill/>
          <a:ln>
            <a:noFill/>
          </a:ln>
        </p:spPr>
      </p:pic>
      <p:sp>
        <p:nvSpPr>
          <p:cNvPr id="5" name="标题 1"/>
          <p:cNvSpPr>
            <a:spLocks noGrp="1"/>
          </p:cNvSpPr>
          <p:nvPr>
            <p:ph type="title"/>
          </p:nvPr>
        </p:nvSpPr>
        <p:spPr>
          <a:xfrm>
            <a:off x="191407" y="7384"/>
            <a:ext cx="8229600" cy="310133"/>
          </a:xfrm>
        </p:spPr>
        <p:txBody>
          <a:bodyPr>
            <a:noAutofit/>
          </a:bodyPr>
          <a:lstStyle/>
          <a:p>
            <a:pPr algn="l"/>
            <a:r>
              <a:rPr kumimoji="1" lang="en-US" altLang="zh-CN" sz="2000" dirty="0" smtClean="0"/>
              <a:t>PM2.5</a:t>
            </a:r>
            <a:endParaRPr kumimoji="1" lang="zh-CN" altLang="en-US" sz="2000" dirty="0"/>
          </a:p>
        </p:txBody>
      </p:sp>
    </p:spTree>
    <p:extLst>
      <p:ext uri="{BB962C8B-B14F-4D97-AF65-F5344CB8AC3E}">
        <p14:creationId xmlns:p14="http://schemas.microsoft.com/office/powerpoint/2010/main" val="28768258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91407" y="7384"/>
            <a:ext cx="8229600" cy="310133"/>
          </a:xfrm>
        </p:spPr>
        <p:txBody>
          <a:bodyPr>
            <a:noAutofit/>
          </a:bodyPr>
          <a:lstStyle/>
          <a:p>
            <a:pPr algn="l"/>
            <a:r>
              <a:rPr kumimoji="1" lang="en-US" altLang="zh-CN" sz="2000" dirty="0" smtClean="0"/>
              <a:t>Ozone</a:t>
            </a:r>
            <a:endParaRPr kumimoji="1" lang="zh-CN" altLang="en-US" sz="2000" dirty="0"/>
          </a:p>
        </p:txBody>
      </p:sp>
      <p:sp>
        <p:nvSpPr>
          <p:cNvPr id="5" name="内容占位符 2"/>
          <p:cNvSpPr>
            <a:spLocks noGrp="1"/>
          </p:cNvSpPr>
          <p:nvPr>
            <p:ph idx="1"/>
          </p:nvPr>
        </p:nvSpPr>
        <p:spPr>
          <a:xfrm>
            <a:off x="457200" y="191987"/>
            <a:ext cx="8229600" cy="6365109"/>
          </a:xfrm>
        </p:spPr>
        <p:txBody>
          <a:bodyPr>
            <a:noAutofit/>
          </a:bodyPr>
          <a:lstStyle/>
          <a:p>
            <a:pPr>
              <a:lnSpc>
                <a:spcPct val="120000"/>
              </a:lnSpc>
            </a:pPr>
            <a:r>
              <a:rPr kumimoji="1" lang="en-US" altLang="zh-CN" sz="1800" dirty="0" smtClean="0"/>
              <a:t>1. Correlations related:</a:t>
            </a:r>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marL="0" indent="0">
              <a:lnSpc>
                <a:spcPct val="120000"/>
              </a:lnSpc>
              <a:buNone/>
            </a:pPr>
            <a:endParaRPr kumimoji="1" lang="en-US" altLang="zh-CN" sz="1800" dirty="0" smtClean="0"/>
          </a:p>
          <a:p>
            <a:pPr>
              <a:lnSpc>
                <a:spcPct val="120000"/>
              </a:lnSpc>
            </a:pPr>
            <a:endParaRPr kumimoji="1" lang="en-US" altLang="zh-CN" sz="1800" dirty="0" smtClean="0"/>
          </a:p>
          <a:p>
            <a:pPr>
              <a:lnSpc>
                <a:spcPct val="120000"/>
              </a:lnSpc>
            </a:pPr>
            <a:endParaRPr kumimoji="1" lang="en-US" altLang="zh-CN" sz="1800" dirty="0" smtClean="0"/>
          </a:p>
          <a:p>
            <a:pPr>
              <a:lnSpc>
                <a:spcPct val="120000"/>
              </a:lnSpc>
            </a:pPr>
            <a:r>
              <a:rPr kumimoji="1" lang="en-US" altLang="zh-CN" sz="1800" dirty="0" smtClean="0"/>
              <a:t>Findings compared with PM2.5 case:</a:t>
            </a:r>
          </a:p>
          <a:p>
            <a:pPr marL="0" indent="0">
              <a:lnSpc>
                <a:spcPct val="120000"/>
              </a:lnSpc>
              <a:buNone/>
            </a:pPr>
            <a:r>
              <a:rPr kumimoji="1" lang="en-US" altLang="zh-CN" sz="1800" dirty="0"/>
              <a:t>	</a:t>
            </a:r>
            <a:r>
              <a:rPr kumimoji="1" lang="en-US" altLang="zh-CN" sz="1800" dirty="0" smtClean="0"/>
              <a:t>Higher correlations: least correlation is 0.68;</a:t>
            </a:r>
          </a:p>
          <a:p>
            <a:pPr marL="0" indent="0">
              <a:lnSpc>
                <a:spcPct val="120000"/>
              </a:lnSpc>
              <a:buNone/>
            </a:pPr>
            <a:r>
              <a:rPr kumimoji="1" lang="en-US" altLang="zh-CN" sz="1800" dirty="0"/>
              <a:t>	</a:t>
            </a:r>
            <a:r>
              <a:rPr kumimoji="1" lang="en-US" altLang="zh-CN" sz="1800" dirty="0" smtClean="0"/>
              <a:t>Relationship between correlation and distance less clear.</a:t>
            </a:r>
          </a:p>
        </p:txBody>
      </p:sp>
      <p:pic>
        <p:nvPicPr>
          <p:cNvPr id="6" name="图片 5" descr="Screen Shot 2017-04-18 at 02.19.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910" y="584008"/>
            <a:ext cx="4931929" cy="4556579"/>
          </a:xfrm>
          <a:prstGeom prst="rect">
            <a:avLst/>
          </a:prstGeom>
        </p:spPr>
      </p:pic>
    </p:spTree>
    <p:extLst>
      <p:ext uri="{BB962C8B-B14F-4D97-AF65-F5344CB8AC3E}">
        <p14:creationId xmlns:p14="http://schemas.microsoft.com/office/powerpoint/2010/main" val="2730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91407" y="7384"/>
            <a:ext cx="8229600" cy="310133"/>
          </a:xfrm>
        </p:spPr>
        <p:txBody>
          <a:bodyPr>
            <a:noAutofit/>
          </a:bodyPr>
          <a:lstStyle/>
          <a:p>
            <a:pPr algn="l"/>
            <a:r>
              <a:rPr kumimoji="1" lang="en-US" altLang="zh-CN" sz="2000" dirty="0" smtClean="0"/>
              <a:t>Ozone</a:t>
            </a:r>
            <a:endParaRPr kumimoji="1" lang="zh-CN" altLang="en-US" sz="2000" dirty="0"/>
          </a:p>
        </p:txBody>
      </p:sp>
      <p:sp>
        <p:nvSpPr>
          <p:cNvPr id="5" name="内容占位符 2"/>
          <p:cNvSpPr>
            <a:spLocks noGrp="1"/>
          </p:cNvSpPr>
          <p:nvPr>
            <p:ph idx="1"/>
          </p:nvPr>
        </p:nvSpPr>
        <p:spPr>
          <a:xfrm>
            <a:off x="457200" y="265828"/>
            <a:ext cx="8229600" cy="6276501"/>
          </a:xfrm>
        </p:spPr>
        <p:txBody>
          <a:bodyPr>
            <a:normAutofit/>
          </a:bodyPr>
          <a:lstStyle/>
          <a:p>
            <a:pPr marL="0" indent="0">
              <a:lnSpc>
                <a:spcPct val="120000"/>
              </a:lnSpc>
              <a:buNone/>
            </a:pPr>
            <a:r>
              <a:rPr kumimoji="1" lang="en-US" altLang="zh-CN" sz="1800" dirty="0" smtClean="0"/>
              <a:t>2. Relationship </a:t>
            </a:r>
            <a:r>
              <a:rPr kumimoji="1" lang="en-US" altLang="zh-CN" sz="1800" dirty="0"/>
              <a:t>between distance </a:t>
            </a:r>
            <a:r>
              <a:rPr kumimoji="1" lang="en-US" altLang="zh-CN" sz="1800" dirty="0" smtClean="0"/>
              <a:t>and correlation:</a:t>
            </a:r>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r>
              <a:rPr kumimoji="1" lang="en-US" altLang="zh-CN" sz="1800" dirty="0" smtClean="0"/>
              <a:t>Finding:</a:t>
            </a:r>
          </a:p>
          <a:p>
            <a:pPr marL="0" indent="0">
              <a:lnSpc>
                <a:spcPct val="120000"/>
              </a:lnSpc>
              <a:buNone/>
            </a:pPr>
            <a:r>
              <a:rPr lang="en-US" altLang="zh-CN" sz="1800" dirty="0" smtClean="0"/>
              <a:t>	</a:t>
            </a:r>
            <a:r>
              <a:rPr lang="en-US" altLang="zh-CN" sz="1800" dirty="0"/>
              <a:t>N</a:t>
            </a:r>
            <a:r>
              <a:rPr lang="en-US" altLang="zh-CN" sz="1800" dirty="0" smtClean="0"/>
              <a:t>egative </a:t>
            </a:r>
            <a:r>
              <a:rPr lang="en-US" altLang="zh-CN" sz="1800" dirty="0"/>
              <a:t>linear relationship between correlation and </a:t>
            </a:r>
            <a:r>
              <a:rPr lang="en-US" altLang="zh-CN" sz="1800" dirty="0" smtClean="0"/>
              <a:t>distance between FRM and the VG site;</a:t>
            </a:r>
          </a:p>
          <a:p>
            <a:pPr marL="0" indent="0">
              <a:lnSpc>
                <a:spcPct val="120000"/>
              </a:lnSpc>
              <a:buNone/>
            </a:pPr>
            <a:r>
              <a:rPr lang="en-US" altLang="zh-CN" sz="1800" dirty="0" smtClean="0"/>
              <a:t>	Such relationship is </a:t>
            </a:r>
            <a:r>
              <a:rPr lang="en-US" altLang="zh-CN" sz="1800" dirty="0"/>
              <a:t>consistent with that between pairs among only FRM sites.</a:t>
            </a:r>
            <a:r>
              <a:rPr lang="en-US" altLang="zh-CN" sz="1800" dirty="0"/>
              <a:t> </a:t>
            </a:r>
            <a:endParaRPr kumimoji="1" lang="zh-CN" altLang="en-US" sz="1800" dirty="0"/>
          </a:p>
        </p:txBody>
      </p:sp>
      <p:pic>
        <p:nvPicPr>
          <p:cNvPr id="6" name="图片 5" descr="Macintosh HD:Users:ClaireWang:Documents:study:STOR765:Scatterplot of Correlation v.s. Distance - oz.png"/>
          <p:cNvPicPr/>
          <p:nvPr/>
        </p:nvPicPr>
        <p:blipFill>
          <a:blip r:embed="rId2">
            <a:extLst>
              <a:ext uri="{28A0092B-C50C-407E-A947-70E740481C1C}">
                <a14:useLocalDpi xmlns:a14="http://schemas.microsoft.com/office/drawing/2010/main" val="0"/>
              </a:ext>
            </a:extLst>
          </a:blip>
          <a:srcRect/>
          <a:stretch>
            <a:fillRect/>
          </a:stretch>
        </p:blipFill>
        <p:spPr bwMode="auto">
          <a:xfrm>
            <a:off x="585239" y="829287"/>
            <a:ext cx="7835768" cy="4073769"/>
          </a:xfrm>
          <a:prstGeom prst="rect">
            <a:avLst/>
          </a:prstGeom>
          <a:noFill/>
          <a:ln>
            <a:noFill/>
          </a:ln>
        </p:spPr>
      </p:pic>
    </p:spTree>
    <p:extLst>
      <p:ext uri="{BB962C8B-B14F-4D97-AF65-F5344CB8AC3E}">
        <p14:creationId xmlns:p14="http://schemas.microsoft.com/office/powerpoint/2010/main" val="95741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1407" y="7384"/>
            <a:ext cx="8229600" cy="31013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2000" dirty="0" smtClean="0"/>
              <a:t>Ozone</a:t>
            </a:r>
            <a:endParaRPr kumimoji="1" lang="zh-CN" altLang="en-US" sz="2000" dirty="0"/>
          </a:p>
        </p:txBody>
      </p:sp>
      <p:sp>
        <p:nvSpPr>
          <p:cNvPr id="5" name="内容占位符 2"/>
          <p:cNvSpPr>
            <a:spLocks noGrp="1"/>
          </p:cNvSpPr>
          <p:nvPr>
            <p:ph idx="1"/>
          </p:nvPr>
        </p:nvSpPr>
        <p:spPr>
          <a:xfrm>
            <a:off x="457200" y="221524"/>
            <a:ext cx="8229600" cy="6394645"/>
          </a:xfrm>
        </p:spPr>
        <p:txBody>
          <a:bodyPr>
            <a:normAutofit/>
          </a:bodyPr>
          <a:lstStyle/>
          <a:p>
            <a:pPr marL="0" indent="0">
              <a:lnSpc>
                <a:spcPct val="140000"/>
              </a:lnSpc>
              <a:buNone/>
            </a:pPr>
            <a:r>
              <a:rPr kumimoji="1" lang="en-US" altLang="zh-CN" sz="1800" dirty="0" smtClean="0"/>
              <a:t>3. Test of Equality:</a:t>
            </a:r>
          </a:p>
          <a:p>
            <a:pPr marL="0" indent="0">
              <a:lnSpc>
                <a:spcPct val="140000"/>
              </a:lnSpc>
              <a:buNone/>
            </a:pPr>
            <a:r>
              <a:rPr kumimoji="1" lang="en-US" altLang="zh-CN" sz="1800" dirty="0"/>
              <a:t>	</a:t>
            </a:r>
            <a:r>
              <a:rPr kumimoji="1" lang="en-US" altLang="zh-CN" sz="1800" dirty="0" smtClean="0"/>
              <a:t>Less skewed than PM2.5 data</a:t>
            </a:r>
            <a:endParaRPr kumimoji="1" lang="en-US" altLang="zh-CN" sz="1800" dirty="0"/>
          </a:p>
          <a:p>
            <a:pPr marL="0" indent="0">
              <a:lnSpc>
                <a:spcPct val="140000"/>
              </a:lnSpc>
              <a:buNone/>
            </a:pPr>
            <a:endParaRPr kumimoji="1" lang="en-US" altLang="zh-CN" sz="1800" dirty="0" smtClean="0"/>
          </a:p>
          <a:p>
            <a:pPr marL="0" indent="0">
              <a:lnSpc>
                <a:spcPct val="140000"/>
              </a:lnSpc>
              <a:buNone/>
            </a:pPr>
            <a:endParaRPr kumimoji="1" lang="en-US" altLang="zh-CN" sz="1800" dirty="0" smtClean="0"/>
          </a:p>
          <a:p>
            <a:pPr marL="0" indent="0">
              <a:lnSpc>
                <a:spcPct val="140000"/>
              </a:lnSpc>
              <a:buNone/>
            </a:pPr>
            <a:endParaRPr kumimoji="1" lang="en-US" altLang="zh-CN" sz="1800" dirty="0"/>
          </a:p>
          <a:p>
            <a:pPr marL="0" indent="0">
              <a:lnSpc>
                <a:spcPct val="140000"/>
              </a:lnSpc>
              <a:buNone/>
            </a:pPr>
            <a:endParaRPr kumimoji="1" lang="en-US" altLang="zh-CN" sz="1800" dirty="0" smtClean="0"/>
          </a:p>
          <a:p>
            <a:pPr marL="0" indent="0">
              <a:lnSpc>
                <a:spcPct val="140000"/>
              </a:lnSpc>
              <a:buNone/>
            </a:pPr>
            <a:endParaRPr kumimoji="1" lang="en-US" altLang="zh-CN" sz="1800" dirty="0"/>
          </a:p>
          <a:p>
            <a:pPr marL="0" indent="0">
              <a:lnSpc>
                <a:spcPct val="140000"/>
              </a:lnSpc>
              <a:buNone/>
            </a:pPr>
            <a:endParaRPr kumimoji="1" lang="en-US" altLang="zh-CN" sz="1800" dirty="0" smtClean="0"/>
          </a:p>
          <a:p>
            <a:pPr marL="0" indent="0">
              <a:lnSpc>
                <a:spcPct val="140000"/>
              </a:lnSpc>
              <a:buNone/>
            </a:pPr>
            <a:endParaRPr kumimoji="1" lang="en-US" altLang="zh-CN" sz="1800" dirty="0"/>
          </a:p>
          <a:p>
            <a:pPr marL="0" indent="0">
              <a:lnSpc>
                <a:spcPct val="140000"/>
              </a:lnSpc>
              <a:buNone/>
            </a:pPr>
            <a:endParaRPr kumimoji="1" lang="en-US" altLang="zh-CN" sz="1800" dirty="0" smtClean="0"/>
          </a:p>
        </p:txBody>
      </p:sp>
      <p:pic>
        <p:nvPicPr>
          <p:cNvPr id="6" name="图片 5" descr="Macintosh HD:Users:ClaireWang:Documents:study:STOR765:hist - oz.png"/>
          <p:cNvPicPr/>
          <p:nvPr/>
        </p:nvPicPr>
        <p:blipFill>
          <a:blip r:embed="rId2">
            <a:extLst>
              <a:ext uri="{28A0092B-C50C-407E-A947-70E740481C1C}">
                <a14:useLocalDpi xmlns:a14="http://schemas.microsoft.com/office/drawing/2010/main" val="0"/>
              </a:ext>
            </a:extLst>
          </a:blip>
          <a:srcRect/>
          <a:stretch>
            <a:fillRect/>
          </a:stretch>
        </p:blipFill>
        <p:spPr bwMode="auto">
          <a:xfrm>
            <a:off x="1397700" y="1311110"/>
            <a:ext cx="6325048" cy="4773402"/>
          </a:xfrm>
          <a:prstGeom prst="rect">
            <a:avLst/>
          </a:prstGeom>
          <a:noFill/>
          <a:ln>
            <a:noFill/>
          </a:ln>
        </p:spPr>
      </p:pic>
    </p:spTree>
    <p:extLst>
      <p:ext uri="{BB962C8B-B14F-4D97-AF65-F5344CB8AC3E}">
        <p14:creationId xmlns:p14="http://schemas.microsoft.com/office/powerpoint/2010/main" val="321788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1407" y="7384"/>
            <a:ext cx="8229600" cy="31013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2000" dirty="0" smtClean="0"/>
              <a:t>Ozone</a:t>
            </a:r>
            <a:endParaRPr kumimoji="1" lang="zh-CN" altLang="en-US" sz="2000" dirty="0"/>
          </a:p>
        </p:txBody>
      </p:sp>
      <p:sp>
        <p:nvSpPr>
          <p:cNvPr id="5" name="内容占位符 2"/>
          <p:cNvSpPr>
            <a:spLocks noGrp="1"/>
          </p:cNvSpPr>
          <p:nvPr>
            <p:ph idx="1"/>
          </p:nvPr>
        </p:nvSpPr>
        <p:spPr>
          <a:xfrm>
            <a:off x="457199" y="295365"/>
            <a:ext cx="8358251" cy="6335573"/>
          </a:xfrm>
        </p:spPr>
        <p:txBody>
          <a:bodyPr>
            <a:normAutofit/>
          </a:bodyPr>
          <a:lstStyle/>
          <a:p>
            <a:pPr>
              <a:lnSpc>
                <a:spcPct val="120000"/>
              </a:lnSpc>
            </a:pPr>
            <a:r>
              <a:rPr kumimoji="1" lang="en-US" altLang="zh-CN" sz="1800" dirty="0"/>
              <a:t>Box-Cox Transformation method </a:t>
            </a:r>
            <a:r>
              <a:rPr kumimoji="1" lang="en-US" altLang="zh-CN" sz="1800" dirty="0" smtClean="0"/>
              <a:t>applied: </a:t>
            </a:r>
          </a:p>
          <a:p>
            <a:pPr marL="0" indent="0">
              <a:lnSpc>
                <a:spcPct val="120000"/>
              </a:lnSpc>
              <a:buNone/>
            </a:pPr>
            <a:r>
              <a:rPr kumimoji="1" lang="en-US" altLang="zh-CN" sz="1800" dirty="0"/>
              <a:t>	</a:t>
            </a:r>
            <a:r>
              <a:rPr kumimoji="1" lang="en-US" altLang="zh-CN" sz="1800" dirty="0" smtClean="0"/>
              <a:t>Optimal lambda values close to 1, suggesting distributions  </a:t>
            </a:r>
            <a:r>
              <a:rPr kumimoji="1" lang="en-US" altLang="zh-CN" sz="1800" dirty="0" smtClean="0"/>
              <a:t>close to normal distribution; little changes after transformation.</a:t>
            </a:r>
          </a:p>
          <a:p>
            <a:pPr marL="0" indent="0">
              <a:lnSpc>
                <a:spcPct val="120000"/>
              </a:lnSpc>
              <a:buNone/>
            </a:pPr>
            <a:endParaRPr kumimoji="1" lang="en-US" altLang="zh-CN" sz="1800" dirty="0" smtClean="0"/>
          </a:p>
          <a:p>
            <a:pPr marL="0" indent="0">
              <a:lnSpc>
                <a:spcPct val="120000"/>
              </a:lnSpc>
              <a:buNone/>
            </a:pPr>
            <a:endParaRPr kumimoji="1" lang="en-US" altLang="zh-CN" sz="1800" dirty="0"/>
          </a:p>
          <a:p>
            <a:pPr marL="0" indent="0">
              <a:lnSpc>
                <a:spcPct val="120000"/>
              </a:lnSpc>
              <a:buNone/>
            </a:pPr>
            <a:endParaRPr kumimoji="1" lang="en-US" altLang="zh-CN" sz="1800" dirty="0" smtClean="0"/>
          </a:p>
          <a:p>
            <a:pPr marL="0" indent="0">
              <a:lnSpc>
                <a:spcPct val="120000"/>
              </a:lnSpc>
              <a:buNone/>
            </a:pPr>
            <a:endParaRPr kumimoji="1" lang="en-US" altLang="zh-CN" sz="1800" dirty="0"/>
          </a:p>
          <a:p>
            <a:pPr marL="0" indent="0">
              <a:lnSpc>
                <a:spcPct val="120000"/>
              </a:lnSpc>
              <a:buNone/>
            </a:pPr>
            <a:endParaRPr kumimoji="1" lang="en-US" altLang="zh-CN" sz="1800" dirty="0" smtClean="0"/>
          </a:p>
          <a:p>
            <a:pPr marL="0" indent="0">
              <a:lnSpc>
                <a:spcPct val="120000"/>
              </a:lnSpc>
              <a:buNone/>
            </a:pPr>
            <a:endParaRPr kumimoji="1" lang="en-US" altLang="zh-CN" sz="1800" dirty="0" smtClean="0"/>
          </a:p>
          <a:p>
            <a:pPr marL="0" indent="0">
              <a:lnSpc>
                <a:spcPct val="120000"/>
              </a:lnSpc>
              <a:buNone/>
            </a:pPr>
            <a:r>
              <a:rPr kumimoji="1" lang="en-US" altLang="zh-CN" sz="1800" dirty="0"/>
              <a:t>	</a:t>
            </a:r>
            <a:r>
              <a:rPr kumimoji="1" lang="en-US" altLang="zh-CN" sz="1800" dirty="0" smtClean="0"/>
              <a:t>e.g. </a:t>
            </a:r>
            <a:r>
              <a:rPr lang="en-US" altLang="zh-CN" sz="1800" dirty="0"/>
              <a:t>Q-Q plots </a:t>
            </a:r>
            <a:r>
              <a:rPr lang="en-US" altLang="zh-CN" sz="1800" dirty="0"/>
              <a:t>of site </a:t>
            </a:r>
            <a:r>
              <a:rPr lang="en-US" altLang="zh-CN" sz="1800" dirty="0" smtClean="0"/>
              <a:t>LISEL data before and after transformation (</a:t>
            </a:r>
            <a:r>
              <a:rPr lang="en-US" altLang="zh-CN" sz="1800" dirty="0"/>
              <a:t>lambda </a:t>
            </a:r>
            <a:r>
              <a:rPr lang="en-US" altLang="zh-CN" sz="1800" dirty="0" smtClean="0"/>
              <a:t>= 0.9 )</a:t>
            </a:r>
            <a:r>
              <a:rPr lang="en-US" altLang="zh-CN" sz="1800" dirty="0"/>
              <a:t>.</a:t>
            </a:r>
            <a:r>
              <a:rPr lang="en-US" altLang="zh-CN" sz="1800" dirty="0"/>
              <a:t> </a:t>
            </a:r>
            <a:endParaRPr kumimoji="1" lang="en-US" altLang="zh-CN" sz="1800" dirty="0" smtClean="0"/>
          </a:p>
          <a:p>
            <a:pPr>
              <a:lnSpc>
                <a:spcPct val="120000"/>
              </a:lnSpc>
            </a:pPr>
            <a:r>
              <a:rPr kumimoji="1" lang="en-US" altLang="zh-CN" sz="1800" dirty="0" smtClean="0"/>
              <a:t>Tests: </a:t>
            </a:r>
          </a:p>
          <a:p>
            <a:pPr marL="0" indent="0">
              <a:lnSpc>
                <a:spcPct val="120000"/>
              </a:lnSpc>
              <a:buNone/>
            </a:pPr>
            <a:r>
              <a:rPr kumimoji="1" lang="en-US" altLang="zh-CN" sz="1800" dirty="0"/>
              <a:t>	</a:t>
            </a:r>
            <a:r>
              <a:rPr kumimoji="1" lang="en-US" altLang="zh-CN" sz="1800" dirty="0" smtClean="0"/>
              <a:t>1. T test on raw data: 7 nearest sites have p-values &lt;0.0001; 4 sites have p-values &gt; 0.01, and 3 far from lake.</a:t>
            </a:r>
          </a:p>
          <a:p>
            <a:pPr marL="0" indent="0">
              <a:lnSpc>
                <a:spcPct val="120000"/>
              </a:lnSpc>
              <a:buNone/>
            </a:pPr>
            <a:r>
              <a:rPr kumimoji="1" lang="en-US" altLang="zh-CN" sz="1800" dirty="0"/>
              <a:t>	</a:t>
            </a:r>
            <a:r>
              <a:rPr kumimoji="1" lang="en-US" altLang="zh-CN" sz="1800" dirty="0" smtClean="0"/>
              <a:t>2. T test on transformed data: similar; p-values decrease except one.</a:t>
            </a:r>
          </a:p>
          <a:p>
            <a:pPr marL="0" indent="0">
              <a:lnSpc>
                <a:spcPct val="120000"/>
              </a:lnSpc>
              <a:buNone/>
            </a:pPr>
            <a:r>
              <a:rPr kumimoji="1" lang="en-US" altLang="zh-CN" sz="1800" dirty="0"/>
              <a:t>	</a:t>
            </a:r>
            <a:r>
              <a:rPr kumimoji="1" lang="en-US" altLang="zh-CN" sz="1800" dirty="0" smtClean="0"/>
              <a:t>3. Wilcoxon signed-rank test: discrepancy exists in some; test might be less appropriate since distribution is not that non-normal.</a:t>
            </a:r>
          </a:p>
        </p:txBody>
      </p:sp>
      <p:pic>
        <p:nvPicPr>
          <p:cNvPr id="6" name="图片 5" descr="LIS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995" y="1420808"/>
            <a:ext cx="3744130" cy="2221863"/>
          </a:xfrm>
          <a:prstGeom prst="rect">
            <a:avLst/>
          </a:prstGeom>
        </p:spPr>
      </p:pic>
    </p:spTree>
    <p:extLst>
      <p:ext uri="{BB962C8B-B14F-4D97-AF65-F5344CB8AC3E}">
        <p14:creationId xmlns:p14="http://schemas.microsoft.com/office/powerpoint/2010/main" val="1657021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55300"/>
            <a:ext cx="8402550" cy="5449480"/>
          </a:xfrm>
        </p:spPr>
        <p:txBody>
          <a:bodyPr>
            <a:normAutofit/>
          </a:bodyPr>
          <a:lstStyle/>
          <a:p>
            <a:pPr>
              <a:lnSpc>
                <a:spcPct val="140000"/>
              </a:lnSpc>
            </a:pPr>
            <a:r>
              <a:rPr lang="en-US" altLang="zh-CN" sz="1800" dirty="0" smtClean="0"/>
              <a:t>Data: </a:t>
            </a:r>
          </a:p>
          <a:p>
            <a:pPr marL="0" indent="0">
              <a:lnSpc>
                <a:spcPct val="140000"/>
              </a:lnSpc>
              <a:buNone/>
            </a:pPr>
            <a:r>
              <a:rPr lang="en-US" altLang="zh-CN" sz="1800" dirty="0" smtClean="0"/>
              <a:t>1. Daily PM2.5 AQI and Ozone AQI calculated based on daily average of hourly concentration: Ozone: peak </a:t>
            </a:r>
            <a:r>
              <a:rPr lang="en-US" altLang="zh-CN" sz="1800" dirty="0"/>
              <a:t>8-hour running </a:t>
            </a:r>
            <a:r>
              <a:rPr lang="en-US" altLang="zh-CN" sz="1800" dirty="0" smtClean="0"/>
              <a:t>average; PM2.5 AQI: 24</a:t>
            </a:r>
            <a:r>
              <a:rPr lang="en-US" altLang="zh-CN" sz="1800" dirty="0"/>
              <a:t>-hour average.</a:t>
            </a:r>
            <a:r>
              <a:rPr lang="en-US" altLang="zh-CN" sz="1800" dirty="0"/>
              <a:t> </a:t>
            </a:r>
            <a:endParaRPr lang="en-US" altLang="zh-CN" sz="1800" dirty="0" smtClean="0"/>
          </a:p>
          <a:p>
            <a:pPr marL="0" indent="0">
              <a:lnSpc>
                <a:spcPct val="140000"/>
              </a:lnSpc>
              <a:buNone/>
            </a:pPr>
            <a:r>
              <a:rPr kumimoji="1" lang="en-US" altLang="zh-CN" sz="1800" dirty="0" smtClean="0"/>
              <a:t>2. 75% completeness rule</a:t>
            </a:r>
          </a:p>
          <a:p>
            <a:pPr marL="0" indent="0">
              <a:lnSpc>
                <a:spcPct val="140000"/>
              </a:lnSpc>
              <a:buNone/>
            </a:pPr>
            <a:r>
              <a:rPr kumimoji="1" lang="en-US" altLang="zh-CN" sz="1800" dirty="0" smtClean="0"/>
              <a:t>	</a:t>
            </a:r>
          </a:p>
          <a:p>
            <a:pPr>
              <a:lnSpc>
                <a:spcPct val="140000"/>
              </a:lnSpc>
            </a:pPr>
            <a:r>
              <a:rPr kumimoji="1" lang="en-US" altLang="zh-CN" sz="1800" dirty="0" smtClean="0"/>
              <a:t>Analyses </a:t>
            </a:r>
            <a:r>
              <a:rPr kumimoji="1" lang="en-US" altLang="zh-CN" sz="1800" dirty="0" smtClean="0"/>
              <a:t>conducted</a:t>
            </a:r>
            <a:r>
              <a:rPr kumimoji="1" lang="en-US" altLang="zh-CN" sz="1800" dirty="0" smtClean="0"/>
              <a:t>: same as in the case of hourly concentration</a:t>
            </a:r>
          </a:p>
          <a:p>
            <a:pPr marL="0" indent="0">
              <a:lnSpc>
                <a:spcPct val="140000"/>
              </a:lnSpc>
              <a:buNone/>
            </a:pPr>
            <a:r>
              <a:rPr kumimoji="1" lang="en-US" altLang="zh-CN" sz="1800" dirty="0" smtClean="0"/>
              <a:t>	1. Calculated correlation between data from each FRM site and the VG site, with corresponding hypothesis testing;</a:t>
            </a:r>
          </a:p>
          <a:p>
            <a:pPr marL="0" indent="0">
              <a:lnSpc>
                <a:spcPct val="140000"/>
              </a:lnSpc>
              <a:buNone/>
            </a:pPr>
            <a:r>
              <a:rPr kumimoji="1" lang="en-US" altLang="zh-CN" sz="1800" dirty="0"/>
              <a:t>	</a:t>
            </a:r>
            <a:r>
              <a:rPr kumimoji="1" lang="en-US" altLang="zh-CN" sz="1800" dirty="0" smtClean="0"/>
              <a:t>2. Studied relationship between distance (between two sites) and correlation (between data from these two sites);</a:t>
            </a:r>
          </a:p>
          <a:p>
            <a:pPr marL="0" indent="0">
              <a:lnSpc>
                <a:spcPct val="140000"/>
              </a:lnSpc>
              <a:buNone/>
            </a:pPr>
            <a:r>
              <a:rPr kumimoji="1" lang="en-US" altLang="zh-CN" sz="1800" dirty="0" smtClean="0"/>
              <a:t>	3</a:t>
            </a:r>
            <a:r>
              <a:rPr kumimoji="1" lang="en-US" altLang="zh-CN" sz="1800" dirty="0"/>
              <a:t>. Conducted test of equality on means of </a:t>
            </a:r>
            <a:r>
              <a:rPr kumimoji="1" lang="en-US" altLang="zh-CN" sz="1800" dirty="0" smtClean="0"/>
              <a:t>data </a:t>
            </a:r>
            <a:r>
              <a:rPr kumimoji="1" lang="en-US" altLang="zh-CN" sz="1800" dirty="0"/>
              <a:t>from each FRM site and the VG </a:t>
            </a:r>
            <a:r>
              <a:rPr kumimoji="1" lang="en-US" altLang="zh-CN" sz="1800" dirty="0" smtClean="0"/>
              <a:t>site</a:t>
            </a:r>
            <a:r>
              <a:rPr kumimoji="1" lang="en-US" altLang="zh-CN" sz="1800" dirty="0"/>
              <a:t>.</a:t>
            </a:r>
            <a:endParaRPr kumimoji="1" lang="en-US" altLang="zh-CN" sz="1800" dirty="0"/>
          </a:p>
        </p:txBody>
      </p:sp>
      <p:sp>
        <p:nvSpPr>
          <p:cNvPr id="4" name="标题 1"/>
          <p:cNvSpPr>
            <a:spLocks noGrp="1"/>
          </p:cNvSpPr>
          <p:nvPr>
            <p:ph type="title"/>
          </p:nvPr>
        </p:nvSpPr>
        <p:spPr>
          <a:xfrm>
            <a:off x="457200" y="505992"/>
            <a:ext cx="8229600" cy="462708"/>
          </a:xfrm>
        </p:spPr>
        <p:txBody>
          <a:bodyPr>
            <a:normAutofit fontScale="90000"/>
          </a:bodyPr>
          <a:lstStyle/>
          <a:p>
            <a:pPr algn="l"/>
            <a:r>
              <a:rPr kumimoji="1" lang="en-US" altLang="zh-CN" dirty="0" smtClean="0"/>
              <a:t>Analysis on Daily AQI</a:t>
            </a:r>
            <a:endParaRPr kumimoji="1" lang="zh-CN" altLang="en-US" dirty="0"/>
          </a:p>
        </p:txBody>
      </p:sp>
    </p:spTree>
    <p:extLst>
      <p:ext uri="{BB962C8B-B14F-4D97-AF65-F5344CB8AC3E}">
        <p14:creationId xmlns:p14="http://schemas.microsoft.com/office/powerpoint/2010/main" val="61958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7751"/>
            <a:ext cx="8229600" cy="4669339"/>
          </a:xfrm>
        </p:spPr>
        <p:txBody>
          <a:bodyPr>
            <a:normAutofit/>
          </a:bodyPr>
          <a:lstStyle/>
          <a:p>
            <a:pPr>
              <a:lnSpc>
                <a:spcPct val="140000"/>
              </a:lnSpc>
            </a:pPr>
            <a:r>
              <a:rPr kumimoji="1" lang="en-US" altLang="zh-CN" sz="1800" dirty="0" smtClean="0"/>
              <a:t>Similar results compared with hourly PM2.5 concentration analyses:</a:t>
            </a:r>
          </a:p>
          <a:p>
            <a:pPr marL="0" indent="0">
              <a:lnSpc>
                <a:spcPct val="140000"/>
              </a:lnSpc>
              <a:buNone/>
            </a:pPr>
            <a:r>
              <a:rPr kumimoji="1" lang="en-US" altLang="zh-CN" sz="1800" dirty="0"/>
              <a:t>	</a:t>
            </a:r>
            <a:r>
              <a:rPr kumimoji="1" lang="en-US" altLang="zh-CN" sz="1800" dirty="0" smtClean="0"/>
              <a:t>1. Slightly larger correlations between FRM AQI and VG AQI;</a:t>
            </a:r>
          </a:p>
          <a:p>
            <a:pPr marL="0" indent="0">
              <a:lnSpc>
                <a:spcPct val="140000"/>
              </a:lnSpc>
              <a:buNone/>
            </a:pPr>
            <a:r>
              <a:rPr kumimoji="1" lang="en-US" altLang="zh-CN" sz="1800" dirty="0"/>
              <a:t>	</a:t>
            </a:r>
            <a:r>
              <a:rPr kumimoji="1" lang="en-US" altLang="zh-CN" sz="1800" dirty="0" smtClean="0"/>
              <a:t>2. </a:t>
            </a:r>
            <a:r>
              <a:rPr lang="en-US" altLang="zh-CN" sz="1800" dirty="0"/>
              <a:t>N</a:t>
            </a:r>
            <a:r>
              <a:rPr lang="en-US" altLang="zh-CN" sz="1800" dirty="0" smtClean="0"/>
              <a:t>egative </a:t>
            </a:r>
            <a:r>
              <a:rPr lang="en-US" altLang="zh-CN" sz="1800" dirty="0"/>
              <a:t>linear relationship between distance and correlation still </a:t>
            </a:r>
            <a:r>
              <a:rPr lang="en-US" altLang="zh-CN" sz="1800" dirty="0" smtClean="0"/>
              <a:t>holds;</a:t>
            </a:r>
            <a:endParaRPr kumimoji="1" lang="en-US" altLang="zh-CN" sz="1800" dirty="0" smtClean="0"/>
          </a:p>
          <a:p>
            <a:pPr marL="0" indent="0">
              <a:lnSpc>
                <a:spcPct val="140000"/>
              </a:lnSpc>
              <a:buNone/>
            </a:pPr>
            <a:r>
              <a:rPr kumimoji="1" lang="en-US" altLang="zh-CN" sz="1800" dirty="0"/>
              <a:t>	</a:t>
            </a:r>
            <a:r>
              <a:rPr kumimoji="1" lang="en-US" altLang="zh-CN" sz="1800" dirty="0" smtClean="0"/>
              <a:t>3. Sample distributions are right-skewed, transformation applied:</a:t>
            </a:r>
          </a:p>
          <a:p>
            <a:pPr marL="0" indent="0">
              <a:lnSpc>
                <a:spcPct val="140000"/>
              </a:lnSpc>
              <a:buNone/>
            </a:pPr>
            <a:r>
              <a:rPr kumimoji="1" lang="en-US" altLang="zh-CN" sz="1800" dirty="0"/>
              <a:t>	</a:t>
            </a:r>
            <a:r>
              <a:rPr kumimoji="1" lang="en-US" altLang="zh-CN" sz="1800" dirty="0" smtClean="0"/>
              <a:t>	Results: </a:t>
            </a:r>
            <a:r>
              <a:rPr lang="en-US" altLang="zh-CN" sz="1800" dirty="0" smtClean="0"/>
              <a:t>the </a:t>
            </a:r>
            <a:r>
              <a:rPr lang="en-US" altLang="zh-CN" sz="1800" dirty="0"/>
              <a:t>p-values of tests on PM2.5 AQI </a:t>
            </a:r>
            <a:r>
              <a:rPr lang="en-US" altLang="zh-CN" sz="1800" dirty="0" smtClean="0"/>
              <a:t>are all less </a:t>
            </a:r>
            <a:r>
              <a:rPr lang="en-US" altLang="zh-CN" sz="1800" dirty="0"/>
              <a:t>than </a:t>
            </a:r>
            <a:r>
              <a:rPr lang="en-US" altLang="zh-CN" sz="1800" dirty="0" smtClean="0"/>
              <a:t>0.0001, </a:t>
            </a:r>
            <a:r>
              <a:rPr lang="en-US" altLang="zh-CN" sz="1800" dirty="0"/>
              <a:t>implying that the mean of hourly PM2.5 AQI from FRM sites are significantly different from that of the VG site.</a:t>
            </a:r>
            <a:r>
              <a:rPr lang="en-US" altLang="zh-CN" sz="1800" dirty="0"/>
              <a:t> </a:t>
            </a:r>
            <a:endParaRPr lang="en-US" altLang="zh-CN" sz="1800" dirty="0" smtClean="0"/>
          </a:p>
        </p:txBody>
      </p:sp>
      <p:sp>
        <p:nvSpPr>
          <p:cNvPr id="4" name="标题 1"/>
          <p:cNvSpPr>
            <a:spLocks noGrp="1"/>
          </p:cNvSpPr>
          <p:nvPr>
            <p:ph type="title"/>
          </p:nvPr>
        </p:nvSpPr>
        <p:spPr>
          <a:xfrm>
            <a:off x="457200" y="315755"/>
            <a:ext cx="7963807" cy="614644"/>
          </a:xfrm>
        </p:spPr>
        <p:txBody>
          <a:bodyPr>
            <a:noAutofit/>
          </a:bodyPr>
          <a:lstStyle/>
          <a:p>
            <a:pPr algn="l">
              <a:lnSpc>
                <a:spcPct val="140000"/>
              </a:lnSpc>
            </a:pPr>
            <a:r>
              <a:rPr kumimoji="1" lang="en-US" altLang="zh-CN" sz="2400" dirty="0" smtClean="0"/>
              <a:t>PM2.5</a:t>
            </a:r>
            <a:endParaRPr kumimoji="1" lang="zh-CN" altLang="en-US" sz="2400" dirty="0"/>
          </a:p>
        </p:txBody>
      </p:sp>
    </p:spTree>
    <p:extLst>
      <p:ext uri="{BB962C8B-B14F-4D97-AF65-F5344CB8AC3E}">
        <p14:creationId xmlns:p14="http://schemas.microsoft.com/office/powerpoint/2010/main" val="285649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68073"/>
            <a:ext cx="7963807" cy="614644"/>
          </a:xfrm>
        </p:spPr>
        <p:txBody>
          <a:bodyPr>
            <a:noAutofit/>
          </a:bodyPr>
          <a:lstStyle/>
          <a:p>
            <a:pPr algn="l">
              <a:lnSpc>
                <a:spcPct val="140000"/>
              </a:lnSpc>
            </a:pPr>
            <a:r>
              <a:rPr kumimoji="1" lang="en-US" altLang="zh-CN" sz="2400" dirty="0" smtClean="0"/>
              <a:t>Ozone</a:t>
            </a:r>
            <a:endParaRPr kumimoji="1" lang="zh-CN" altLang="en-US" sz="2400" dirty="0"/>
          </a:p>
        </p:txBody>
      </p:sp>
      <p:sp>
        <p:nvSpPr>
          <p:cNvPr id="5" name="内容占位符 2"/>
          <p:cNvSpPr>
            <a:spLocks noGrp="1"/>
          </p:cNvSpPr>
          <p:nvPr>
            <p:ph idx="1"/>
          </p:nvPr>
        </p:nvSpPr>
        <p:spPr>
          <a:xfrm>
            <a:off x="457200" y="782717"/>
            <a:ext cx="8229600" cy="5862990"/>
          </a:xfrm>
        </p:spPr>
        <p:txBody>
          <a:bodyPr>
            <a:normAutofit/>
          </a:bodyPr>
          <a:lstStyle/>
          <a:p>
            <a:pPr>
              <a:lnSpc>
                <a:spcPct val="140000"/>
              </a:lnSpc>
            </a:pPr>
            <a:r>
              <a:rPr kumimoji="1" lang="en-US" altLang="zh-CN" sz="1800" dirty="0" smtClean="0"/>
              <a:t>Compared with hourly Ozone concentration analyses:</a:t>
            </a:r>
          </a:p>
          <a:p>
            <a:pPr marL="0" indent="0">
              <a:lnSpc>
                <a:spcPct val="140000"/>
              </a:lnSpc>
              <a:buNone/>
            </a:pPr>
            <a:r>
              <a:rPr kumimoji="1" lang="en-US" altLang="zh-CN" sz="1800" b="1" dirty="0" smtClean="0"/>
              <a:t>Similar:</a:t>
            </a:r>
          </a:p>
          <a:p>
            <a:pPr marL="0" indent="0">
              <a:lnSpc>
                <a:spcPct val="140000"/>
              </a:lnSpc>
              <a:buNone/>
            </a:pPr>
            <a:r>
              <a:rPr kumimoji="1" lang="en-US" altLang="zh-CN" sz="1800" dirty="0"/>
              <a:t>	</a:t>
            </a:r>
            <a:r>
              <a:rPr kumimoji="1" lang="en-US" altLang="zh-CN" sz="1800" dirty="0" smtClean="0"/>
              <a:t>1. Slightly larger correlations between FRM AQI and VG AQI;</a:t>
            </a:r>
          </a:p>
          <a:p>
            <a:pPr marL="0" indent="0">
              <a:lnSpc>
                <a:spcPct val="140000"/>
              </a:lnSpc>
              <a:buNone/>
            </a:pPr>
            <a:r>
              <a:rPr kumimoji="1" lang="en-US" altLang="zh-CN" sz="1800" dirty="0"/>
              <a:t>	</a:t>
            </a:r>
            <a:r>
              <a:rPr kumimoji="1" lang="en-US" altLang="zh-CN" sz="1800" dirty="0" smtClean="0"/>
              <a:t>2. </a:t>
            </a:r>
            <a:r>
              <a:rPr lang="en-US" altLang="zh-CN" sz="1800" dirty="0"/>
              <a:t>N</a:t>
            </a:r>
            <a:r>
              <a:rPr lang="en-US" altLang="zh-CN" sz="1800" dirty="0" smtClean="0"/>
              <a:t>egative </a:t>
            </a:r>
            <a:r>
              <a:rPr lang="en-US" altLang="zh-CN" sz="1800" dirty="0"/>
              <a:t>linear relationship between distance and correlation still </a:t>
            </a:r>
            <a:r>
              <a:rPr lang="en-US" altLang="zh-CN" sz="1800" dirty="0" smtClean="0"/>
              <a:t>holds.</a:t>
            </a:r>
          </a:p>
          <a:p>
            <a:pPr marL="0" indent="0">
              <a:lnSpc>
                <a:spcPct val="140000"/>
              </a:lnSpc>
              <a:buNone/>
            </a:pPr>
            <a:endParaRPr lang="en-US" altLang="zh-CN" sz="1800" dirty="0" smtClean="0"/>
          </a:p>
          <a:p>
            <a:pPr marL="0" indent="0">
              <a:lnSpc>
                <a:spcPct val="140000"/>
              </a:lnSpc>
              <a:buNone/>
            </a:pPr>
            <a:r>
              <a:rPr kumimoji="1" lang="en-US" altLang="zh-CN" sz="1800" b="1" dirty="0" smtClean="0"/>
              <a:t>Different:</a:t>
            </a:r>
          </a:p>
          <a:p>
            <a:pPr marL="0" indent="0">
              <a:lnSpc>
                <a:spcPct val="140000"/>
              </a:lnSpc>
              <a:buNone/>
            </a:pPr>
            <a:r>
              <a:rPr kumimoji="1" lang="en-US" altLang="zh-CN" sz="1800" dirty="0"/>
              <a:t>	</a:t>
            </a:r>
            <a:r>
              <a:rPr kumimoji="1" lang="en-US" altLang="zh-CN" sz="1800" dirty="0" smtClean="0"/>
              <a:t>Sample distributions are right-skewed;</a:t>
            </a:r>
          </a:p>
          <a:p>
            <a:pPr marL="0" indent="0">
              <a:lnSpc>
                <a:spcPct val="140000"/>
              </a:lnSpc>
              <a:buNone/>
            </a:pPr>
            <a:r>
              <a:rPr kumimoji="1" lang="en-US" altLang="zh-CN" sz="1800" dirty="0"/>
              <a:t>	</a:t>
            </a:r>
            <a:r>
              <a:rPr kumimoji="1" lang="en-US" altLang="zh-CN" sz="1800" dirty="0" smtClean="0"/>
              <a:t>Results:</a:t>
            </a:r>
          </a:p>
          <a:p>
            <a:pPr marL="0" indent="0">
              <a:lnSpc>
                <a:spcPct val="140000"/>
              </a:lnSpc>
              <a:buNone/>
            </a:pPr>
            <a:r>
              <a:rPr kumimoji="1" lang="en-US" altLang="zh-CN" sz="1800" dirty="0"/>
              <a:t>	</a:t>
            </a:r>
            <a:r>
              <a:rPr kumimoji="1" lang="en-US" altLang="zh-CN" sz="1800" dirty="0" smtClean="0"/>
              <a:t>	Wilcoxon signed-rank test: 2 sites with large p-values (0.4297, 0.9687); CARY is one of the 4 sites in the case of hourly Ozone concentration;</a:t>
            </a:r>
          </a:p>
          <a:p>
            <a:pPr marL="0" indent="0">
              <a:lnSpc>
                <a:spcPct val="140000"/>
              </a:lnSpc>
              <a:buNone/>
            </a:pPr>
            <a:r>
              <a:rPr kumimoji="1" lang="en-US" altLang="zh-CN" sz="1800" dirty="0"/>
              <a:t>	</a:t>
            </a:r>
            <a:r>
              <a:rPr kumimoji="1" lang="en-US" altLang="zh-CN" sz="1800" dirty="0" smtClean="0"/>
              <a:t>	Paired T test on transformed data: same two sites with large p-values with (0.4896, 0.3678)</a:t>
            </a:r>
          </a:p>
        </p:txBody>
      </p:sp>
    </p:spTree>
    <p:extLst>
      <p:ext uri="{BB962C8B-B14F-4D97-AF65-F5344CB8AC3E}">
        <p14:creationId xmlns:p14="http://schemas.microsoft.com/office/powerpoint/2010/main" val="233717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Content</a:t>
            </a:r>
            <a:endParaRPr kumimoji="1" lang="zh-CN" altLang="en-US" dirty="0"/>
          </a:p>
        </p:txBody>
      </p:sp>
      <p:sp>
        <p:nvSpPr>
          <p:cNvPr id="3" name="内容占位符 2"/>
          <p:cNvSpPr>
            <a:spLocks noGrp="1"/>
          </p:cNvSpPr>
          <p:nvPr>
            <p:ph idx="1"/>
          </p:nvPr>
        </p:nvSpPr>
        <p:spPr>
          <a:xfrm>
            <a:off x="1344802" y="1600200"/>
            <a:ext cx="6466090" cy="4525963"/>
          </a:xfrm>
        </p:spPr>
        <p:txBody>
          <a:bodyPr>
            <a:normAutofit/>
          </a:bodyPr>
          <a:lstStyle/>
          <a:p>
            <a:pPr>
              <a:lnSpc>
                <a:spcPct val="150000"/>
              </a:lnSpc>
            </a:pPr>
            <a:r>
              <a:rPr kumimoji="1" lang="en-US" altLang="zh-CN" sz="2800" dirty="0" smtClean="0"/>
              <a:t>Introduction</a:t>
            </a:r>
          </a:p>
          <a:p>
            <a:pPr>
              <a:lnSpc>
                <a:spcPct val="150000"/>
              </a:lnSpc>
            </a:pPr>
            <a:r>
              <a:rPr kumimoji="1" lang="en-US" altLang="zh-CN" sz="2800" dirty="0" smtClean="0"/>
              <a:t>Data Description</a:t>
            </a:r>
            <a:endParaRPr kumimoji="1" lang="en-US" altLang="zh-CN" sz="2800" dirty="0" smtClean="0"/>
          </a:p>
          <a:p>
            <a:pPr>
              <a:lnSpc>
                <a:spcPct val="150000"/>
              </a:lnSpc>
            </a:pPr>
            <a:r>
              <a:rPr kumimoji="1" lang="en-US" altLang="zh-CN" sz="2800" dirty="0" smtClean="0"/>
              <a:t>Analysis On Hourly Concentration</a:t>
            </a:r>
          </a:p>
          <a:p>
            <a:pPr>
              <a:lnSpc>
                <a:spcPct val="150000"/>
              </a:lnSpc>
            </a:pPr>
            <a:r>
              <a:rPr kumimoji="1" lang="en-US" altLang="zh-CN" sz="2800" dirty="0" smtClean="0"/>
              <a:t>Analysis On Daily AQI</a:t>
            </a:r>
          </a:p>
          <a:p>
            <a:pPr>
              <a:lnSpc>
                <a:spcPct val="150000"/>
              </a:lnSpc>
            </a:pPr>
            <a:r>
              <a:rPr kumimoji="1" lang="en-US" altLang="zh-CN" sz="2800" dirty="0" smtClean="0"/>
              <a:t>Conclusion</a:t>
            </a:r>
            <a:endParaRPr kumimoji="1" lang="zh-CN" altLang="en-US" sz="2800" dirty="0"/>
          </a:p>
        </p:txBody>
      </p:sp>
    </p:spTree>
    <p:extLst>
      <p:ext uri="{BB962C8B-B14F-4D97-AF65-F5344CB8AC3E}">
        <p14:creationId xmlns:p14="http://schemas.microsoft.com/office/powerpoint/2010/main" val="2507550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68073"/>
            <a:ext cx="7963807" cy="614644"/>
          </a:xfrm>
        </p:spPr>
        <p:txBody>
          <a:bodyPr>
            <a:noAutofit/>
          </a:bodyPr>
          <a:lstStyle/>
          <a:p>
            <a:pPr algn="l">
              <a:lnSpc>
                <a:spcPct val="140000"/>
              </a:lnSpc>
            </a:pPr>
            <a:r>
              <a:rPr kumimoji="1" lang="en-US" altLang="zh-CN" sz="2400" dirty="0" smtClean="0"/>
              <a:t>Largest Daily AQI </a:t>
            </a:r>
            <a:endParaRPr kumimoji="1" lang="zh-CN" altLang="en-US" sz="2400" dirty="0"/>
          </a:p>
        </p:txBody>
      </p:sp>
      <p:sp>
        <p:nvSpPr>
          <p:cNvPr id="5" name="内容占位符 2"/>
          <p:cNvSpPr>
            <a:spLocks noGrp="1"/>
          </p:cNvSpPr>
          <p:nvPr>
            <p:ph idx="1"/>
          </p:nvPr>
        </p:nvSpPr>
        <p:spPr>
          <a:xfrm>
            <a:off x="457200" y="974704"/>
            <a:ext cx="8229600" cy="5331334"/>
          </a:xfrm>
        </p:spPr>
        <p:txBody>
          <a:bodyPr>
            <a:normAutofit/>
          </a:bodyPr>
          <a:lstStyle/>
          <a:p>
            <a:pPr marL="0" indent="0">
              <a:lnSpc>
                <a:spcPct val="140000"/>
              </a:lnSpc>
              <a:buNone/>
            </a:pPr>
            <a:r>
              <a:rPr lang="en-US" altLang="zh-CN" sz="1800" dirty="0" smtClean="0"/>
              <a:t>1. Counts and percentage of days reported as “general AQI” (largest AQI)</a:t>
            </a:r>
          </a:p>
          <a:p>
            <a:pPr>
              <a:lnSpc>
                <a:spcPct val="140000"/>
              </a:lnSpc>
            </a:pPr>
            <a:r>
              <a:rPr lang="en-US" altLang="zh-CN" sz="1800" dirty="0" smtClean="0"/>
              <a:t>FRM sites:</a:t>
            </a:r>
          </a:p>
          <a:p>
            <a:pPr marL="0" indent="0">
              <a:lnSpc>
                <a:spcPct val="140000"/>
              </a:lnSpc>
              <a:buNone/>
            </a:pPr>
            <a:r>
              <a:rPr lang="en-US" altLang="zh-CN" sz="1800" dirty="0"/>
              <a:t>	</a:t>
            </a:r>
            <a:r>
              <a:rPr lang="en-US" altLang="zh-CN" sz="1800" dirty="0" smtClean="0"/>
              <a:t>PM2.5: </a:t>
            </a:r>
            <a:r>
              <a:rPr lang="en-US" altLang="zh-CN" sz="1800" dirty="0"/>
              <a:t>NORTHBRK accounts for the largest percentage of 39% (64 </a:t>
            </a:r>
            <a:r>
              <a:rPr lang="en-US" altLang="zh-CN" sz="1800" dirty="0" smtClean="0"/>
              <a:t>days)</a:t>
            </a:r>
            <a:r>
              <a:rPr lang="en-US" altLang="zh-CN" sz="1800" dirty="0"/>
              <a:t>, while the least is CHI_COM accounting for 7% (11 days</a:t>
            </a:r>
            <a:r>
              <a:rPr lang="en-US" altLang="zh-CN" sz="1800" dirty="0" smtClean="0"/>
              <a:t>);</a:t>
            </a:r>
          </a:p>
          <a:p>
            <a:pPr marL="0" indent="0">
              <a:lnSpc>
                <a:spcPct val="140000"/>
              </a:lnSpc>
              <a:buNone/>
            </a:pPr>
            <a:r>
              <a:rPr lang="en-US" altLang="zh-CN" sz="1800" dirty="0"/>
              <a:t>	</a:t>
            </a:r>
            <a:r>
              <a:rPr lang="en-US" altLang="zh-CN" sz="1800" dirty="0" smtClean="0"/>
              <a:t>Ozone: CHI_SWFP </a:t>
            </a:r>
            <a:r>
              <a:rPr lang="en-US" altLang="zh-CN" sz="1800" dirty="0"/>
              <a:t>accounts for the largest percentage of 28% (47 </a:t>
            </a:r>
            <a:r>
              <a:rPr lang="en-US" altLang="zh-CN" sz="1800" dirty="0" smtClean="0"/>
              <a:t>days)</a:t>
            </a:r>
            <a:r>
              <a:rPr lang="en-US" altLang="zh-CN" sz="1800" dirty="0"/>
              <a:t>, while SCHILPRK has 0 days in total.</a:t>
            </a:r>
            <a:r>
              <a:rPr lang="en-US" altLang="zh-CN" sz="1800" dirty="0"/>
              <a:t> </a:t>
            </a:r>
            <a:endParaRPr lang="en-US" altLang="zh-CN" sz="1800" dirty="0" smtClean="0"/>
          </a:p>
          <a:p>
            <a:pPr marL="0" indent="0">
              <a:lnSpc>
                <a:spcPct val="140000"/>
              </a:lnSpc>
              <a:buNone/>
            </a:pPr>
            <a:r>
              <a:rPr lang="en-US" altLang="zh-CN" sz="1800" dirty="0"/>
              <a:t>	</a:t>
            </a:r>
            <a:r>
              <a:rPr lang="en-US" altLang="zh-CN" sz="1800" dirty="0" smtClean="0"/>
              <a:t>General: </a:t>
            </a:r>
            <a:r>
              <a:rPr lang="en-US" altLang="zh-CN" sz="1800" dirty="0"/>
              <a:t>PM2.5 AQI accounts for 63.19% (103 days) and Ozone AQI accounts for 36.81% (60 days). </a:t>
            </a:r>
            <a:endParaRPr lang="en-US" altLang="zh-CN" sz="1800" dirty="0" smtClean="0"/>
          </a:p>
          <a:p>
            <a:pPr>
              <a:lnSpc>
                <a:spcPct val="140000"/>
              </a:lnSpc>
            </a:pPr>
            <a:r>
              <a:rPr lang="en-US" altLang="zh-CN" sz="1800" dirty="0" smtClean="0"/>
              <a:t>VG site:</a:t>
            </a:r>
          </a:p>
          <a:p>
            <a:pPr marL="0" indent="0">
              <a:lnSpc>
                <a:spcPct val="140000"/>
              </a:lnSpc>
              <a:buNone/>
            </a:pPr>
            <a:r>
              <a:rPr lang="en-US" altLang="zh-CN" sz="1800" dirty="0"/>
              <a:t>	</a:t>
            </a:r>
            <a:r>
              <a:rPr lang="en-US" altLang="zh-CN" sz="1800" dirty="0"/>
              <a:t>PM2.5 AQI accounts for 74.12% (126 days), and Ozone AQI accounts for 25.88% (44 days).</a:t>
            </a:r>
            <a:r>
              <a:rPr lang="en-US" altLang="zh-CN" sz="1800" dirty="0"/>
              <a:t> </a:t>
            </a:r>
          </a:p>
        </p:txBody>
      </p:sp>
    </p:spTree>
    <p:extLst>
      <p:ext uri="{BB962C8B-B14F-4D97-AF65-F5344CB8AC3E}">
        <p14:creationId xmlns:p14="http://schemas.microsoft.com/office/powerpoint/2010/main" val="6770418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92849"/>
            <a:ext cx="8229600" cy="5336872"/>
          </a:xfrm>
        </p:spPr>
        <p:txBody>
          <a:bodyPr>
            <a:normAutofit/>
          </a:bodyPr>
          <a:lstStyle/>
          <a:p>
            <a:pPr marL="0" lvl="0" indent="0">
              <a:lnSpc>
                <a:spcPct val="140000"/>
              </a:lnSpc>
              <a:buNone/>
            </a:pPr>
            <a:endParaRPr lang="en-US" altLang="zh-CN" sz="1800" dirty="0">
              <a:solidFill>
                <a:prstClr val="black"/>
              </a:solidFill>
            </a:endParaRPr>
          </a:p>
          <a:p>
            <a:pPr marL="0" lvl="0" indent="0">
              <a:lnSpc>
                <a:spcPct val="140000"/>
              </a:lnSpc>
              <a:buNone/>
            </a:pPr>
            <a:r>
              <a:rPr lang="en-US" altLang="zh-CN" sz="1800" dirty="0">
                <a:solidFill>
                  <a:prstClr val="black"/>
                </a:solidFill>
              </a:rPr>
              <a:t>2. Relationship between largest AQI of FRM sites and largest AQI of VG site</a:t>
            </a:r>
          </a:p>
          <a:p>
            <a:pPr lvl="0">
              <a:lnSpc>
                <a:spcPct val="140000"/>
              </a:lnSpc>
            </a:pPr>
            <a:r>
              <a:rPr lang="en-US" altLang="zh-CN" sz="1800" dirty="0">
                <a:solidFill>
                  <a:prstClr val="black"/>
                </a:solidFill>
              </a:rPr>
              <a:t>Correlation = 0.75;</a:t>
            </a:r>
          </a:p>
          <a:p>
            <a:pPr lvl="0">
              <a:lnSpc>
                <a:spcPct val="140000"/>
              </a:lnSpc>
            </a:pPr>
            <a:r>
              <a:rPr lang="en-US" altLang="zh-CN" sz="1800" dirty="0">
                <a:solidFill>
                  <a:prstClr val="black"/>
                </a:solidFill>
              </a:rPr>
              <a:t>FRM AQI is generally larger than VG AQI</a:t>
            </a:r>
            <a:r>
              <a:rPr lang="en-US" altLang="zh-CN" sz="1800" dirty="0" smtClean="0">
                <a:solidFill>
                  <a:prstClr val="black"/>
                </a:solidFill>
              </a:rPr>
              <a:t>.</a:t>
            </a:r>
          </a:p>
          <a:p>
            <a:pPr lvl="0">
              <a:lnSpc>
                <a:spcPct val="140000"/>
              </a:lnSpc>
            </a:pPr>
            <a:endParaRPr lang="en-US" altLang="zh-CN" sz="1800" dirty="0">
              <a:solidFill>
                <a:prstClr val="black"/>
              </a:solidFill>
            </a:endParaRPr>
          </a:p>
          <a:p>
            <a:pPr lvl="0">
              <a:lnSpc>
                <a:spcPct val="140000"/>
              </a:lnSpc>
            </a:pPr>
            <a:endParaRPr lang="en-US" altLang="zh-CN" sz="1800" dirty="0" smtClean="0">
              <a:solidFill>
                <a:prstClr val="black"/>
              </a:solidFill>
            </a:endParaRPr>
          </a:p>
          <a:p>
            <a:pPr lvl="0">
              <a:lnSpc>
                <a:spcPct val="140000"/>
              </a:lnSpc>
            </a:pPr>
            <a:endParaRPr lang="en-US" altLang="zh-CN" sz="1800" dirty="0">
              <a:solidFill>
                <a:prstClr val="black"/>
              </a:solidFill>
            </a:endParaRPr>
          </a:p>
          <a:p>
            <a:pPr lvl="0">
              <a:lnSpc>
                <a:spcPct val="140000"/>
              </a:lnSpc>
            </a:pPr>
            <a:endParaRPr lang="en-US" altLang="zh-CN" sz="1800" dirty="0" smtClean="0">
              <a:solidFill>
                <a:prstClr val="black"/>
              </a:solidFill>
            </a:endParaRPr>
          </a:p>
          <a:p>
            <a:pPr lvl="0">
              <a:lnSpc>
                <a:spcPct val="140000"/>
              </a:lnSpc>
            </a:pPr>
            <a:endParaRPr lang="en-US" altLang="zh-CN" sz="1800" dirty="0">
              <a:solidFill>
                <a:prstClr val="black"/>
              </a:solidFill>
            </a:endParaRPr>
          </a:p>
          <a:p>
            <a:pPr lvl="0">
              <a:lnSpc>
                <a:spcPct val="140000"/>
              </a:lnSpc>
            </a:pPr>
            <a:endParaRPr lang="en-US" altLang="zh-CN" sz="1800" dirty="0" smtClean="0">
              <a:solidFill>
                <a:prstClr val="black"/>
              </a:solidFill>
            </a:endParaRPr>
          </a:p>
          <a:p>
            <a:pPr lvl="0">
              <a:lnSpc>
                <a:spcPct val="140000"/>
              </a:lnSpc>
            </a:pPr>
            <a:r>
              <a:rPr lang="en-US" altLang="zh-CN" sz="1800" dirty="0" smtClean="0">
                <a:solidFill>
                  <a:prstClr val="black"/>
                </a:solidFill>
              </a:rPr>
              <a:t>P-values of Wilcoxon signed-rank test/paired T test on transformed data:</a:t>
            </a:r>
          </a:p>
          <a:p>
            <a:pPr marL="0" lvl="0" indent="0">
              <a:lnSpc>
                <a:spcPct val="140000"/>
              </a:lnSpc>
              <a:buNone/>
            </a:pPr>
            <a:r>
              <a:rPr lang="en-US" altLang="zh-CN" sz="1800" dirty="0" smtClean="0">
                <a:solidFill>
                  <a:prstClr val="black"/>
                </a:solidFill>
              </a:rPr>
              <a:t>	Both &lt; 0.0001, indicating significant difference</a:t>
            </a:r>
            <a:endParaRPr lang="en-US" altLang="zh-CN" sz="1800" dirty="0">
              <a:solidFill>
                <a:prstClr val="black"/>
              </a:solidFill>
            </a:endParaRPr>
          </a:p>
          <a:p>
            <a:pPr marL="0" indent="0">
              <a:lnSpc>
                <a:spcPct val="140000"/>
              </a:lnSpc>
              <a:buNone/>
            </a:pPr>
            <a:endParaRPr kumimoji="1" lang="zh-CN" altLang="en-US" sz="1800" dirty="0"/>
          </a:p>
        </p:txBody>
      </p:sp>
      <p:sp>
        <p:nvSpPr>
          <p:cNvPr id="4" name="标题 1"/>
          <p:cNvSpPr>
            <a:spLocks noGrp="1"/>
          </p:cNvSpPr>
          <p:nvPr>
            <p:ph type="title"/>
          </p:nvPr>
        </p:nvSpPr>
        <p:spPr>
          <a:xfrm>
            <a:off x="457200" y="168073"/>
            <a:ext cx="7963807" cy="614644"/>
          </a:xfrm>
        </p:spPr>
        <p:txBody>
          <a:bodyPr>
            <a:noAutofit/>
          </a:bodyPr>
          <a:lstStyle/>
          <a:p>
            <a:pPr algn="l">
              <a:lnSpc>
                <a:spcPct val="140000"/>
              </a:lnSpc>
            </a:pPr>
            <a:r>
              <a:rPr kumimoji="1" lang="en-US" altLang="zh-CN" sz="2400" dirty="0" smtClean="0"/>
              <a:t>Largest Daily AQI </a:t>
            </a:r>
            <a:endParaRPr kumimoji="1" lang="zh-CN" altLang="en-US" sz="2400" dirty="0"/>
          </a:p>
        </p:txBody>
      </p:sp>
      <p:pic>
        <p:nvPicPr>
          <p:cNvPr id="5" name="图片 4" descr="Screen Shot 2017-04-18 at 13.38.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803" y="2865038"/>
            <a:ext cx="5884581" cy="2632815"/>
          </a:xfrm>
          <a:prstGeom prst="rect">
            <a:avLst/>
          </a:prstGeom>
        </p:spPr>
      </p:pic>
    </p:spTree>
    <p:extLst>
      <p:ext uri="{BB962C8B-B14F-4D97-AF65-F5344CB8AC3E}">
        <p14:creationId xmlns:p14="http://schemas.microsoft.com/office/powerpoint/2010/main" val="378913505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40000"/>
              </a:lnSpc>
            </a:pPr>
            <a:r>
              <a:rPr lang="en-US" altLang="zh-CN" sz="1800" dirty="0" smtClean="0"/>
              <a:t>For hourly concentration and daily AQI:</a:t>
            </a:r>
          </a:p>
          <a:p>
            <a:pPr marL="0" indent="0">
              <a:lnSpc>
                <a:spcPct val="140000"/>
              </a:lnSpc>
              <a:buNone/>
            </a:pPr>
            <a:r>
              <a:rPr lang="en-US" altLang="zh-CN" sz="1800" dirty="0"/>
              <a:t>	</a:t>
            </a:r>
            <a:r>
              <a:rPr lang="en-US" altLang="zh-CN" sz="1800" dirty="0" smtClean="0"/>
              <a:t>1. the </a:t>
            </a:r>
            <a:r>
              <a:rPr lang="en-US" altLang="zh-CN" sz="1800" dirty="0"/>
              <a:t>corresponding correlation between the data from VG site and FRM monitors tends to decrease with the distance between them. </a:t>
            </a:r>
            <a:endParaRPr lang="en-US" altLang="zh-CN" sz="1800" dirty="0" smtClean="0"/>
          </a:p>
          <a:p>
            <a:pPr marL="0" indent="0">
              <a:lnSpc>
                <a:spcPct val="140000"/>
              </a:lnSpc>
              <a:buNone/>
            </a:pPr>
            <a:r>
              <a:rPr lang="en-US" altLang="zh-CN" sz="1800" dirty="0"/>
              <a:t>	</a:t>
            </a:r>
            <a:r>
              <a:rPr lang="en-US" altLang="zh-CN" sz="1800" dirty="0" smtClean="0"/>
              <a:t>2. Also</a:t>
            </a:r>
            <a:r>
              <a:rPr lang="en-US" altLang="zh-CN" sz="1800" dirty="0"/>
              <a:t>, for Ozone, the data from FRM monitors has generally higher correlations with data from VG monitor than PM2.5. </a:t>
            </a:r>
            <a:endParaRPr lang="en-US" altLang="zh-CN" sz="1800" dirty="0" smtClean="0"/>
          </a:p>
          <a:p>
            <a:pPr marL="0" indent="0">
              <a:lnSpc>
                <a:spcPct val="140000"/>
              </a:lnSpc>
              <a:buNone/>
            </a:pPr>
            <a:endParaRPr lang="en-US" altLang="zh-CN" sz="1800" dirty="0" smtClean="0"/>
          </a:p>
          <a:p>
            <a:pPr>
              <a:lnSpc>
                <a:spcPct val="140000"/>
              </a:lnSpc>
            </a:pPr>
            <a:r>
              <a:rPr lang="en-US" altLang="zh-CN" sz="1800" dirty="0" smtClean="0"/>
              <a:t>For general </a:t>
            </a:r>
            <a:r>
              <a:rPr lang="en-US" altLang="zh-CN" sz="1800" dirty="0"/>
              <a:t>(largest) </a:t>
            </a:r>
            <a:r>
              <a:rPr lang="en-US" altLang="zh-CN" sz="1800" dirty="0" smtClean="0"/>
              <a:t>AQI:</a:t>
            </a:r>
          </a:p>
          <a:p>
            <a:pPr marL="0" indent="0">
              <a:lnSpc>
                <a:spcPct val="140000"/>
              </a:lnSpc>
              <a:buNone/>
            </a:pPr>
            <a:r>
              <a:rPr lang="en-US" altLang="zh-CN" sz="1800" dirty="0"/>
              <a:t>	</a:t>
            </a:r>
            <a:r>
              <a:rPr lang="en-US" altLang="zh-CN" sz="1800" dirty="0" smtClean="0"/>
              <a:t> </a:t>
            </a:r>
            <a:r>
              <a:rPr lang="en-US" altLang="zh-CN" sz="1800" dirty="0"/>
              <a:t>T</a:t>
            </a:r>
            <a:r>
              <a:rPr lang="en-US" altLang="zh-CN" sz="1800" dirty="0" smtClean="0"/>
              <a:t>he </a:t>
            </a:r>
            <a:r>
              <a:rPr lang="en-US" altLang="zh-CN" sz="1800" dirty="0"/>
              <a:t>result from FRM monitors is larger than the result from the VG monitor in most days from March, 2016 to September, 2016.</a:t>
            </a:r>
            <a:r>
              <a:rPr lang="en-US" altLang="zh-CN" sz="1800" dirty="0"/>
              <a:t> </a:t>
            </a:r>
            <a:endParaRPr kumimoji="1" lang="zh-CN" altLang="en-US" sz="1800" dirty="0"/>
          </a:p>
        </p:txBody>
      </p:sp>
      <p:sp>
        <p:nvSpPr>
          <p:cNvPr id="4" name="标题 1"/>
          <p:cNvSpPr>
            <a:spLocks noGrp="1"/>
          </p:cNvSpPr>
          <p:nvPr>
            <p:ph type="title"/>
          </p:nvPr>
        </p:nvSpPr>
        <p:spPr>
          <a:xfrm>
            <a:off x="457200" y="505992"/>
            <a:ext cx="8229600" cy="462708"/>
          </a:xfrm>
        </p:spPr>
        <p:txBody>
          <a:bodyPr>
            <a:normAutofit fontScale="90000"/>
          </a:bodyPr>
          <a:lstStyle/>
          <a:p>
            <a:pPr algn="l"/>
            <a:r>
              <a:rPr kumimoji="1" lang="en-US" altLang="zh-CN" dirty="0" smtClean="0"/>
              <a:t>Conclusion</a:t>
            </a:r>
            <a:endParaRPr kumimoji="1" lang="zh-CN" altLang="en-US" dirty="0"/>
          </a:p>
        </p:txBody>
      </p:sp>
    </p:spTree>
    <p:extLst>
      <p:ext uri="{BB962C8B-B14F-4D97-AF65-F5344CB8AC3E}">
        <p14:creationId xmlns:p14="http://schemas.microsoft.com/office/powerpoint/2010/main" val="363528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2708"/>
          </a:xfrm>
        </p:spPr>
        <p:txBody>
          <a:bodyPr>
            <a:normAutofit fontScale="90000"/>
          </a:bodyPr>
          <a:lstStyle/>
          <a:p>
            <a:pPr algn="l"/>
            <a:r>
              <a:rPr kumimoji="1" lang="en-US" altLang="zh-CN" dirty="0" smtClean="0"/>
              <a:t>Introduction</a:t>
            </a:r>
            <a:endParaRPr kumimoji="1" lang="zh-CN" altLang="en-US" dirty="0"/>
          </a:p>
        </p:txBody>
      </p:sp>
      <p:sp>
        <p:nvSpPr>
          <p:cNvPr id="3" name="内容占位符 2"/>
          <p:cNvSpPr>
            <a:spLocks noGrp="1"/>
          </p:cNvSpPr>
          <p:nvPr>
            <p:ph idx="1"/>
          </p:nvPr>
        </p:nvSpPr>
        <p:spPr>
          <a:xfrm>
            <a:off x="457200" y="959935"/>
            <a:ext cx="8229600" cy="5166229"/>
          </a:xfrm>
        </p:spPr>
        <p:txBody>
          <a:bodyPr>
            <a:noAutofit/>
          </a:bodyPr>
          <a:lstStyle/>
          <a:p>
            <a:pPr>
              <a:lnSpc>
                <a:spcPct val="120000"/>
              </a:lnSpc>
            </a:pPr>
            <a:r>
              <a:rPr kumimoji="1" lang="en-US" altLang="zh-CN" sz="1800" smtClean="0"/>
              <a:t>Official Air </a:t>
            </a:r>
            <a:r>
              <a:rPr kumimoji="1" lang="en-US" altLang="zh-CN" sz="1800" dirty="0" smtClean="0"/>
              <a:t>Quality Index (AQI) at Chicago: </a:t>
            </a:r>
          </a:p>
          <a:p>
            <a:pPr marL="0" indent="0">
              <a:lnSpc>
                <a:spcPct val="120000"/>
              </a:lnSpc>
              <a:buNone/>
            </a:pPr>
            <a:r>
              <a:rPr kumimoji="1" lang="en-US" altLang="zh-CN" sz="1800" dirty="0" smtClean="0"/>
              <a:t>	1. Measure two pollutants (PM2.5 &amp; Ozone) at several sites;</a:t>
            </a:r>
          </a:p>
          <a:p>
            <a:pPr marL="0" indent="0">
              <a:lnSpc>
                <a:spcPct val="120000"/>
              </a:lnSpc>
              <a:buNone/>
            </a:pPr>
            <a:r>
              <a:rPr kumimoji="1" lang="en-US" altLang="zh-CN" sz="1800" dirty="0"/>
              <a:t>	</a:t>
            </a:r>
            <a:r>
              <a:rPr kumimoji="1" lang="en-US" altLang="zh-CN" sz="1800" dirty="0" smtClean="0"/>
              <a:t>2. Calculate daily 24-hour (PM2.5) / peak 8-hour (Ozone) average;</a:t>
            </a:r>
          </a:p>
          <a:p>
            <a:pPr marL="0" indent="0">
              <a:lnSpc>
                <a:spcPct val="120000"/>
              </a:lnSpc>
              <a:buNone/>
            </a:pPr>
            <a:r>
              <a:rPr kumimoji="1" lang="en-US" altLang="zh-CN" sz="1800" dirty="0" smtClean="0"/>
              <a:t>	2. Calculate two corresponding daily AQI for PM2.5 and Ozone ;</a:t>
            </a:r>
          </a:p>
          <a:p>
            <a:pPr marL="0" indent="0">
              <a:lnSpc>
                <a:spcPct val="120000"/>
              </a:lnSpc>
              <a:buNone/>
            </a:pPr>
            <a:r>
              <a:rPr kumimoji="1" lang="en-US" altLang="zh-CN" sz="1800" dirty="0"/>
              <a:t>	</a:t>
            </a:r>
            <a:r>
              <a:rPr kumimoji="1" lang="en-US" altLang="zh-CN" sz="1800" dirty="0" smtClean="0"/>
              <a:t>3. Larger AQI is reported as “general AQI”.</a:t>
            </a:r>
          </a:p>
          <a:p>
            <a:pPr marL="0" indent="0">
              <a:lnSpc>
                <a:spcPct val="120000"/>
              </a:lnSpc>
              <a:buNone/>
            </a:pPr>
            <a:endParaRPr kumimoji="1" lang="en-US" altLang="zh-CN" sz="1800" dirty="0" smtClean="0"/>
          </a:p>
          <a:p>
            <a:pPr>
              <a:lnSpc>
                <a:spcPct val="120000"/>
              </a:lnSpc>
            </a:pPr>
            <a:r>
              <a:rPr kumimoji="1" lang="en-US" altLang="zh-CN" sz="1800" dirty="0" smtClean="0"/>
              <a:t>Project Objective: Study the relationship between </a:t>
            </a:r>
            <a:r>
              <a:rPr kumimoji="1" lang="en-US" altLang="zh-CN" sz="1800" dirty="0"/>
              <a:t>t</a:t>
            </a:r>
            <a:r>
              <a:rPr kumimoji="1" lang="en-US" altLang="zh-CN" sz="1800" dirty="0" smtClean="0"/>
              <a:t>wo monitors’ measurements:</a:t>
            </a:r>
          </a:p>
          <a:p>
            <a:pPr marL="0" indent="0">
              <a:lnSpc>
                <a:spcPct val="120000"/>
              </a:lnSpc>
              <a:buNone/>
            </a:pPr>
            <a:r>
              <a:rPr kumimoji="1" lang="en-US" altLang="zh-CN" sz="1800" dirty="0"/>
              <a:t>	</a:t>
            </a:r>
            <a:r>
              <a:rPr kumimoji="1" lang="en-US" altLang="zh-CN" sz="1800" dirty="0" smtClean="0"/>
              <a:t>FRM: Federal Reference Monitor (Official); 1-Hour readings.</a:t>
            </a:r>
          </a:p>
          <a:p>
            <a:pPr marL="0" indent="0">
              <a:lnSpc>
                <a:spcPct val="120000"/>
              </a:lnSpc>
              <a:buNone/>
            </a:pPr>
            <a:r>
              <a:rPr kumimoji="1" lang="en-US" altLang="zh-CN" sz="1800" dirty="0"/>
              <a:t>	</a:t>
            </a:r>
            <a:r>
              <a:rPr kumimoji="1" lang="en-US" altLang="zh-CN" sz="1800" dirty="0" smtClean="0"/>
              <a:t>VG: Village Green Bench Monitor; 1-Minute readings.</a:t>
            </a:r>
          </a:p>
          <a:p>
            <a:pPr marL="0" indent="0">
              <a:lnSpc>
                <a:spcPct val="120000"/>
              </a:lnSpc>
              <a:buNone/>
            </a:pPr>
            <a:endParaRPr kumimoji="1" lang="en-US" altLang="zh-CN" sz="1800" dirty="0" smtClean="0"/>
          </a:p>
          <a:p>
            <a:pPr>
              <a:lnSpc>
                <a:spcPct val="120000"/>
              </a:lnSpc>
            </a:pPr>
            <a:r>
              <a:rPr kumimoji="1" lang="en-US" altLang="zh-CN" sz="1800" dirty="0" smtClean="0"/>
              <a:t>Analysis on:</a:t>
            </a:r>
          </a:p>
          <a:p>
            <a:pPr marL="0" indent="0">
              <a:lnSpc>
                <a:spcPct val="120000"/>
              </a:lnSpc>
              <a:buNone/>
            </a:pPr>
            <a:r>
              <a:rPr kumimoji="1" lang="en-US" altLang="zh-CN" sz="1800" dirty="0" smtClean="0"/>
              <a:t>	1. Hourly concentration;</a:t>
            </a:r>
          </a:p>
          <a:p>
            <a:pPr marL="0" indent="0">
              <a:lnSpc>
                <a:spcPct val="120000"/>
              </a:lnSpc>
              <a:buNone/>
            </a:pPr>
            <a:r>
              <a:rPr kumimoji="1" lang="en-US" altLang="zh-CN" sz="1800" dirty="0" smtClean="0"/>
              <a:t>	2. Daily AQI.</a:t>
            </a:r>
            <a:endParaRPr kumimoji="1" lang="en-US" altLang="zh-CN" sz="1800" dirty="0"/>
          </a:p>
        </p:txBody>
      </p:sp>
    </p:spTree>
    <p:extLst>
      <p:ext uri="{BB962C8B-B14F-4D97-AF65-F5344CB8AC3E}">
        <p14:creationId xmlns:p14="http://schemas.microsoft.com/office/powerpoint/2010/main" val="332507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2980"/>
            <a:ext cx="8229600" cy="4525963"/>
          </a:xfrm>
        </p:spPr>
        <p:txBody>
          <a:bodyPr>
            <a:normAutofit/>
          </a:bodyPr>
          <a:lstStyle/>
          <a:p>
            <a:pPr>
              <a:lnSpc>
                <a:spcPct val="140000"/>
              </a:lnSpc>
            </a:pPr>
            <a:r>
              <a:rPr kumimoji="1" lang="en-US" altLang="zh-CN" sz="1800" dirty="0" smtClean="0"/>
              <a:t>PM2.5: </a:t>
            </a:r>
          </a:p>
          <a:p>
            <a:pPr marL="0" indent="0">
              <a:lnSpc>
                <a:spcPct val="140000"/>
              </a:lnSpc>
              <a:buNone/>
            </a:pPr>
            <a:r>
              <a:rPr kumimoji="1" lang="en-US" altLang="zh-CN" sz="1800" dirty="0" smtClean="0"/>
              <a:t>	1. Time period: </a:t>
            </a:r>
            <a:r>
              <a:rPr lang="en-US" altLang="zh-CN" sz="1800" dirty="0"/>
              <a:t>2016-03-13 00:00:00 to 2016-08-31 21:00:00 Chicago Local Time </a:t>
            </a:r>
            <a:r>
              <a:rPr lang="en-US" altLang="zh-CN" sz="1800" dirty="0" smtClean="0"/>
              <a:t> (UTC– </a:t>
            </a:r>
            <a:r>
              <a:rPr lang="en-US" altLang="zh-CN" sz="1800" dirty="0"/>
              <a:t>5 hours</a:t>
            </a:r>
            <a:r>
              <a:rPr lang="en-US" altLang="zh-CN" sz="1800" dirty="0" smtClean="0"/>
              <a:t>); 3964 valid hours total.</a:t>
            </a:r>
          </a:p>
          <a:p>
            <a:pPr marL="0" indent="0">
              <a:lnSpc>
                <a:spcPct val="140000"/>
              </a:lnSpc>
              <a:buNone/>
            </a:pPr>
            <a:r>
              <a:rPr kumimoji="1" lang="en-US" altLang="zh-CN" sz="1800" dirty="0" smtClean="0"/>
              <a:t>	2. Number of monitor sites: </a:t>
            </a:r>
          </a:p>
          <a:p>
            <a:pPr marL="0" indent="0">
              <a:lnSpc>
                <a:spcPct val="140000"/>
              </a:lnSpc>
              <a:buNone/>
            </a:pPr>
            <a:r>
              <a:rPr kumimoji="1" lang="en-US" altLang="zh-CN" sz="1800" dirty="0"/>
              <a:t>	</a:t>
            </a:r>
            <a:r>
              <a:rPr kumimoji="1" lang="en-US" altLang="zh-CN" sz="1800" dirty="0" smtClean="0"/>
              <a:t>	FRM monitors: 9 sites</a:t>
            </a:r>
          </a:p>
          <a:p>
            <a:pPr marL="0" indent="0">
              <a:lnSpc>
                <a:spcPct val="140000"/>
              </a:lnSpc>
              <a:buNone/>
            </a:pPr>
            <a:r>
              <a:rPr kumimoji="1" lang="en-US" altLang="zh-CN" sz="1800" dirty="0"/>
              <a:t>	</a:t>
            </a:r>
            <a:r>
              <a:rPr kumimoji="1" lang="en-US" altLang="zh-CN" sz="1800" dirty="0" smtClean="0"/>
              <a:t>	VG monitor: 1 site</a:t>
            </a:r>
          </a:p>
          <a:p>
            <a:pPr marL="0" indent="0">
              <a:lnSpc>
                <a:spcPct val="140000"/>
              </a:lnSpc>
              <a:buNone/>
            </a:pPr>
            <a:r>
              <a:rPr kumimoji="1" lang="en-US" altLang="zh-CN" sz="1800" dirty="0"/>
              <a:t>	</a:t>
            </a:r>
            <a:r>
              <a:rPr kumimoji="1" lang="en-US" altLang="zh-CN" sz="1800" dirty="0" smtClean="0"/>
              <a:t>3. Sample size: </a:t>
            </a:r>
          </a:p>
          <a:p>
            <a:pPr marL="0" indent="0">
              <a:lnSpc>
                <a:spcPct val="140000"/>
              </a:lnSpc>
              <a:buNone/>
            </a:pPr>
            <a:r>
              <a:rPr lang="en-US" altLang="zh-CN" sz="1800" dirty="0" smtClean="0"/>
              <a:t>		FRM readings: 25,126 </a:t>
            </a:r>
            <a:r>
              <a:rPr lang="en-US" altLang="zh-CN" sz="1800" dirty="0"/>
              <a:t>hourly PM2.5 </a:t>
            </a:r>
            <a:r>
              <a:rPr lang="en-US" altLang="zh-CN" sz="1800" dirty="0" smtClean="0"/>
              <a:t>concentrations.</a:t>
            </a:r>
          </a:p>
          <a:p>
            <a:pPr marL="0" indent="0">
              <a:lnSpc>
                <a:spcPct val="140000"/>
              </a:lnSpc>
              <a:buNone/>
            </a:pPr>
            <a:r>
              <a:rPr lang="en-US" altLang="zh-CN" sz="1800" dirty="0"/>
              <a:t>	</a:t>
            </a:r>
            <a:r>
              <a:rPr lang="en-US" altLang="zh-CN" sz="1800" dirty="0" smtClean="0"/>
              <a:t>	VG readings:  189,415 </a:t>
            </a:r>
            <a:r>
              <a:rPr lang="en-US" altLang="zh-CN" sz="1800" dirty="0"/>
              <a:t>1-minute </a:t>
            </a:r>
            <a:r>
              <a:rPr lang="en-US" altLang="zh-CN" sz="1800" dirty="0" smtClean="0"/>
              <a:t>concentrations.</a:t>
            </a:r>
            <a:endParaRPr kumimoji="1" lang="en-US" altLang="zh-CN" sz="1800" dirty="0" smtClean="0"/>
          </a:p>
        </p:txBody>
      </p:sp>
      <p:sp>
        <p:nvSpPr>
          <p:cNvPr id="4" name="标题 1"/>
          <p:cNvSpPr>
            <a:spLocks noGrp="1"/>
          </p:cNvSpPr>
          <p:nvPr>
            <p:ph type="title"/>
          </p:nvPr>
        </p:nvSpPr>
        <p:spPr>
          <a:xfrm>
            <a:off x="457200" y="505992"/>
            <a:ext cx="8229600" cy="462708"/>
          </a:xfrm>
        </p:spPr>
        <p:txBody>
          <a:bodyPr>
            <a:normAutofit fontScale="90000"/>
          </a:bodyPr>
          <a:lstStyle/>
          <a:p>
            <a:pPr algn="l"/>
            <a:r>
              <a:rPr kumimoji="1" lang="en-US" altLang="zh-CN" dirty="0" smtClean="0"/>
              <a:t>Data Description</a:t>
            </a:r>
            <a:endParaRPr kumimoji="1" lang="zh-CN" altLang="en-US" dirty="0"/>
          </a:p>
        </p:txBody>
      </p:sp>
    </p:spTree>
    <p:extLst>
      <p:ext uri="{BB962C8B-B14F-4D97-AF65-F5344CB8AC3E}">
        <p14:creationId xmlns:p14="http://schemas.microsoft.com/office/powerpoint/2010/main" val="30537301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213188"/>
            <a:ext cx="8229600" cy="1255300"/>
          </a:xfrm>
        </p:spPr>
        <p:txBody>
          <a:bodyPr>
            <a:normAutofit/>
          </a:bodyPr>
          <a:lstStyle/>
          <a:p>
            <a:r>
              <a:rPr lang="en-US" altLang="zh-CN" sz="1800" dirty="0" smtClean="0"/>
              <a:t>Table: </a:t>
            </a:r>
            <a:r>
              <a:rPr lang="en-US" altLang="zh-CN" sz="1800" dirty="0"/>
              <a:t>FRM sites detecting PM2.5 in Chicago and their distances to the VG site. The sites are ordered by distances from near to far.</a:t>
            </a:r>
          </a:p>
          <a:p>
            <a:r>
              <a:rPr lang="en-US" altLang="zh-CN" sz="1800" dirty="0" smtClean="0"/>
              <a:t>Figure: </a:t>
            </a:r>
            <a:r>
              <a:rPr lang="en-US" altLang="zh-CN" sz="1800" dirty="0"/>
              <a:t>Locations of 9 FRM sites detecting PM2.5 and the VG site in Chicago. The VG site is represented in color brown</a:t>
            </a:r>
            <a:r>
              <a:rPr lang="en-US" altLang="zh-CN" sz="1800" dirty="0" smtClean="0"/>
              <a:t>.</a:t>
            </a:r>
            <a:endParaRPr lang="en-US" altLang="zh-CN" sz="1800" dirty="0"/>
          </a:p>
        </p:txBody>
      </p:sp>
      <p:pic>
        <p:nvPicPr>
          <p:cNvPr id="4" name="图片 3" descr="Macintosh HD:Users:ClaireWang:Downloads:b1.png"/>
          <p:cNvPicPr/>
          <p:nvPr/>
        </p:nvPicPr>
        <p:blipFill>
          <a:blip r:embed="rId2">
            <a:extLst>
              <a:ext uri="{28A0092B-C50C-407E-A947-70E740481C1C}">
                <a14:useLocalDpi xmlns:a14="http://schemas.microsoft.com/office/drawing/2010/main" val="0"/>
              </a:ext>
            </a:extLst>
          </a:blip>
          <a:srcRect/>
          <a:stretch>
            <a:fillRect/>
          </a:stretch>
        </p:blipFill>
        <p:spPr bwMode="auto">
          <a:xfrm>
            <a:off x="700512" y="231774"/>
            <a:ext cx="7302795" cy="4789427"/>
          </a:xfrm>
          <a:prstGeom prst="rect">
            <a:avLst/>
          </a:prstGeom>
          <a:noFill/>
          <a:ln>
            <a:noFill/>
          </a:ln>
        </p:spPr>
      </p:pic>
    </p:spTree>
    <p:extLst>
      <p:ext uri="{BB962C8B-B14F-4D97-AF65-F5344CB8AC3E}">
        <p14:creationId xmlns:p14="http://schemas.microsoft.com/office/powerpoint/2010/main" val="4880729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96822"/>
            <a:ext cx="8229600" cy="4525963"/>
          </a:xfrm>
        </p:spPr>
        <p:txBody>
          <a:bodyPr>
            <a:normAutofit/>
          </a:bodyPr>
          <a:lstStyle/>
          <a:p>
            <a:pPr>
              <a:lnSpc>
                <a:spcPct val="140000"/>
              </a:lnSpc>
            </a:pPr>
            <a:r>
              <a:rPr kumimoji="1" lang="en-US" altLang="zh-CN" sz="1800" dirty="0" smtClean="0"/>
              <a:t>Ozone: </a:t>
            </a:r>
          </a:p>
          <a:p>
            <a:pPr marL="0" indent="0">
              <a:lnSpc>
                <a:spcPct val="140000"/>
              </a:lnSpc>
              <a:buNone/>
            </a:pPr>
            <a:r>
              <a:rPr kumimoji="1" lang="en-US" altLang="zh-CN" sz="1800" dirty="0" smtClean="0"/>
              <a:t>	1. Time period: </a:t>
            </a:r>
            <a:r>
              <a:rPr lang="en-US" altLang="zh-CN" sz="1800" dirty="0"/>
              <a:t>2016-03-13 00:00:00 to 2016-08-31 13:00:00</a:t>
            </a:r>
            <a:r>
              <a:rPr lang="en-US" altLang="zh-CN" sz="1800" dirty="0"/>
              <a:t> </a:t>
            </a:r>
            <a:r>
              <a:rPr lang="en-US" altLang="zh-CN" sz="1800" dirty="0" smtClean="0"/>
              <a:t>Chicago </a:t>
            </a:r>
            <a:r>
              <a:rPr lang="en-US" altLang="zh-CN" sz="1800" dirty="0"/>
              <a:t>Local Time </a:t>
            </a:r>
            <a:r>
              <a:rPr lang="en-US" altLang="zh-CN" sz="1800" dirty="0" smtClean="0"/>
              <a:t> (UTC– </a:t>
            </a:r>
            <a:r>
              <a:rPr lang="en-US" altLang="zh-CN" sz="1800" dirty="0"/>
              <a:t>5 hours</a:t>
            </a:r>
            <a:r>
              <a:rPr lang="en-US" altLang="zh-CN" sz="1800" dirty="0" smtClean="0"/>
              <a:t>); 4096 valid hours total.</a:t>
            </a:r>
          </a:p>
          <a:p>
            <a:pPr marL="0" indent="0">
              <a:lnSpc>
                <a:spcPct val="140000"/>
              </a:lnSpc>
              <a:buNone/>
            </a:pPr>
            <a:r>
              <a:rPr kumimoji="1" lang="en-US" altLang="zh-CN" sz="1800" dirty="0" smtClean="0"/>
              <a:t>	2. Number of Sites: </a:t>
            </a:r>
          </a:p>
          <a:p>
            <a:pPr marL="0" indent="0">
              <a:lnSpc>
                <a:spcPct val="140000"/>
              </a:lnSpc>
              <a:buNone/>
            </a:pPr>
            <a:r>
              <a:rPr kumimoji="1" lang="en-US" altLang="zh-CN" sz="1800" dirty="0"/>
              <a:t>	</a:t>
            </a:r>
            <a:r>
              <a:rPr kumimoji="1" lang="en-US" altLang="zh-CN" sz="1800" dirty="0" smtClean="0"/>
              <a:t>	FRM monitors: 14 sites</a:t>
            </a:r>
          </a:p>
          <a:p>
            <a:pPr marL="0" indent="0">
              <a:lnSpc>
                <a:spcPct val="140000"/>
              </a:lnSpc>
              <a:buNone/>
            </a:pPr>
            <a:r>
              <a:rPr kumimoji="1" lang="en-US" altLang="zh-CN" sz="1800" dirty="0"/>
              <a:t>	</a:t>
            </a:r>
            <a:r>
              <a:rPr kumimoji="1" lang="en-US" altLang="zh-CN" sz="1800" dirty="0" smtClean="0"/>
              <a:t>	VG monitor: 1 site</a:t>
            </a:r>
          </a:p>
          <a:p>
            <a:pPr marL="0" indent="0">
              <a:lnSpc>
                <a:spcPct val="140000"/>
              </a:lnSpc>
              <a:buNone/>
            </a:pPr>
            <a:r>
              <a:rPr kumimoji="1" lang="en-US" altLang="zh-CN" sz="1800" dirty="0"/>
              <a:t>	</a:t>
            </a:r>
            <a:r>
              <a:rPr kumimoji="1" lang="en-US" altLang="zh-CN" sz="1800" dirty="0" smtClean="0"/>
              <a:t>3. Sample size: </a:t>
            </a:r>
          </a:p>
          <a:p>
            <a:pPr marL="0" indent="0">
              <a:lnSpc>
                <a:spcPct val="140000"/>
              </a:lnSpc>
              <a:buNone/>
            </a:pPr>
            <a:r>
              <a:rPr lang="en-US" altLang="zh-CN" sz="1800" dirty="0" smtClean="0"/>
              <a:t>		FRM readings: </a:t>
            </a:r>
            <a:r>
              <a:rPr lang="en-US" altLang="zh-CN" sz="1800" dirty="0"/>
              <a:t>53,591</a:t>
            </a:r>
            <a:r>
              <a:rPr lang="en-US" altLang="zh-CN" sz="1800" dirty="0"/>
              <a:t> </a:t>
            </a:r>
            <a:r>
              <a:rPr lang="en-US" altLang="zh-CN" sz="1800" dirty="0" smtClean="0"/>
              <a:t> hourly Ozone concentrations.</a:t>
            </a:r>
          </a:p>
          <a:p>
            <a:pPr marL="0" indent="0">
              <a:lnSpc>
                <a:spcPct val="140000"/>
              </a:lnSpc>
              <a:buNone/>
            </a:pPr>
            <a:r>
              <a:rPr lang="en-US" altLang="zh-CN" sz="1800" dirty="0"/>
              <a:t>	</a:t>
            </a:r>
            <a:r>
              <a:rPr lang="en-US" altLang="zh-CN" sz="1800" dirty="0" smtClean="0"/>
              <a:t>	VG readings:  </a:t>
            </a:r>
            <a:r>
              <a:rPr lang="en-US" altLang="zh-CN" sz="1800" dirty="0"/>
              <a:t>204,759</a:t>
            </a:r>
            <a:r>
              <a:rPr lang="en-US" altLang="zh-CN" sz="1800" dirty="0"/>
              <a:t> </a:t>
            </a:r>
            <a:r>
              <a:rPr lang="en-US" altLang="zh-CN" sz="1800" dirty="0" smtClean="0"/>
              <a:t> </a:t>
            </a:r>
            <a:r>
              <a:rPr lang="en-US" altLang="zh-CN" sz="1800" dirty="0"/>
              <a:t>1-minute </a:t>
            </a:r>
            <a:r>
              <a:rPr lang="en-US" altLang="zh-CN" sz="1800" dirty="0" smtClean="0"/>
              <a:t>concentrations.</a:t>
            </a:r>
            <a:endParaRPr kumimoji="1" lang="en-US" altLang="zh-CN" sz="1800" dirty="0" smtClean="0"/>
          </a:p>
        </p:txBody>
      </p:sp>
      <p:sp>
        <p:nvSpPr>
          <p:cNvPr id="4" name="标题 1"/>
          <p:cNvSpPr>
            <a:spLocks noGrp="1"/>
          </p:cNvSpPr>
          <p:nvPr>
            <p:ph type="title"/>
          </p:nvPr>
        </p:nvSpPr>
        <p:spPr>
          <a:xfrm>
            <a:off x="457200" y="505992"/>
            <a:ext cx="8229600" cy="462708"/>
          </a:xfrm>
        </p:spPr>
        <p:txBody>
          <a:bodyPr>
            <a:normAutofit fontScale="90000"/>
          </a:bodyPr>
          <a:lstStyle/>
          <a:p>
            <a:pPr algn="l"/>
            <a:r>
              <a:rPr kumimoji="1" lang="en-US" altLang="zh-CN" dirty="0" smtClean="0"/>
              <a:t>Data Description</a:t>
            </a:r>
            <a:endParaRPr kumimoji="1" lang="zh-CN" altLang="en-US" dirty="0"/>
          </a:p>
        </p:txBody>
      </p:sp>
    </p:spTree>
    <p:extLst>
      <p:ext uri="{BB962C8B-B14F-4D97-AF65-F5344CB8AC3E}">
        <p14:creationId xmlns:p14="http://schemas.microsoft.com/office/powerpoint/2010/main" val="25224995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16564"/>
            <a:ext cx="8229600" cy="1296950"/>
          </a:xfrm>
        </p:spPr>
        <p:txBody>
          <a:bodyPr>
            <a:normAutofit/>
          </a:bodyPr>
          <a:lstStyle/>
          <a:p>
            <a:r>
              <a:rPr lang="en-US" altLang="zh-CN" sz="1800" dirty="0" smtClean="0"/>
              <a:t>Table: </a:t>
            </a:r>
            <a:r>
              <a:rPr lang="en-US" altLang="zh-CN" sz="1800" dirty="0"/>
              <a:t>FRM sites detecting Ozone in Chicago and their distances to the VG site. The sites are ordered by such distances from near to far.</a:t>
            </a:r>
          </a:p>
          <a:p>
            <a:r>
              <a:rPr lang="en-US" altLang="zh-CN" sz="1800" dirty="0" smtClean="0"/>
              <a:t>Figure: </a:t>
            </a:r>
            <a:r>
              <a:rPr lang="en-US" altLang="zh-CN" sz="1800" dirty="0"/>
              <a:t>Locations of 14 FRM sites detecting Ozone and the VG site in Chicago. The VG site is represented in color brown</a:t>
            </a:r>
            <a:r>
              <a:rPr lang="en-US" altLang="zh-CN" sz="1800" dirty="0" smtClean="0"/>
              <a:t>.</a:t>
            </a:r>
            <a:endParaRPr lang="en-US" altLang="zh-CN" sz="1800" dirty="0"/>
          </a:p>
        </p:txBody>
      </p:sp>
      <p:pic>
        <p:nvPicPr>
          <p:cNvPr id="4" name="图片 3" descr="Macintosh HD:Users:ClaireWang:Downloads:b2.png"/>
          <p:cNvPicPr/>
          <p:nvPr/>
        </p:nvPicPr>
        <p:blipFill>
          <a:blip r:embed="rId2">
            <a:extLst>
              <a:ext uri="{28A0092B-C50C-407E-A947-70E740481C1C}">
                <a14:useLocalDpi xmlns:a14="http://schemas.microsoft.com/office/drawing/2010/main" val="0"/>
              </a:ext>
            </a:extLst>
          </a:blip>
          <a:srcRect/>
          <a:stretch>
            <a:fillRect/>
          </a:stretch>
        </p:blipFill>
        <p:spPr bwMode="auto">
          <a:xfrm>
            <a:off x="730045" y="132079"/>
            <a:ext cx="7420925" cy="5022035"/>
          </a:xfrm>
          <a:prstGeom prst="rect">
            <a:avLst/>
          </a:prstGeom>
          <a:noFill/>
          <a:ln>
            <a:noFill/>
          </a:ln>
        </p:spPr>
      </p:pic>
    </p:spTree>
    <p:extLst>
      <p:ext uri="{BB962C8B-B14F-4D97-AF65-F5344CB8AC3E}">
        <p14:creationId xmlns:p14="http://schemas.microsoft.com/office/powerpoint/2010/main" val="19666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55300"/>
            <a:ext cx="8402550" cy="5449480"/>
          </a:xfrm>
        </p:spPr>
        <p:txBody>
          <a:bodyPr>
            <a:normAutofit/>
          </a:bodyPr>
          <a:lstStyle/>
          <a:p>
            <a:pPr>
              <a:lnSpc>
                <a:spcPct val="140000"/>
              </a:lnSpc>
            </a:pPr>
            <a:r>
              <a:rPr lang="en-US" altLang="zh-CN" sz="1800" dirty="0" smtClean="0"/>
              <a:t>Data: hourly </a:t>
            </a:r>
            <a:r>
              <a:rPr lang="en-US" altLang="zh-CN" sz="1800" dirty="0"/>
              <a:t>reading of PM2.5 and Ozone concentration from FRM </a:t>
            </a:r>
            <a:r>
              <a:rPr lang="en-US" altLang="zh-CN" sz="1800" dirty="0" smtClean="0"/>
              <a:t>monitors, </a:t>
            </a:r>
            <a:r>
              <a:rPr lang="en-US" altLang="zh-CN" sz="1800" dirty="0"/>
              <a:t>and hourly average rolled up from VG bench 1-minute data based on the following </a:t>
            </a:r>
            <a:r>
              <a:rPr lang="en-US" altLang="zh-CN" sz="1800" dirty="0" smtClean="0"/>
              <a:t>equation:</a:t>
            </a:r>
            <a:endParaRPr lang="en-US" altLang="zh-CN" sz="1800" dirty="0"/>
          </a:p>
          <a:p>
            <a:pPr marL="0" indent="0">
              <a:lnSpc>
                <a:spcPct val="140000"/>
              </a:lnSpc>
              <a:buNone/>
            </a:pPr>
            <a:r>
              <a:rPr lang="en-US" altLang="zh-CN" sz="1800" dirty="0" smtClean="0"/>
              <a:t>	e.g</a:t>
            </a:r>
            <a:r>
              <a:rPr lang="en-US" altLang="zh-CN" sz="1800" dirty="0" smtClean="0"/>
              <a:t>. </a:t>
            </a:r>
          </a:p>
          <a:p>
            <a:pPr marL="0" indent="0">
              <a:lnSpc>
                <a:spcPct val="140000"/>
              </a:lnSpc>
              <a:buNone/>
            </a:pPr>
            <a:endParaRPr lang="en-US" altLang="zh-CN" sz="1800" dirty="0" smtClean="0"/>
          </a:p>
          <a:p>
            <a:pPr marL="0" indent="0">
              <a:lnSpc>
                <a:spcPct val="140000"/>
              </a:lnSpc>
              <a:buNone/>
            </a:pPr>
            <a:r>
              <a:rPr kumimoji="1" lang="en-US" altLang="zh-CN" sz="1800" dirty="0" smtClean="0"/>
              <a:t>	Note: Removed </a:t>
            </a:r>
            <a:r>
              <a:rPr kumimoji="1" lang="en-US" altLang="zh-CN" sz="1800" dirty="0"/>
              <a:t>two sites from analysis (</a:t>
            </a:r>
            <a:r>
              <a:rPr lang="en-US" altLang="zh-CN" sz="1800" dirty="0"/>
              <a:t>DESPLNS &amp;</a:t>
            </a:r>
            <a:r>
              <a:rPr lang="en-US" altLang="zh-CN" sz="1800" dirty="0" smtClean="0"/>
              <a:t> </a:t>
            </a:r>
            <a:r>
              <a:rPr lang="en-US" altLang="zh-CN" sz="1800" dirty="0"/>
              <a:t>SCHILPRK): 99% data missing</a:t>
            </a:r>
            <a:r>
              <a:rPr lang="en-US" altLang="zh-CN" sz="1800" dirty="0" smtClean="0"/>
              <a:t>.</a:t>
            </a:r>
            <a:endParaRPr kumimoji="1" lang="en-US" altLang="zh-CN" sz="1800" dirty="0" smtClean="0"/>
          </a:p>
          <a:p>
            <a:pPr>
              <a:lnSpc>
                <a:spcPct val="140000"/>
              </a:lnSpc>
            </a:pPr>
            <a:r>
              <a:rPr kumimoji="1" lang="en-US" altLang="zh-CN" sz="1800" dirty="0" smtClean="0"/>
              <a:t>Analyses conducted on FRM and VG data:</a:t>
            </a:r>
          </a:p>
          <a:p>
            <a:pPr marL="0" indent="0">
              <a:lnSpc>
                <a:spcPct val="140000"/>
              </a:lnSpc>
              <a:buNone/>
            </a:pPr>
            <a:r>
              <a:rPr kumimoji="1" lang="en-US" altLang="zh-CN" sz="1800" dirty="0" smtClean="0"/>
              <a:t>	1. Calculated correlation between data from each FRM site and the VG site, with corresponding hypothesis testing;</a:t>
            </a:r>
          </a:p>
          <a:p>
            <a:pPr marL="0" indent="0">
              <a:lnSpc>
                <a:spcPct val="140000"/>
              </a:lnSpc>
              <a:buNone/>
            </a:pPr>
            <a:r>
              <a:rPr kumimoji="1" lang="en-US" altLang="zh-CN" sz="1800" dirty="0"/>
              <a:t>	</a:t>
            </a:r>
            <a:r>
              <a:rPr kumimoji="1" lang="en-US" altLang="zh-CN" sz="1800" dirty="0" smtClean="0"/>
              <a:t>2. Studied relationship between distance (between two sites) and correlation (between data from these two sites);</a:t>
            </a:r>
          </a:p>
          <a:p>
            <a:pPr marL="0" indent="0">
              <a:lnSpc>
                <a:spcPct val="140000"/>
              </a:lnSpc>
              <a:buNone/>
            </a:pPr>
            <a:r>
              <a:rPr kumimoji="1" lang="en-US" altLang="zh-CN" sz="1800" dirty="0" smtClean="0"/>
              <a:t>	3</a:t>
            </a:r>
            <a:r>
              <a:rPr kumimoji="1" lang="en-US" altLang="zh-CN" sz="1800" dirty="0"/>
              <a:t>. Conducted test of equality on means of data from each FRM site and the VG </a:t>
            </a:r>
            <a:r>
              <a:rPr kumimoji="1" lang="en-US" altLang="zh-CN" sz="1800" dirty="0" smtClean="0"/>
              <a:t>site</a:t>
            </a:r>
            <a:r>
              <a:rPr kumimoji="1" lang="en-US" altLang="zh-CN" sz="1800" dirty="0"/>
              <a:t>.</a:t>
            </a:r>
            <a:endParaRPr kumimoji="1" lang="en-US" altLang="zh-CN" sz="1800" dirty="0"/>
          </a:p>
        </p:txBody>
      </p:sp>
      <p:sp>
        <p:nvSpPr>
          <p:cNvPr id="4" name="标题 1"/>
          <p:cNvSpPr>
            <a:spLocks noGrp="1"/>
          </p:cNvSpPr>
          <p:nvPr>
            <p:ph type="title"/>
          </p:nvPr>
        </p:nvSpPr>
        <p:spPr>
          <a:xfrm>
            <a:off x="457200" y="505992"/>
            <a:ext cx="8229600" cy="462708"/>
          </a:xfrm>
        </p:spPr>
        <p:txBody>
          <a:bodyPr>
            <a:normAutofit fontScale="90000"/>
          </a:bodyPr>
          <a:lstStyle/>
          <a:p>
            <a:pPr algn="l"/>
            <a:r>
              <a:rPr kumimoji="1" lang="en-US" altLang="zh-CN" dirty="0" smtClean="0"/>
              <a:t>Analysis on Hourly Concentration</a:t>
            </a:r>
            <a:endParaRPr kumimoji="1" lang="zh-CN" altLang="en-US" dirty="0"/>
          </a:p>
        </p:txBody>
      </p:sp>
      <p:pic>
        <p:nvPicPr>
          <p:cNvPr id="5" name="图片 4" descr="Screen Shot 2017-04-18 at 00.47.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996" y="2907613"/>
            <a:ext cx="7426870" cy="596535"/>
          </a:xfrm>
          <a:prstGeom prst="rect">
            <a:avLst/>
          </a:prstGeom>
        </p:spPr>
      </p:pic>
    </p:spTree>
    <p:extLst>
      <p:ext uri="{BB962C8B-B14F-4D97-AF65-F5344CB8AC3E}">
        <p14:creationId xmlns:p14="http://schemas.microsoft.com/office/powerpoint/2010/main" val="86974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10133"/>
            <a:ext cx="8229600" cy="6246963"/>
          </a:xfrm>
        </p:spPr>
        <p:txBody>
          <a:bodyPr>
            <a:noAutofit/>
          </a:bodyPr>
          <a:lstStyle/>
          <a:p>
            <a:pPr>
              <a:lnSpc>
                <a:spcPct val="120000"/>
              </a:lnSpc>
            </a:pPr>
            <a:r>
              <a:rPr kumimoji="1" lang="en-US" altLang="zh-CN" sz="1800" dirty="0" smtClean="0"/>
              <a:t>1. Correlations related:</a:t>
            </a:r>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a:lnSpc>
                <a:spcPct val="120000"/>
              </a:lnSpc>
            </a:pPr>
            <a:endParaRPr kumimoji="1" lang="en-US" altLang="zh-CN" sz="1800" dirty="0" smtClean="0"/>
          </a:p>
          <a:p>
            <a:pPr>
              <a:lnSpc>
                <a:spcPct val="120000"/>
              </a:lnSpc>
            </a:pPr>
            <a:endParaRPr kumimoji="1" lang="en-US" altLang="zh-CN" sz="1800" dirty="0"/>
          </a:p>
          <a:p>
            <a:pPr marL="0" indent="0">
              <a:lnSpc>
                <a:spcPct val="120000"/>
              </a:lnSpc>
              <a:buNone/>
            </a:pPr>
            <a:endParaRPr kumimoji="1" lang="en-US" altLang="zh-CN" sz="1800" dirty="0" smtClean="0"/>
          </a:p>
          <a:p>
            <a:pPr>
              <a:lnSpc>
                <a:spcPct val="120000"/>
              </a:lnSpc>
            </a:pPr>
            <a:endParaRPr kumimoji="1" lang="en-US" altLang="zh-CN" sz="1800" dirty="0" smtClean="0"/>
          </a:p>
          <a:p>
            <a:pPr>
              <a:lnSpc>
                <a:spcPct val="120000"/>
              </a:lnSpc>
            </a:pPr>
            <a:r>
              <a:rPr kumimoji="1" lang="en-US" altLang="zh-CN" sz="1800" dirty="0" smtClean="0"/>
              <a:t>Findings:</a:t>
            </a:r>
          </a:p>
          <a:p>
            <a:pPr marL="0" indent="0">
              <a:lnSpc>
                <a:spcPct val="120000"/>
              </a:lnSpc>
              <a:buNone/>
            </a:pPr>
            <a:r>
              <a:rPr kumimoji="1" lang="en-US" altLang="zh-CN" sz="1800" dirty="0"/>
              <a:t>	</a:t>
            </a:r>
            <a:r>
              <a:rPr kumimoji="1" lang="en-US" altLang="zh-CN" sz="1800" dirty="0" smtClean="0"/>
              <a:t>Highest correlation: second closest site;</a:t>
            </a:r>
          </a:p>
          <a:p>
            <a:pPr marL="0" indent="0">
              <a:lnSpc>
                <a:spcPct val="120000"/>
              </a:lnSpc>
              <a:buNone/>
            </a:pPr>
            <a:r>
              <a:rPr kumimoji="1" lang="en-US" altLang="zh-CN" sz="1800" dirty="0"/>
              <a:t>	</a:t>
            </a:r>
            <a:r>
              <a:rPr kumimoji="1" lang="en-US" altLang="zh-CN" sz="1800" dirty="0" smtClean="0"/>
              <a:t>Trend: Correlation decrease with distance.</a:t>
            </a:r>
          </a:p>
        </p:txBody>
      </p:sp>
      <p:pic>
        <p:nvPicPr>
          <p:cNvPr id="4" name="图片 3" descr="Screen Shot 2017-04-18 at 01.35.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80" y="811438"/>
            <a:ext cx="7309294" cy="3896971"/>
          </a:xfrm>
          <a:prstGeom prst="rect">
            <a:avLst/>
          </a:prstGeom>
        </p:spPr>
      </p:pic>
      <p:sp>
        <p:nvSpPr>
          <p:cNvPr id="5" name="椭圆 4"/>
          <p:cNvSpPr/>
          <p:nvPr/>
        </p:nvSpPr>
        <p:spPr>
          <a:xfrm>
            <a:off x="3986887" y="2429375"/>
            <a:ext cx="590650" cy="339670"/>
          </a:xfrm>
          <a:prstGeom prst="ellipse">
            <a:avLst/>
          </a:prstGeom>
          <a:no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标题 1"/>
          <p:cNvSpPr>
            <a:spLocks noGrp="1"/>
          </p:cNvSpPr>
          <p:nvPr>
            <p:ph type="title"/>
          </p:nvPr>
        </p:nvSpPr>
        <p:spPr>
          <a:xfrm>
            <a:off x="191407" y="7384"/>
            <a:ext cx="8229600" cy="310133"/>
          </a:xfrm>
        </p:spPr>
        <p:txBody>
          <a:bodyPr>
            <a:noAutofit/>
          </a:bodyPr>
          <a:lstStyle/>
          <a:p>
            <a:pPr algn="l"/>
            <a:r>
              <a:rPr kumimoji="1" lang="en-US" altLang="zh-CN" sz="2000" dirty="0" smtClean="0"/>
              <a:t>PM2.5</a:t>
            </a:r>
            <a:endParaRPr kumimoji="1" lang="zh-CN" altLang="en-US" sz="2000" dirty="0"/>
          </a:p>
        </p:txBody>
      </p:sp>
    </p:spTree>
    <p:extLst>
      <p:ext uri="{BB962C8B-B14F-4D97-AF65-F5344CB8AC3E}">
        <p14:creationId xmlns:p14="http://schemas.microsoft.com/office/powerpoint/2010/main" val="880144212"/>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1696</TotalTime>
  <Words>634</Words>
  <Application>Microsoft Macintosh PowerPoint</Application>
  <PresentationFormat>全屏显示(4:3)</PresentationFormat>
  <Paragraphs>241</Paragraphs>
  <Slides>22</Slides>
  <Notes>8</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Air Quality Analysis: Relationship Between Readings From Short-term and Long-term Monitors </vt:lpstr>
      <vt:lpstr>Content</vt:lpstr>
      <vt:lpstr>Introduction</vt:lpstr>
      <vt:lpstr>Data Description</vt:lpstr>
      <vt:lpstr>PowerPoint 演示文稿</vt:lpstr>
      <vt:lpstr>Data Description</vt:lpstr>
      <vt:lpstr>PowerPoint 演示文稿</vt:lpstr>
      <vt:lpstr>Analysis on Hourly Concentration</vt:lpstr>
      <vt:lpstr>PM2.5</vt:lpstr>
      <vt:lpstr>PM2.5</vt:lpstr>
      <vt:lpstr>PM2.5</vt:lpstr>
      <vt:lpstr>PM2.5</vt:lpstr>
      <vt:lpstr>Ozone</vt:lpstr>
      <vt:lpstr>Ozone</vt:lpstr>
      <vt:lpstr>PowerPoint 演示文稿</vt:lpstr>
      <vt:lpstr>PowerPoint 演示文稿</vt:lpstr>
      <vt:lpstr>Analysis on Daily AQI</vt:lpstr>
      <vt:lpstr>PM2.5</vt:lpstr>
      <vt:lpstr>Ozone</vt:lpstr>
      <vt:lpstr>Largest Daily AQI </vt:lpstr>
      <vt:lpstr>Largest Daily AQI </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Relationship Between Readings From Short-term and Long-term Monitors </dc:title>
  <dc:creator>wang lingjie</dc:creator>
  <cp:lastModifiedBy>wang lingjie</cp:lastModifiedBy>
  <cp:revision>294</cp:revision>
  <dcterms:created xsi:type="dcterms:W3CDTF">2017-04-16T19:14:17Z</dcterms:created>
  <dcterms:modified xsi:type="dcterms:W3CDTF">2017-04-18T18:36:57Z</dcterms:modified>
</cp:coreProperties>
</file>