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7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255EFA-FD4F-1D41-90E0-189AD96E2103}" type="datetimeFigureOut">
              <a:rPr kumimoji="1" lang="zh-CN" altLang="en-US" smtClean="0"/>
              <a:t>15-5-21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401E81-7783-8F4F-AC33-2E81AA9083B5}" type="slidenum">
              <a:rPr kumimoji="1" lang="zh-CN" altLang="en-US" smtClean="0"/>
              <a:t>‹#›</a:t>
            </a:fld>
            <a:endParaRPr kumimoji="1" lang="zh-CN" altLang="en-US"/>
          </a:p>
        </p:txBody>
      </p:sp>
    </p:spTree>
    <p:extLst>
      <p:ext uri="{BB962C8B-B14F-4D97-AF65-F5344CB8AC3E}">
        <p14:creationId xmlns:p14="http://schemas.microsoft.com/office/powerpoint/2010/main" val="1305139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两个因变量均为潜变量，在应用中需要转化为二值虚拟变量。</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8401E81-7783-8F4F-AC33-2E81AA9083B5}" type="slidenum">
              <a:rPr kumimoji="1" lang="zh-CN" altLang="en-US" smtClean="0"/>
              <a:t>6</a:t>
            </a:fld>
            <a:endParaRPr kumimoji="1" lang="zh-CN" altLang="en-US"/>
          </a:p>
        </p:txBody>
      </p:sp>
    </p:spTree>
    <p:extLst>
      <p:ext uri="{BB962C8B-B14F-4D97-AF65-F5344CB8AC3E}">
        <p14:creationId xmlns:p14="http://schemas.microsoft.com/office/powerpoint/2010/main" val="223983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8401E81-7783-8F4F-AC33-2E81AA9083B5}" type="slidenum">
              <a:rPr kumimoji="1" lang="zh-CN" altLang="en-US" smtClean="0"/>
              <a:t>10</a:t>
            </a:fld>
            <a:endParaRPr kumimoji="1" lang="zh-CN" altLang="en-US"/>
          </a:p>
        </p:txBody>
      </p:sp>
    </p:spTree>
    <p:extLst>
      <p:ext uri="{BB962C8B-B14F-4D97-AF65-F5344CB8AC3E}">
        <p14:creationId xmlns:p14="http://schemas.microsoft.com/office/powerpoint/2010/main" val="267051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20" name="页脚占位符 19"/>
          <p:cNvSpPr>
            <a:spLocks noGrp="1"/>
          </p:cNvSpPr>
          <p:nvPr>
            <p:ph type="ftr" sz="quarter" idx="11"/>
          </p:nvPr>
        </p:nvSpPr>
        <p:spPr/>
        <p:txBody>
          <a:bodyPr/>
          <a:lstStyle>
            <a:extLst/>
          </a:lstStyle>
          <a:p>
            <a:endParaRPr kumimoji="1" lang="zh-CN" altLang="en-US"/>
          </a:p>
        </p:txBody>
      </p:sp>
      <p:sp>
        <p:nvSpPr>
          <p:cNvPr id="10" name="幻灯片编号占位符 9"/>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5" name="页脚占位符 4"/>
          <p:cNvSpPr>
            <a:spLocks noGrp="1"/>
          </p:cNvSpPr>
          <p:nvPr>
            <p:ph type="ftr" sz="quarter" idx="11"/>
          </p:nvPr>
        </p:nvSpPr>
        <p:spPr/>
        <p:txBody>
          <a:bodyPr/>
          <a:lstStyle>
            <a:extLst/>
          </a:lstStyle>
          <a:p>
            <a:endParaRPr kumimoji="1" lang="zh-CN" altLang="en-US"/>
          </a:p>
        </p:txBody>
      </p:sp>
      <p:sp>
        <p:nvSpPr>
          <p:cNvPr id="6" name="幻灯片编号占位符 5"/>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5" name="页脚占位符 4"/>
          <p:cNvSpPr>
            <a:spLocks noGrp="1"/>
          </p:cNvSpPr>
          <p:nvPr>
            <p:ph type="ftr" sz="quarter" idx="11"/>
          </p:nvPr>
        </p:nvSpPr>
        <p:spPr/>
        <p:txBody>
          <a:bodyPr/>
          <a:lstStyle>
            <a:extLst/>
          </a:lstStyle>
          <a:p>
            <a:endParaRPr kumimoji="1" lang="zh-CN" altLang="en-US"/>
          </a:p>
        </p:txBody>
      </p:sp>
      <p:sp>
        <p:nvSpPr>
          <p:cNvPr id="6" name="幻灯片编号占位符 5"/>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5" name="页脚占位符 4"/>
          <p:cNvSpPr>
            <a:spLocks noGrp="1"/>
          </p:cNvSpPr>
          <p:nvPr>
            <p:ph type="ftr" sz="quarter" idx="11"/>
          </p:nvPr>
        </p:nvSpPr>
        <p:spPr/>
        <p:txBody>
          <a:bodyPr/>
          <a:lstStyle>
            <a:extLst/>
          </a:lstStyle>
          <a:p>
            <a:endParaRPr kumimoji="1" lang="zh-CN" altLang="en-US"/>
          </a:p>
        </p:txBody>
      </p:sp>
      <p:sp>
        <p:nvSpPr>
          <p:cNvPr id="6" name="幻灯片编号占位符 5"/>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5" name="页脚占位符 4"/>
          <p:cNvSpPr>
            <a:spLocks noGrp="1"/>
          </p:cNvSpPr>
          <p:nvPr>
            <p:ph type="ftr" sz="quarter" idx="11"/>
          </p:nvPr>
        </p:nvSpPr>
        <p:spPr/>
        <p:txBody>
          <a:bodyPr/>
          <a:lstStyle>
            <a:extLst/>
          </a:lstStyle>
          <a:p>
            <a:endParaRPr kumimoji="1" lang="zh-CN" altLang="en-US"/>
          </a:p>
        </p:txBody>
      </p:sp>
      <p:sp>
        <p:nvSpPr>
          <p:cNvPr id="6" name="幻灯片编号占位符 5"/>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6" name="页脚占位符 5"/>
          <p:cNvSpPr>
            <a:spLocks noGrp="1"/>
          </p:cNvSpPr>
          <p:nvPr>
            <p:ph type="ftr" sz="quarter" idx="11"/>
          </p:nvPr>
        </p:nvSpPr>
        <p:spPr/>
        <p:txBody>
          <a:bodyPr/>
          <a:lstStyle>
            <a:extLst/>
          </a:lstStyle>
          <a:p>
            <a:endParaRPr kumimoji="1" lang="zh-CN" altLang="en-US"/>
          </a:p>
        </p:txBody>
      </p:sp>
      <p:sp>
        <p:nvSpPr>
          <p:cNvPr id="7" name="幻灯片编号占位符 6"/>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7" name="日期占位符 6"/>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8" name="页脚占位符 7"/>
          <p:cNvSpPr>
            <a:spLocks noGrp="1"/>
          </p:cNvSpPr>
          <p:nvPr>
            <p:ph type="ftr" sz="quarter" idx="11"/>
          </p:nvPr>
        </p:nvSpPr>
        <p:spPr/>
        <p:txBody>
          <a:bodyPr/>
          <a:lstStyle>
            <a:extLst/>
          </a:lstStyle>
          <a:p>
            <a:endParaRPr kumimoji="1" lang="zh-CN" altLang="en-US"/>
          </a:p>
        </p:txBody>
      </p:sp>
      <p:sp>
        <p:nvSpPr>
          <p:cNvPr id="9" name="幻灯片编号占位符 8"/>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4" name="页脚占位符 3"/>
          <p:cNvSpPr>
            <a:spLocks noGrp="1"/>
          </p:cNvSpPr>
          <p:nvPr>
            <p:ph type="ftr" sz="quarter" idx="11"/>
          </p:nvPr>
        </p:nvSpPr>
        <p:spPr/>
        <p:txBody>
          <a:bodyPr/>
          <a:lstStyle>
            <a:extLst/>
          </a:lstStyle>
          <a:p>
            <a:endParaRPr kumimoji="1" lang="zh-CN" altLang="en-US"/>
          </a:p>
        </p:txBody>
      </p:sp>
      <p:sp>
        <p:nvSpPr>
          <p:cNvPr id="5" name="幻灯片编号占位符 4"/>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3" name="页脚占位符 2"/>
          <p:cNvSpPr>
            <a:spLocks noGrp="1"/>
          </p:cNvSpPr>
          <p:nvPr>
            <p:ph type="ftr" sz="quarter" idx="11"/>
          </p:nvPr>
        </p:nvSpPr>
        <p:spPr/>
        <p:txBody>
          <a:bodyPr/>
          <a:lstStyle>
            <a:extLst/>
          </a:lstStyle>
          <a:p>
            <a:endParaRPr kumimoji="1" lang="zh-CN" altLang="en-US"/>
          </a:p>
        </p:txBody>
      </p:sp>
      <p:sp>
        <p:nvSpPr>
          <p:cNvPr id="4" name="幻灯片编号占位符 3"/>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6" name="页脚占位符 5"/>
          <p:cNvSpPr>
            <a:spLocks noGrp="1"/>
          </p:cNvSpPr>
          <p:nvPr>
            <p:ph type="ftr" sz="quarter" idx="11"/>
          </p:nvPr>
        </p:nvSpPr>
        <p:spPr/>
        <p:txBody>
          <a:bodyPr/>
          <a:lstStyle>
            <a:extLst/>
          </a:lstStyle>
          <a:p>
            <a:endParaRPr kumimoji="1" lang="zh-CN" altLang="en-US"/>
          </a:p>
        </p:txBody>
      </p:sp>
      <p:sp>
        <p:nvSpPr>
          <p:cNvPr id="7" name="幻灯片编号占位符 6"/>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A265DDC-D5AD-8F41-90A7-CF14B089423E}" type="datetimeFigureOut">
              <a:rPr kumimoji="1" lang="zh-CN" altLang="en-US" smtClean="0"/>
              <a:t>15-5-21</a:t>
            </a:fld>
            <a:endParaRPr kumimoji="1" lang="zh-CN" altLang="en-US"/>
          </a:p>
        </p:txBody>
      </p:sp>
      <p:sp>
        <p:nvSpPr>
          <p:cNvPr id="6" name="页脚占位符 5"/>
          <p:cNvSpPr>
            <a:spLocks noGrp="1"/>
          </p:cNvSpPr>
          <p:nvPr>
            <p:ph type="ftr" sz="quarter" idx="11"/>
          </p:nvPr>
        </p:nvSpPr>
        <p:spPr/>
        <p:txBody>
          <a:bodyPr/>
          <a:lstStyle>
            <a:extLst/>
          </a:lstStyle>
          <a:p>
            <a:endParaRPr kumimoji="1" lang="zh-CN" altLang="en-US"/>
          </a:p>
        </p:txBody>
      </p:sp>
      <p:sp>
        <p:nvSpPr>
          <p:cNvPr id="7" name="幻灯片编号占位符 6"/>
          <p:cNvSpPr>
            <a:spLocks noGrp="1"/>
          </p:cNvSpPr>
          <p:nvPr>
            <p:ph type="sldNum" sz="quarter" idx="12"/>
          </p:nvPr>
        </p:nvSpPr>
        <p:spPr/>
        <p:txBody>
          <a:bodyPr/>
          <a:lstStyle>
            <a:extLst/>
          </a:lstStyle>
          <a:p>
            <a:fld id="{F4E11C1D-5208-D847-B70B-006845C2C1CF}" type="slidenum">
              <a:rPr kumimoji="1" lang="zh-CN" altLang="en-US" smtClean="0"/>
              <a:t>‹#›</a:t>
            </a:fld>
            <a:endParaRPr kumimoji="1"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将图片拖动到占位符，或单击添加图标</a:t>
            </a:r>
            <a:endParaRPr kumimoji="0" lang="en-US" dirty="0"/>
          </a:p>
        </p:txBody>
      </p:sp>
      <p:sp>
        <p:nvSpPr>
          <p:cNvPr id="9" name="进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进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图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A265DDC-D5AD-8F41-90A7-CF14B089423E}" type="datetimeFigureOut">
              <a:rPr kumimoji="1" lang="zh-CN" altLang="en-US" smtClean="0"/>
              <a:t>15-5-21</a:t>
            </a:fld>
            <a:endParaRPr kumimoji="1"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zh-CN" altLang="en-US"/>
          </a:p>
        </p:txBody>
      </p:sp>
      <p:sp>
        <p:nvSpPr>
          <p:cNvPr id="22" name="幻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E11C1D-5208-D847-B70B-006845C2C1CF}" type="slidenum">
              <a:rPr kumimoji="1" lang="zh-CN" altLang="en-US" smtClean="0"/>
              <a:t>‹#›</a:t>
            </a:fld>
            <a:endParaRPr kumimoji="1"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__1.docx"/><Relationship Id="rId5"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__2.docx"/><Relationship Id="rId5" Type="http://schemas.openxmlformats.org/officeDocument/2006/relationships/image" Target="../media/image11.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2559" y="359898"/>
            <a:ext cx="7566297" cy="1472184"/>
          </a:xfrm>
        </p:spPr>
        <p:txBody>
          <a:bodyPr>
            <a:normAutofit/>
          </a:bodyPr>
          <a:lstStyle/>
          <a:p>
            <a:r>
              <a:rPr kumimoji="1" lang="zh-CN" altLang="en-US" sz="3600" dirty="0" smtClean="0">
                <a:solidFill>
                  <a:srgbClr val="500600"/>
                </a:solidFill>
                <a:latin typeface="微软雅黑"/>
                <a:ea typeface="微软雅黑"/>
                <a:cs typeface="微软雅黑"/>
              </a:rPr>
              <a:t>双变量</a:t>
            </a:r>
            <a:r>
              <a:rPr kumimoji="1" lang="en-US" altLang="zh-CN" sz="3600" dirty="0" err="1" smtClean="0">
                <a:latin typeface="微软雅黑"/>
                <a:ea typeface="微软雅黑"/>
                <a:cs typeface="微软雅黑"/>
              </a:rPr>
              <a:t>probit</a:t>
            </a:r>
            <a:r>
              <a:rPr kumimoji="1" lang="zh-CN" altLang="en-US" sz="3600" dirty="0" smtClean="0">
                <a:latin typeface="微软雅黑"/>
                <a:ea typeface="微软雅黑"/>
                <a:cs typeface="微软雅黑"/>
              </a:rPr>
              <a:t>模型的内生性检验研究</a:t>
            </a:r>
            <a:endParaRPr kumimoji="1" lang="zh-CN" altLang="en-US" sz="3600" dirty="0">
              <a:latin typeface="微软雅黑"/>
              <a:ea typeface="微软雅黑"/>
              <a:cs typeface="微软雅黑"/>
            </a:endParaRPr>
          </a:p>
        </p:txBody>
      </p:sp>
      <p:sp>
        <p:nvSpPr>
          <p:cNvPr id="4" name="文本框 3"/>
          <p:cNvSpPr txBox="1"/>
          <p:nvPr/>
        </p:nvSpPr>
        <p:spPr>
          <a:xfrm>
            <a:off x="3373846" y="2975429"/>
            <a:ext cx="2359298" cy="2277547"/>
          </a:xfrm>
          <a:prstGeom prst="rect">
            <a:avLst/>
          </a:prstGeom>
          <a:noFill/>
        </p:spPr>
        <p:txBody>
          <a:bodyPr wrap="square" rtlCol="0">
            <a:spAutoFit/>
          </a:bodyPr>
          <a:lstStyle/>
          <a:p>
            <a:pPr>
              <a:lnSpc>
                <a:spcPct val="150000"/>
              </a:lnSpc>
            </a:pPr>
            <a:r>
              <a:rPr kumimoji="1" lang="zh-CN" altLang="en-US" sz="2400" dirty="0" smtClean="0">
                <a:latin typeface="微软雅黑"/>
                <a:ea typeface="微软雅黑"/>
                <a:cs typeface="微软雅黑"/>
              </a:rPr>
              <a:t>专业：经管法</a:t>
            </a:r>
            <a:endParaRPr kumimoji="1" lang="en-US" altLang="zh-CN" sz="2400" dirty="0" smtClean="0">
              <a:latin typeface="微软雅黑"/>
              <a:ea typeface="微软雅黑"/>
              <a:cs typeface="微软雅黑"/>
            </a:endParaRPr>
          </a:p>
          <a:p>
            <a:pPr>
              <a:lnSpc>
                <a:spcPct val="150000"/>
              </a:lnSpc>
            </a:pPr>
            <a:r>
              <a:rPr kumimoji="1" lang="zh-CN" altLang="en-US" sz="2400" dirty="0" smtClean="0">
                <a:latin typeface="微软雅黑"/>
                <a:ea typeface="微软雅黑"/>
                <a:cs typeface="微软雅黑"/>
              </a:rPr>
              <a:t>学号：</a:t>
            </a:r>
            <a:r>
              <a:rPr kumimoji="1" lang="en-US" altLang="zh-CN" sz="2400" dirty="0" smtClean="0">
                <a:latin typeface="微软雅黑"/>
                <a:ea typeface="微软雅黑"/>
                <a:cs typeface="微软雅黑"/>
              </a:rPr>
              <a:t>1112085</a:t>
            </a:r>
          </a:p>
          <a:p>
            <a:pPr>
              <a:lnSpc>
                <a:spcPct val="150000"/>
              </a:lnSpc>
            </a:pPr>
            <a:r>
              <a:rPr kumimoji="1" lang="zh-CN" altLang="en-US" sz="2400" dirty="0" smtClean="0">
                <a:latin typeface="微软雅黑"/>
                <a:ea typeface="微软雅黑"/>
                <a:cs typeface="微软雅黑"/>
              </a:rPr>
              <a:t>姓名：王凌洁</a:t>
            </a:r>
            <a:endParaRPr kumimoji="1" lang="en-US" altLang="zh-CN" sz="2400" dirty="0" smtClean="0">
              <a:latin typeface="微软雅黑"/>
              <a:ea typeface="微软雅黑"/>
              <a:cs typeface="微软雅黑"/>
            </a:endParaRPr>
          </a:p>
          <a:p>
            <a:pPr>
              <a:lnSpc>
                <a:spcPct val="150000"/>
              </a:lnSpc>
            </a:pPr>
            <a:r>
              <a:rPr kumimoji="1" lang="zh-CN" altLang="en-US" sz="2400" dirty="0" smtClean="0">
                <a:latin typeface="微软雅黑"/>
                <a:ea typeface="微软雅黑"/>
                <a:cs typeface="微软雅黑"/>
              </a:rPr>
              <a:t>指导教师：赵娜</a:t>
            </a:r>
            <a:endParaRPr kumimoji="1" lang="zh-CN" altLang="en-US" sz="2400" dirty="0">
              <a:latin typeface="微软雅黑"/>
              <a:ea typeface="微软雅黑"/>
              <a:cs typeface="微软雅黑"/>
            </a:endParaRPr>
          </a:p>
        </p:txBody>
      </p:sp>
    </p:spTree>
    <p:extLst>
      <p:ext uri="{BB962C8B-B14F-4D97-AF65-F5344CB8AC3E}">
        <p14:creationId xmlns:p14="http://schemas.microsoft.com/office/powerpoint/2010/main" val="18814654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9750" y="852715"/>
            <a:ext cx="7498080" cy="5715000"/>
          </a:xfrm>
        </p:spPr>
        <p:txBody>
          <a:bodyPr>
            <a:normAutofit/>
          </a:bodyPr>
          <a:lstStyle/>
          <a:p>
            <a:pPr>
              <a:lnSpc>
                <a:spcPct val="150000"/>
              </a:lnSpc>
            </a:pPr>
            <a:r>
              <a:rPr kumimoji="1" lang="zh-CN" altLang="en-US" sz="2200" dirty="0" smtClean="0">
                <a:latin typeface="微软雅黑"/>
                <a:ea typeface="微软雅黑"/>
                <a:cs typeface="微软雅黑"/>
              </a:rPr>
              <a:t>结果</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检验水平</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 原假设为真时拒绝原假设的概率，即当</a:t>
            </a:r>
            <a:r>
              <a:rPr lang="en-US" altLang="zh-CN" sz="2200" dirty="0" err="1">
                <a:latin typeface="微软雅黑"/>
                <a:ea typeface="微软雅黑"/>
                <a:cs typeface="微软雅黑"/>
              </a:rPr>
              <a:t>ρ</a:t>
            </a:r>
            <a:r>
              <a:rPr lang="en-US" altLang="zh-CN" sz="2200" dirty="0">
                <a:latin typeface="微软雅黑"/>
                <a:ea typeface="微软雅黑"/>
                <a:cs typeface="微软雅黑"/>
              </a:rPr>
              <a:t>=</a:t>
            </a:r>
            <a:r>
              <a:rPr lang="en-US" altLang="zh-CN" sz="2200" dirty="0" smtClean="0">
                <a:latin typeface="微软雅黑"/>
                <a:ea typeface="微软雅黑"/>
                <a:cs typeface="微软雅黑"/>
              </a:rPr>
              <a:t>0</a:t>
            </a:r>
            <a:r>
              <a:rPr lang="zh-CN" altLang="en-US" sz="2200" dirty="0" smtClean="0">
                <a:latin typeface="微软雅黑"/>
                <a:ea typeface="微软雅黑"/>
                <a:cs typeface="微软雅黑"/>
              </a:rPr>
              <a:t>时在</a:t>
            </a:r>
            <a:r>
              <a:rPr kumimoji="1" lang="en-US" altLang="zh-CN" sz="2200" dirty="0" smtClean="0">
                <a:latin typeface="微软雅黑"/>
                <a:ea typeface="微软雅黑"/>
                <a:cs typeface="微软雅黑"/>
              </a:rPr>
              <a:t>5000</a:t>
            </a:r>
            <a:r>
              <a:rPr kumimoji="1" lang="zh-CN" altLang="en-US" sz="2200" dirty="0" smtClean="0">
                <a:latin typeface="微软雅黑"/>
                <a:ea typeface="微软雅黑"/>
                <a:cs typeface="微软雅黑"/>
              </a:rPr>
              <a:t>次重复中，</a:t>
            </a:r>
            <a:r>
              <a:rPr lang="zh-CN" altLang="zh-CN" sz="2200" dirty="0">
                <a:latin typeface="微软雅黑"/>
                <a:ea typeface="微软雅黑"/>
                <a:cs typeface="微软雅黑"/>
              </a:rPr>
              <a:t>拒绝原假设的次数占总检验次数的</a:t>
            </a:r>
            <a:r>
              <a:rPr lang="zh-CN" altLang="zh-CN" sz="2200" dirty="0" smtClean="0">
                <a:latin typeface="微软雅黑"/>
                <a:ea typeface="微软雅黑"/>
                <a:cs typeface="微软雅黑"/>
              </a:rPr>
              <a:t>比率，</a:t>
            </a:r>
            <a:r>
              <a:rPr lang="zh-CN" altLang="en-US" sz="2200" dirty="0" smtClean="0">
                <a:latin typeface="微软雅黑"/>
                <a:ea typeface="微软雅黑"/>
                <a:cs typeface="微软雅黑"/>
              </a:rPr>
              <a:t>一般来说</a:t>
            </a:r>
            <a:r>
              <a:rPr lang="zh-CN" altLang="zh-CN" sz="2200" dirty="0">
                <a:latin typeface="微软雅黑"/>
                <a:ea typeface="微软雅黑"/>
                <a:cs typeface="微软雅黑"/>
              </a:rPr>
              <a:t>越靠近相应的显著性水平，该检验方法的表现就越好 </a:t>
            </a:r>
            <a:r>
              <a:rPr lang="zh-CN" altLang="en-US" sz="2200" dirty="0" smtClean="0">
                <a:latin typeface="微软雅黑"/>
                <a:ea typeface="微软雅黑"/>
                <a:cs typeface="微软雅黑"/>
              </a:rPr>
              <a:t>。</a:t>
            </a:r>
            <a:endParaRPr kumimoji="1" lang="en-US" altLang="zh-CN" sz="2200" dirty="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整体</a:t>
            </a:r>
            <a:r>
              <a:rPr kumimoji="1" lang="zh-CN" altLang="en-US" sz="2200" dirty="0">
                <a:latin typeface="微软雅黑"/>
                <a:ea typeface="微软雅黑"/>
                <a:cs typeface="微软雅黑"/>
              </a:rPr>
              <a:t>来看，似然比检验方法的检验</a:t>
            </a:r>
            <a:r>
              <a:rPr kumimoji="1" lang="zh-CN" altLang="en-US" sz="2200" dirty="0" smtClean="0">
                <a:latin typeface="微软雅黑"/>
                <a:ea typeface="微软雅黑"/>
                <a:cs typeface="微软雅黑"/>
              </a:rPr>
              <a:t>水平要优于沃尔德检验方法。其中，在概率分布较均衡的</a:t>
            </a:r>
            <a:r>
              <a:rPr kumimoji="1" lang="en-US" altLang="zh-CN" sz="2200" dirty="0" smtClean="0">
                <a:latin typeface="微软雅黑"/>
                <a:ea typeface="微软雅黑"/>
                <a:cs typeface="微软雅黑"/>
              </a:rPr>
              <a:t>DGP1</a:t>
            </a:r>
            <a:r>
              <a:rPr kumimoji="1" lang="zh-CN" altLang="en-US" sz="2200" dirty="0" smtClean="0">
                <a:latin typeface="微软雅黑"/>
                <a:ea typeface="微软雅黑"/>
                <a:cs typeface="微软雅黑"/>
              </a:rPr>
              <a:t>的情况下，两种检验方法差异小于</a:t>
            </a:r>
            <a:r>
              <a:rPr kumimoji="1" lang="en-US" altLang="zh-CN" sz="2200" dirty="0" smtClean="0">
                <a:latin typeface="微软雅黑"/>
                <a:ea typeface="微软雅黑"/>
                <a:cs typeface="微软雅黑"/>
              </a:rPr>
              <a:t>DGP2</a:t>
            </a:r>
            <a:r>
              <a:rPr kumimoji="1" lang="zh-CN" altLang="en-US" sz="2200" dirty="0" smtClean="0">
                <a:latin typeface="微软雅黑"/>
                <a:ea typeface="微软雅黑"/>
                <a:cs typeface="微软雅黑"/>
              </a:rPr>
              <a:t>和</a:t>
            </a:r>
            <a:r>
              <a:rPr kumimoji="1" lang="en-US" altLang="zh-CN" sz="2200" dirty="0" smtClean="0">
                <a:latin typeface="微软雅黑"/>
                <a:ea typeface="微软雅黑"/>
                <a:cs typeface="微软雅黑"/>
              </a:rPr>
              <a:t>DGP3</a:t>
            </a:r>
            <a:r>
              <a:rPr kumimoji="1" lang="zh-CN" altLang="en-US" sz="2200" dirty="0" smtClean="0">
                <a:latin typeface="微软雅黑"/>
                <a:ea typeface="微软雅黑"/>
                <a:cs typeface="微软雅黑"/>
              </a:rPr>
              <a:t>的情况；此外，随样本量增大，差异也在减少。</a:t>
            </a:r>
            <a:endParaRPr kumimoji="1" lang="en-US" altLang="zh-CN" sz="2200" dirty="0" smtClean="0">
              <a:latin typeface="微软雅黑"/>
              <a:ea typeface="微软雅黑"/>
              <a:cs typeface="微软雅黑"/>
            </a:endParaRPr>
          </a:p>
          <a:p>
            <a:pPr>
              <a:lnSpc>
                <a:spcPct val="150000"/>
              </a:lnSpc>
            </a:pPr>
            <a:endParaRPr kumimoji="1" lang="en-US" altLang="zh-CN" sz="2200" dirty="0" smtClean="0">
              <a:latin typeface="微软雅黑"/>
              <a:ea typeface="微软雅黑"/>
              <a:cs typeface="微软雅黑"/>
            </a:endParaRPr>
          </a:p>
        </p:txBody>
      </p:sp>
    </p:spTree>
    <p:extLst>
      <p:ext uri="{BB962C8B-B14F-4D97-AF65-F5344CB8AC3E}">
        <p14:creationId xmlns:p14="http://schemas.microsoft.com/office/powerpoint/2010/main" val="3064245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9751" y="863599"/>
            <a:ext cx="7498080" cy="5664200"/>
          </a:xfrm>
        </p:spPr>
        <p:txBody>
          <a:bodyPr>
            <a:normAutofit/>
          </a:bodyPr>
          <a:lstStyle/>
          <a:p>
            <a:pPr>
              <a:lnSpc>
                <a:spcPct val="150000"/>
              </a:lnSpc>
            </a:pPr>
            <a:r>
              <a:rPr kumimoji="1" lang="zh-CN" altLang="en-US" sz="2200" dirty="0" smtClean="0">
                <a:latin typeface="微软雅黑"/>
                <a:ea typeface="微软雅黑"/>
                <a:cs typeface="微软雅黑"/>
              </a:rPr>
              <a:t>统计功效</a:t>
            </a:r>
            <a:endParaRPr kumimoji="1" lang="en-US" altLang="zh-CN" sz="2200" dirty="0">
              <a:latin typeface="微软雅黑"/>
              <a:ea typeface="微软雅黑"/>
              <a:cs typeface="微软雅黑"/>
            </a:endParaRPr>
          </a:p>
          <a:p>
            <a:pPr marL="82296" indent="0">
              <a:lnSpc>
                <a:spcPct val="150000"/>
              </a:lnSpc>
              <a:buNone/>
            </a:pPr>
            <a:r>
              <a:rPr kumimoji="1" lang="zh-CN" altLang="en-US" sz="2200" dirty="0">
                <a:latin typeface="微软雅黑"/>
                <a:ea typeface="微软雅黑"/>
                <a:cs typeface="微软雅黑"/>
              </a:rPr>
              <a:t> </a:t>
            </a:r>
            <a:r>
              <a:rPr kumimoji="1" lang="zh-CN" altLang="en-US" sz="2200" dirty="0" smtClean="0">
                <a:latin typeface="微软雅黑"/>
                <a:ea typeface="微软雅黑"/>
                <a:cs typeface="微软雅黑"/>
              </a:rPr>
              <a:t>原假设为假时拒绝原假设</a:t>
            </a:r>
            <a:r>
              <a:rPr kumimoji="1" lang="zh-CN" altLang="en-US" sz="2200" dirty="0">
                <a:latin typeface="微软雅黑"/>
                <a:ea typeface="微软雅黑"/>
                <a:cs typeface="微软雅黑"/>
              </a:rPr>
              <a:t>的概率，即当</a:t>
            </a:r>
            <a:r>
              <a:rPr lang="en-US" altLang="zh-CN" sz="2200" dirty="0" smtClean="0">
                <a:latin typeface="微软雅黑"/>
                <a:ea typeface="微软雅黑"/>
                <a:cs typeface="微软雅黑"/>
              </a:rPr>
              <a:t>ρ≠0</a:t>
            </a:r>
            <a:r>
              <a:rPr lang="zh-CN" altLang="en-US" sz="2200" dirty="0">
                <a:latin typeface="微软雅黑"/>
                <a:ea typeface="微软雅黑"/>
                <a:cs typeface="微软雅黑"/>
              </a:rPr>
              <a:t>时在</a:t>
            </a:r>
            <a:r>
              <a:rPr kumimoji="1" lang="en-US" altLang="zh-CN" sz="2200" dirty="0">
                <a:latin typeface="微软雅黑"/>
                <a:ea typeface="微软雅黑"/>
                <a:cs typeface="微软雅黑"/>
              </a:rPr>
              <a:t>5000</a:t>
            </a:r>
            <a:r>
              <a:rPr kumimoji="1" lang="zh-CN" altLang="en-US" sz="2200" dirty="0">
                <a:latin typeface="微软雅黑"/>
                <a:ea typeface="微软雅黑"/>
                <a:cs typeface="微软雅黑"/>
              </a:rPr>
              <a:t>次重复中，</a:t>
            </a:r>
            <a:r>
              <a:rPr lang="zh-CN" altLang="zh-CN" sz="2200" dirty="0">
                <a:latin typeface="微软雅黑"/>
                <a:ea typeface="微软雅黑"/>
                <a:cs typeface="微软雅黑"/>
              </a:rPr>
              <a:t>拒绝原假设的次数占总检验次数的比率，</a:t>
            </a:r>
            <a:r>
              <a:rPr lang="zh-CN" altLang="en-US" sz="2200" dirty="0" smtClean="0">
                <a:latin typeface="微软雅黑"/>
                <a:ea typeface="微软雅黑"/>
                <a:cs typeface="微软雅黑"/>
              </a:rPr>
              <a:t>一般来说统计功效越高</a:t>
            </a:r>
            <a:r>
              <a:rPr lang="zh-CN" altLang="zh-CN" sz="2200" dirty="0" smtClean="0">
                <a:latin typeface="微软雅黑"/>
                <a:ea typeface="微软雅黑"/>
                <a:cs typeface="微软雅黑"/>
              </a:rPr>
              <a:t>，</a:t>
            </a:r>
            <a:r>
              <a:rPr lang="zh-CN" altLang="zh-CN" sz="2200" dirty="0">
                <a:latin typeface="微软雅黑"/>
                <a:ea typeface="微软雅黑"/>
                <a:cs typeface="微软雅黑"/>
              </a:rPr>
              <a:t>该检验</a:t>
            </a:r>
            <a:r>
              <a:rPr lang="zh-CN" altLang="zh-CN" sz="2200" dirty="0" smtClean="0">
                <a:latin typeface="微软雅黑"/>
                <a:ea typeface="微软雅黑"/>
                <a:cs typeface="微软雅黑"/>
              </a:rPr>
              <a:t>方法的表现就越好 </a:t>
            </a:r>
            <a:r>
              <a:rPr lang="zh-CN" altLang="en-US" sz="2200" dirty="0">
                <a:latin typeface="微软雅黑"/>
                <a:ea typeface="微软雅黑"/>
                <a:cs typeface="微软雅黑"/>
              </a:rPr>
              <a:t>。</a:t>
            </a:r>
            <a:endParaRPr kumimoji="1" lang="en-US" altLang="zh-CN" sz="2200" dirty="0">
              <a:latin typeface="微软雅黑"/>
              <a:ea typeface="微软雅黑"/>
              <a:cs typeface="微软雅黑"/>
            </a:endParaRPr>
          </a:p>
          <a:p>
            <a:pPr marL="82296" indent="0">
              <a:lnSpc>
                <a:spcPct val="150000"/>
              </a:lnSpc>
              <a:buNone/>
            </a:pPr>
            <a:r>
              <a:rPr kumimoji="1" lang="zh-CN" altLang="en-US" sz="2200" dirty="0">
                <a:latin typeface="微软雅黑"/>
                <a:ea typeface="微软雅黑"/>
                <a:cs typeface="微软雅黑"/>
              </a:rPr>
              <a:t>整体来看</a:t>
            </a:r>
            <a:r>
              <a:rPr kumimoji="1" lang="zh-CN" altLang="en-US" sz="2200" dirty="0" smtClean="0">
                <a:latin typeface="微软雅黑"/>
                <a:ea typeface="微软雅黑"/>
                <a:cs typeface="微软雅黑"/>
              </a:rPr>
              <a:t>，在模型本身存在内生性时，似然比检验方法与沃尔德检验的结果相差不大。其中，两种检验方法的统计功效在不同</a:t>
            </a:r>
            <a:r>
              <a:rPr kumimoji="1" lang="en-US" altLang="zh-CN" sz="2200" dirty="0">
                <a:latin typeface="微软雅黑"/>
                <a:ea typeface="微软雅黑"/>
                <a:cs typeface="微软雅黑"/>
              </a:rPr>
              <a:t>DGP</a:t>
            </a:r>
            <a:r>
              <a:rPr kumimoji="1" lang="zh-CN" altLang="en-US" sz="2200" dirty="0" smtClean="0">
                <a:latin typeface="微软雅黑"/>
                <a:ea typeface="微软雅黑"/>
                <a:cs typeface="微软雅黑"/>
              </a:rPr>
              <a:t>情况下有变化</a:t>
            </a:r>
            <a:r>
              <a:rPr kumimoji="1" lang="zh-CN" altLang="en-US" sz="2200" dirty="0">
                <a:latin typeface="微软雅黑"/>
                <a:ea typeface="微软雅黑"/>
                <a:cs typeface="微软雅黑"/>
              </a:rPr>
              <a:t>；</a:t>
            </a:r>
            <a:r>
              <a:rPr kumimoji="1" lang="zh-CN" altLang="en-US" sz="2200" dirty="0" smtClean="0">
                <a:latin typeface="微软雅黑"/>
                <a:ea typeface="微软雅黑"/>
                <a:cs typeface="微软雅黑"/>
              </a:rPr>
              <a:t>此外</a:t>
            </a:r>
            <a:r>
              <a:rPr kumimoji="1" lang="zh-CN" altLang="en-US" sz="2200" dirty="0">
                <a:latin typeface="微软雅黑"/>
                <a:ea typeface="微软雅黑"/>
                <a:cs typeface="微软雅黑"/>
              </a:rPr>
              <a:t>，随样本量增大</a:t>
            </a:r>
            <a:r>
              <a:rPr kumimoji="1" lang="zh-CN" altLang="en-US" sz="2200" dirty="0" smtClean="0">
                <a:latin typeface="微软雅黑"/>
                <a:ea typeface="微软雅黑"/>
                <a:cs typeface="微软雅黑"/>
              </a:rPr>
              <a:t>，</a:t>
            </a:r>
            <a:r>
              <a:rPr kumimoji="1" lang="en-US" altLang="en-US" sz="2200" dirty="0" smtClean="0">
                <a:latin typeface="微软雅黑"/>
                <a:ea typeface="微软雅黑"/>
                <a:cs typeface="微软雅黑"/>
              </a:rPr>
              <a:t>统计功效有显著改善。</a:t>
            </a:r>
            <a:endParaRPr kumimoji="1" lang="en-US" altLang="zh-CN" sz="2200" dirty="0">
              <a:latin typeface="微软雅黑"/>
              <a:ea typeface="微软雅黑"/>
              <a:cs typeface="微软雅黑"/>
            </a:endParaRPr>
          </a:p>
          <a:p>
            <a:endParaRPr kumimoji="1" lang="zh-CN" altLang="en-US" sz="2200" dirty="0"/>
          </a:p>
        </p:txBody>
      </p:sp>
    </p:spTree>
    <p:extLst>
      <p:ext uri="{BB962C8B-B14F-4D97-AF65-F5344CB8AC3E}">
        <p14:creationId xmlns:p14="http://schemas.microsoft.com/office/powerpoint/2010/main" val="38779013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latin typeface="微软雅黑"/>
                <a:ea typeface="微软雅黑"/>
                <a:cs typeface="微软雅黑"/>
              </a:rPr>
              <a:t>（四）实证应用</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435608" y="1447800"/>
            <a:ext cx="7498080" cy="5246914"/>
          </a:xfrm>
        </p:spPr>
        <p:txBody>
          <a:bodyPr>
            <a:normAutofit lnSpcReduction="10000"/>
          </a:bodyPr>
          <a:lstStyle/>
          <a:p>
            <a:pPr>
              <a:lnSpc>
                <a:spcPct val="150000"/>
              </a:lnSpc>
            </a:pPr>
            <a:r>
              <a:rPr kumimoji="1" lang="zh-CN" altLang="en-US" sz="2200" dirty="0" smtClean="0">
                <a:latin typeface="微软雅黑"/>
                <a:ea typeface="微软雅黑"/>
                <a:cs typeface="微软雅黑"/>
              </a:rPr>
              <a:t>研究主题：中国已婚妇女做出是否工作以及是否自行照顾父母的两个决策的关系。</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使用数据：</a:t>
            </a:r>
            <a:r>
              <a:rPr lang="zh-CN" altLang="zh-CN" sz="2200" dirty="0">
                <a:latin typeface="微软雅黑"/>
                <a:ea typeface="微软雅黑"/>
                <a:cs typeface="微软雅黑"/>
              </a:rPr>
              <a:t>中国健康与营养调查（</a:t>
            </a:r>
            <a:r>
              <a:rPr lang="en-US" altLang="zh-CN" sz="2200" dirty="0">
                <a:latin typeface="微软雅黑"/>
                <a:ea typeface="微软雅黑"/>
                <a:cs typeface="微软雅黑"/>
              </a:rPr>
              <a:t>China Health and Nutrition Survey, CHNS</a:t>
            </a:r>
            <a:r>
              <a:rPr lang="zh-CN" altLang="zh-CN" sz="2200" dirty="0">
                <a:latin typeface="微软雅黑"/>
                <a:ea typeface="微软雅黑"/>
                <a:cs typeface="微软雅黑"/>
              </a:rPr>
              <a:t>）中</a:t>
            </a:r>
            <a:r>
              <a:rPr lang="en-US" altLang="zh-CN" sz="2200" dirty="0">
                <a:latin typeface="微软雅黑"/>
                <a:ea typeface="微软雅黑"/>
                <a:cs typeface="微软雅黑"/>
              </a:rPr>
              <a:t>1991</a:t>
            </a:r>
            <a:r>
              <a:rPr lang="zh-CN" altLang="zh-CN" sz="2200" dirty="0">
                <a:latin typeface="微软雅黑"/>
                <a:ea typeface="微软雅黑"/>
                <a:cs typeface="微软雅黑"/>
              </a:rPr>
              <a:t>，</a:t>
            </a:r>
            <a:r>
              <a:rPr lang="en-US" altLang="zh-CN" sz="2200" dirty="0">
                <a:latin typeface="微软雅黑"/>
                <a:ea typeface="微软雅黑"/>
                <a:cs typeface="微软雅黑"/>
              </a:rPr>
              <a:t>1993</a:t>
            </a:r>
            <a:r>
              <a:rPr lang="zh-CN" altLang="zh-CN" sz="2200" dirty="0">
                <a:latin typeface="微软雅黑"/>
                <a:ea typeface="微软雅黑"/>
                <a:cs typeface="微软雅黑"/>
              </a:rPr>
              <a:t>，</a:t>
            </a:r>
            <a:r>
              <a:rPr lang="en-US" altLang="zh-CN" sz="2200" dirty="0">
                <a:latin typeface="微软雅黑"/>
                <a:ea typeface="微软雅黑"/>
                <a:cs typeface="微软雅黑"/>
              </a:rPr>
              <a:t>1997</a:t>
            </a:r>
            <a:r>
              <a:rPr lang="zh-CN" altLang="zh-CN" sz="2200" dirty="0">
                <a:latin typeface="微软雅黑"/>
                <a:ea typeface="微软雅黑"/>
                <a:cs typeface="微软雅黑"/>
              </a:rPr>
              <a:t>，</a:t>
            </a:r>
            <a:r>
              <a:rPr lang="en-US" altLang="zh-CN" sz="2200" dirty="0">
                <a:latin typeface="微软雅黑"/>
                <a:ea typeface="微软雅黑"/>
                <a:cs typeface="微软雅黑"/>
              </a:rPr>
              <a:t>2000</a:t>
            </a:r>
            <a:r>
              <a:rPr lang="zh-CN" altLang="zh-CN" sz="2200" dirty="0">
                <a:latin typeface="微软雅黑"/>
                <a:ea typeface="微软雅黑"/>
                <a:cs typeface="微软雅黑"/>
              </a:rPr>
              <a:t>，</a:t>
            </a:r>
            <a:r>
              <a:rPr lang="en-US" altLang="zh-CN" sz="2200" dirty="0">
                <a:latin typeface="微软雅黑"/>
                <a:ea typeface="微软雅黑"/>
                <a:cs typeface="微软雅黑"/>
              </a:rPr>
              <a:t>2004</a:t>
            </a:r>
            <a:r>
              <a:rPr lang="zh-CN" altLang="zh-CN" sz="2200" dirty="0">
                <a:latin typeface="微软雅黑"/>
                <a:ea typeface="微软雅黑"/>
                <a:cs typeface="微软雅黑"/>
              </a:rPr>
              <a:t>，</a:t>
            </a:r>
            <a:r>
              <a:rPr lang="en-US" altLang="zh-CN" sz="2200" dirty="0">
                <a:latin typeface="微软雅黑"/>
                <a:ea typeface="微软雅黑"/>
                <a:cs typeface="微软雅黑"/>
              </a:rPr>
              <a:t>2006</a:t>
            </a:r>
            <a:r>
              <a:rPr lang="zh-CN" altLang="zh-CN" sz="2200" dirty="0">
                <a:latin typeface="微软雅黑"/>
                <a:ea typeface="微软雅黑"/>
                <a:cs typeface="微软雅黑"/>
              </a:rPr>
              <a:t>和</a:t>
            </a:r>
            <a:r>
              <a:rPr lang="en-US" altLang="zh-CN" sz="2200" dirty="0">
                <a:latin typeface="微软雅黑"/>
                <a:ea typeface="微软雅黑"/>
                <a:cs typeface="微软雅黑"/>
              </a:rPr>
              <a:t>2009</a:t>
            </a:r>
            <a:r>
              <a:rPr lang="zh-CN" altLang="zh-CN" sz="2200" dirty="0">
                <a:latin typeface="微软雅黑"/>
                <a:ea typeface="微软雅黑"/>
                <a:cs typeface="微软雅黑"/>
              </a:rPr>
              <a:t>年的数据，并将研究对象限制在年龄介于</a:t>
            </a:r>
            <a:r>
              <a:rPr lang="en-US" altLang="zh-CN" sz="2200" dirty="0">
                <a:latin typeface="微软雅黑"/>
                <a:ea typeface="微软雅黑"/>
                <a:cs typeface="微软雅黑"/>
              </a:rPr>
              <a:t>18</a:t>
            </a:r>
            <a:r>
              <a:rPr lang="zh-CN" altLang="zh-CN" sz="2200" dirty="0">
                <a:latin typeface="微软雅黑"/>
                <a:ea typeface="微软雅黑"/>
                <a:cs typeface="微软雅黑"/>
              </a:rPr>
              <a:t>岁和</a:t>
            </a:r>
            <a:r>
              <a:rPr lang="en-US" altLang="zh-CN" sz="2200" dirty="0">
                <a:latin typeface="微软雅黑"/>
                <a:ea typeface="微软雅黑"/>
                <a:cs typeface="微软雅黑"/>
              </a:rPr>
              <a:t>52</a:t>
            </a:r>
            <a:r>
              <a:rPr lang="zh-CN" altLang="zh-CN" sz="2200" dirty="0">
                <a:latin typeface="微软雅黑"/>
                <a:ea typeface="微软雅黑"/>
                <a:cs typeface="微软雅黑"/>
              </a:rPr>
              <a:t>岁之间的，且本人父母和配偶的父母至少有一人尚在已婚</a:t>
            </a:r>
            <a:r>
              <a:rPr lang="zh-CN" altLang="zh-CN" sz="2200" dirty="0" smtClean="0">
                <a:latin typeface="微软雅黑"/>
                <a:ea typeface="微软雅黑"/>
                <a:cs typeface="微软雅黑"/>
              </a:rPr>
              <a:t>女性中</a:t>
            </a:r>
            <a:r>
              <a:rPr lang="zh-CN" altLang="en-US" sz="2200" dirty="0" smtClean="0">
                <a:latin typeface="微软雅黑"/>
                <a:ea typeface="微软雅黑"/>
                <a:cs typeface="微软雅黑"/>
              </a:rPr>
              <a:t>；最终样本容量为</a:t>
            </a:r>
            <a:r>
              <a:rPr lang="en-US" altLang="zh-CN" sz="2200" dirty="0" smtClean="0">
                <a:latin typeface="微软雅黑"/>
                <a:ea typeface="微软雅黑"/>
                <a:cs typeface="微软雅黑"/>
              </a:rPr>
              <a:t>4032</a:t>
            </a:r>
            <a:r>
              <a:rPr lang="zh-CN" altLang="en-US" sz="2200" dirty="0" smtClean="0">
                <a:latin typeface="微软雅黑"/>
                <a:ea typeface="微软雅黑"/>
                <a:cs typeface="微软雅黑"/>
              </a:rPr>
              <a:t>。</a:t>
            </a:r>
            <a:endParaRPr lang="en-US" altLang="zh-CN" sz="2200" dirty="0" smtClean="0">
              <a:latin typeface="微软雅黑"/>
              <a:ea typeface="微软雅黑"/>
              <a:cs typeface="微软雅黑"/>
            </a:endParaRPr>
          </a:p>
          <a:p>
            <a:pPr>
              <a:lnSpc>
                <a:spcPct val="150000"/>
              </a:lnSpc>
            </a:pPr>
            <a:r>
              <a:rPr lang="zh-CN" altLang="zh-CN" sz="2200" dirty="0" smtClean="0">
                <a:latin typeface="微软雅黑"/>
                <a:ea typeface="微软雅黑"/>
                <a:cs typeface="微软雅黑"/>
              </a:rPr>
              <a:t> </a:t>
            </a:r>
            <a:r>
              <a:rPr lang="zh-CN" altLang="en-US" sz="2200" dirty="0" smtClean="0">
                <a:latin typeface="微软雅黑"/>
                <a:ea typeface="微软雅黑"/>
                <a:cs typeface="微软雅黑"/>
              </a:rPr>
              <a:t>涉及变量：是否参加工作、是否照顾父母</a:t>
            </a:r>
            <a:r>
              <a:rPr kumimoji="1" lang="zh-CN" altLang="en-US" sz="2200" dirty="0" smtClean="0">
                <a:latin typeface="微软雅黑"/>
                <a:ea typeface="微软雅黑"/>
                <a:cs typeface="微软雅黑"/>
              </a:rPr>
              <a:t>、家庭总收入、年龄、教育水平、父母是否需要照顾、是否照顾儿童、健康自测</a:t>
            </a:r>
            <a:endParaRPr lang="en-US" altLang="zh-CN" sz="2200" dirty="0" smtClean="0">
              <a:latin typeface="微软雅黑"/>
              <a:ea typeface="微软雅黑"/>
              <a:cs typeface="微软雅黑"/>
            </a:endParaRPr>
          </a:p>
        </p:txBody>
      </p:sp>
    </p:spTree>
    <p:extLst>
      <p:ext uri="{BB962C8B-B14F-4D97-AF65-F5344CB8AC3E}">
        <p14:creationId xmlns:p14="http://schemas.microsoft.com/office/powerpoint/2010/main" val="5695815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36451688"/>
              </p:ext>
            </p:extLst>
          </p:nvPr>
        </p:nvGraphicFramePr>
        <p:xfrm>
          <a:off x="2271486" y="19050"/>
          <a:ext cx="5435600" cy="6819900"/>
        </p:xfrm>
        <a:graphic>
          <a:graphicData uri="http://schemas.openxmlformats.org/presentationml/2006/ole">
            <mc:AlternateContent xmlns:mc="http://schemas.openxmlformats.org/markup-compatibility/2006">
              <mc:Choice xmlns:v="urn:schemas-microsoft-com:vml" Requires="v">
                <p:oleObj spid="_x0000_s1068" name="文档" r:id="rId4" imgW="5435600" imgH="6819900" progId="Word.Document.12">
                  <p:embed/>
                </p:oleObj>
              </mc:Choice>
              <mc:Fallback>
                <p:oleObj name="文档" r:id="rId4" imgW="5435600" imgH="6819900" progId="Word.Document.12">
                  <p:embed/>
                  <p:pic>
                    <p:nvPicPr>
                      <p:cNvPr id="0" name=""/>
                      <p:cNvPicPr/>
                      <p:nvPr/>
                    </p:nvPicPr>
                    <p:blipFill>
                      <a:blip r:embed="rId5"/>
                      <a:stretch>
                        <a:fillRect/>
                      </a:stretch>
                    </p:blipFill>
                    <p:spPr>
                      <a:xfrm>
                        <a:off x="2271486" y="19050"/>
                        <a:ext cx="5435600" cy="6819900"/>
                      </a:xfrm>
                      <a:prstGeom prst="rect">
                        <a:avLst/>
                      </a:prstGeom>
                    </p:spPr>
                  </p:pic>
                </p:oleObj>
              </mc:Fallback>
            </mc:AlternateContent>
          </a:graphicData>
        </a:graphic>
      </p:graphicFrame>
    </p:spTree>
    <p:extLst>
      <p:ext uri="{BB962C8B-B14F-4D97-AF65-F5344CB8AC3E}">
        <p14:creationId xmlns:p14="http://schemas.microsoft.com/office/powerpoint/2010/main" val="33959702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4893" y="508000"/>
            <a:ext cx="7498080" cy="6030686"/>
          </a:xfrm>
        </p:spPr>
        <p:txBody>
          <a:bodyPr>
            <a:normAutofit/>
          </a:bodyPr>
          <a:lstStyle/>
          <a:p>
            <a:pPr>
              <a:lnSpc>
                <a:spcPct val="150000"/>
              </a:lnSpc>
            </a:pPr>
            <a:r>
              <a:rPr kumimoji="1" lang="zh-CN" altLang="en-US" sz="2200" dirty="0" smtClean="0">
                <a:latin typeface="微软雅黑"/>
                <a:ea typeface="微软雅黑"/>
                <a:cs typeface="微软雅黑"/>
              </a:rPr>
              <a:t>模型设置</a:t>
            </a:r>
            <a:endParaRPr kumimoji="1" lang="en-US" altLang="zh-CN" sz="2200" dirty="0" smtClean="0">
              <a:latin typeface="微软雅黑"/>
              <a:ea typeface="微软雅黑"/>
              <a:cs typeface="微软雅黑"/>
            </a:endParaRPr>
          </a:p>
          <a:p>
            <a:pPr>
              <a:lnSpc>
                <a:spcPct val="150000"/>
              </a:lnSpc>
            </a:pPr>
            <a:endParaRPr kumimoji="1" lang="en-US" altLang="zh-CN" sz="2200" dirty="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其中</a:t>
            </a:r>
            <a:r>
              <a:rPr kumimoji="1" lang="en-US" altLang="zh-CN" sz="2200" dirty="0" smtClean="0">
                <a:latin typeface="微软雅黑"/>
                <a:ea typeface="微软雅黑"/>
                <a:cs typeface="微软雅黑"/>
              </a:rPr>
              <a:t>X</a:t>
            </a:r>
            <a:r>
              <a:rPr kumimoji="1" lang="zh-CN" altLang="en-US" sz="2200" dirty="0" smtClean="0">
                <a:latin typeface="微软雅黑"/>
                <a:ea typeface="微软雅黑"/>
                <a:cs typeface="微软雅黑"/>
              </a:rPr>
              <a:t>包括所有外生变量。</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估计结果</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似然比检验与沃尔德检验的检验结果均在</a:t>
            </a:r>
            <a:r>
              <a:rPr kumimoji="1" lang="en-US" altLang="zh-CN" sz="2200" dirty="0" smtClean="0">
                <a:latin typeface="微软雅黑"/>
                <a:ea typeface="微软雅黑"/>
                <a:cs typeface="微软雅黑"/>
              </a:rPr>
              <a:t>1%</a:t>
            </a:r>
            <a:r>
              <a:rPr kumimoji="1" lang="zh-CN" altLang="en-US" sz="2200" dirty="0" smtClean="0">
                <a:latin typeface="微软雅黑"/>
                <a:ea typeface="微软雅黑"/>
                <a:cs typeface="微软雅黑"/>
              </a:rPr>
              <a:t>的水平上具有显著性，模型具有显著内生性；</a:t>
            </a:r>
            <a:endParaRPr kumimoji="1" lang="en-US" altLang="zh-CN" sz="2200" dirty="0" smtClean="0">
              <a:latin typeface="微软雅黑"/>
              <a:ea typeface="微软雅黑"/>
              <a:cs typeface="微软雅黑"/>
            </a:endParaRPr>
          </a:p>
          <a:p>
            <a:pPr marL="82296" indent="0">
              <a:lnSpc>
                <a:spcPct val="150000"/>
              </a:lnSpc>
              <a:buNone/>
            </a:pPr>
            <a:r>
              <a:rPr kumimoji="1" lang="en-US" altLang="en-US" sz="2200" dirty="0" smtClean="0">
                <a:latin typeface="微软雅黑"/>
                <a:ea typeface="微软雅黑"/>
                <a:cs typeface="微软雅黑"/>
              </a:rPr>
              <a:t>影响是否参加工作的因素有年龄、教育程度、健康自测以及是否照顾孩子；</a:t>
            </a:r>
          </a:p>
          <a:p>
            <a:pPr marL="82296" indent="0">
              <a:lnSpc>
                <a:spcPct val="150000"/>
              </a:lnSpc>
              <a:buNone/>
            </a:pPr>
            <a:r>
              <a:rPr kumimoji="1" lang="zh-CN" altLang="en-US" sz="2200" dirty="0" smtClean="0">
                <a:latin typeface="微软雅黑"/>
                <a:ea typeface="微软雅黑"/>
                <a:cs typeface="微软雅黑"/>
              </a:rPr>
              <a:t>影响是否照顾父母的因素有年龄、教育程度、健康自测、是否照顾孩子及是否与父母同住。</a:t>
            </a:r>
            <a:endParaRPr kumimoji="1" lang="en-US" altLang="zh-CN" sz="2200" dirty="0" smtClean="0">
              <a:latin typeface="微软雅黑"/>
              <a:ea typeface="微软雅黑"/>
              <a:cs typeface="微软雅黑"/>
            </a:endParaRPr>
          </a:p>
          <a:p>
            <a:pPr>
              <a:lnSpc>
                <a:spcPct val="150000"/>
              </a:lnSpc>
            </a:pPr>
            <a:endParaRPr kumimoji="1" lang="zh-CN" altLang="en-US" sz="2200" dirty="0">
              <a:latin typeface="微软雅黑"/>
              <a:ea typeface="微软雅黑"/>
              <a:cs typeface="微软雅黑"/>
            </a:endParaRPr>
          </a:p>
        </p:txBody>
      </p:sp>
      <p:pic>
        <p:nvPicPr>
          <p:cNvPr id="4" name="图片 3" descr="屏幕快照 2015-05-19 12.5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021" y="947056"/>
            <a:ext cx="2912836" cy="782897"/>
          </a:xfrm>
          <a:prstGeom prst="rect">
            <a:avLst/>
          </a:prstGeom>
        </p:spPr>
      </p:pic>
    </p:spTree>
    <p:extLst>
      <p:ext uri="{BB962C8B-B14F-4D97-AF65-F5344CB8AC3E}">
        <p14:creationId xmlns:p14="http://schemas.microsoft.com/office/powerpoint/2010/main" val="28566988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38119101"/>
              </p:ext>
            </p:extLst>
          </p:nvPr>
        </p:nvGraphicFramePr>
        <p:xfrm>
          <a:off x="1914980" y="0"/>
          <a:ext cx="5977165" cy="6831046"/>
        </p:xfrm>
        <a:graphic>
          <a:graphicData uri="http://schemas.openxmlformats.org/presentationml/2006/ole">
            <mc:AlternateContent xmlns:mc="http://schemas.openxmlformats.org/markup-compatibility/2006">
              <mc:Choice xmlns:v="urn:schemas-microsoft-com:vml" Requires="v">
                <p:oleObj spid="_x0000_s2075" name="文档" r:id="rId4" imgW="5422900" imgH="6197600" progId="Word.Document.12">
                  <p:embed/>
                </p:oleObj>
              </mc:Choice>
              <mc:Fallback>
                <p:oleObj name="文档" r:id="rId4" imgW="5422900" imgH="6197600" progId="Word.Document.12">
                  <p:embed/>
                  <p:pic>
                    <p:nvPicPr>
                      <p:cNvPr id="0" name=""/>
                      <p:cNvPicPr/>
                      <p:nvPr/>
                    </p:nvPicPr>
                    <p:blipFill>
                      <a:blip r:embed="rId5"/>
                      <a:stretch>
                        <a:fillRect/>
                      </a:stretch>
                    </p:blipFill>
                    <p:spPr>
                      <a:xfrm>
                        <a:off x="1914980" y="0"/>
                        <a:ext cx="5977165" cy="6831046"/>
                      </a:xfrm>
                      <a:prstGeom prst="rect">
                        <a:avLst/>
                      </a:prstGeom>
                    </p:spPr>
                  </p:pic>
                </p:oleObj>
              </mc:Fallback>
            </mc:AlternateContent>
          </a:graphicData>
        </a:graphic>
      </p:graphicFrame>
    </p:spTree>
    <p:extLst>
      <p:ext uri="{BB962C8B-B14F-4D97-AF65-F5344CB8AC3E}">
        <p14:creationId xmlns:p14="http://schemas.microsoft.com/office/powerpoint/2010/main" val="8481859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en-US" sz="4000" dirty="0" smtClean="0">
                <a:latin typeface="微软雅黑"/>
                <a:ea typeface="微软雅黑"/>
                <a:cs typeface="微软雅黑"/>
              </a:rPr>
              <a:t>三、</a:t>
            </a:r>
            <a:r>
              <a:rPr kumimoji="1" lang="zh-CN" altLang="en-US" sz="4000" dirty="0" smtClean="0">
                <a:latin typeface="微软雅黑"/>
                <a:ea typeface="微软雅黑"/>
                <a:cs typeface="微软雅黑"/>
              </a:rPr>
              <a:t>总结</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p:txBody>
          <a:bodyPr>
            <a:normAutofit/>
          </a:bodyPr>
          <a:lstStyle/>
          <a:p>
            <a:pPr>
              <a:lnSpc>
                <a:spcPct val="150000"/>
              </a:lnSpc>
            </a:pPr>
            <a:r>
              <a:rPr kumimoji="1" lang="zh-CN" altLang="en-US" sz="2200" dirty="0" smtClean="0">
                <a:latin typeface="微软雅黑"/>
                <a:ea typeface="微软雅黑"/>
                <a:cs typeface="微软雅黑"/>
              </a:rPr>
              <a:t>论文总结</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通过蒙特卡洛方法比较了似然比检验与沃尔德检验两种检验方法，并进行了实证分析应用，能够为相关研究中有关检验双变量</a:t>
            </a:r>
            <a:r>
              <a:rPr kumimoji="1" lang="en-US" altLang="zh-CN" sz="2200" dirty="0" err="1" smtClean="0">
                <a:latin typeface="微软雅黑"/>
                <a:ea typeface="微软雅黑"/>
                <a:cs typeface="微软雅黑"/>
              </a:rPr>
              <a:t>probit</a:t>
            </a:r>
            <a:r>
              <a:rPr kumimoji="1" lang="zh-CN" altLang="en-US" sz="2200" dirty="0" smtClean="0">
                <a:latin typeface="微软雅黑"/>
                <a:ea typeface="微软雅黑"/>
                <a:cs typeface="微软雅黑"/>
              </a:rPr>
              <a:t>模型内生性方法的选择提供参考依据。</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待改进之处与未来展望</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由于知识技能积累有限，目前本文仅比较了两种最常见的检验方法的检验水平与检验功效，后续研究可加入对更多检验方法的探讨</a:t>
            </a:r>
            <a:endParaRPr kumimoji="1" lang="zh-CN" altLang="en-US" sz="2200" dirty="0">
              <a:latin typeface="微软雅黑"/>
              <a:ea typeface="微软雅黑"/>
              <a:cs typeface="微软雅黑"/>
            </a:endParaRPr>
          </a:p>
        </p:txBody>
      </p:sp>
    </p:spTree>
    <p:extLst>
      <p:ext uri="{BB962C8B-B14F-4D97-AF65-F5344CB8AC3E}">
        <p14:creationId xmlns:p14="http://schemas.microsoft.com/office/powerpoint/2010/main" val="36899390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3465" y="2735943"/>
            <a:ext cx="2973106" cy="965200"/>
          </a:xfrm>
        </p:spPr>
        <p:txBody>
          <a:bodyPr>
            <a:noAutofit/>
          </a:bodyPr>
          <a:lstStyle/>
          <a:p>
            <a:pPr marL="82296" indent="0">
              <a:buNone/>
            </a:pPr>
            <a:r>
              <a:rPr kumimoji="1" lang="en-US" altLang="zh-CN" sz="4000" dirty="0" smtClean="0"/>
              <a:t>Thank</a:t>
            </a:r>
            <a:r>
              <a:rPr kumimoji="1" lang="zh-CN" altLang="en-US" sz="4000" dirty="0" smtClean="0"/>
              <a:t> </a:t>
            </a:r>
            <a:r>
              <a:rPr kumimoji="1" lang="en-US" altLang="zh-CN" sz="4000" dirty="0" smtClean="0"/>
              <a:t>you!</a:t>
            </a:r>
            <a:endParaRPr kumimoji="1" lang="zh-CN" altLang="en-US" sz="4000" dirty="0"/>
          </a:p>
        </p:txBody>
      </p:sp>
    </p:spTree>
    <p:extLst>
      <p:ext uri="{BB962C8B-B14F-4D97-AF65-F5344CB8AC3E}">
        <p14:creationId xmlns:p14="http://schemas.microsoft.com/office/powerpoint/2010/main" val="36795202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latin typeface="微软雅黑"/>
                <a:ea typeface="微软雅黑"/>
                <a:cs typeface="微软雅黑"/>
              </a:rPr>
              <a:t>目录</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181608" y="1865085"/>
            <a:ext cx="7498080" cy="4800600"/>
          </a:xfrm>
        </p:spPr>
        <p:txBody>
          <a:bodyPr/>
          <a:lstStyle/>
          <a:p>
            <a:pPr marL="82296" indent="0">
              <a:lnSpc>
                <a:spcPct val="150000"/>
              </a:lnSpc>
              <a:buNone/>
            </a:pPr>
            <a:r>
              <a:rPr kumimoji="1" lang="zh-CN" altLang="en-US" dirty="0" smtClean="0">
                <a:latin typeface="微软雅黑"/>
                <a:ea typeface="微软雅黑"/>
                <a:cs typeface="微软雅黑"/>
              </a:rPr>
              <a:t>一、研究背景与意义</a:t>
            </a:r>
            <a:endParaRPr kumimoji="1" lang="en-US" altLang="zh-CN" dirty="0" smtClean="0">
              <a:latin typeface="微软雅黑"/>
              <a:ea typeface="微软雅黑"/>
              <a:cs typeface="微软雅黑"/>
            </a:endParaRPr>
          </a:p>
          <a:p>
            <a:pPr marL="82296" indent="0">
              <a:lnSpc>
                <a:spcPct val="150000"/>
              </a:lnSpc>
              <a:buNone/>
            </a:pPr>
            <a:r>
              <a:rPr kumimoji="1" lang="zh-CN" altLang="en-US" dirty="0" smtClean="0">
                <a:latin typeface="微软雅黑"/>
                <a:ea typeface="微软雅黑"/>
                <a:cs typeface="微软雅黑"/>
              </a:rPr>
              <a:t>二、论文框架与主要内容</a:t>
            </a:r>
            <a:endParaRPr kumimoji="1" lang="en-US" altLang="zh-CN" dirty="0" smtClean="0">
              <a:latin typeface="微软雅黑"/>
              <a:ea typeface="微软雅黑"/>
              <a:cs typeface="微软雅黑"/>
            </a:endParaRPr>
          </a:p>
          <a:p>
            <a:pPr marL="82296" indent="0">
              <a:lnSpc>
                <a:spcPct val="150000"/>
              </a:lnSpc>
              <a:buNone/>
            </a:pPr>
            <a:r>
              <a:rPr kumimoji="1" lang="zh-CN" altLang="en-US" dirty="0" smtClean="0">
                <a:latin typeface="微软雅黑"/>
                <a:ea typeface="微软雅黑"/>
                <a:cs typeface="微软雅黑"/>
              </a:rPr>
              <a:t>三、总结</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18959025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latin typeface="微软雅黑"/>
                <a:ea typeface="微软雅黑"/>
                <a:cs typeface="微软雅黑"/>
              </a:rPr>
              <a:t>一、研究背景与意义</a:t>
            </a:r>
            <a:endParaRPr kumimoji="1" lang="zh-CN" altLang="en-US" sz="3600" dirty="0">
              <a:latin typeface="微软雅黑"/>
              <a:ea typeface="微软雅黑"/>
              <a:cs typeface="微软雅黑"/>
            </a:endParaRPr>
          </a:p>
        </p:txBody>
      </p:sp>
      <p:sp>
        <p:nvSpPr>
          <p:cNvPr id="3" name="内容占位符 2"/>
          <p:cNvSpPr>
            <a:spLocks noGrp="1"/>
          </p:cNvSpPr>
          <p:nvPr>
            <p:ph idx="1"/>
          </p:nvPr>
        </p:nvSpPr>
        <p:spPr>
          <a:xfrm>
            <a:off x="1435608" y="1284513"/>
            <a:ext cx="7498080" cy="5210629"/>
          </a:xfrm>
        </p:spPr>
        <p:txBody>
          <a:bodyPr>
            <a:normAutofit fontScale="92500" lnSpcReduction="20000"/>
          </a:bodyPr>
          <a:lstStyle/>
          <a:p>
            <a:pPr>
              <a:lnSpc>
                <a:spcPct val="150000"/>
              </a:lnSpc>
            </a:pPr>
            <a:r>
              <a:rPr kumimoji="1" lang="zh-CN" altLang="en-US" sz="2400" dirty="0" smtClean="0">
                <a:latin typeface="微软雅黑"/>
                <a:ea typeface="微软雅黑"/>
                <a:cs typeface="微软雅黑"/>
              </a:rPr>
              <a:t>研究背景</a:t>
            </a:r>
            <a:endParaRPr kumimoji="1" lang="en-US" altLang="zh-CN" sz="2400" dirty="0" smtClean="0">
              <a:latin typeface="微软雅黑"/>
              <a:ea typeface="微软雅黑"/>
              <a:cs typeface="微软雅黑"/>
            </a:endParaRPr>
          </a:p>
          <a:p>
            <a:pPr marL="82296" indent="0">
              <a:lnSpc>
                <a:spcPct val="150000"/>
              </a:lnSpc>
              <a:buNone/>
            </a:pPr>
            <a:r>
              <a:rPr lang="zh-CN" altLang="en-US" sz="2400" dirty="0" smtClean="0">
                <a:latin typeface="微软雅黑"/>
                <a:ea typeface="微软雅黑"/>
                <a:cs typeface="微软雅黑"/>
              </a:rPr>
              <a:t> </a:t>
            </a:r>
            <a:r>
              <a:rPr lang="zh-CN" altLang="zh-CN" sz="2400" dirty="0" smtClean="0">
                <a:latin typeface="微软雅黑"/>
                <a:ea typeface="微软雅黑"/>
                <a:cs typeface="微软雅黑"/>
              </a:rPr>
              <a:t>双变量</a:t>
            </a:r>
            <a:r>
              <a:rPr lang="en-US" altLang="zh-CN" sz="2400" dirty="0" err="1">
                <a:latin typeface="微软雅黑"/>
                <a:ea typeface="微软雅黑"/>
                <a:cs typeface="微软雅黑"/>
              </a:rPr>
              <a:t>probit</a:t>
            </a:r>
            <a:r>
              <a:rPr lang="zh-CN" altLang="zh-CN" sz="2400" dirty="0" smtClean="0">
                <a:latin typeface="微软雅黑"/>
                <a:ea typeface="微软雅黑"/>
                <a:cs typeface="微软雅黑"/>
              </a:rPr>
              <a:t>模型应用广泛</a:t>
            </a:r>
            <a:r>
              <a:rPr lang="zh-CN" altLang="zh-CN" sz="2400" dirty="0">
                <a:latin typeface="微软雅黑"/>
                <a:ea typeface="微软雅黑"/>
                <a:cs typeface="微软雅黑"/>
              </a:rPr>
              <a:t>，</a:t>
            </a:r>
            <a:r>
              <a:rPr lang="zh-CN" altLang="zh-CN" sz="2400" dirty="0" smtClean="0">
                <a:latin typeface="微软雅黑"/>
                <a:ea typeface="微软雅黑"/>
                <a:cs typeface="微软雅黑"/>
              </a:rPr>
              <a:t>而这一模型可能</a:t>
            </a:r>
            <a:r>
              <a:rPr lang="zh-CN" altLang="zh-CN" sz="2400" dirty="0">
                <a:latin typeface="微软雅黑"/>
                <a:ea typeface="微软雅黑"/>
                <a:cs typeface="微软雅黑"/>
              </a:rPr>
              <a:t>包含具有内生性的虚拟变量作为解释变量，因此往往需要采用基于多变量联合正态分布假设</a:t>
            </a:r>
            <a:r>
              <a:rPr lang="zh-CN" altLang="zh-CN" sz="2400" dirty="0" smtClean="0">
                <a:latin typeface="微软雅黑"/>
                <a:ea typeface="微软雅黑"/>
                <a:cs typeface="微软雅黑"/>
              </a:rPr>
              <a:t>的极大似然估计</a:t>
            </a:r>
            <a:r>
              <a:rPr lang="zh-CN" altLang="en-US" sz="2400" dirty="0" smtClean="0">
                <a:latin typeface="微软雅黑"/>
                <a:ea typeface="微软雅黑"/>
                <a:cs typeface="微软雅黑"/>
              </a:rPr>
              <a:t>方法</a:t>
            </a:r>
            <a:r>
              <a:rPr lang="zh-CN" altLang="zh-CN" sz="2400" dirty="0" smtClean="0">
                <a:latin typeface="微软雅黑"/>
                <a:ea typeface="微软雅黑"/>
                <a:cs typeface="微软雅黑"/>
              </a:rPr>
              <a:t>；</a:t>
            </a:r>
            <a:r>
              <a:rPr lang="zh-CN" altLang="en-US" sz="2400" dirty="0" smtClean="0">
                <a:latin typeface="微软雅黑"/>
                <a:ea typeface="微软雅黑"/>
                <a:cs typeface="微软雅黑"/>
              </a:rPr>
              <a:t>若能够先检验出模型不存在内生性，则</a:t>
            </a:r>
            <a:r>
              <a:rPr lang="zh-CN" altLang="zh-CN" sz="2400" dirty="0" smtClean="0">
                <a:latin typeface="微软雅黑"/>
                <a:ea typeface="微软雅黑"/>
                <a:cs typeface="微软雅黑"/>
              </a:rPr>
              <a:t>该模型即可退化为</a:t>
            </a:r>
            <a:r>
              <a:rPr lang="zh-CN" altLang="en-US" sz="2400" dirty="0" smtClean="0">
                <a:latin typeface="微软雅黑"/>
                <a:ea typeface="微软雅黑"/>
                <a:cs typeface="微软雅黑"/>
              </a:rPr>
              <a:t>两个</a:t>
            </a:r>
            <a:r>
              <a:rPr lang="zh-CN" altLang="zh-CN" sz="2400" dirty="0" smtClean="0">
                <a:latin typeface="微软雅黑"/>
                <a:ea typeface="微软雅黑"/>
                <a:cs typeface="微软雅黑"/>
              </a:rPr>
              <a:t>单变量</a:t>
            </a:r>
            <a:r>
              <a:rPr lang="en-US" altLang="zh-CN" sz="2400" dirty="0" err="1">
                <a:latin typeface="微软雅黑"/>
                <a:ea typeface="微软雅黑"/>
                <a:cs typeface="微软雅黑"/>
              </a:rPr>
              <a:t>probit</a:t>
            </a:r>
            <a:r>
              <a:rPr lang="zh-CN" altLang="zh-CN" sz="2400" dirty="0">
                <a:latin typeface="微软雅黑"/>
                <a:ea typeface="微软雅黑"/>
                <a:cs typeface="微软雅黑"/>
              </a:rPr>
              <a:t>模型的简单加总，估计方法也随之简化。</a:t>
            </a:r>
            <a:endParaRPr lang="en-US" altLang="zh-CN" sz="2400" dirty="0" smtClean="0">
              <a:latin typeface="微软雅黑"/>
              <a:ea typeface="微软雅黑"/>
              <a:cs typeface="微软雅黑"/>
            </a:endParaRPr>
          </a:p>
          <a:p>
            <a:pPr>
              <a:lnSpc>
                <a:spcPct val="150000"/>
              </a:lnSpc>
            </a:pPr>
            <a:r>
              <a:rPr kumimoji="1" lang="zh-CN" altLang="en-US" sz="2400" dirty="0" smtClean="0">
                <a:latin typeface="微软雅黑"/>
                <a:ea typeface="微软雅黑"/>
                <a:cs typeface="微软雅黑"/>
              </a:rPr>
              <a:t>研究意义</a:t>
            </a:r>
            <a:endParaRPr lang="en-US" altLang="zh-CN" sz="2400" dirty="0">
              <a:latin typeface="微软雅黑"/>
              <a:ea typeface="微软雅黑"/>
              <a:cs typeface="微软雅黑"/>
            </a:endParaRPr>
          </a:p>
          <a:p>
            <a:pPr marL="82296" indent="0">
              <a:lnSpc>
                <a:spcPct val="150000"/>
              </a:lnSpc>
              <a:buNone/>
            </a:pPr>
            <a:r>
              <a:rPr lang="zh-CN" altLang="en-US" sz="2400" dirty="0" smtClean="0">
                <a:latin typeface="微软雅黑"/>
                <a:ea typeface="微软雅黑"/>
                <a:cs typeface="微软雅黑"/>
              </a:rPr>
              <a:t>目前研究中主要应用似然比检验与沃尔德检验两种检验方法，</a:t>
            </a:r>
            <a:r>
              <a:rPr lang="zh-CN" altLang="zh-CN" sz="2400" dirty="0" smtClean="0">
                <a:latin typeface="微软雅黑"/>
                <a:ea typeface="微软雅黑"/>
                <a:cs typeface="微软雅黑"/>
              </a:rPr>
              <a:t>而两种</a:t>
            </a:r>
            <a:r>
              <a:rPr lang="zh-CN" altLang="zh-CN" sz="2400" dirty="0">
                <a:latin typeface="微软雅黑"/>
                <a:ea typeface="微软雅黑"/>
                <a:cs typeface="微软雅黑"/>
              </a:rPr>
              <a:t>方法在应用到</a:t>
            </a:r>
            <a:r>
              <a:rPr lang="zh-CN" altLang="zh-CN" sz="2400" dirty="0" smtClean="0">
                <a:latin typeface="微软雅黑"/>
                <a:ea typeface="微软雅黑"/>
                <a:cs typeface="微软雅黑"/>
              </a:rPr>
              <a:t>不同</a:t>
            </a:r>
            <a:r>
              <a:rPr lang="zh-CN" altLang="en-US" sz="2400" dirty="0" smtClean="0">
                <a:latin typeface="微软雅黑"/>
                <a:ea typeface="微软雅黑"/>
                <a:cs typeface="微软雅黑"/>
              </a:rPr>
              <a:t>情况</a:t>
            </a:r>
            <a:r>
              <a:rPr lang="zh-CN" altLang="zh-CN" sz="2400" dirty="0" smtClean="0">
                <a:latin typeface="微软雅黑"/>
                <a:ea typeface="微软雅黑"/>
                <a:cs typeface="微软雅黑"/>
              </a:rPr>
              <a:t>时也</a:t>
            </a:r>
            <a:r>
              <a:rPr lang="zh-CN" altLang="zh-CN" sz="2400" dirty="0">
                <a:latin typeface="微软雅黑"/>
                <a:ea typeface="微软雅黑"/>
                <a:cs typeface="微软雅黑"/>
              </a:rPr>
              <a:t>有不同表现</a:t>
            </a:r>
            <a:r>
              <a:rPr lang="zh-CN" altLang="zh-CN" sz="2400" dirty="0" smtClean="0">
                <a:latin typeface="微软雅黑"/>
                <a:ea typeface="微软雅黑"/>
                <a:cs typeface="微软雅黑"/>
              </a:rPr>
              <a:t>，</a:t>
            </a:r>
            <a:r>
              <a:rPr lang="zh-CN" altLang="en-US" sz="2400" dirty="0" smtClean="0">
                <a:latin typeface="微软雅黑"/>
                <a:ea typeface="微软雅黑"/>
                <a:cs typeface="微软雅黑"/>
              </a:rPr>
              <a:t>对两种方法的综合比较</a:t>
            </a:r>
            <a:r>
              <a:rPr lang="zh-CN" altLang="zh-CN" sz="2400" dirty="0" smtClean="0">
                <a:latin typeface="微软雅黑"/>
                <a:ea typeface="微软雅黑"/>
                <a:cs typeface="微软雅黑"/>
              </a:rPr>
              <a:t>能够</a:t>
            </a:r>
            <a:r>
              <a:rPr lang="zh-CN" altLang="en-US" sz="2400" dirty="0" smtClean="0">
                <a:latin typeface="微软雅黑"/>
                <a:ea typeface="微软雅黑"/>
                <a:cs typeface="微软雅黑"/>
              </a:rPr>
              <a:t>为各情况下检验方法的选择提供依据。</a:t>
            </a:r>
            <a:endParaRPr kumimoji="1" lang="en-US" altLang="zh-CN" sz="2400" dirty="0" smtClean="0">
              <a:latin typeface="微软雅黑"/>
              <a:ea typeface="微软雅黑"/>
              <a:cs typeface="微软雅黑"/>
            </a:endParaRPr>
          </a:p>
        </p:txBody>
      </p:sp>
    </p:spTree>
    <p:extLst>
      <p:ext uri="{BB962C8B-B14F-4D97-AF65-F5344CB8AC3E}">
        <p14:creationId xmlns:p14="http://schemas.microsoft.com/office/powerpoint/2010/main" val="41154848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latin typeface="微软雅黑"/>
                <a:ea typeface="微软雅黑"/>
                <a:cs typeface="微软雅黑"/>
              </a:rPr>
              <a:t>二、论文框架与主要内容</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435608" y="1233714"/>
            <a:ext cx="7498080" cy="5624286"/>
          </a:xfrm>
        </p:spPr>
        <p:txBody>
          <a:bodyPr>
            <a:normAutofit lnSpcReduction="10000"/>
          </a:bodyPr>
          <a:lstStyle/>
          <a:p>
            <a:pPr>
              <a:lnSpc>
                <a:spcPct val="150000"/>
              </a:lnSpc>
            </a:pPr>
            <a:r>
              <a:rPr kumimoji="1" lang="zh-CN" altLang="en-US" sz="2200" dirty="0" smtClean="0">
                <a:latin typeface="微软雅黑"/>
                <a:ea typeface="微软雅黑"/>
                <a:cs typeface="微软雅黑"/>
              </a:rPr>
              <a:t>第一部分 概述</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研究内容与方法及创新点阐述</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第二部分 模型与检验方法分析</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存在虚拟变量的双变量</a:t>
            </a:r>
            <a:r>
              <a:rPr kumimoji="1" lang="en-US" altLang="zh-CN" sz="2200" dirty="0" err="1" smtClean="0">
                <a:latin typeface="微软雅黑"/>
                <a:ea typeface="微软雅黑"/>
                <a:cs typeface="微软雅黑"/>
              </a:rPr>
              <a:t>probit</a:t>
            </a:r>
            <a:r>
              <a:rPr kumimoji="1" lang="zh-CN" altLang="en-US" sz="2200" dirty="0" smtClean="0">
                <a:latin typeface="微软雅黑"/>
                <a:ea typeface="微软雅黑"/>
                <a:cs typeface="微软雅黑"/>
              </a:rPr>
              <a:t>模型分析与常见检验方法原理介绍</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第三部分 蒙特卡洛模拟</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应用蒙特卡洛模拟法比较两种检验方法在不同样本量、参数集及相关系数下的检验水平与统计功效</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第四部分 实证应用</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在实证中应用两种检验方法检验模型的内生性</a:t>
            </a:r>
            <a:endParaRPr kumimoji="1" lang="zh-CN" altLang="en-US" sz="2200" dirty="0">
              <a:latin typeface="微软雅黑"/>
              <a:ea typeface="微软雅黑"/>
              <a:cs typeface="微软雅黑"/>
            </a:endParaRPr>
          </a:p>
        </p:txBody>
      </p:sp>
    </p:spTree>
    <p:extLst>
      <p:ext uri="{BB962C8B-B14F-4D97-AF65-F5344CB8AC3E}">
        <p14:creationId xmlns:p14="http://schemas.microsoft.com/office/powerpoint/2010/main" val="36648936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latin typeface="微软雅黑"/>
                <a:ea typeface="微软雅黑"/>
                <a:cs typeface="微软雅黑"/>
              </a:rPr>
              <a:t>（一）概述</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435608" y="1215571"/>
            <a:ext cx="7498080" cy="5515429"/>
          </a:xfrm>
        </p:spPr>
        <p:txBody>
          <a:bodyPr>
            <a:normAutofit lnSpcReduction="10000"/>
          </a:bodyPr>
          <a:lstStyle/>
          <a:p>
            <a:pPr>
              <a:lnSpc>
                <a:spcPct val="150000"/>
              </a:lnSpc>
            </a:pPr>
            <a:r>
              <a:rPr kumimoji="1" lang="zh-CN" altLang="en-US" sz="2200" dirty="0" smtClean="0">
                <a:latin typeface="微软雅黑"/>
                <a:ea typeface="微软雅黑"/>
                <a:cs typeface="微软雅黑"/>
              </a:rPr>
              <a:t>研究内容与方法</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本文主要应用蒙特卡洛模拟法，构造存在虚拟变量的双变量</a:t>
            </a:r>
            <a:r>
              <a:rPr kumimoji="1" lang="en-US" altLang="zh-CN" sz="2200" dirty="0" err="1" smtClean="0">
                <a:latin typeface="微软雅黑"/>
                <a:ea typeface="微软雅黑"/>
                <a:cs typeface="微软雅黑"/>
              </a:rPr>
              <a:t>probit</a:t>
            </a:r>
            <a:r>
              <a:rPr kumimoji="1" lang="zh-CN" altLang="en-US" sz="2200" dirty="0" smtClean="0">
                <a:latin typeface="微软雅黑"/>
                <a:ea typeface="微软雅黑"/>
                <a:cs typeface="微软雅黑"/>
              </a:rPr>
              <a:t>模型，应用不同参数集、模型相关系数及样本量生成数据进行模拟检验，重复多次以比较似然比检验法与沃尔德检验法的检验水平与统计功效，并进行实证应用。</a:t>
            </a:r>
            <a:endParaRPr kumimoji="1"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创新点</a:t>
            </a:r>
            <a:endParaRPr kumimoji="1" lang="en-US" altLang="zh-CN" sz="2200"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当前文献通常在缺乏选择依据的情况下直接应用其中一种方法检验模型内生性，而本文对两种检验方法的比较弥补了当前研究的不足，能够为大量相关研究中检验方法的选择提供参考依据，并且在实证部分特别以中国的已婚妇女为样本，分析了做出是否工作和是否照顾父母决策的关系。</a:t>
            </a:r>
            <a:endParaRPr kumimoji="1" lang="zh-CN" altLang="en-US" sz="2200" dirty="0">
              <a:latin typeface="微软雅黑"/>
              <a:ea typeface="微软雅黑"/>
              <a:cs typeface="微软雅黑"/>
            </a:endParaRPr>
          </a:p>
        </p:txBody>
      </p:sp>
    </p:spTree>
    <p:extLst>
      <p:ext uri="{BB962C8B-B14F-4D97-AF65-F5344CB8AC3E}">
        <p14:creationId xmlns:p14="http://schemas.microsoft.com/office/powerpoint/2010/main" val="4051017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屏幕快照 2015-05-19 9.11.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307" y="4729660"/>
            <a:ext cx="4666742" cy="1026021"/>
          </a:xfrm>
          <a:prstGeom prst="rect">
            <a:avLst/>
          </a:prstGeom>
        </p:spPr>
      </p:pic>
      <p:pic>
        <p:nvPicPr>
          <p:cNvPr id="7" name="图片 6" descr="屏幕快照 2015-05-19 9.05.5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570" y="1903996"/>
            <a:ext cx="5834544" cy="1325518"/>
          </a:xfrm>
          <a:prstGeom prst="rect">
            <a:avLst/>
          </a:prstGeom>
        </p:spPr>
      </p:pic>
      <p:sp>
        <p:nvSpPr>
          <p:cNvPr id="2" name="标题 1"/>
          <p:cNvSpPr>
            <a:spLocks noGrp="1"/>
          </p:cNvSpPr>
          <p:nvPr>
            <p:ph type="title"/>
          </p:nvPr>
        </p:nvSpPr>
        <p:spPr/>
        <p:txBody>
          <a:bodyPr>
            <a:normAutofit/>
          </a:bodyPr>
          <a:lstStyle/>
          <a:p>
            <a:r>
              <a:rPr kumimoji="1" lang="zh-CN" altLang="en-US" sz="4000" dirty="0" smtClean="0">
                <a:latin typeface="微软雅黑"/>
                <a:ea typeface="微软雅黑"/>
                <a:cs typeface="微软雅黑"/>
              </a:rPr>
              <a:t>（二）模型与检验方法分析</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435608" y="1026199"/>
            <a:ext cx="7498080" cy="5831801"/>
          </a:xfrm>
        </p:spPr>
        <p:txBody>
          <a:bodyPr>
            <a:normAutofit/>
          </a:bodyPr>
          <a:lstStyle/>
          <a:p>
            <a:pPr>
              <a:lnSpc>
                <a:spcPct val="150000"/>
              </a:lnSpc>
            </a:pPr>
            <a:r>
              <a:rPr kumimoji="1" lang="zh-CN" altLang="en-US" sz="2200" dirty="0" smtClean="0">
                <a:latin typeface="微软雅黑"/>
                <a:ea typeface="微软雅黑"/>
                <a:cs typeface="微软雅黑"/>
              </a:rPr>
              <a:t>存在虚拟变量的双变量</a:t>
            </a:r>
            <a:r>
              <a:rPr kumimoji="1" lang="en-US" altLang="zh-CN" sz="2200" dirty="0" err="1" smtClean="0">
                <a:latin typeface="微软雅黑"/>
                <a:ea typeface="微软雅黑"/>
                <a:cs typeface="微软雅黑"/>
              </a:rPr>
              <a:t>probit</a:t>
            </a:r>
            <a:r>
              <a:rPr kumimoji="1" lang="zh-CN" altLang="en-US" sz="2200" dirty="0" smtClean="0">
                <a:latin typeface="微软雅黑"/>
                <a:ea typeface="微软雅黑"/>
                <a:cs typeface="微软雅黑"/>
              </a:rPr>
              <a:t>模型</a:t>
            </a:r>
            <a:endParaRPr kumimoji="1" lang="en-US" altLang="zh-CN" sz="2200" dirty="0" smtClean="0">
              <a:latin typeface="微软雅黑"/>
              <a:ea typeface="微软雅黑"/>
              <a:cs typeface="微软雅黑"/>
            </a:endParaRPr>
          </a:p>
          <a:p>
            <a:pPr marL="82296" indent="0">
              <a:lnSpc>
                <a:spcPct val="150000"/>
              </a:lnSpc>
              <a:buNone/>
            </a:pPr>
            <a:r>
              <a:rPr lang="zh-CN" altLang="en-US" sz="2200" dirty="0" smtClean="0">
                <a:latin typeface="微软雅黑"/>
                <a:ea typeface="微软雅黑"/>
                <a:cs typeface="微软雅黑"/>
              </a:rPr>
              <a:t>模型形式如下：</a:t>
            </a:r>
            <a:endParaRPr lang="en-US" altLang="zh-CN" sz="2200" dirty="0" smtClean="0">
              <a:latin typeface="微软雅黑"/>
              <a:ea typeface="微软雅黑"/>
              <a:cs typeface="微软雅黑"/>
            </a:endParaRPr>
          </a:p>
          <a:p>
            <a:pPr>
              <a:lnSpc>
                <a:spcPct val="150000"/>
              </a:lnSpc>
            </a:pPr>
            <a:endParaRPr lang="zh-CN" altLang="zh-CN" sz="2200" i="1" dirty="0" smtClean="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其中，</a:t>
            </a:r>
            <a:r>
              <a:rPr kumimoji="1" lang="en-US" altLang="zh-CN" sz="2200" dirty="0" smtClean="0">
                <a:latin typeface="微软雅黑"/>
                <a:ea typeface="微软雅黑"/>
                <a:cs typeface="微软雅黑"/>
              </a:rPr>
              <a:t>y</a:t>
            </a:r>
            <a:r>
              <a:rPr kumimoji="1" lang="zh-CN" altLang="en-US" sz="2200" dirty="0" smtClean="0">
                <a:latin typeface="微软雅黑"/>
                <a:ea typeface="微软雅黑"/>
                <a:cs typeface="微软雅黑"/>
              </a:rPr>
              <a:t>*均为潜变量，</a:t>
            </a:r>
            <a:r>
              <a:rPr kumimoji="1" lang="en-US" altLang="zh-CN" sz="2200" dirty="0">
                <a:latin typeface="微软雅黑"/>
                <a:ea typeface="微软雅黑"/>
                <a:cs typeface="微软雅黑"/>
              </a:rPr>
              <a:t>x1i</a:t>
            </a:r>
            <a:r>
              <a:rPr kumimoji="1" lang="zh-CN" altLang="en-US" sz="2200" dirty="0">
                <a:latin typeface="微软雅黑"/>
                <a:ea typeface="微软雅黑"/>
                <a:cs typeface="微软雅黑"/>
              </a:rPr>
              <a:t>和</a:t>
            </a:r>
            <a:r>
              <a:rPr kumimoji="1" lang="en-US" altLang="zh-CN" sz="2200" dirty="0">
                <a:latin typeface="微软雅黑"/>
                <a:ea typeface="微软雅黑"/>
                <a:cs typeface="微软雅黑"/>
              </a:rPr>
              <a:t>z1i</a:t>
            </a:r>
            <a:r>
              <a:rPr kumimoji="1" lang="zh-CN" altLang="en-US" sz="2200" dirty="0">
                <a:latin typeface="微软雅黑"/>
                <a:ea typeface="微软雅黑"/>
                <a:cs typeface="微软雅黑"/>
              </a:rPr>
              <a:t>是外生变量</a:t>
            </a:r>
            <a:r>
              <a:rPr kumimoji="1" lang="zh-CN" altLang="en-US" sz="2200" dirty="0" smtClean="0">
                <a:latin typeface="微软雅黑"/>
                <a:ea typeface="微软雅黑"/>
                <a:cs typeface="微软雅黑"/>
              </a:rPr>
              <a:t>，</a:t>
            </a:r>
            <a:r>
              <a:rPr kumimoji="1" lang="en-US" altLang="zh-CN" sz="2200" dirty="0">
                <a:latin typeface="微软雅黑"/>
                <a:ea typeface="微软雅黑"/>
                <a:cs typeface="微软雅黑"/>
              </a:rPr>
              <a:t>β1</a:t>
            </a:r>
            <a:r>
              <a:rPr kumimoji="1" lang="zh-CN" altLang="zh-CN" sz="2200" dirty="0">
                <a:latin typeface="微软雅黑"/>
                <a:ea typeface="微软雅黑"/>
                <a:cs typeface="微软雅黑"/>
              </a:rPr>
              <a:t>和</a:t>
            </a:r>
            <a:r>
              <a:rPr kumimoji="1" lang="en-US" altLang="zh-CN" sz="2200" dirty="0">
                <a:latin typeface="微软雅黑"/>
                <a:ea typeface="微软雅黑"/>
                <a:cs typeface="微软雅黑"/>
              </a:rPr>
              <a:t>δ2</a:t>
            </a:r>
            <a:r>
              <a:rPr kumimoji="1" lang="zh-CN" altLang="zh-CN" sz="2200" dirty="0">
                <a:latin typeface="微软雅黑"/>
                <a:ea typeface="微软雅黑"/>
                <a:cs typeface="微软雅黑"/>
              </a:rPr>
              <a:t>均为参数向量，</a:t>
            </a:r>
            <a:r>
              <a:rPr kumimoji="1" lang="en-US" altLang="zh-CN" sz="2200" dirty="0">
                <a:latin typeface="微软雅黑"/>
                <a:ea typeface="微软雅黑"/>
                <a:cs typeface="微软雅黑"/>
              </a:rPr>
              <a:t>δ1</a:t>
            </a:r>
            <a:r>
              <a:rPr kumimoji="1" lang="zh-CN" altLang="zh-CN" sz="2200" dirty="0">
                <a:latin typeface="微软雅黑"/>
                <a:ea typeface="微软雅黑"/>
                <a:cs typeface="微软雅黑"/>
              </a:rPr>
              <a:t>是参数标量，残差项</a:t>
            </a:r>
            <a:r>
              <a:rPr kumimoji="1" lang="en-US" altLang="zh-CN" sz="2200" dirty="0">
                <a:latin typeface="微软雅黑"/>
                <a:ea typeface="微软雅黑"/>
                <a:cs typeface="微软雅黑"/>
              </a:rPr>
              <a:t>u1i</a:t>
            </a:r>
            <a:r>
              <a:rPr kumimoji="1" lang="zh-CN" altLang="zh-CN" sz="2200" dirty="0">
                <a:latin typeface="微软雅黑"/>
                <a:ea typeface="微软雅黑"/>
                <a:cs typeface="微软雅黑"/>
              </a:rPr>
              <a:t>和</a:t>
            </a:r>
            <a:r>
              <a:rPr kumimoji="1" lang="en-US" altLang="zh-CN" sz="2200" dirty="0">
                <a:latin typeface="微软雅黑"/>
                <a:ea typeface="微软雅黑"/>
                <a:cs typeface="微软雅黑"/>
              </a:rPr>
              <a:t>u2i</a:t>
            </a:r>
            <a:r>
              <a:rPr kumimoji="1" lang="zh-CN" altLang="zh-CN" sz="2200" dirty="0" smtClean="0">
                <a:latin typeface="微软雅黑"/>
                <a:ea typeface="微软雅黑"/>
                <a:cs typeface="微软雅黑"/>
              </a:rPr>
              <a:t>服从均值为</a:t>
            </a:r>
            <a:r>
              <a:rPr kumimoji="1" lang="en-US" altLang="zh-CN" sz="2200" dirty="0">
                <a:latin typeface="微软雅黑"/>
                <a:ea typeface="微软雅黑"/>
                <a:cs typeface="微软雅黑"/>
              </a:rPr>
              <a:t>0</a:t>
            </a:r>
            <a:r>
              <a:rPr kumimoji="1" lang="zh-CN" altLang="zh-CN" sz="2200" dirty="0">
                <a:latin typeface="微软雅黑"/>
                <a:ea typeface="微软雅黑"/>
                <a:cs typeface="微软雅黑"/>
              </a:rPr>
              <a:t>，方差为</a:t>
            </a:r>
            <a:r>
              <a:rPr kumimoji="1" lang="en-US" altLang="zh-CN" sz="2200" dirty="0" smtClean="0">
                <a:latin typeface="微软雅黑"/>
                <a:ea typeface="微软雅黑"/>
                <a:cs typeface="微软雅黑"/>
              </a:rPr>
              <a:t>1</a:t>
            </a:r>
            <a:r>
              <a:rPr kumimoji="1" lang="zh-CN" altLang="en-US" sz="2200" dirty="0" smtClean="0">
                <a:latin typeface="微软雅黑"/>
                <a:ea typeface="微软雅黑"/>
                <a:cs typeface="微软雅黑"/>
              </a:rPr>
              <a:t>的</a:t>
            </a:r>
            <a:r>
              <a:rPr kumimoji="1" lang="zh-CN" altLang="zh-CN" sz="2200" dirty="0" smtClean="0">
                <a:latin typeface="微软雅黑"/>
                <a:ea typeface="微软雅黑"/>
                <a:cs typeface="微软雅黑"/>
              </a:rPr>
              <a:t>联合正态分布</a:t>
            </a:r>
            <a:r>
              <a:rPr kumimoji="1" lang="zh-CN" altLang="en-US" sz="2200" dirty="0" smtClean="0">
                <a:latin typeface="微软雅黑"/>
                <a:ea typeface="微软雅黑"/>
                <a:cs typeface="微软雅黑"/>
              </a:rPr>
              <a:t>，</a:t>
            </a:r>
            <a:r>
              <a:rPr kumimoji="1" lang="en-US" altLang="zh-CN" sz="2200" dirty="0" smtClean="0">
                <a:latin typeface="微软雅黑"/>
                <a:ea typeface="微软雅黑"/>
                <a:cs typeface="微软雅黑"/>
              </a:rPr>
              <a:t>y1i</a:t>
            </a:r>
            <a:r>
              <a:rPr kumimoji="1" lang="zh-CN" altLang="zh-CN" sz="2200" dirty="0">
                <a:latin typeface="微软雅黑"/>
                <a:ea typeface="微软雅黑"/>
                <a:cs typeface="微软雅黑"/>
              </a:rPr>
              <a:t>和</a:t>
            </a:r>
            <a:r>
              <a:rPr kumimoji="1" lang="en-US" altLang="zh-CN" sz="2200" dirty="0">
                <a:latin typeface="微软雅黑"/>
                <a:ea typeface="微软雅黑"/>
                <a:cs typeface="微软雅黑"/>
              </a:rPr>
              <a:t>y2i</a:t>
            </a:r>
            <a:r>
              <a:rPr kumimoji="1" lang="zh-CN" altLang="zh-CN" sz="2200" dirty="0">
                <a:latin typeface="微软雅黑"/>
                <a:ea typeface="微软雅黑"/>
                <a:cs typeface="微软雅黑"/>
              </a:rPr>
              <a:t>是按照以下规则得到的可观测</a:t>
            </a:r>
            <a:r>
              <a:rPr kumimoji="1" lang="zh-CN" altLang="zh-CN" sz="2200" dirty="0" smtClean="0">
                <a:latin typeface="微软雅黑"/>
                <a:ea typeface="微软雅黑"/>
                <a:cs typeface="微软雅黑"/>
              </a:rPr>
              <a:t>的二值虚拟变量</a:t>
            </a:r>
            <a:r>
              <a:rPr kumimoji="1" lang="zh-CN" altLang="en-US" sz="2200" dirty="0" smtClean="0">
                <a:latin typeface="微软雅黑"/>
                <a:ea typeface="微软雅黑"/>
                <a:cs typeface="微软雅黑"/>
              </a:rPr>
              <a:t>：</a:t>
            </a:r>
            <a:endParaRPr kumimoji="1" lang="en-US" altLang="zh-CN" sz="2200" dirty="0" smtClean="0">
              <a:latin typeface="微软雅黑"/>
              <a:ea typeface="微软雅黑"/>
              <a:cs typeface="微软雅黑"/>
            </a:endParaRPr>
          </a:p>
          <a:p>
            <a:pPr marL="82296" indent="0">
              <a:lnSpc>
                <a:spcPct val="150000"/>
              </a:lnSpc>
              <a:buNone/>
            </a:pPr>
            <a:endParaRPr kumimoji="1" lang="en-US" altLang="zh-CN" sz="2200" dirty="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模型内生性：由残差项的相关系数</a:t>
            </a:r>
            <a:r>
              <a:rPr lang="en-US" altLang="zh-CN" sz="2200" dirty="0" err="1" smtClean="0">
                <a:latin typeface="微软雅黑"/>
                <a:ea typeface="微软雅黑"/>
                <a:cs typeface="微软雅黑"/>
              </a:rPr>
              <a:t>ρ</a:t>
            </a:r>
            <a:r>
              <a:rPr lang="zh-CN" altLang="en-US" sz="2200" dirty="0" smtClean="0">
                <a:latin typeface="微软雅黑"/>
                <a:ea typeface="微软雅黑"/>
                <a:cs typeface="微软雅黑"/>
              </a:rPr>
              <a:t>体现，</a:t>
            </a:r>
            <a:r>
              <a:rPr lang="zh-CN" altLang="zh-CN" sz="2200" dirty="0">
                <a:latin typeface="微软雅黑"/>
                <a:ea typeface="微软雅黑"/>
                <a:cs typeface="微软雅黑"/>
              </a:rPr>
              <a:t>可以被解释为两个方程中不可观测的解释变量之间的相关性。 </a:t>
            </a:r>
            <a:endParaRPr kumimoji="1" lang="en-US" altLang="zh-CN" sz="2200" dirty="0" smtClean="0">
              <a:latin typeface="微软雅黑"/>
              <a:ea typeface="微软雅黑"/>
              <a:cs typeface="微软雅黑"/>
            </a:endParaRPr>
          </a:p>
        </p:txBody>
      </p:sp>
    </p:spTree>
    <p:extLst>
      <p:ext uri="{BB962C8B-B14F-4D97-AF65-F5344CB8AC3E}">
        <p14:creationId xmlns:p14="http://schemas.microsoft.com/office/powerpoint/2010/main" val="17980981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快照 2015-05-19 10.52.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13" y="5655222"/>
            <a:ext cx="2086429" cy="625929"/>
          </a:xfrm>
          <a:prstGeom prst="rect">
            <a:avLst/>
          </a:prstGeom>
        </p:spPr>
      </p:pic>
      <p:pic>
        <p:nvPicPr>
          <p:cNvPr id="4" name="图片 3" descr="屏幕快照 2015-05-19 9.48.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665" y="2223419"/>
            <a:ext cx="4610100" cy="812800"/>
          </a:xfrm>
          <a:prstGeom prst="rect">
            <a:avLst/>
          </a:prstGeom>
        </p:spPr>
      </p:pic>
      <p:sp>
        <p:nvSpPr>
          <p:cNvPr id="3" name="内容占位符 2"/>
          <p:cNvSpPr>
            <a:spLocks noGrp="1"/>
          </p:cNvSpPr>
          <p:nvPr>
            <p:ph idx="1"/>
          </p:nvPr>
        </p:nvSpPr>
        <p:spPr>
          <a:xfrm>
            <a:off x="1302651" y="108223"/>
            <a:ext cx="7708392" cy="6402617"/>
          </a:xfrm>
        </p:spPr>
        <p:txBody>
          <a:bodyPr>
            <a:noAutofit/>
          </a:bodyPr>
          <a:lstStyle/>
          <a:p>
            <a:pPr>
              <a:lnSpc>
                <a:spcPct val="150000"/>
              </a:lnSpc>
            </a:pPr>
            <a:r>
              <a:rPr kumimoji="1" lang="zh-CN" altLang="en-US" sz="2200" dirty="0" smtClean="0">
                <a:latin typeface="微软雅黑"/>
                <a:ea typeface="微软雅黑"/>
                <a:cs typeface="微软雅黑"/>
              </a:rPr>
              <a:t>似然比（</a:t>
            </a:r>
            <a:r>
              <a:rPr kumimoji="1" lang="en-US" altLang="zh-CN" sz="2200" dirty="0" smtClean="0">
                <a:latin typeface="微软雅黑"/>
                <a:ea typeface="微软雅黑"/>
                <a:cs typeface="微软雅黑"/>
              </a:rPr>
              <a:t>LR</a:t>
            </a:r>
            <a:r>
              <a:rPr kumimoji="1" lang="zh-CN" altLang="en-US" sz="2200" dirty="0" smtClean="0">
                <a:latin typeface="微软雅黑"/>
                <a:ea typeface="微软雅黑"/>
                <a:cs typeface="微软雅黑"/>
              </a:rPr>
              <a:t>）检验</a:t>
            </a:r>
            <a:endParaRPr lang="en-US" altLang="zh-CN" sz="2200" dirty="0">
              <a:latin typeface="微软雅黑"/>
              <a:ea typeface="微软雅黑"/>
              <a:cs typeface="微软雅黑"/>
            </a:endParaRPr>
          </a:p>
          <a:p>
            <a:pPr marL="82296" indent="0">
              <a:lnSpc>
                <a:spcPct val="150000"/>
              </a:lnSpc>
              <a:buNone/>
            </a:pPr>
            <a:r>
              <a:rPr lang="zh-CN" altLang="zh-CN" sz="2200" dirty="0" smtClean="0">
                <a:latin typeface="微软雅黑"/>
                <a:ea typeface="微软雅黑"/>
                <a:cs typeface="微软雅黑"/>
              </a:rPr>
              <a:t>原理是约束模型与非约束</a:t>
            </a:r>
            <a:r>
              <a:rPr lang="zh-CN" altLang="zh-CN" sz="2200" dirty="0">
                <a:latin typeface="微软雅黑"/>
                <a:ea typeface="微软雅黑"/>
                <a:cs typeface="微软雅黑"/>
              </a:rPr>
              <a:t>模型的极大似然函数值，在约束条件成立的情况下应该是近似相</a:t>
            </a:r>
            <a:r>
              <a:rPr lang="zh-CN" altLang="zh-CN" sz="2200" dirty="0" smtClean="0">
                <a:latin typeface="微软雅黑"/>
                <a:ea typeface="微软雅黑"/>
                <a:cs typeface="微软雅黑"/>
              </a:rPr>
              <a:t>等的</a:t>
            </a:r>
            <a:r>
              <a:rPr lang="zh-CN" altLang="en-US" sz="2200" dirty="0">
                <a:latin typeface="微软雅黑"/>
                <a:ea typeface="微软雅黑"/>
                <a:cs typeface="微软雅黑"/>
              </a:rPr>
              <a:t>。</a:t>
            </a:r>
            <a:r>
              <a:rPr lang="zh-CN" altLang="zh-CN" sz="2200" dirty="0" smtClean="0">
                <a:latin typeface="微软雅黑"/>
                <a:ea typeface="微软雅黑"/>
                <a:cs typeface="微软雅黑"/>
              </a:rPr>
              <a:t>似然比统计量</a:t>
            </a:r>
            <a:r>
              <a:rPr lang="zh-CN" altLang="en-US" sz="2200" dirty="0" smtClean="0">
                <a:latin typeface="微软雅黑"/>
                <a:ea typeface="微软雅黑"/>
                <a:cs typeface="微软雅黑"/>
              </a:rPr>
              <a:t>服从自由度</a:t>
            </a:r>
            <a:r>
              <a:rPr lang="zh-CN" altLang="zh-CN" sz="2200" dirty="0" smtClean="0">
                <a:latin typeface="微软雅黑"/>
                <a:ea typeface="微软雅黑"/>
                <a:cs typeface="微软雅黑"/>
              </a:rPr>
              <a:t>为</a:t>
            </a:r>
            <a:r>
              <a:rPr lang="en-US" altLang="zh-CN" sz="2200" dirty="0" smtClean="0">
                <a:latin typeface="微软雅黑"/>
                <a:ea typeface="微软雅黑"/>
                <a:cs typeface="微软雅黑"/>
              </a:rPr>
              <a:t>1</a:t>
            </a:r>
            <a:r>
              <a:rPr lang="zh-CN" altLang="en-US" sz="2200" dirty="0" smtClean="0">
                <a:latin typeface="微软雅黑"/>
                <a:ea typeface="微软雅黑"/>
                <a:cs typeface="微软雅黑"/>
              </a:rPr>
              <a:t>的卡方分布，形式为</a:t>
            </a:r>
            <a:r>
              <a:rPr lang="zh-CN" altLang="zh-CN" sz="2200" dirty="0" smtClean="0">
                <a:latin typeface="微软雅黑"/>
                <a:ea typeface="微软雅黑"/>
                <a:cs typeface="微软雅黑"/>
              </a:rPr>
              <a:t>：</a:t>
            </a:r>
            <a:endParaRPr lang="en-US" altLang="zh-CN" sz="2200" dirty="0">
              <a:latin typeface="微软雅黑"/>
              <a:ea typeface="微软雅黑"/>
              <a:cs typeface="微软雅黑"/>
            </a:endParaRPr>
          </a:p>
          <a:p>
            <a:pPr>
              <a:lnSpc>
                <a:spcPct val="150000"/>
              </a:lnSpc>
            </a:pPr>
            <a:endParaRPr kumimoji="1" lang="en-US" altLang="zh-CN" sz="2200" dirty="0">
              <a:latin typeface="微软雅黑"/>
              <a:ea typeface="微软雅黑"/>
              <a:cs typeface="微软雅黑"/>
            </a:endParaRPr>
          </a:p>
          <a:p>
            <a:pPr marL="82296" indent="0">
              <a:lnSpc>
                <a:spcPct val="150000"/>
              </a:lnSpc>
              <a:buNone/>
            </a:pPr>
            <a:r>
              <a:rPr lang="zh-CN" altLang="zh-CN" sz="2200" dirty="0">
                <a:latin typeface="微软雅黑"/>
                <a:ea typeface="微软雅黑"/>
                <a:cs typeface="微软雅黑"/>
              </a:rPr>
              <a:t>其中，</a:t>
            </a:r>
            <a:r>
              <a:rPr lang="en-US" altLang="zh-CN" sz="2200" dirty="0">
                <a:latin typeface="微软雅黑"/>
                <a:ea typeface="微软雅黑"/>
                <a:cs typeface="微软雅黑"/>
              </a:rPr>
              <a:t>l1(β1)+l2(β2)</a:t>
            </a:r>
            <a:r>
              <a:rPr lang="zh-CN" altLang="zh-CN" sz="2200" dirty="0" smtClean="0">
                <a:latin typeface="微软雅黑"/>
                <a:ea typeface="微软雅黑"/>
                <a:cs typeface="微软雅黑"/>
              </a:rPr>
              <a:t>为模型</a:t>
            </a:r>
            <a:r>
              <a:rPr lang="zh-CN" altLang="en-US" sz="2200" dirty="0" smtClean="0">
                <a:latin typeface="微软雅黑"/>
                <a:ea typeface="微软雅黑"/>
                <a:cs typeface="微软雅黑"/>
              </a:rPr>
              <a:t>中</a:t>
            </a:r>
            <a:r>
              <a:rPr lang="zh-CN" altLang="zh-CN" sz="2200" dirty="0" smtClean="0">
                <a:latin typeface="微软雅黑"/>
                <a:ea typeface="微软雅黑"/>
                <a:cs typeface="微软雅黑"/>
              </a:rPr>
              <a:t>两个独立对数似然函数取值</a:t>
            </a:r>
            <a:r>
              <a:rPr lang="zh-CN" altLang="zh-CN" sz="2200" dirty="0">
                <a:latin typeface="微软雅黑"/>
                <a:ea typeface="微软雅黑"/>
                <a:cs typeface="微软雅黑"/>
              </a:rPr>
              <a:t>的和，而</a:t>
            </a:r>
            <a:r>
              <a:rPr lang="en-US" altLang="zh-CN" sz="2200" i="1" dirty="0">
                <a:latin typeface="微软雅黑"/>
                <a:ea typeface="微软雅黑"/>
                <a:cs typeface="微软雅黑"/>
              </a:rPr>
              <a:t>l(β)</a:t>
            </a:r>
            <a:r>
              <a:rPr lang="zh-CN" altLang="zh-CN" sz="2200" dirty="0" smtClean="0">
                <a:latin typeface="微软雅黑"/>
                <a:ea typeface="微软雅黑"/>
                <a:cs typeface="微软雅黑"/>
              </a:rPr>
              <a:t>是</a:t>
            </a:r>
            <a:r>
              <a:rPr lang="zh-CN" altLang="en-US" sz="2200" dirty="0" smtClean="0">
                <a:latin typeface="微软雅黑"/>
                <a:ea typeface="微软雅黑"/>
                <a:cs typeface="微软雅黑"/>
              </a:rPr>
              <a:t>联合</a:t>
            </a:r>
            <a:r>
              <a:rPr lang="zh-CN" altLang="zh-CN" sz="2200" dirty="0" smtClean="0">
                <a:latin typeface="微软雅黑"/>
                <a:ea typeface="微软雅黑"/>
                <a:cs typeface="微软雅黑"/>
              </a:rPr>
              <a:t>模型的对数似然函数取值</a:t>
            </a:r>
            <a:r>
              <a:rPr lang="zh-CN" altLang="zh-CN" sz="2200" dirty="0">
                <a:latin typeface="微软雅黑"/>
                <a:ea typeface="微软雅黑"/>
                <a:cs typeface="微软雅黑"/>
              </a:rPr>
              <a:t>。 </a:t>
            </a:r>
            <a:endParaRPr lang="en-US" altLang="zh-CN" sz="2200" dirty="0" smtClean="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沃尔德（</a:t>
            </a:r>
            <a:r>
              <a:rPr kumimoji="1" lang="en-US" altLang="zh-CN" sz="2200" dirty="0" smtClean="0">
                <a:latin typeface="微软雅黑"/>
                <a:ea typeface="微软雅黑"/>
                <a:cs typeface="微软雅黑"/>
              </a:rPr>
              <a:t>Wald</a:t>
            </a:r>
            <a:r>
              <a:rPr kumimoji="1" lang="zh-CN" altLang="en-US" sz="2200" dirty="0" smtClean="0">
                <a:latin typeface="微软雅黑"/>
                <a:ea typeface="微软雅黑"/>
                <a:cs typeface="微软雅黑"/>
              </a:rPr>
              <a:t>）检验</a:t>
            </a:r>
            <a:endParaRPr kumimoji="1" lang="en-US" altLang="zh-CN" sz="2200" dirty="0" smtClean="0">
              <a:latin typeface="微软雅黑"/>
              <a:ea typeface="微软雅黑"/>
              <a:cs typeface="微软雅黑"/>
            </a:endParaRPr>
          </a:p>
          <a:p>
            <a:pPr marL="82296" indent="0">
              <a:lnSpc>
                <a:spcPct val="150000"/>
              </a:lnSpc>
              <a:buNone/>
            </a:pPr>
            <a:r>
              <a:rPr lang="zh-CN" altLang="zh-CN" sz="2200" dirty="0">
                <a:latin typeface="微软雅黑"/>
                <a:ea typeface="微软雅黑"/>
                <a:cs typeface="微软雅黑"/>
              </a:rPr>
              <a:t>原理是测量无约束估计量与约束估计量之间</a:t>
            </a:r>
            <a:r>
              <a:rPr lang="zh-CN" altLang="zh-CN" sz="2200" dirty="0" smtClean="0">
                <a:latin typeface="微软雅黑"/>
                <a:ea typeface="微软雅黑"/>
                <a:cs typeface="微软雅黑"/>
              </a:rPr>
              <a:t>的距离。</a:t>
            </a:r>
            <a:r>
              <a:rPr lang="zh-CN" altLang="en-US" sz="2200" dirty="0" smtClean="0">
                <a:latin typeface="微软雅黑"/>
                <a:ea typeface="微软雅黑"/>
                <a:cs typeface="微软雅黑"/>
              </a:rPr>
              <a:t>本文中</a:t>
            </a:r>
            <a:r>
              <a:rPr lang="en-US" altLang="en-US" sz="2200" dirty="0" smtClean="0">
                <a:latin typeface="微软雅黑"/>
                <a:ea typeface="微软雅黑"/>
                <a:cs typeface="微软雅黑"/>
              </a:rPr>
              <a:t>沃尔德统计量</a:t>
            </a:r>
            <a:r>
              <a:rPr lang="zh-CN" altLang="en-US" sz="2200" dirty="0" smtClean="0">
                <a:latin typeface="微软雅黑"/>
                <a:ea typeface="微软雅黑"/>
                <a:cs typeface="微软雅黑"/>
              </a:rPr>
              <a:t>的</a:t>
            </a:r>
            <a:r>
              <a:rPr lang="zh-CN" altLang="en-US" sz="2200" dirty="0" smtClean="0">
                <a:latin typeface="微软雅黑"/>
                <a:ea typeface="微软雅黑"/>
                <a:cs typeface="微软雅黑"/>
              </a:rPr>
              <a:t>正平方根</a:t>
            </a:r>
            <a:r>
              <a:rPr lang="en-US" altLang="en-US" sz="2200" dirty="0" smtClean="0">
                <a:latin typeface="微软雅黑"/>
                <a:ea typeface="微软雅黑"/>
                <a:cs typeface="微软雅黑"/>
              </a:rPr>
              <a:t>服从</a:t>
            </a:r>
            <a:r>
              <a:rPr lang="zh-CN" altLang="en-US" sz="2200" smtClean="0">
                <a:latin typeface="微软雅黑"/>
                <a:ea typeface="微软雅黑"/>
                <a:cs typeface="微软雅黑"/>
              </a:rPr>
              <a:t>标准</a:t>
            </a:r>
            <a:r>
              <a:rPr lang="zh-CN" altLang="en-US" sz="2200" smtClean="0">
                <a:latin typeface="微软雅黑"/>
                <a:ea typeface="微软雅黑"/>
                <a:cs typeface="微软雅黑"/>
              </a:rPr>
              <a:t>正态</a:t>
            </a:r>
            <a:r>
              <a:rPr lang="en-US" altLang="en-US" sz="2200" smtClean="0">
                <a:latin typeface="微软雅黑"/>
                <a:ea typeface="微软雅黑"/>
                <a:cs typeface="微软雅黑"/>
              </a:rPr>
              <a:t>分布</a:t>
            </a:r>
            <a:r>
              <a:rPr lang="en-US" altLang="en-US" sz="2200" dirty="0" smtClean="0">
                <a:latin typeface="微软雅黑"/>
                <a:ea typeface="微软雅黑"/>
                <a:cs typeface="微软雅黑"/>
              </a:rPr>
              <a:t>，</a:t>
            </a:r>
            <a:r>
              <a:rPr lang="zh-CN" altLang="en-US" sz="2200" dirty="0" smtClean="0">
                <a:latin typeface="微软雅黑"/>
                <a:ea typeface="微软雅黑"/>
                <a:cs typeface="微软雅黑"/>
              </a:rPr>
              <a:t>统计量</a:t>
            </a:r>
            <a:r>
              <a:rPr lang="en-US" altLang="en-US" sz="2200" dirty="0" smtClean="0">
                <a:latin typeface="微软雅黑"/>
                <a:ea typeface="微软雅黑"/>
                <a:cs typeface="微软雅黑"/>
              </a:rPr>
              <a:t>为：</a:t>
            </a:r>
          </a:p>
          <a:p>
            <a:pPr marL="82296" indent="0">
              <a:lnSpc>
                <a:spcPct val="150000"/>
              </a:lnSpc>
              <a:buNone/>
            </a:pPr>
            <a:endParaRPr kumimoji="1" lang="en-US" altLang="zh-CN" sz="2200" dirty="0">
              <a:latin typeface="微软雅黑"/>
              <a:ea typeface="微软雅黑"/>
              <a:cs typeface="微软雅黑"/>
            </a:endParaRPr>
          </a:p>
          <a:p>
            <a:pPr marL="82296" indent="0">
              <a:lnSpc>
                <a:spcPct val="150000"/>
              </a:lnSpc>
              <a:buNone/>
            </a:pPr>
            <a:r>
              <a:rPr kumimoji="1" lang="zh-CN" altLang="en-US" sz="2200" dirty="0" smtClean="0">
                <a:latin typeface="微软雅黑"/>
                <a:ea typeface="微软雅黑"/>
                <a:cs typeface="微软雅黑"/>
              </a:rPr>
              <a:t>其中，</a:t>
            </a:r>
            <a:r>
              <a:rPr lang="en-US" altLang="zh-CN" sz="2200" dirty="0" err="1" smtClean="0">
                <a:latin typeface="微软雅黑"/>
                <a:ea typeface="微软雅黑"/>
                <a:cs typeface="微软雅黑"/>
              </a:rPr>
              <a:t>ρ</a:t>
            </a:r>
            <a:r>
              <a:rPr lang="zh-CN" altLang="zh-CN" sz="2200" dirty="0">
                <a:latin typeface="微软雅黑"/>
                <a:ea typeface="微软雅黑"/>
                <a:cs typeface="微软雅黑"/>
              </a:rPr>
              <a:t>为无约束条件成立时相关系数的估计值。 </a:t>
            </a:r>
            <a:endParaRPr kumimoji="1" lang="en-US" altLang="zh-CN" sz="2200" dirty="0" smtClean="0">
              <a:latin typeface="微软雅黑"/>
              <a:ea typeface="微软雅黑"/>
              <a:cs typeface="微软雅黑"/>
            </a:endParaRPr>
          </a:p>
          <a:p>
            <a:pPr>
              <a:lnSpc>
                <a:spcPct val="150000"/>
              </a:lnSpc>
            </a:pPr>
            <a:endParaRPr kumimoji="1" lang="en-US" altLang="zh-CN" sz="2200" dirty="0" smtClean="0">
              <a:latin typeface="微软雅黑"/>
              <a:ea typeface="微软雅黑"/>
              <a:cs typeface="微软雅黑"/>
            </a:endParaRPr>
          </a:p>
          <a:p>
            <a:pPr>
              <a:lnSpc>
                <a:spcPct val="150000"/>
              </a:lnSpc>
            </a:pPr>
            <a:endParaRPr kumimoji="1" lang="zh-CN" altLang="en-US" sz="2200" dirty="0">
              <a:latin typeface="微软雅黑"/>
              <a:ea typeface="微软雅黑"/>
              <a:cs typeface="微软雅黑"/>
            </a:endParaRPr>
          </a:p>
        </p:txBody>
      </p:sp>
    </p:spTree>
    <p:extLst>
      <p:ext uri="{BB962C8B-B14F-4D97-AF65-F5344CB8AC3E}">
        <p14:creationId xmlns:p14="http://schemas.microsoft.com/office/powerpoint/2010/main" val="42926746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快照 2015-05-19 10.57.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457" y="1395183"/>
            <a:ext cx="5638800" cy="838200"/>
          </a:xfrm>
          <a:prstGeom prst="rect">
            <a:avLst/>
          </a:prstGeom>
        </p:spPr>
      </p:pic>
      <p:pic>
        <p:nvPicPr>
          <p:cNvPr id="5" name="图片 4" descr="屏幕快照 2015-05-19 11.00.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22" y="4521727"/>
            <a:ext cx="7409688" cy="2172987"/>
          </a:xfrm>
          <a:prstGeom prst="rect">
            <a:avLst/>
          </a:prstGeom>
        </p:spPr>
      </p:pic>
      <p:sp>
        <p:nvSpPr>
          <p:cNvPr id="2" name="标题 1"/>
          <p:cNvSpPr>
            <a:spLocks noGrp="1"/>
          </p:cNvSpPr>
          <p:nvPr>
            <p:ph type="title"/>
          </p:nvPr>
        </p:nvSpPr>
        <p:spPr>
          <a:xfrm>
            <a:off x="1272322" y="41276"/>
            <a:ext cx="7498080" cy="1143000"/>
          </a:xfrm>
        </p:spPr>
        <p:txBody>
          <a:bodyPr>
            <a:normAutofit/>
          </a:bodyPr>
          <a:lstStyle/>
          <a:p>
            <a:r>
              <a:rPr kumimoji="1" lang="zh-CN" altLang="en-US" sz="4000" dirty="0" smtClean="0">
                <a:latin typeface="微软雅黑"/>
                <a:ea typeface="微软雅黑"/>
                <a:cs typeface="微软雅黑"/>
              </a:rPr>
              <a:t>（三）蒙特卡洛模拟</a:t>
            </a:r>
            <a:endParaRPr kumimoji="1" lang="zh-CN" altLang="en-US" sz="4000" dirty="0">
              <a:latin typeface="微软雅黑"/>
              <a:ea typeface="微软雅黑"/>
              <a:cs typeface="微软雅黑"/>
            </a:endParaRPr>
          </a:p>
        </p:txBody>
      </p:sp>
      <p:sp>
        <p:nvSpPr>
          <p:cNvPr id="3" name="内容占位符 2"/>
          <p:cNvSpPr>
            <a:spLocks noGrp="1"/>
          </p:cNvSpPr>
          <p:nvPr>
            <p:ph idx="1"/>
          </p:nvPr>
        </p:nvSpPr>
        <p:spPr>
          <a:xfrm>
            <a:off x="1183930" y="873351"/>
            <a:ext cx="7498080" cy="5440362"/>
          </a:xfrm>
        </p:spPr>
        <p:txBody>
          <a:bodyPr>
            <a:noAutofit/>
          </a:bodyPr>
          <a:lstStyle/>
          <a:p>
            <a:pPr>
              <a:lnSpc>
                <a:spcPct val="150000"/>
              </a:lnSpc>
            </a:pPr>
            <a:r>
              <a:rPr kumimoji="1" lang="zh-CN" altLang="en-US" sz="2200" dirty="0" smtClean="0">
                <a:latin typeface="微软雅黑"/>
                <a:ea typeface="微软雅黑"/>
                <a:cs typeface="微软雅黑"/>
              </a:rPr>
              <a:t>本文应用的模型：</a:t>
            </a:r>
            <a:endParaRPr kumimoji="1" lang="en-US" altLang="zh-CN" sz="2200" dirty="0" smtClean="0">
              <a:latin typeface="微软雅黑"/>
              <a:ea typeface="微软雅黑"/>
              <a:cs typeface="微软雅黑"/>
            </a:endParaRPr>
          </a:p>
          <a:p>
            <a:pPr marL="82296" indent="0">
              <a:lnSpc>
                <a:spcPct val="150000"/>
              </a:lnSpc>
              <a:buNone/>
            </a:pPr>
            <a:endParaRPr kumimoji="1" lang="en-US" altLang="zh-CN" sz="2200" dirty="0" smtClean="0">
              <a:latin typeface="微软雅黑"/>
              <a:ea typeface="微软雅黑"/>
              <a:cs typeface="微软雅黑"/>
            </a:endParaRPr>
          </a:p>
          <a:p>
            <a:pPr marL="82296" indent="0">
              <a:lnSpc>
                <a:spcPct val="150000"/>
              </a:lnSpc>
              <a:buNone/>
            </a:pPr>
            <a:r>
              <a:rPr lang="zh-CN" altLang="zh-CN" sz="2200" dirty="0">
                <a:latin typeface="微软雅黑"/>
                <a:ea typeface="微软雅黑"/>
                <a:cs typeface="微软雅黑"/>
              </a:rPr>
              <a:t>设定</a:t>
            </a:r>
            <a:r>
              <a:rPr lang="en-US" altLang="zh-CN" sz="2200" dirty="0">
                <a:latin typeface="微软雅黑"/>
                <a:ea typeface="微软雅黑"/>
                <a:cs typeface="微软雅黑"/>
              </a:rPr>
              <a:t>(</a:t>
            </a:r>
            <a:r>
              <a:rPr lang="en-US" altLang="zh-CN" sz="2200" dirty="0" err="1">
                <a:latin typeface="微软雅黑"/>
                <a:ea typeface="微软雅黑"/>
                <a:cs typeface="微软雅黑"/>
              </a:rPr>
              <a:t>xi,zi</a:t>
            </a:r>
            <a:r>
              <a:rPr lang="en-US" altLang="zh-CN" sz="2200" dirty="0">
                <a:latin typeface="微软雅黑"/>
                <a:ea typeface="微软雅黑"/>
                <a:cs typeface="微软雅黑"/>
              </a:rPr>
              <a:t>)</a:t>
            </a:r>
            <a:r>
              <a:rPr lang="zh-CN" altLang="zh-CN" sz="2200" dirty="0">
                <a:latin typeface="微软雅黑"/>
                <a:ea typeface="微软雅黑"/>
                <a:cs typeface="微软雅黑"/>
              </a:rPr>
              <a:t>服从均值为</a:t>
            </a:r>
            <a:r>
              <a:rPr lang="en-US" altLang="zh-CN" sz="2200" dirty="0">
                <a:latin typeface="微软雅黑"/>
                <a:ea typeface="微软雅黑"/>
                <a:cs typeface="微软雅黑"/>
              </a:rPr>
              <a:t>0</a:t>
            </a:r>
            <a:r>
              <a:rPr lang="zh-CN" altLang="zh-CN" sz="2200" dirty="0">
                <a:latin typeface="微软雅黑"/>
                <a:ea typeface="微软雅黑"/>
                <a:cs typeface="微软雅黑"/>
              </a:rPr>
              <a:t>、方差为</a:t>
            </a:r>
            <a:r>
              <a:rPr lang="en-US" altLang="zh-CN" sz="2200" dirty="0">
                <a:latin typeface="微软雅黑"/>
                <a:ea typeface="微软雅黑"/>
                <a:cs typeface="微软雅黑"/>
              </a:rPr>
              <a:t>1</a:t>
            </a:r>
            <a:r>
              <a:rPr lang="zh-CN" altLang="zh-CN" sz="2200" dirty="0">
                <a:latin typeface="微软雅黑"/>
                <a:ea typeface="微软雅黑"/>
                <a:cs typeface="微软雅黑"/>
              </a:rPr>
              <a:t>的联合正态分布，且相关系数为</a:t>
            </a:r>
            <a:r>
              <a:rPr lang="en-US" altLang="zh-CN" sz="2200" dirty="0" smtClean="0">
                <a:latin typeface="微软雅黑"/>
                <a:ea typeface="微软雅黑"/>
                <a:cs typeface="微软雅黑"/>
              </a:rPr>
              <a:t>0.5</a:t>
            </a:r>
            <a:r>
              <a:rPr lang="zh-CN" altLang="zh-CN" sz="2200" dirty="0">
                <a:latin typeface="微软雅黑"/>
                <a:ea typeface="微软雅黑"/>
                <a:cs typeface="微软雅黑"/>
              </a:rPr>
              <a:t>；</a:t>
            </a:r>
            <a:r>
              <a:rPr lang="zh-CN" altLang="zh-CN" sz="2200" dirty="0" smtClean="0">
                <a:latin typeface="微软雅黑"/>
                <a:ea typeface="微软雅黑"/>
                <a:cs typeface="微软雅黑"/>
              </a:rPr>
              <a:t>残差项</a:t>
            </a:r>
            <a:r>
              <a:rPr lang="en-US" altLang="zh-CN" sz="2200" dirty="0">
                <a:latin typeface="微软雅黑"/>
                <a:ea typeface="微软雅黑"/>
                <a:cs typeface="微软雅黑"/>
              </a:rPr>
              <a:t>(u1i,u2i)</a:t>
            </a:r>
            <a:r>
              <a:rPr lang="zh-CN" altLang="zh-CN" sz="2200" dirty="0">
                <a:latin typeface="微软雅黑"/>
                <a:ea typeface="微软雅黑"/>
                <a:cs typeface="微软雅黑"/>
              </a:rPr>
              <a:t>也服从均值为</a:t>
            </a:r>
            <a:r>
              <a:rPr lang="en-US" altLang="zh-CN" sz="2200" dirty="0">
                <a:latin typeface="微软雅黑"/>
                <a:ea typeface="微软雅黑"/>
                <a:cs typeface="微软雅黑"/>
              </a:rPr>
              <a:t>0</a:t>
            </a:r>
            <a:r>
              <a:rPr lang="zh-CN" altLang="zh-CN" sz="2200" dirty="0">
                <a:latin typeface="微软雅黑"/>
                <a:ea typeface="微软雅黑"/>
                <a:cs typeface="微软雅黑"/>
              </a:rPr>
              <a:t>、方差为</a:t>
            </a:r>
            <a:r>
              <a:rPr lang="en-US" altLang="zh-CN" sz="2200" dirty="0">
                <a:latin typeface="微软雅黑"/>
                <a:ea typeface="微软雅黑"/>
                <a:cs typeface="微软雅黑"/>
              </a:rPr>
              <a:t>1</a:t>
            </a:r>
            <a:r>
              <a:rPr lang="zh-CN" altLang="zh-CN" sz="2200" dirty="0">
                <a:latin typeface="微软雅黑"/>
                <a:ea typeface="微软雅黑"/>
                <a:cs typeface="微软雅黑"/>
              </a:rPr>
              <a:t>的联合正态分布</a:t>
            </a:r>
            <a:r>
              <a:rPr lang="zh-CN" altLang="zh-CN" sz="2200" dirty="0" smtClean="0">
                <a:latin typeface="微软雅黑"/>
                <a:ea typeface="微软雅黑"/>
                <a:cs typeface="微软雅黑"/>
              </a:rPr>
              <a:t>。</a:t>
            </a:r>
            <a:endParaRPr lang="en-US" altLang="zh-CN" sz="2200" dirty="0" smtClean="0">
              <a:latin typeface="微软雅黑"/>
              <a:ea typeface="微软雅黑"/>
              <a:cs typeface="微软雅黑"/>
            </a:endParaRPr>
          </a:p>
          <a:p>
            <a:pPr>
              <a:lnSpc>
                <a:spcPct val="150000"/>
              </a:lnSpc>
            </a:pPr>
            <a:r>
              <a:rPr lang="zh-CN" altLang="zh-CN" sz="2200" dirty="0">
                <a:latin typeface="微软雅黑"/>
                <a:ea typeface="微软雅黑"/>
                <a:cs typeface="微软雅黑"/>
              </a:rPr>
              <a:t>三种参数集不同的数据生成过程</a:t>
            </a:r>
            <a:r>
              <a:rPr lang="en-US" altLang="zh-CN" sz="2200" dirty="0">
                <a:latin typeface="微软雅黑"/>
                <a:ea typeface="微软雅黑"/>
                <a:cs typeface="微软雅黑"/>
              </a:rPr>
              <a:t>(Data Generating Process)</a:t>
            </a:r>
            <a:r>
              <a:rPr lang="zh-CN" altLang="zh-CN" sz="2200" dirty="0">
                <a:latin typeface="微软雅黑"/>
                <a:ea typeface="微软雅黑"/>
                <a:cs typeface="微软雅黑"/>
              </a:rPr>
              <a:t> </a:t>
            </a:r>
            <a:endParaRPr kumimoji="1" lang="en-US" altLang="zh-CN" sz="2200" dirty="0">
              <a:latin typeface="微软雅黑"/>
              <a:ea typeface="微软雅黑"/>
              <a:cs typeface="微软雅黑"/>
            </a:endParaRPr>
          </a:p>
          <a:p>
            <a:pPr marL="82296" indent="0">
              <a:lnSpc>
                <a:spcPct val="150000"/>
              </a:lnSpc>
              <a:buNone/>
            </a:pPr>
            <a:endParaRPr lang="en-US" altLang="zh-CN" sz="2200" dirty="0" smtClean="0">
              <a:latin typeface="微软雅黑"/>
              <a:ea typeface="微软雅黑"/>
              <a:cs typeface="微软雅黑"/>
            </a:endParaRPr>
          </a:p>
          <a:p>
            <a:pPr marL="82296" indent="0">
              <a:lnSpc>
                <a:spcPct val="150000"/>
              </a:lnSpc>
              <a:buNone/>
            </a:pPr>
            <a:endParaRPr lang="zh-CN" altLang="zh-CN" sz="2200" dirty="0">
              <a:latin typeface="微软雅黑"/>
              <a:ea typeface="微软雅黑"/>
              <a:cs typeface="微软雅黑"/>
            </a:endParaRPr>
          </a:p>
          <a:p>
            <a:pPr>
              <a:lnSpc>
                <a:spcPct val="150000"/>
              </a:lnSpc>
            </a:pPr>
            <a:endParaRPr kumimoji="1" lang="zh-CN" altLang="en-US" sz="2200" dirty="0">
              <a:latin typeface="微软雅黑"/>
              <a:ea typeface="微软雅黑"/>
              <a:cs typeface="微软雅黑"/>
            </a:endParaRPr>
          </a:p>
        </p:txBody>
      </p:sp>
    </p:spTree>
    <p:extLst>
      <p:ext uri="{BB962C8B-B14F-4D97-AF65-F5344CB8AC3E}">
        <p14:creationId xmlns:p14="http://schemas.microsoft.com/office/powerpoint/2010/main" val="21032517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1608" y="195215"/>
            <a:ext cx="7498080" cy="6662785"/>
          </a:xfrm>
        </p:spPr>
        <p:txBody>
          <a:bodyPr>
            <a:normAutofit/>
          </a:bodyPr>
          <a:lstStyle/>
          <a:p>
            <a:pPr marL="82296" indent="0">
              <a:lnSpc>
                <a:spcPct val="150000"/>
              </a:lnSpc>
              <a:buNone/>
            </a:pPr>
            <a:r>
              <a:rPr kumimoji="1" lang="zh-CN" altLang="en-US" sz="2200" dirty="0" smtClean="0">
                <a:latin typeface="微软雅黑"/>
                <a:ea typeface="微软雅黑"/>
                <a:cs typeface="微软雅黑"/>
              </a:rPr>
              <a:t>应用每一组参数集会导致变量不同的边缘概率分布，</a:t>
            </a:r>
            <a:r>
              <a:rPr kumimoji="1" lang="en-US" altLang="zh-CN" sz="2200" dirty="0" smtClean="0">
                <a:latin typeface="微软雅黑"/>
                <a:ea typeface="微软雅黑"/>
                <a:cs typeface="微软雅黑"/>
              </a:rPr>
              <a:t>DGP1</a:t>
            </a:r>
            <a:r>
              <a:rPr kumimoji="1" lang="zh-CN" altLang="en-US" sz="2200" dirty="0" smtClean="0">
                <a:latin typeface="微软雅黑"/>
                <a:ea typeface="微软雅黑"/>
                <a:cs typeface="微软雅黑"/>
              </a:rPr>
              <a:t>较为均衡，</a:t>
            </a:r>
            <a:r>
              <a:rPr kumimoji="1" lang="en-US" altLang="zh-CN" sz="2200" dirty="0" smtClean="0">
                <a:latin typeface="微软雅黑"/>
                <a:ea typeface="微软雅黑"/>
                <a:cs typeface="微软雅黑"/>
              </a:rPr>
              <a:t>DGP2</a:t>
            </a:r>
            <a:r>
              <a:rPr kumimoji="1" lang="zh-CN" altLang="en-US" sz="2200" dirty="0" smtClean="0">
                <a:latin typeface="微软雅黑"/>
                <a:ea typeface="微软雅黑"/>
                <a:cs typeface="微软雅黑"/>
              </a:rPr>
              <a:t>和</a:t>
            </a:r>
            <a:r>
              <a:rPr kumimoji="1" lang="en-US" altLang="zh-CN" sz="2200" dirty="0" smtClean="0">
                <a:latin typeface="微软雅黑"/>
                <a:ea typeface="微软雅黑"/>
                <a:cs typeface="微软雅黑"/>
              </a:rPr>
              <a:t>DGP3</a:t>
            </a:r>
            <a:r>
              <a:rPr kumimoji="1" lang="zh-CN" altLang="en-US" sz="2200" dirty="0" smtClean="0">
                <a:latin typeface="微软雅黑"/>
                <a:ea typeface="微软雅黑"/>
                <a:cs typeface="微软雅黑"/>
              </a:rPr>
              <a:t>代表了两种分布不均衡的情况。</a:t>
            </a:r>
            <a:endParaRPr kumimoji="1" lang="en-US" altLang="zh-CN" sz="2200" dirty="0" smtClean="0">
              <a:latin typeface="微软雅黑"/>
              <a:ea typeface="微软雅黑"/>
              <a:cs typeface="微软雅黑"/>
            </a:endParaRPr>
          </a:p>
          <a:p>
            <a:pPr marL="82296" indent="0">
              <a:lnSpc>
                <a:spcPct val="150000"/>
              </a:lnSpc>
              <a:buNone/>
            </a:pPr>
            <a:endParaRPr kumimoji="1" lang="en-US" altLang="zh-CN" sz="2200" dirty="0">
              <a:latin typeface="微软雅黑"/>
              <a:ea typeface="微软雅黑"/>
              <a:cs typeface="微软雅黑"/>
            </a:endParaRPr>
          </a:p>
          <a:p>
            <a:pPr marL="82296" indent="0">
              <a:lnSpc>
                <a:spcPct val="150000"/>
              </a:lnSpc>
              <a:buNone/>
            </a:pPr>
            <a:endParaRPr kumimoji="1" lang="en-US" altLang="zh-CN" sz="2200" dirty="0" smtClean="0">
              <a:latin typeface="微软雅黑"/>
              <a:ea typeface="微软雅黑"/>
              <a:cs typeface="微软雅黑"/>
            </a:endParaRPr>
          </a:p>
          <a:p>
            <a:pPr marL="82296" indent="0">
              <a:lnSpc>
                <a:spcPct val="150000"/>
              </a:lnSpc>
              <a:buNone/>
            </a:pPr>
            <a:endParaRPr kumimoji="1" lang="en-US" altLang="zh-CN" sz="2200" dirty="0">
              <a:latin typeface="微软雅黑"/>
              <a:ea typeface="微软雅黑"/>
              <a:cs typeface="微软雅黑"/>
            </a:endParaRPr>
          </a:p>
          <a:p>
            <a:pPr marL="82296" indent="0">
              <a:lnSpc>
                <a:spcPct val="150000"/>
              </a:lnSpc>
              <a:buNone/>
            </a:pPr>
            <a:endParaRPr kumimoji="1" lang="en-US" altLang="zh-CN" sz="2200" dirty="0">
              <a:latin typeface="微软雅黑"/>
              <a:ea typeface="微软雅黑"/>
              <a:cs typeface="微软雅黑"/>
            </a:endParaRPr>
          </a:p>
          <a:p>
            <a:pPr>
              <a:lnSpc>
                <a:spcPct val="150000"/>
              </a:lnSpc>
            </a:pPr>
            <a:r>
              <a:rPr kumimoji="1" lang="zh-CN" altLang="en-US" sz="2200" dirty="0" smtClean="0">
                <a:latin typeface="微软雅黑"/>
                <a:ea typeface="微软雅黑"/>
                <a:cs typeface="微软雅黑"/>
              </a:rPr>
              <a:t>设定样本量</a:t>
            </a:r>
            <a:endParaRPr kumimoji="1" lang="en-US" altLang="zh-CN" sz="2200" dirty="0" smtClean="0">
              <a:latin typeface="微软雅黑"/>
              <a:ea typeface="微软雅黑"/>
              <a:cs typeface="微软雅黑"/>
            </a:endParaRPr>
          </a:p>
          <a:p>
            <a:pPr>
              <a:lnSpc>
                <a:spcPct val="150000"/>
              </a:lnSpc>
            </a:pPr>
            <a:endParaRPr kumimoji="1" lang="en-US" altLang="zh-CN" sz="2200" dirty="0">
              <a:latin typeface="微软雅黑"/>
              <a:ea typeface="微软雅黑"/>
              <a:cs typeface="微软雅黑"/>
            </a:endParaRPr>
          </a:p>
          <a:p>
            <a:pPr>
              <a:lnSpc>
                <a:spcPct val="150000"/>
              </a:lnSpc>
            </a:pPr>
            <a:endParaRPr kumimoji="1" lang="en-US" altLang="zh-CN" sz="2200" dirty="0" smtClean="0">
              <a:latin typeface="微软雅黑"/>
              <a:ea typeface="微软雅黑"/>
              <a:cs typeface="微软雅黑"/>
            </a:endParaRPr>
          </a:p>
          <a:p>
            <a:pPr>
              <a:lnSpc>
                <a:spcPct val="150000"/>
              </a:lnSpc>
            </a:pPr>
            <a:r>
              <a:rPr kumimoji="1" lang="zh-CN" altLang="en-US" sz="2200" dirty="0">
                <a:latin typeface="微软雅黑"/>
                <a:ea typeface="微软雅黑"/>
                <a:cs typeface="微软雅黑"/>
              </a:rPr>
              <a:t>相关系数值：</a:t>
            </a:r>
            <a:r>
              <a:rPr lang="en-US" altLang="zh-CN" sz="2200" dirty="0" err="1">
                <a:latin typeface="微软雅黑"/>
                <a:ea typeface="微软雅黑"/>
                <a:cs typeface="微软雅黑"/>
              </a:rPr>
              <a:t>ρ</a:t>
            </a:r>
            <a:r>
              <a:rPr lang="en-US" altLang="zh-CN" sz="2200" dirty="0">
                <a:latin typeface="微软雅黑"/>
                <a:ea typeface="微软雅黑"/>
                <a:cs typeface="微软雅黑"/>
              </a:rPr>
              <a:t>= 0</a:t>
            </a:r>
            <a:r>
              <a:rPr lang="zh-CN" altLang="en-US" sz="2200" dirty="0">
                <a:latin typeface="微软雅黑"/>
                <a:ea typeface="微软雅黑"/>
                <a:cs typeface="微软雅黑"/>
              </a:rPr>
              <a:t>，</a:t>
            </a:r>
            <a:r>
              <a:rPr lang="en-US" altLang="zh-CN" sz="2200" dirty="0">
                <a:latin typeface="微软雅黑"/>
                <a:ea typeface="微软雅黑"/>
                <a:cs typeface="微软雅黑"/>
              </a:rPr>
              <a:t>±0.5</a:t>
            </a:r>
            <a:r>
              <a:rPr lang="zh-CN" altLang="en-US" sz="2200" dirty="0">
                <a:latin typeface="微软雅黑"/>
                <a:ea typeface="微软雅黑"/>
                <a:cs typeface="微软雅黑"/>
              </a:rPr>
              <a:t>，</a:t>
            </a:r>
            <a:r>
              <a:rPr lang="en-US" altLang="zh-CN" sz="2200" dirty="0">
                <a:latin typeface="微软雅黑"/>
                <a:ea typeface="微软雅黑"/>
                <a:cs typeface="微软雅黑"/>
              </a:rPr>
              <a:t>±0.75</a:t>
            </a:r>
          </a:p>
          <a:p>
            <a:pPr>
              <a:lnSpc>
                <a:spcPct val="150000"/>
              </a:lnSpc>
            </a:pPr>
            <a:r>
              <a:rPr kumimoji="1" lang="zh-CN" altLang="en-US" sz="2200" dirty="0">
                <a:latin typeface="微软雅黑"/>
                <a:ea typeface="微软雅黑"/>
                <a:cs typeface="微软雅黑"/>
              </a:rPr>
              <a:t>重复次数</a:t>
            </a:r>
            <a:r>
              <a:rPr kumimoji="1" lang="zh-CN" altLang="zh-CN" sz="2200" dirty="0">
                <a:latin typeface="微软雅黑"/>
                <a:ea typeface="微软雅黑"/>
                <a:cs typeface="微软雅黑"/>
              </a:rPr>
              <a:t>：5</a:t>
            </a:r>
            <a:r>
              <a:rPr kumimoji="1" lang="en-US" altLang="zh-CN" sz="2200" dirty="0">
                <a:latin typeface="微软雅黑"/>
                <a:ea typeface="微软雅黑"/>
                <a:cs typeface="微软雅黑"/>
              </a:rPr>
              <a:t>000</a:t>
            </a:r>
            <a:r>
              <a:rPr kumimoji="1" lang="zh-CN" altLang="en-US" sz="2200" dirty="0">
                <a:latin typeface="微软雅黑"/>
                <a:ea typeface="微软雅黑"/>
                <a:cs typeface="微软雅黑"/>
              </a:rPr>
              <a:t>次</a:t>
            </a:r>
            <a:endParaRPr kumimoji="1" lang="en-US" altLang="zh-CN" sz="2200" dirty="0">
              <a:latin typeface="微软雅黑"/>
              <a:ea typeface="微软雅黑"/>
              <a:cs typeface="微软雅黑"/>
            </a:endParaRPr>
          </a:p>
          <a:p>
            <a:endParaRPr kumimoji="1" lang="zh-CN" altLang="en-US" sz="2200" dirty="0">
              <a:latin typeface="微软雅黑"/>
              <a:ea typeface="微软雅黑"/>
              <a:cs typeface="微软雅黑"/>
            </a:endParaRPr>
          </a:p>
          <a:p>
            <a:pPr>
              <a:lnSpc>
                <a:spcPct val="150000"/>
              </a:lnSpc>
            </a:pPr>
            <a:endParaRPr kumimoji="1" lang="en-US" altLang="zh-CN" sz="2200" dirty="0">
              <a:latin typeface="微软雅黑"/>
              <a:ea typeface="微软雅黑"/>
              <a:cs typeface="微软雅黑"/>
            </a:endParaRPr>
          </a:p>
        </p:txBody>
      </p:sp>
      <p:pic>
        <p:nvPicPr>
          <p:cNvPr id="2" name="图片 1" descr="屏幕快照 2015-05-19 11.10.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088" y="1190169"/>
            <a:ext cx="6988483" cy="2596074"/>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941243041"/>
              </p:ext>
            </p:extLst>
          </p:nvPr>
        </p:nvGraphicFramePr>
        <p:xfrm>
          <a:off x="1466088" y="4275908"/>
          <a:ext cx="5259105" cy="1097280"/>
        </p:xfrm>
        <a:graphic>
          <a:graphicData uri="http://schemas.openxmlformats.org/drawingml/2006/table">
            <a:tbl>
              <a:tblPr firstRow="1" bandRow="1">
                <a:tableStyleId>{2D5ABB26-0587-4C30-8999-92F81FD0307C}</a:tableStyleId>
              </a:tblPr>
              <a:tblGrid>
                <a:gridCol w="1753035"/>
                <a:gridCol w="1753035"/>
                <a:gridCol w="1753035"/>
              </a:tblGrid>
              <a:tr h="324515">
                <a:tc>
                  <a:txBody>
                    <a:bodyPr/>
                    <a:lstStyle/>
                    <a:p>
                      <a:pPr algn="ctr"/>
                      <a:r>
                        <a:rPr lang="en-US" altLang="zh-CN" sz="1800" dirty="0" smtClean="0">
                          <a:latin typeface="微软雅黑"/>
                          <a:ea typeface="微软雅黑"/>
                          <a:cs typeface="微软雅黑"/>
                        </a:rPr>
                        <a:t>DGP1</a:t>
                      </a:r>
                      <a:endParaRPr lang="zh-CN" altLang="en-US" sz="1800" dirty="0">
                        <a:latin typeface="微软雅黑"/>
                        <a:ea typeface="微软雅黑"/>
                        <a:cs typeface="微软雅黑"/>
                      </a:endParaRPr>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500</a:t>
                      </a:r>
                      <a:endParaRPr lang="zh-CN" altLang="en-US" sz="1800" dirty="0">
                        <a:latin typeface="微软雅黑"/>
                        <a:ea typeface="微软雅黑"/>
                        <a:cs typeface="微软雅黑"/>
                      </a:endParaRPr>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1000</a:t>
                      </a:r>
                      <a:endParaRPr lang="zh-CN" altLang="en-US" sz="1800" dirty="0">
                        <a:latin typeface="微软雅黑"/>
                        <a:ea typeface="微软雅黑"/>
                        <a:cs typeface="微软雅黑"/>
                      </a:endParaRPr>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r>
              <a:tr h="324515">
                <a:tc>
                  <a:txBody>
                    <a:bodyPr/>
                    <a:lstStyle/>
                    <a:p>
                      <a:pPr algn="ctr"/>
                      <a:r>
                        <a:rPr lang="en-US" altLang="zh-CN" sz="1800" dirty="0" smtClean="0">
                          <a:latin typeface="微软雅黑"/>
                          <a:ea typeface="微软雅黑"/>
                          <a:cs typeface="微软雅黑"/>
                        </a:rPr>
                        <a:t>DGP2</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1000</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2000</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24515">
                <a:tc>
                  <a:txBody>
                    <a:bodyPr/>
                    <a:lstStyle/>
                    <a:p>
                      <a:pPr algn="ctr"/>
                      <a:r>
                        <a:rPr lang="en-US" altLang="zh-CN" sz="1800" dirty="0" smtClean="0">
                          <a:latin typeface="微软雅黑"/>
                          <a:ea typeface="微软雅黑"/>
                          <a:cs typeface="微软雅黑"/>
                        </a:rPr>
                        <a:t>DGP</a:t>
                      </a:r>
                      <a:r>
                        <a:rPr lang="zh-CN" altLang="zh-CN" sz="1800" dirty="0" smtClean="0">
                          <a:latin typeface="微软雅黑"/>
                          <a:ea typeface="微软雅黑"/>
                          <a:cs typeface="微软雅黑"/>
                        </a:rPr>
                        <a:t>3</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1000</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latin typeface="微软雅黑"/>
                          <a:ea typeface="微软雅黑"/>
                          <a:cs typeface="微软雅黑"/>
                        </a:rPr>
                        <a:t>2000</a:t>
                      </a:r>
                      <a:endParaRPr lang="zh-CN" altLang="en-US" sz="1800" dirty="0">
                        <a:latin typeface="微软雅黑"/>
                        <a:ea typeface="微软雅黑"/>
                        <a:cs typeface="微软雅黑"/>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0722693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夏至.thmx</Template>
  <TotalTime>521</TotalTime>
  <Words>703</Words>
  <Application>Microsoft Macintosh PowerPoint</Application>
  <PresentationFormat>全屏显示(4:3)</PresentationFormat>
  <Paragraphs>95</Paragraphs>
  <Slides>17</Slides>
  <Notes>2</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17</vt:i4>
      </vt:variant>
    </vt:vector>
  </HeadingPairs>
  <TitlesOfParts>
    <vt:vector size="19" baseType="lpstr">
      <vt:lpstr>夏至</vt:lpstr>
      <vt:lpstr>文档</vt:lpstr>
      <vt:lpstr>双变量probit模型的内生性检验研究</vt:lpstr>
      <vt:lpstr>目录</vt:lpstr>
      <vt:lpstr>一、研究背景与意义</vt:lpstr>
      <vt:lpstr>二、论文框架与主要内容</vt:lpstr>
      <vt:lpstr>（一）概述</vt:lpstr>
      <vt:lpstr>（二）模型与检验方法分析</vt:lpstr>
      <vt:lpstr>PowerPoint 演示文稿</vt:lpstr>
      <vt:lpstr>（三）蒙特卡洛模拟</vt:lpstr>
      <vt:lpstr>PowerPoint 演示文稿</vt:lpstr>
      <vt:lpstr>PowerPoint 演示文稿</vt:lpstr>
      <vt:lpstr>PowerPoint 演示文稿</vt:lpstr>
      <vt:lpstr>（四）实证应用</vt:lpstr>
      <vt:lpstr>PowerPoint 演示文稿</vt:lpstr>
      <vt:lpstr>PowerPoint 演示文稿</vt:lpstr>
      <vt:lpstr>PowerPoint 演示文稿</vt:lpstr>
      <vt:lpstr>三、总结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双变量probit模型的内生性检验研究</dc:title>
  <dc:creator>wang lingjie</dc:creator>
  <cp:lastModifiedBy>wang lingjie</cp:lastModifiedBy>
  <cp:revision>253</cp:revision>
  <dcterms:created xsi:type="dcterms:W3CDTF">2015-05-18T12:45:04Z</dcterms:created>
  <dcterms:modified xsi:type="dcterms:W3CDTF">2015-05-20T23:35:01Z</dcterms:modified>
</cp:coreProperties>
</file>