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5" r:id="rId5"/>
    <p:sldId id="266" r:id="rId6"/>
    <p:sldId id="271" r:id="rId7"/>
    <p:sldId id="272" r:id="rId8"/>
    <p:sldId id="270" r:id="rId9"/>
    <p:sldId id="27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1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2CB-7674-4A44-B0B4-A6AF5B54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B8DB-0776-AB4F-8D35-8792E6C3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0428-5405-BD45-8C1F-1DD6E137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9C4A-93F5-7440-89FD-22CC2E68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F362-C068-AD41-9E9C-B0343E1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E56-9B36-654C-97DE-88675C54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49BC1-F0C1-E84A-AB48-7A10A147B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55E3-CD67-CB47-946A-88FC6572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1578-87E7-6E45-8767-B0C987DE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7E5B-76E1-F841-B6CC-10B01A12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5F3-59E6-C849-A2FD-8EA1F8AEB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70C3-3A5D-4A47-95DC-7CB3CF5A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8800-8CDF-C349-AC6A-9E702D1C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B9FF-A6C6-E64A-9E6A-93829EC6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A994-A2EC-3944-8297-82220A37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48C3-D0FA-AB48-AC45-3DA26D0B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3162-A1F4-0E4A-B0C3-CF4885CF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EDFC-950B-C64F-8FFF-AE143929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8ADC-0EA0-F14B-B9D6-E70F2EAD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588E-2383-9042-82B1-FC5B392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C53D-0D01-8243-9BE3-BFD037A2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43A7-7E89-084B-B66A-A752885D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D527-2673-B244-951F-2D309935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B8E0-AF04-D845-890D-A4267270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DE5D-13F5-A246-AD55-E0B53F03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03A0-C870-F141-B9C2-2241335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6D24-1E0B-FD4C-BB92-2C586B98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DAAE-4828-1A40-A5A6-E9DAA606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BF0F-62F1-804D-A05E-8273AE81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7A20B-A642-0A44-A467-0B671F0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3F1CC-2D91-0C4B-AB40-640CF118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56FA-CD47-0846-821C-936867DF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2B4AB-0EE8-4842-A455-FF5B5ACD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BF53-79D9-B84C-BFDE-B3FA4ABA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32E4-6D9B-1A4D-AA98-3BED5FB9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4341D-1122-2647-A807-34517609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F41B9-295C-BF45-A3B8-558E9DE9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599F-CB64-3D45-A4BA-B1B2C8D4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1A34-5750-EB42-93F2-0DD7BC18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3795-D33E-874B-AF1E-1651106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C3890-86F2-154F-B806-4438D5B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AE4B-1226-614D-9808-E78EBDF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58AA4-D92D-4A40-B5AB-D333355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E2A6E-5F8C-A74E-A657-5C7448A0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8338-28B2-2644-8B58-C877F8FA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B5BE-2B75-7C49-97F0-7D69EF59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8378-EE99-9048-8500-8B48CFF8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7AE0-8557-B04E-A648-84A40896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BA94B-878C-CD4D-975C-4B0BCD39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099E-DFC8-5545-8B97-C5EF3FE0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2A9BF-47D5-144A-98B4-929BCDC4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3E23C-8BBA-FA42-B41A-DB24D802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D361-690D-B648-9805-DCD56D06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386FE-6E57-7942-8B0D-60E40A56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2997-5AC9-C64A-A0FD-1A7A02FD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5C6A-B004-344B-ABCF-643810E1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B7D5-6EC3-B944-A80C-AF39C1B7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BB5A-665A-6046-890B-402A5244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12B8E-F954-544C-845F-3B598DE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0911-6FD8-204F-B7F7-35DC27C3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77C8-4C58-144E-AC90-E49325DC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43BE-49F0-EE42-92E7-4D20A9A71F45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4AB6-401B-7F4D-9352-CE715B16E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B293-45EF-D146-8FD8-2B927B46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0ABA-8DF9-AB4F-86E4-A499ED5B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lairaia?lipi=urn%3Ali%3Apage%3Ad_flagship3_profile_view_base_contact_details%3BHL7R7qyuQRCluD7FrUsTHw%3D%3D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snow, train, track&#10;&#10;Description automatically generated">
            <a:extLst>
              <a:ext uri="{FF2B5EF4-FFF2-40B4-BE49-F238E27FC236}">
                <a16:creationId xmlns:a16="http://schemas.microsoft.com/office/drawing/2014/main" id="{0CC0D02A-BF96-FB4E-B86C-8CDC43C6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Subtitle 5">
            <a:extLst>
              <a:ext uri="{FF2B5EF4-FFF2-40B4-BE49-F238E27FC236}">
                <a16:creationId xmlns:a16="http://schemas.microsoft.com/office/drawing/2014/main" id="{BC03FFBB-799E-C945-A24D-185C416F3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2" y="4501765"/>
            <a:ext cx="3090745" cy="610820"/>
          </a:xfrm>
        </p:spPr>
        <p:txBody>
          <a:bodyPr>
            <a:no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</a:rPr>
              <a:t>Clair Marie Wholean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98D4B5-8D22-524C-96A2-9BE03F720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6113" y="3200401"/>
            <a:ext cx="4472284" cy="1160486"/>
          </a:xfrm>
        </p:spPr>
        <p:txBody>
          <a:bodyPr>
            <a:no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Building Life Span Prediction</a:t>
            </a:r>
          </a:p>
        </p:txBody>
      </p:sp>
    </p:spTree>
    <p:extLst>
      <p:ext uri="{BB962C8B-B14F-4D97-AF65-F5344CB8AC3E}">
        <p14:creationId xmlns:p14="http://schemas.microsoft.com/office/powerpoint/2010/main" val="376695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Future Study</a:t>
            </a:r>
          </a:p>
        </p:txBody>
      </p:sp>
    </p:spTree>
    <p:extLst>
      <p:ext uri="{BB962C8B-B14F-4D97-AF65-F5344CB8AC3E}">
        <p14:creationId xmlns:p14="http://schemas.microsoft.com/office/powerpoint/2010/main" val="3238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Contact Info</a:t>
            </a:r>
          </a:p>
        </p:txBody>
      </p:sp>
      <p:pic>
        <p:nvPicPr>
          <p:cNvPr id="3" name="Google Shape;321;p32">
            <a:extLst>
              <a:ext uri="{FF2B5EF4-FFF2-40B4-BE49-F238E27FC236}">
                <a16:creationId xmlns:a16="http://schemas.microsoft.com/office/drawing/2014/main" id="{6EA1080A-36E1-B347-B4FF-8CA5E30A00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800" t="5930" r="22286" b="20300"/>
          <a:stretch/>
        </p:blipFill>
        <p:spPr>
          <a:xfrm>
            <a:off x="945201" y="1379648"/>
            <a:ext cx="3337432" cy="32704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3;p32">
            <a:extLst>
              <a:ext uri="{FF2B5EF4-FFF2-40B4-BE49-F238E27FC236}">
                <a16:creationId xmlns:a16="http://schemas.microsoft.com/office/drawing/2014/main" id="{DE0AD5EA-C6F7-1843-8511-BB13A798B6A5}"/>
              </a:ext>
            </a:extLst>
          </p:cNvPr>
          <p:cNvSpPr txBox="1"/>
          <p:nvPr/>
        </p:nvSpPr>
        <p:spPr>
          <a:xfrm>
            <a:off x="881008" y="4726424"/>
            <a:ext cx="4745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Clair Marie Wholean</a:t>
            </a:r>
            <a:endParaRPr sz="2000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bg1"/>
                </a:solidFill>
                <a:latin typeface="Avenir Next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</a:t>
            </a:r>
            <a:endParaRPr sz="2000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0E4FD337-908E-5B4C-B8C3-AF80B262C349}"/>
              </a:ext>
            </a:extLst>
          </p:cNvPr>
          <p:cNvSpPr txBox="1"/>
          <p:nvPr/>
        </p:nvSpPr>
        <p:spPr>
          <a:xfrm>
            <a:off x="881008" y="5663018"/>
            <a:ext cx="2916855" cy="45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cw@archneura.com</a:t>
            </a:r>
            <a:endParaRPr sz="2000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8A211-4924-D346-88EF-B6E0ED9A103C}"/>
              </a:ext>
            </a:extLst>
          </p:cNvPr>
          <p:cNvSpPr/>
          <p:nvPr/>
        </p:nvSpPr>
        <p:spPr>
          <a:xfrm>
            <a:off x="881008" y="5293686"/>
            <a:ext cx="490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Founder of Archneura &amp; Registered Architect</a:t>
            </a:r>
          </a:p>
        </p:txBody>
      </p:sp>
    </p:spTree>
    <p:extLst>
      <p:ext uri="{BB962C8B-B14F-4D97-AF65-F5344CB8AC3E}">
        <p14:creationId xmlns:p14="http://schemas.microsoft.com/office/powerpoint/2010/main" val="178499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Problem</a:t>
            </a:r>
          </a:p>
        </p:txBody>
      </p:sp>
      <p:pic>
        <p:nvPicPr>
          <p:cNvPr id="9" name="Picture 8" descr="A tall building with smoke coming out of it&#10;&#10;Description automatically generated">
            <a:extLst>
              <a:ext uri="{FF2B5EF4-FFF2-40B4-BE49-F238E27FC236}">
                <a16:creationId xmlns:a16="http://schemas.microsoft.com/office/drawing/2014/main" id="{62D64876-6EF4-F44B-A600-4E9C04F7E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5"/>
          <a:stretch/>
        </p:blipFill>
        <p:spPr>
          <a:xfrm>
            <a:off x="-1" y="17362"/>
            <a:ext cx="4583573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A613DF-3793-2F46-A4D1-9D609B8F024D}"/>
              </a:ext>
            </a:extLst>
          </p:cNvPr>
          <p:cNvSpPr/>
          <p:nvPr/>
        </p:nvSpPr>
        <p:spPr>
          <a:xfrm>
            <a:off x="223991" y="267367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Disposable Buildings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99A247-72BA-6243-9A70-4EAED4D6B01D}"/>
              </a:ext>
            </a:extLst>
          </p:cNvPr>
          <p:cNvGrpSpPr/>
          <p:nvPr/>
        </p:nvGrpSpPr>
        <p:grpSpPr>
          <a:xfrm>
            <a:off x="5330356" y="2850794"/>
            <a:ext cx="6661016" cy="1849881"/>
            <a:chOff x="5284058" y="3244333"/>
            <a:chExt cx="6661016" cy="18498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0FC58D-9FDB-DC48-87D7-6D4873E5D3A8}"/>
                </a:ext>
              </a:extLst>
            </p:cNvPr>
            <p:cNvSpPr/>
            <p:nvPr/>
          </p:nvSpPr>
          <p:spPr>
            <a:xfrm>
              <a:off x="5284058" y="3244333"/>
              <a:ext cx="43576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GB" dirty="0">
                  <a:solidFill>
                    <a:schemeClr val="bg1"/>
                  </a:solidFill>
                  <a:latin typeface="Avenir Next" panose="020B0503020202020204" pitchFamily="34" charset="0"/>
                  <a:ea typeface="Lato"/>
                  <a:cs typeface="Lato"/>
                  <a:sym typeface="Lato"/>
                </a:rPr>
                <a:t>PWC forecasts that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088177-80C8-854E-9E92-4217E6B98BFA}"/>
                </a:ext>
              </a:extLst>
            </p:cNvPr>
            <p:cNvSpPr/>
            <p:nvPr/>
          </p:nvSpPr>
          <p:spPr>
            <a:xfrm>
              <a:off x="5849074" y="3649071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800" b="1" i="1" dirty="0">
                  <a:solidFill>
                    <a:schemeClr val="bg1"/>
                  </a:solidFill>
                  <a:latin typeface="Athelas" panose="02000503000000020003" pitchFamily="2" charset="77"/>
                  <a:ea typeface="Lato"/>
                  <a:cs typeface="Angsana New" panose="02020603050405020304" pitchFamily="18" charset="-34"/>
                  <a:sym typeface="Lato"/>
                </a:rPr>
                <a:t>the volume of construction output will grow by 85%</a:t>
              </a:r>
              <a:endParaRPr lang="en-US" sz="2800" b="1" i="1" dirty="0">
                <a:latin typeface="Athelas" panose="02000503000000020003" pitchFamily="2" charset="77"/>
                <a:cs typeface="Angsana New" panose="02020603050405020304" pitchFamily="18" charset="-3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89A53D-1926-504B-9B3F-0012F5A106EB}"/>
                </a:ext>
              </a:extLst>
            </p:cNvPr>
            <p:cNvSpPr/>
            <p:nvPr/>
          </p:nvSpPr>
          <p:spPr>
            <a:xfrm>
              <a:off x="6884600" y="4724882"/>
              <a:ext cx="4024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Avenir Next" panose="020B0503020202020204" pitchFamily="34" charset="0"/>
                  <a:ea typeface="Lato"/>
                  <a:cs typeface="Lato"/>
                  <a:sym typeface="Lato"/>
                </a:rPr>
                <a:t> to $15.5 trillion worldwide by 2030.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Customer Profile</a:t>
            </a:r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FB326B6-DB71-D949-9ED0-7B38558D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583575" cy="6875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A9B535-574B-E54E-9FB9-F4BBB8DCB8A0}"/>
              </a:ext>
            </a:extLst>
          </p:cNvPr>
          <p:cNvSpPr/>
          <p:nvPr/>
        </p:nvSpPr>
        <p:spPr>
          <a:xfrm>
            <a:off x="5154807" y="1856005"/>
            <a:ext cx="34354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Large Real Estate Corporations</a:t>
            </a:r>
          </a:p>
          <a:p>
            <a:pPr lvl="0"/>
            <a:endParaRPr lang="en-GB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CBRE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Co-Star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The Related Company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JLL</a:t>
            </a:r>
          </a:p>
        </p:txBody>
      </p:sp>
    </p:spTree>
    <p:extLst>
      <p:ext uri="{BB962C8B-B14F-4D97-AF65-F5344CB8AC3E}">
        <p14:creationId xmlns:p14="http://schemas.microsoft.com/office/powerpoint/2010/main" val="388476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Customer Profile</a:t>
            </a:r>
          </a:p>
        </p:txBody>
      </p:sp>
      <p:pic>
        <p:nvPicPr>
          <p:cNvPr id="8" name="Picture 7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38412831-C5C3-4340-968D-ED04623A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6"/>
          <a:stretch/>
        </p:blipFill>
        <p:spPr>
          <a:xfrm>
            <a:off x="11604" y="17362"/>
            <a:ext cx="4571970" cy="6840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8C9CA5-1BB7-6D4F-BB92-399E885668F3}"/>
              </a:ext>
            </a:extLst>
          </p:cNvPr>
          <p:cNvSpPr/>
          <p:nvPr/>
        </p:nvSpPr>
        <p:spPr>
          <a:xfrm>
            <a:off x="5154807" y="1856005"/>
            <a:ext cx="25449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Government Agencies</a:t>
            </a:r>
          </a:p>
          <a:p>
            <a:pPr lvl="0"/>
            <a:endParaRPr lang="en-GB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HUD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USACE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NAVFAC</a:t>
            </a:r>
          </a:p>
          <a:p>
            <a:pPr lvl="0"/>
            <a:endParaRPr lang="en-GB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168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Data</a:t>
            </a:r>
          </a:p>
        </p:txBody>
      </p:sp>
      <p:pic>
        <p:nvPicPr>
          <p:cNvPr id="7" name="Picture 6" descr="A picture containing dark, sitting, table, apple&#10;&#10;Description automatically generated">
            <a:extLst>
              <a:ext uri="{FF2B5EF4-FFF2-40B4-BE49-F238E27FC236}">
                <a16:creationId xmlns:a16="http://schemas.microsoft.com/office/drawing/2014/main" id="{29B8DBF3-3982-924A-B308-BD71F7C87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/>
          <a:stretch/>
        </p:blipFill>
        <p:spPr>
          <a:xfrm>
            <a:off x="625031" y="2005798"/>
            <a:ext cx="3958542" cy="2846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5D99FD-33A6-D44C-8C43-20B217E26DCD}"/>
              </a:ext>
            </a:extLst>
          </p:cNvPr>
          <p:cNvSpPr/>
          <p:nvPr/>
        </p:nvSpPr>
        <p:spPr>
          <a:xfrm>
            <a:off x="5154807" y="1856005"/>
            <a:ext cx="28135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3,500 tax lots 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Demolished buildings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Commercial only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  <a:ea typeface="Lato"/>
                <a:cs typeface="Lato"/>
                <a:sym typeface="Lato"/>
              </a:rPr>
              <a:t>Constructed 1800 - 2017</a:t>
            </a:r>
          </a:p>
          <a:p>
            <a:pPr lvl="0"/>
            <a:endParaRPr lang="en-GB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  <a:p>
            <a:pPr lvl="0"/>
            <a:endParaRPr lang="en-GB" dirty="0">
              <a:solidFill>
                <a:schemeClr val="bg1"/>
              </a:solidFill>
              <a:latin typeface="Avenir Next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474D9-4188-3945-A9FA-79497B733505}"/>
              </a:ext>
            </a:extLst>
          </p:cNvPr>
          <p:cNvSpPr/>
          <p:nvPr/>
        </p:nvSpPr>
        <p:spPr>
          <a:xfrm>
            <a:off x="5154807" y="4055480"/>
            <a:ext cx="1645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 Next" panose="020B0503020202020204" pitchFamily="34" charset="0"/>
              </a:rPr>
              <a:t>PLUTO</a:t>
            </a:r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90999-ED49-D843-B741-4BD39CAA05A9}"/>
              </a:ext>
            </a:extLst>
          </p:cNvPr>
          <p:cNvSpPr/>
          <p:nvPr/>
        </p:nvSpPr>
        <p:spPr>
          <a:xfrm>
            <a:off x="7608428" y="4055480"/>
            <a:ext cx="273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 Next" panose="020B0503020202020204" pitchFamily="34" charset="0"/>
              </a:rPr>
              <a:t>NYC</a:t>
            </a: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venir Next" panose="020B0503020202020204" pitchFamily="34" charset="0"/>
              </a:rPr>
              <a:t>Permits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12F77-CF05-5B4A-A45B-124096757D21}"/>
              </a:ext>
            </a:extLst>
          </p:cNvPr>
          <p:cNvSpPr/>
          <p:nvPr/>
        </p:nvSpPr>
        <p:spPr>
          <a:xfrm>
            <a:off x="6902358" y="4055480"/>
            <a:ext cx="489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+</a:t>
            </a:r>
            <a:endParaRPr lang="en-US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1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solidFill>
                  <a:schemeClr val="bg1"/>
                </a:solidFill>
                <a:latin typeface="Avenir Next Demi Bold" panose="020B0503020202020204" pitchFamily="34" charset="0"/>
              </a:rPr>
              <a:t>Analysis</a:t>
            </a:r>
            <a:endParaRPr lang="en-US" sz="2800" b="1" dirty="0">
              <a:solidFill>
                <a:schemeClr val="bg1"/>
              </a:solidFill>
              <a:latin typeface="Avenir Next Demi Bold" panose="020B0503020202020204" pitchFamily="34" charset="0"/>
            </a:endParaRPr>
          </a:p>
        </p:txBody>
      </p:sp>
      <p:pic>
        <p:nvPicPr>
          <p:cNvPr id="3" name="Picture 2" descr="A view of a city at night&#10;&#10;Description automatically generated">
            <a:extLst>
              <a:ext uri="{FF2B5EF4-FFF2-40B4-BE49-F238E27FC236}">
                <a16:creationId xmlns:a16="http://schemas.microsoft.com/office/drawing/2014/main" id="{EB865C2F-9A13-3747-8522-A2C25BC6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" y="0"/>
            <a:ext cx="457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CF942-A637-9347-94A5-3EE69C71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86" y="1676399"/>
            <a:ext cx="6021562" cy="42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9185F-9E09-4C4A-8545-7272395C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2495550"/>
            <a:ext cx="3340100" cy="1866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72C7FC-C669-7349-9C6C-16B142601854}"/>
              </a:ext>
            </a:extLst>
          </p:cNvPr>
          <p:cNvSpPr txBox="1">
            <a:spLocks/>
          </p:cNvSpPr>
          <p:nvPr/>
        </p:nvSpPr>
        <p:spPr>
          <a:xfrm rot="20060589">
            <a:off x="3681145" y="3091591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rgbClr val="FF0000"/>
                </a:solidFill>
                <a:latin typeface="Avenir Next Demi Bold" panose="020B0503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77632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644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6A4-077C-904D-9E59-7E328F464C91}"/>
              </a:ext>
            </a:extLst>
          </p:cNvPr>
          <p:cNvSpPr txBox="1">
            <a:spLocks/>
          </p:cNvSpPr>
          <p:nvPr/>
        </p:nvSpPr>
        <p:spPr>
          <a:xfrm>
            <a:off x="7608428" y="267367"/>
            <a:ext cx="3664920" cy="10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9197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90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Athelas</vt:lpstr>
      <vt:lpstr>Avenir Next</vt:lpstr>
      <vt:lpstr>Avenir Next Demi Bold</vt:lpstr>
      <vt:lpstr>Calibri</vt:lpstr>
      <vt:lpstr>Calibri Light</vt:lpstr>
      <vt:lpstr>Office Theme</vt:lpstr>
      <vt:lpstr>Building Life Span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Life Span Prediction</dc:title>
  <dc:creator>Clair Marie Wholean</dc:creator>
  <cp:lastModifiedBy>Clair Marie Wholean</cp:lastModifiedBy>
  <cp:revision>16</cp:revision>
  <dcterms:created xsi:type="dcterms:W3CDTF">2020-09-01T12:31:21Z</dcterms:created>
  <dcterms:modified xsi:type="dcterms:W3CDTF">2020-09-02T13:39:30Z</dcterms:modified>
</cp:coreProperties>
</file>