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79" r:id="rId2"/>
    <p:sldId id="262" r:id="rId3"/>
    <p:sldId id="278" r:id="rId4"/>
    <p:sldId id="280" r:id="rId5"/>
    <p:sldId id="281" r:id="rId6"/>
    <p:sldId id="273" r:id="rId7"/>
    <p:sldId id="277" r:id="rId8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83" d="100"/>
          <a:sy n="83" d="100"/>
        </p:scale>
        <p:origin x="13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5C7A1CAD-22FB-469F-8103-1B7812BA490A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2D72075B-C7F9-46CE-BF0B-023B7832C1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17FD57E2-23EB-472C-94D8-617C7FF7A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E9D729AE-4248-4742-8637-AE0FF53BC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05A915C8-36CF-4BB7-8118-8773A9FCB7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A1B5BE38-6A27-43A3-831D-833C59966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EB28601E-C52C-48CF-A709-6B4DE1AD0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F8706051-2FD6-4FA2-AA48-566E48AD3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F21A36C3-C9BD-4ED1-B37F-EB486125C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E985AAB-1ECB-4C75-9F93-7A31A7808A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229FDB94-D722-4E82-B0D5-52B0E3BEF3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EFB8F09-FA66-4577-A258-10EAE666F2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FB9D75D9-B3E4-45BE-922D-1D5FCA8046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4B487FB-09AC-4EAF-B2C3-087FD328454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3761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8123A5F-FC85-499D-8AC8-6184CEB4B0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C975568-D8D0-46D6-8198-152F7561CD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CD96E03-460F-495A-955B-4F6485599C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864DB5-F393-4BFA-B140-3E06BBA259A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369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36B0C42-2E0E-41C3-A494-43AC1ECFFA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AE7FDFE-E2E2-4724-B8DC-0AF0D3D0F6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DB590D6-09FA-44ED-AFC5-801684D187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216A2B-8FFE-4EBD-BD2F-608DCEBF99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99445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タイトルと 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08EDCDB-F0D4-4EDE-83E3-2CA994BD14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C52FFA7-7BAD-4083-998D-2A3A04593D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2284116-3878-4725-8C07-31A815BBAC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E8901-8816-40D1-9826-5175BB0E9A5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58813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タイトル、コンテンツ、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2D19DE0-5621-44B1-9C08-3FCACDA6B5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F2E7D730-F278-4557-B4FF-222963E67B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10B88A60-016D-455D-B333-13CC07FB4B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394BF0-4FB7-4ED3-9FCE-7F67D0EF5D6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412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E9B59CF-9872-447E-B406-F6069F3806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F5E2A06-0735-4500-BD10-A8BAD4601D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7AE684F-C4D9-49FA-86FA-DDD434FDF7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3A79C5-2081-4476-8419-DD72F7B6BD6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2268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8BF5A7D-E72B-4CF3-B9B1-20710E774B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AFAE964-90F2-43FE-A6A0-564E55F507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80CA420-06DE-475A-859F-C843484077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F017C1-8306-4AFC-8DA4-40FA9B14158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900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E5722CB-E31D-4867-BB0F-98B101C5E5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DFEEEA7-0283-4B5E-964D-3012CFBD9A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F877757-F6F8-444D-8D53-D4C38177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4F7EA7-5988-48BC-AE75-73E1C2C856D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610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1789EB7-F415-4FBC-8706-04444E1B3F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E024111-2FD6-400E-B072-3E197B3F1E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638F7CEC-FDCE-4E48-B164-0EDAB1A417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2A08F2-712A-48BB-B18E-70C46CEF0AE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4075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A3D39524-09CE-4D78-894D-578E377C66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0EDAC92-1217-4349-BCE3-C5BC6C9048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68D19F6-8BD0-4708-B2D6-1C9247E3A3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E1557C-AB8D-4836-B3DD-9B5FF38D198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6095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07A32C81-6A82-4355-BD79-E40397D251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B45C6CAD-A660-4AE3-BBEC-B86E305915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C552191B-DFDE-40B1-89C7-5C5B786D74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F53486-4FC3-47EF-A526-D4DC7A302E7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721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825E919-CE7B-4961-9D71-0E8B384A5D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297B5D5-5855-4009-B404-001E3A4ABD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3F3756B-DD1E-4E44-A704-7D02D9D449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C05105-A7AF-4224-9407-C77B2D7909F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181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CA8D2FD-CE87-4DE7-9986-1490558645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832F9ED-609D-4FE1-9599-3AF5878D53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03E6E55-2C76-4048-A2ED-B3AE8FB4A9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358A3A-DF3B-40EA-8B4C-AA86555E861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9395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8F07260-1AD8-4AE7-B06D-30186E33062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BD8C75E-A580-450F-8298-08B7FDEEC36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62DF6E5-A610-47BE-B96D-843DBA9A716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D586293B-3D4A-4592-AFC9-C6BA8666CFA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ED7BCD6-66F0-4CE9-B6BE-8CCBC3A6F1C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27B2479A-C279-4D52-9DE7-05A94E0F790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2F9A3B9B-1A35-49DC-A733-58729B4B2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14982CA1-5A62-4BEF-8762-2BFDE3EF4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4106" name="Rectangle 10">
            <a:extLst>
              <a:ext uri="{FF2B5EF4-FFF2-40B4-BE49-F238E27FC236}">
                <a16:creationId xmlns:a16="http://schemas.microsoft.com/office/drawing/2014/main" id="{78202A9F-3C22-455B-87D1-19DE10871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87271F0A-1196-47C8-8A50-A2B3478BFD0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F3C25D09-DEE2-40A7-B28A-55A9CD4855A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577E4FD6-E583-4286-A5BB-82CD2A73CC0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D0BE4C38-3EBE-4854-B5A1-40DDFC00676C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18" Type="http://schemas.openxmlformats.org/officeDocument/2006/relationships/oleObject" Target="../embeddings/oleObject11.bin"/><Relationship Id="rId3" Type="http://schemas.openxmlformats.org/officeDocument/2006/relationships/oleObject" Target="../embeddings/oleObject3.bin"/><Relationship Id="rId21" Type="http://schemas.openxmlformats.org/officeDocument/2006/relationships/image" Target="../media/image11.wmf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image" Target="../media/image12.wmf"/><Relationship Id="rId10" Type="http://schemas.openxmlformats.org/officeDocument/2006/relationships/image" Target="../media/image6.wmf"/><Relationship Id="rId19" Type="http://schemas.openxmlformats.org/officeDocument/2006/relationships/image" Target="../media/image10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F989307-D6CD-473E-9576-C29500F5893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 sz="5400"/>
              <a:t>相互相関関数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BED6F30-44FA-4C64-A388-3BAF06C2D7B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ja-JP" sz="4000">
                <a:latin typeface="ＤＨＰ中丸ゴシック体" pitchFamily="2" charset="-128"/>
                <a:ea typeface="ＤＨＰ中丸ゴシック体" pitchFamily="2" charset="-128"/>
              </a:rPr>
              <a:t>cross-correlation function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83">
            <a:extLst>
              <a:ext uri="{FF2B5EF4-FFF2-40B4-BE49-F238E27FC236}">
                <a16:creationId xmlns:a16="http://schemas.microsoft.com/office/drawing/2014/main" id="{57945CE7-A660-46FE-948A-19AC6E6B7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2301875"/>
            <a:ext cx="2520950" cy="1331913"/>
          </a:xfrm>
          <a:prstGeom prst="irregularSeal2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259BF121-D7E9-4BC9-B4F3-367F8AB1D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4473575"/>
            <a:ext cx="5761038" cy="2124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030" name="Rectangle 2">
            <a:extLst>
              <a:ext uri="{FF2B5EF4-FFF2-40B4-BE49-F238E27FC236}">
                <a16:creationId xmlns:a16="http://schemas.microsoft.com/office/drawing/2014/main" id="{2A2D5067-DE06-41B3-B951-BC8159891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相互相関関数とは</a:t>
            </a:r>
            <a:endParaRPr lang="ja-JP" altLang="en-US" sz="2800"/>
          </a:p>
        </p:txBody>
      </p:sp>
      <p:sp>
        <p:nvSpPr>
          <p:cNvPr id="1031" name="Text Box 6">
            <a:extLst>
              <a:ext uri="{FF2B5EF4-FFF2-40B4-BE49-F238E27FC236}">
                <a16:creationId xmlns:a16="http://schemas.microsoft.com/office/drawing/2014/main" id="{3AC0BB79-28F7-4580-B19E-779F482C3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1982788"/>
            <a:ext cx="502602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2400"/>
              <a:t>・２つの信号の関係を時間差でみる．</a:t>
            </a:r>
          </a:p>
          <a:p>
            <a:pPr eaLnBrk="1" hangingPunct="1"/>
            <a:endParaRPr lang="ja-JP" altLang="en-US" sz="2400"/>
          </a:p>
          <a:p>
            <a:pPr eaLnBrk="1" hangingPunct="1"/>
            <a:endParaRPr lang="ja-JP" altLang="en-US"/>
          </a:p>
          <a:p>
            <a:pPr eaLnBrk="1" hangingPunct="1"/>
            <a:endParaRPr lang="ja-JP" altLang="en-US"/>
          </a:p>
          <a:p>
            <a:pPr eaLnBrk="1" hangingPunct="1"/>
            <a:r>
              <a:rPr lang="ja-JP" altLang="en-US"/>
              <a:t>　　　・２つの信号の類似性を確認できる．</a:t>
            </a:r>
          </a:p>
          <a:p>
            <a:pPr eaLnBrk="1" hangingPunct="1"/>
            <a:r>
              <a:rPr lang="ja-JP" altLang="en-US"/>
              <a:t>　　　・信号の関係（時間差）が確認出来る</a:t>
            </a:r>
          </a:p>
          <a:p>
            <a:pPr eaLnBrk="1" hangingPunct="1"/>
            <a:endParaRPr lang="en-US" altLang="ja-JP"/>
          </a:p>
        </p:txBody>
      </p:sp>
      <p:sp>
        <p:nvSpPr>
          <p:cNvPr id="1032" name="AutoShape 44">
            <a:extLst>
              <a:ext uri="{FF2B5EF4-FFF2-40B4-BE49-F238E27FC236}">
                <a16:creationId xmlns:a16="http://schemas.microsoft.com/office/drawing/2014/main" id="{9570DC3D-1BB2-4606-A429-4CE441A82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708275"/>
            <a:ext cx="684213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33" name="Text Box 69">
            <a:extLst>
              <a:ext uri="{FF2B5EF4-FFF2-40B4-BE49-F238E27FC236}">
                <a16:creationId xmlns:a16="http://schemas.microsoft.com/office/drawing/2014/main" id="{6D14C7F4-39D3-4B67-ADB8-0C338843E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4473575"/>
            <a:ext cx="1784350" cy="3667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離散系の定義式</a:t>
            </a:r>
          </a:p>
        </p:txBody>
      </p:sp>
      <p:sp>
        <p:nvSpPr>
          <p:cNvPr id="1034" name="Text Box 79">
            <a:extLst>
              <a:ext uri="{FF2B5EF4-FFF2-40B4-BE49-F238E27FC236}">
                <a16:creationId xmlns:a16="http://schemas.microsoft.com/office/drawing/2014/main" id="{4ED96AD5-A58A-4D5B-BFE9-08C2327B3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963" y="2406650"/>
            <a:ext cx="34750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相互相関のグラフは．．．</a:t>
            </a:r>
            <a:endParaRPr lang="en-US" altLang="ja-JP"/>
          </a:p>
          <a:p>
            <a:pPr eaLnBrk="1" hangingPunct="1"/>
            <a:r>
              <a:rPr lang="ja-JP" altLang="en-US"/>
              <a:t>横軸を時間差と見て，</a:t>
            </a:r>
            <a:endParaRPr lang="en-US" altLang="ja-JP"/>
          </a:p>
          <a:p>
            <a:pPr eaLnBrk="1" hangingPunct="1"/>
            <a:r>
              <a:rPr lang="en-US" altLang="ja-JP"/>
              <a:t>2</a:t>
            </a:r>
            <a:r>
              <a:rPr lang="ja-JP" altLang="en-US"/>
              <a:t>つの信号の最も関係が</a:t>
            </a:r>
            <a:endParaRPr lang="en-US" altLang="ja-JP"/>
          </a:p>
          <a:p>
            <a:pPr eaLnBrk="1" hangingPunct="1"/>
            <a:r>
              <a:rPr lang="ja-JP" altLang="en-US"/>
              <a:t>大きいところでピークが最大となる</a:t>
            </a:r>
          </a:p>
        </p:txBody>
      </p:sp>
      <p:sp>
        <p:nvSpPr>
          <p:cNvPr id="1035" name="Oval 81">
            <a:extLst>
              <a:ext uri="{FF2B5EF4-FFF2-40B4-BE49-F238E27FC236}">
                <a16:creationId xmlns:a16="http://schemas.microsoft.com/office/drawing/2014/main" id="{3D9CEEF1-1C0F-486E-89E5-D250B1704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5121275"/>
            <a:ext cx="3952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36" name="Oval 82">
            <a:extLst>
              <a:ext uri="{FF2B5EF4-FFF2-40B4-BE49-F238E27FC236}">
                <a16:creationId xmlns:a16="http://schemas.microsoft.com/office/drawing/2014/main" id="{54FE18CC-BC1C-470D-8DB1-8F3EB5426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5" y="5121275"/>
            <a:ext cx="72072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37" name="Line 84">
            <a:extLst>
              <a:ext uri="{FF2B5EF4-FFF2-40B4-BE49-F238E27FC236}">
                <a16:creationId xmlns:a16="http://schemas.microsoft.com/office/drawing/2014/main" id="{4EDF6487-8F12-437A-BC4A-9A46FE0F3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4005263"/>
            <a:ext cx="10795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8" name="Line 85">
            <a:extLst>
              <a:ext uri="{FF2B5EF4-FFF2-40B4-BE49-F238E27FC236}">
                <a16:creationId xmlns:a16="http://schemas.microsoft.com/office/drawing/2014/main" id="{E3044091-5383-4D00-A61F-7CF788540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4005263"/>
            <a:ext cx="720725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aphicFrame>
        <p:nvGraphicFramePr>
          <p:cNvPr id="1026" name="Object 3">
            <a:extLst>
              <a:ext uri="{FF2B5EF4-FFF2-40B4-BE49-F238E27FC236}">
                <a16:creationId xmlns:a16="http://schemas.microsoft.com/office/drawing/2014/main" id="{D690FD29-7AF2-484A-9226-D08F3BFA7F20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1687513" y="4889500"/>
          <a:ext cx="29162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数式" r:id="rId3" imgW="1498320" imgH="660240" progId="Equation.3">
                  <p:embed/>
                </p:oleObj>
              </mc:Choice>
              <mc:Fallback>
                <p:oleObj name="数式" r:id="rId3" imgW="1498320" imgH="660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4889500"/>
                        <a:ext cx="2916237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87">
            <a:extLst>
              <a:ext uri="{FF2B5EF4-FFF2-40B4-BE49-F238E27FC236}">
                <a16:creationId xmlns:a16="http://schemas.microsoft.com/office/drawing/2014/main" id="{839AC66B-6CEA-46D8-8479-06697CEF67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4706938"/>
          <a:ext cx="2322512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数式" r:id="rId5" imgW="1143000" imgH="888840" progId="Equation.3">
                  <p:embed/>
                </p:oleObj>
              </mc:Choice>
              <mc:Fallback>
                <p:oleObj name="数式" r:id="rId5" imgW="1143000" imgH="888840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706938"/>
                        <a:ext cx="2322512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角丸四角形吹き出し 19">
            <a:extLst>
              <a:ext uri="{FF2B5EF4-FFF2-40B4-BE49-F238E27FC236}">
                <a16:creationId xmlns:a16="http://schemas.microsoft.com/office/drawing/2014/main" id="{6A1D4E38-1526-4299-8B6F-E63EFDF34FED}"/>
              </a:ext>
            </a:extLst>
          </p:cNvPr>
          <p:cNvSpPr/>
          <p:nvPr/>
        </p:nvSpPr>
        <p:spPr>
          <a:xfrm>
            <a:off x="6516688" y="4005263"/>
            <a:ext cx="1935162" cy="620712"/>
          </a:xfrm>
          <a:prstGeom prst="wedgeRound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100" b="1" dirty="0">
                <a:solidFill>
                  <a:schemeClr val="tx2">
                    <a:lumMod val="75000"/>
                  </a:schemeClr>
                </a:solidFill>
              </a:rPr>
              <a:t>こういう風にデータの数に合わせて表現することもある</a:t>
            </a:r>
            <a:endParaRPr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2DFE6CD-C2A4-422A-832F-882A5F3F8961}"/>
              </a:ext>
            </a:extLst>
          </p:cNvPr>
          <p:cNvSpPr txBox="1"/>
          <p:nvPr/>
        </p:nvSpPr>
        <p:spPr>
          <a:xfrm>
            <a:off x="336550" y="6313488"/>
            <a:ext cx="430053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1400" b="1" dirty="0">
                <a:solidFill>
                  <a:schemeClr val="tx2">
                    <a:lumMod val="75000"/>
                  </a:schemeClr>
                </a:solidFill>
              </a:rPr>
              <a:t>相互相関係数の式は特に断りの無い限りこれを表す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3">
            <a:extLst>
              <a:ext uri="{FF2B5EF4-FFF2-40B4-BE49-F238E27FC236}">
                <a16:creationId xmlns:a16="http://schemas.microsoft.com/office/drawing/2014/main" id="{FDDFBF8A-E64F-49D9-A375-5603C229848F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２つの信号の時間ずれの内積</a:t>
            </a:r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6512AAFC-7B21-4180-8EE2-774C72F54B7C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800100" y="3444875"/>
          <a:ext cx="14859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数式" r:id="rId3" imgW="1625400" imgH="393480" progId="Equation.3">
                  <p:embed/>
                </p:oleObj>
              </mc:Choice>
              <mc:Fallback>
                <p:oleObj name="数式" r:id="rId3" imgW="16254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3444875"/>
                        <a:ext cx="14859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>
            <a:extLst>
              <a:ext uri="{FF2B5EF4-FFF2-40B4-BE49-F238E27FC236}">
                <a16:creationId xmlns:a16="http://schemas.microsoft.com/office/drawing/2014/main" id="{36D8FD46-D91F-490B-83C2-9556D3D339F6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935038" y="2097088"/>
          <a:ext cx="7000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数式" r:id="rId5" imgW="406080" imgH="228600" progId="Equation.3">
                  <p:embed/>
                </p:oleObj>
              </mc:Choice>
              <mc:Fallback>
                <p:oleObj name="数式" r:id="rId5" imgW="4060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097088"/>
                        <a:ext cx="7000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6">
            <a:extLst>
              <a:ext uri="{FF2B5EF4-FFF2-40B4-BE49-F238E27FC236}">
                <a16:creationId xmlns:a16="http://schemas.microsoft.com/office/drawing/2014/main" id="{956E2820-E382-490E-95BD-0FEA153D77E9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3527425" y="3433763"/>
          <a:ext cx="15748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数式" r:id="rId7" imgW="1726920" imgH="393480" progId="Equation.3">
                  <p:embed/>
                </p:oleObj>
              </mc:Choice>
              <mc:Fallback>
                <p:oleObj name="数式" r:id="rId7" imgW="172692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3433763"/>
                        <a:ext cx="15748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Freeform 7">
            <a:extLst>
              <a:ext uri="{FF2B5EF4-FFF2-40B4-BE49-F238E27FC236}">
                <a16:creationId xmlns:a16="http://schemas.microsoft.com/office/drawing/2014/main" id="{51E361B3-FA66-4989-AC3F-8453BB0D37D2}"/>
              </a:ext>
            </a:extLst>
          </p:cNvPr>
          <p:cNvSpPr>
            <a:spLocks/>
          </p:cNvSpPr>
          <p:nvPr/>
        </p:nvSpPr>
        <p:spPr bwMode="auto">
          <a:xfrm>
            <a:off x="684213" y="2457450"/>
            <a:ext cx="1438275" cy="501650"/>
          </a:xfrm>
          <a:custGeom>
            <a:avLst/>
            <a:gdLst>
              <a:gd name="T0" fmla="*/ 0 w 1814"/>
              <a:gd name="T1" fmla="*/ 2147483647 h 908"/>
              <a:gd name="T2" fmla="*/ 2147483647 w 1814"/>
              <a:gd name="T3" fmla="*/ 0 h 908"/>
              <a:gd name="T4" fmla="*/ 2147483647 w 1814"/>
              <a:gd name="T5" fmla="*/ 2147483647 h 908"/>
              <a:gd name="T6" fmla="*/ 2147483647 w 1814"/>
              <a:gd name="T7" fmla="*/ 2147483647 h 908"/>
              <a:gd name="T8" fmla="*/ 2147483647 w 1814"/>
              <a:gd name="T9" fmla="*/ 2147483647 h 9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14"/>
              <a:gd name="T16" fmla="*/ 0 h 908"/>
              <a:gd name="T17" fmla="*/ 1814 w 1814"/>
              <a:gd name="T18" fmla="*/ 908 h 9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14" h="908">
                <a:moveTo>
                  <a:pt x="0" y="454"/>
                </a:moveTo>
                <a:cubicBezTo>
                  <a:pt x="151" y="227"/>
                  <a:pt x="302" y="0"/>
                  <a:pt x="453" y="0"/>
                </a:cubicBezTo>
                <a:cubicBezTo>
                  <a:pt x="604" y="0"/>
                  <a:pt x="756" y="303"/>
                  <a:pt x="907" y="454"/>
                </a:cubicBezTo>
                <a:cubicBezTo>
                  <a:pt x="1058" y="605"/>
                  <a:pt x="1209" y="908"/>
                  <a:pt x="1360" y="908"/>
                </a:cubicBezTo>
                <a:cubicBezTo>
                  <a:pt x="1511" y="908"/>
                  <a:pt x="1662" y="681"/>
                  <a:pt x="1814" y="45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063" name="Freeform 8">
            <a:extLst>
              <a:ext uri="{FF2B5EF4-FFF2-40B4-BE49-F238E27FC236}">
                <a16:creationId xmlns:a16="http://schemas.microsoft.com/office/drawing/2014/main" id="{C9EAD50A-C55F-44F8-8479-EEAD38BEB714}"/>
              </a:ext>
            </a:extLst>
          </p:cNvPr>
          <p:cNvSpPr>
            <a:spLocks/>
          </p:cNvSpPr>
          <p:nvPr/>
        </p:nvSpPr>
        <p:spPr bwMode="auto">
          <a:xfrm>
            <a:off x="684213" y="2781300"/>
            <a:ext cx="1438275" cy="501650"/>
          </a:xfrm>
          <a:custGeom>
            <a:avLst/>
            <a:gdLst>
              <a:gd name="T0" fmla="*/ 0 w 1814"/>
              <a:gd name="T1" fmla="*/ 2147483647 h 908"/>
              <a:gd name="T2" fmla="*/ 2147483647 w 1814"/>
              <a:gd name="T3" fmla="*/ 0 h 908"/>
              <a:gd name="T4" fmla="*/ 2147483647 w 1814"/>
              <a:gd name="T5" fmla="*/ 2147483647 h 908"/>
              <a:gd name="T6" fmla="*/ 2147483647 w 1814"/>
              <a:gd name="T7" fmla="*/ 2147483647 h 908"/>
              <a:gd name="T8" fmla="*/ 2147483647 w 1814"/>
              <a:gd name="T9" fmla="*/ 2147483647 h 9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14"/>
              <a:gd name="T16" fmla="*/ 0 h 908"/>
              <a:gd name="T17" fmla="*/ 1814 w 1814"/>
              <a:gd name="T18" fmla="*/ 908 h 9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14" h="908">
                <a:moveTo>
                  <a:pt x="0" y="454"/>
                </a:moveTo>
                <a:cubicBezTo>
                  <a:pt x="151" y="227"/>
                  <a:pt x="302" y="0"/>
                  <a:pt x="453" y="0"/>
                </a:cubicBezTo>
                <a:cubicBezTo>
                  <a:pt x="604" y="0"/>
                  <a:pt x="756" y="303"/>
                  <a:pt x="907" y="454"/>
                </a:cubicBezTo>
                <a:cubicBezTo>
                  <a:pt x="1058" y="605"/>
                  <a:pt x="1209" y="908"/>
                  <a:pt x="1360" y="908"/>
                </a:cubicBezTo>
                <a:cubicBezTo>
                  <a:pt x="1511" y="908"/>
                  <a:pt x="1662" y="681"/>
                  <a:pt x="1814" y="45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064" name="Line 9">
            <a:extLst>
              <a:ext uri="{FF2B5EF4-FFF2-40B4-BE49-F238E27FC236}">
                <a16:creationId xmlns:a16="http://schemas.microsoft.com/office/drawing/2014/main" id="{BB6F59EF-5685-41EA-977F-0A5B04A3E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4325" y="3429000"/>
            <a:ext cx="1908175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65" name="Line 10">
            <a:extLst>
              <a:ext uri="{FF2B5EF4-FFF2-40B4-BE49-F238E27FC236}">
                <a16:creationId xmlns:a16="http://schemas.microsoft.com/office/drawing/2014/main" id="{51FC8118-67CA-47BD-A246-07CC125C81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2250" y="3429000"/>
            <a:ext cx="144463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66" name="Line 11">
            <a:extLst>
              <a:ext uri="{FF2B5EF4-FFF2-40B4-BE49-F238E27FC236}">
                <a16:creationId xmlns:a16="http://schemas.microsoft.com/office/drawing/2014/main" id="{2EB781F5-44A9-45C1-86D8-CE7A08D463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7538" y="3429000"/>
            <a:ext cx="2376487" cy="1404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2067" name="Group 12">
            <a:extLst>
              <a:ext uri="{FF2B5EF4-FFF2-40B4-BE49-F238E27FC236}">
                <a16:creationId xmlns:a16="http://schemas.microsoft.com/office/drawing/2014/main" id="{57ABF1A7-3C13-4667-87FA-D410A83D165A}"/>
              </a:ext>
            </a:extLst>
          </p:cNvPr>
          <p:cNvGrpSpPr>
            <a:grpSpLocks/>
          </p:cNvGrpSpPr>
          <p:nvPr/>
        </p:nvGrpSpPr>
        <p:grpSpPr bwMode="auto">
          <a:xfrm>
            <a:off x="3167063" y="2457450"/>
            <a:ext cx="3133725" cy="863600"/>
            <a:chOff x="1564" y="1548"/>
            <a:chExt cx="1974" cy="544"/>
          </a:xfrm>
        </p:grpSpPr>
        <p:sp>
          <p:nvSpPr>
            <p:cNvPr id="2094" name="Freeform 13">
              <a:extLst>
                <a:ext uri="{FF2B5EF4-FFF2-40B4-BE49-F238E27FC236}">
                  <a16:creationId xmlns:a16="http://schemas.microsoft.com/office/drawing/2014/main" id="{2416AE0F-EF5F-4D97-A259-C9B4C9EBB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" y="1548"/>
              <a:ext cx="906" cy="316"/>
            </a:xfrm>
            <a:custGeom>
              <a:avLst/>
              <a:gdLst>
                <a:gd name="T0" fmla="*/ 0 w 1814"/>
                <a:gd name="T1" fmla="*/ 7 h 908"/>
                <a:gd name="T2" fmla="*/ 28 w 1814"/>
                <a:gd name="T3" fmla="*/ 0 h 908"/>
                <a:gd name="T4" fmla="*/ 56 w 1814"/>
                <a:gd name="T5" fmla="*/ 7 h 908"/>
                <a:gd name="T6" fmla="*/ 84 w 1814"/>
                <a:gd name="T7" fmla="*/ 13 h 908"/>
                <a:gd name="T8" fmla="*/ 113 w 1814"/>
                <a:gd name="T9" fmla="*/ 7 h 9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4"/>
                <a:gd name="T16" fmla="*/ 0 h 908"/>
                <a:gd name="T17" fmla="*/ 1814 w 1814"/>
                <a:gd name="T18" fmla="*/ 908 h 9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4" h="908">
                  <a:moveTo>
                    <a:pt x="0" y="454"/>
                  </a:moveTo>
                  <a:cubicBezTo>
                    <a:pt x="151" y="227"/>
                    <a:pt x="302" y="0"/>
                    <a:pt x="453" y="0"/>
                  </a:cubicBezTo>
                  <a:cubicBezTo>
                    <a:pt x="604" y="0"/>
                    <a:pt x="756" y="303"/>
                    <a:pt x="907" y="454"/>
                  </a:cubicBezTo>
                  <a:cubicBezTo>
                    <a:pt x="1058" y="605"/>
                    <a:pt x="1209" y="908"/>
                    <a:pt x="1360" y="908"/>
                  </a:cubicBezTo>
                  <a:cubicBezTo>
                    <a:pt x="1511" y="908"/>
                    <a:pt x="1662" y="681"/>
                    <a:pt x="1814" y="4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095" name="Freeform 14">
              <a:extLst>
                <a:ext uri="{FF2B5EF4-FFF2-40B4-BE49-F238E27FC236}">
                  <a16:creationId xmlns:a16="http://schemas.microsoft.com/office/drawing/2014/main" id="{15AD74BD-B0C4-4A81-A2BB-D97413F39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752"/>
              <a:ext cx="906" cy="316"/>
            </a:xfrm>
            <a:custGeom>
              <a:avLst/>
              <a:gdLst>
                <a:gd name="T0" fmla="*/ 0 w 1814"/>
                <a:gd name="T1" fmla="*/ 7 h 908"/>
                <a:gd name="T2" fmla="*/ 28 w 1814"/>
                <a:gd name="T3" fmla="*/ 0 h 908"/>
                <a:gd name="T4" fmla="*/ 56 w 1814"/>
                <a:gd name="T5" fmla="*/ 7 h 908"/>
                <a:gd name="T6" fmla="*/ 84 w 1814"/>
                <a:gd name="T7" fmla="*/ 13 h 908"/>
                <a:gd name="T8" fmla="*/ 113 w 1814"/>
                <a:gd name="T9" fmla="*/ 7 h 9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4"/>
                <a:gd name="T16" fmla="*/ 0 h 908"/>
                <a:gd name="T17" fmla="*/ 1814 w 1814"/>
                <a:gd name="T18" fmla="*/ 908 h 9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4" h="908">
                  <a:moveTo>
                    <a:pt x="0" y="454"/>
                  </a:moveTo>
                  <a:cubicBezTo>
                    <a:pt x="151" y="227"/>
                    <a:pt x="302" y="0"/>
                    <a:pt x="453" y="0"/>
                  </a:cubicBezTo>
                  <a:cubicBezTo>
                    <a:pt x="604" y="0"/>
                    <a:pt x="756" y="303"/>
                    <a:pt x="907" y="454"/>
                  </a:cubicBezTo>
                  <a:cubicBezTo>
                    <a:pt x="1058" y="605"/>
                    <a:pt x="1209" y="908"/>
                    <a:pt x="1360" y="908"/>
                  </a:cubicBezTo>
                  <a:cubicBezTo>
                    <a:pt x="1511" y="908"/>
                    <a:pt x="1662" y="681"/>
                    <a:pt x="1814" y="4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096" name="Freeform 15">
              <a:extLst>
                <a:ext uri="{FF2B5EF4-FFF2-40B4-BE49-F238E27FC236}">
                  <a16:creationId xmlns:a16="http://schemas.microsoft.com/office/drawing/2014/main" id="{CD4796C7-ABA3-4C16-BE82-32D2EB943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" y="1752"/>
              <a:ext cx="906" cy="316"/>
            </a:xfrm>
            <a:custGeom>
              <a:avLst/>
              <a:gdLst>
                <a:gd name="T0" fmla="*/ 0 w 1814"/>
                <a:gd name="T1" fmla="*/ 7 h 908"/>
                <a:gd name="T2" fmla="*/ 28 w 1814"/>
                <a:gd name="T3" fmla="*/ 0 h 908"/>
                <a:gd name="T4" fmla="*/ 56 w 1814"/>
                <a:gd name="T5" fmla="*/ 7 h 908"/>
                <a:gd name="T6" fmla="*/ 84 w 1814"/>
                <a:gd name="T7" fmla="*/ 13 h 908"/>
                <a:gd name="T8" fmla="*/ 113 w 1814"/>
                <a:gd name="T9" fmla="*/ 7 h 9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4"/>
                <a:gd name="T16" fmla="*/ 0 h 908"/>
                <a:gd name="T17" fmla="*/ 1814 w 1814"/>
                <a:gd name="T18" fmla="*/ 908 h 9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4" h="908">
                  <a:moveTo>
                    <a:pt x="0" y="454"/>
                  </a:moveTo>
                  <a:cubicBezTo>
                    <a:pt x="151" y="227"/>
                    <a:pt x="302" y="0"/>
                    <a:pt x="453" y="0"/>
                  </a:cubicBezTo>
                  <a:cubicBezTo>
                    <a:pt x="604" y="0"/>
                    <a:pt x="756" y="303"/>
                    <a:pt x="907" y="454"/>
                  </a:cubicBezTo>
                  <a:cubicBezTo>
                    <a:pt x="1058" y="605"/>
                    <a:pt x="1209" y="908"/>
                    <a:pt x="1360" y="908"/>
                  </a:cubicBezTo>
                  <a:cubicBezTo>
                    <a:pt x="1511" y="908"/>
                    <a:pt x="1662" y="681"/>
                    <a:pt x="1814" y="4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097" name="Rectangle 16">
              <a:extLst>
                <a:ext uri="{FF2B5EF4-FFF2-40B4-BE49-F238E27FC236}">
                  <a16:creationId xmlns:a16="http://schemas.microsoft.com/office/drawing/2014/main" id="{6DFBE87B-CDC4-4084-818E-AA72EE8F6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1729"/>
              <a:ext cx="22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098" name="Rectangle 17">
              <a:extLst>
                <a:ext uri="{FF2B5EF4-FFF2-40B4-BE49-F238E27FC236}">
                  <a16:creationId xmlns:a16="http://schemas.microsoft.com/office/drawing/2014/main" id="{CC850829-6166-4C34-88E0-29833D414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706"/>
              <a:ext cx="839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grpSp>
        <p:nvGrpSpPr>
          <p:cNvPr id="2068" name="Group 18">
            <a:extLst>
              <a:ext uri="{FF2B5EF4-FFF2-40B4-BE49-F238E27FC236}">
                <a16:creationId xmlns:a16="http://schemas.microsoft.com/office/drawing/2014/main" id="{DB568DDF-A174-400C-BF80-109D0E4F26E6}"/>
              </a:ext>
            </a:extLst>
          </p:cNvPr>
          <p:cNvGrpSpPr>
            <a:grpSpLocks/>
          </p:cNvGrpSpPr>
          <p:nvPr/>
        </p:nvGrpSpPr>
        <p:grpSpPr bwMode="auto">
          <a:xfrm>
            <a:off x="5902325" y="2457450"/>
            <a:ext cx="2917825" cy="863600"/>
            <a:chOff x="1927" y="3362"/>
            <a:chExt cx="1838" cy="544"/>
          </a:xfrm>
        </p:grpSpPr>
        <p:sp>
          <p:nvSpPr>
            <p:cNvPr id="2089" name="Freeform 19">
              <a:extLst>
                <a:ext uri="{FF2B5EF4-FFF2-40B4-BE49-F238E27FC236}">
                  <a16:creationId xmlns:a16="http://schemas.microsoft.com/office/drawing/2014/main" id="{6299EA9F-2105-461E-A7B9-0A45E57D9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" y="3362"/>
              <a:ext cx="906" cy="316"/>
            </a:xfrm>
            <a:custGeom>
              <a:avLst/>
              <a:gdLst>
                <a:gd name="T0" fmla="*/ 0 w 1814"/>
                <a:gd name="T1" fmla="*/ 7 h 908"/>
                <a:gd name="T2" fmla="*/ 28 w 1814"/>
                <a:gd name="T3" fmla="*/ 0 h 908"/>
                <a:gd name="T4" fmla="*/ 56 w 1814"/>
                <a:gd name="T5" fmla="*/ 7 h 908"/>
                <a:gd name="T6" fmla="*/ 84 w 1814"/>
                <a:gd name="T7" fmla="*/ 13 h 908"/>
                <a:gd name="T8" fmla="*/ 113 w 1814"/>
                <a:gd name="T9" fmla="*/ 7 h 9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4"/>
                <a:gd name="T16" fmla="*/ 0 h 908"/>
                <a:gd name="T17" fmla="*/ 1814 w 1814"/>
                <a:gd name="T18" fmla="*/ 908 h 9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4" h="908">
                  <a:moveTo>
                    <a:pt x="0" y="454"/>
                  </a:moveTo>
                  <a:cubicBezTo>
                    <a:pt x="151" y="227"/>
                    <a:pt x="302" y="0"/>
                    <a:pt x="453" y="0"/>
                  </a:cubicBezTo>
                  <a:cubicBezTo>
                    <a:pt x="604" y="0"/>
                    <a:pt x="756" y="303"/>
                    <a:pt x="907" y="454"/>
                  </a:cubicBezTo>
                  <a:cubicBezTo>
                    <a:pt x="1058" y="605"/>
                    <a:pt x="1209" y="908"/>
                    <a:pt x="1360" y="908"/>
                  </a:cubicBezTo>
                  <a:cubicBezTo>
                    <a:pt x="1511" y="908"/>
                    <a:pt x="1662" y="681"/>
                    <a:pt x="1814" y="4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090" name="Freeform 20">
              <a:extLst>
                <a:ext uri="{FF2B5EF4-FFF2-40B4-BE49-F238E27FC236}">
                  <a16:creationId xmlns:a16="http://schemas.microsoft.com/office/drawing/2014/main" id="{C7C8EBEF-7B6C-4DAA-BB71-BADE7544D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" y="3566"/>
              <a:ext cx="906" cy="316"/>
            </a:xfrm>
            <a:custGeom>
              <a:avLst/>
              <a:gdLst>
                <a:gd name="T0" fmla="*/ 0 w 1814"/>
                <a:gd name="T1" fmla="*/ 7 h 908"/>
                <a:gd name="T2" fmla="*/ 28 w 1814"/>
                <a:gd name="T3" fmla="*/ 0 h 908"/>
                <a:gd name="T4" fmla="*/ 56 w 1814"/>
                <a:gd name="T5" fmla="*/ 7 h 908"/>
                <a:gd name="T6" fmla="*/ 84 w 1814"/>
                <a:gd name="T7" fmla="*/ 13 h 908"/>
                <a:gd name="T8" fmla="*/ 113 w 1814"/>
                <a:gd name="T9" fmla="*/ 7 h 9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4"/>
                <a:gd name="T16" fmla="*/ 0 h 908"/>
                <a:gd name="T17" fmla="*/ 1814 w 1814"/>
                <a:gd name="T18" fmla="*/ 908 h 9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4" h="908">
                  <a:moveTo>
                    <a:pt x="0" y="454"/>
                  </a:moveTo>
                  <a:cubicBezTo>
                    <a:pt x="151" y="227"/>
                    <a:pt x="302" y="0"/>
                    <a:pt x="453" y="0"/>
                  </a:cubicBezTo>
                  <a:cubicBezTo>
                    <a:pt x="604" y="0"/>
                    <a:pt x="756" y="303"/>
                    <a:pt x="907" y="454"/>
                  </a:cubicBezTo>
                  <a:cubicBezTo>
                    <a:pt x="1058" y="605"/>
                    <a:pt x="1209" y="908"/>
                    <a:pt x="1360" y="908"/>
                  </a:cubicBezTo>
                  <a:cubicBezTo>
                    <a:pt x="1511" y="908"/>
                    <a:pt x="1662" y="681"/>
                    <a:pt x="1814" y="4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091" name="Freeform 21">
              <a:extLst>
                <a:ext uri="{FF2B5EF4-FFF2-40B4-BE49-F238E27FC236}">
                  <a16:creationId xmlns:a16="http://schemas.microsoft.com/office/drawing/2014/main" id="{66EAD7F6-0C9A-4D3D-947C-39CB4A8F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5" y="3566"/>
              <a:ext cx="906" cy="316"/>
            </a:xfrm>
            <a:custGeom>
              <a:avLst/>
              <a:gdLst>
                <a:gd name="T0" fmla="*/ 0 w 1814"/>
                <a:gd name="T1" fmla="*/ 7 h 908"/>
                <a:gd name="T2" fmla="*/ 28 w 1814"/>
                <a:gd name="T3" fmla="*/ 0 h 908"/>
                <a:gd name="T4" fmla="*/ 56 w 1814"/>
                <a:gd name="T5" fmla="*/ 7 h 908"/>
                <a:gd name="T6" fmla="*/ 84 w 1814"/>
                <a:gd name="T7" fmla="*/ 13 h 908"/>
                <a:gd name="T8" fmla="*/ 113 w 1814"/>
                <a:gd name="T9" fmla="*/ 7 h 9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4"/>
                <a:gd name="T16" fmla="*/ 0 h 908"/>
                <a:gd name="T17" fmla="*/ 1814 w 1814"/>
                <a:gd name="T18" fmla="*/ 908 h 9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4" h="908">
                  <a:moveTo>
                    <a:pt x="0" y="454"/>
                  </a:moveTo>
                  <a:cubicBezTo>
                    <a:pt x="151" y="227"/>
                    <a:pt x="302" y="0"/>
                    <a:pt x="453" y="0"/>
                  </a:cubicBezTo>
                  <a:cubicBezTo>
                    <a:pt x="604" y="0"/>
                    <a:pt x="756" y="303"/>
                    <a:pt x="907" y="454"/>
                  </a:cubicBezTo>
                  <a:cubicBezTo>
                    <a:pt x="1058" y="605"/>
                    <a:pt x="1209" y="908"/>
                    <a:pt x="1360" y="908"/>
                  </a:cubicBezTo>
                  <a:cubicBezTo>
                    <a:pt x="1511" y="908"/>
                    <a:pt x="1662" y="681"/>
                    <a:pt x="1814" y="4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092" name="Rectangle 22">
              <a:extLst>
                <a:ext uri="{FF2B5EF4-FFF2-40B4-BE49-F238E27FC236}">
                  <a16:creationId xmlns:a16="http://schemas.microsoft.com/office/drawing/2014/main" id="{AD47F1EE-418C-4C1A-9BE0-6ED0D6F96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3543"/>
              <a:ext cx="454" cy="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093" name="Rectangle 23">
              <a:extLst>
                <a:ext uri="{FF2B5EF4-FFF2-40B4-BE49-F238E27FC236}">
                  <a16:creationId xmlns:a16="http://schemas.microsoft.com/office/drawing/2014/main" id="{43A65287-5CA8-4406-A14C-D1C3FA4D7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3520"/>
              <a:ext cx="431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2069" name="AutoShape 24">
            <a:extLst>
              <a:ext uri="{FF2B5EF4-FFF2-40B4-BE49-F238E27FC236}">
                <a16:creationId xmlns:a16="http://schemas.microsoft.com/office/drawing/2014/main" id="{575CB548-3BBE-4D76-B7F8-13B8E5DC8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5481638"/>
            <a:ext cx="5651500" cy="1000125"/>
          </a:xfrm>
          <a:prstGeom prst="wedgeRoundRectCallout">
            <a:avLst>
              <a:gd name="adj1" fmla="val -27245"/>
              <a:gd name="adj2" fmla="val -98097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ja-JP" altLang="en-US" sz="1600"/>
              <a:t>２つの信号を時間ごとにずらした内積に相当</a:t>
            </a:r>
          </a:p>
          <a:p>
            <a:pPr>
              <a:defRPr/>
            </a:pPr>
            <a:r>
              <a:rPr lang="ja-JP" altLang="en-US" sz="1600"/>
              <a:t>（時間（データ）を一つずつずらし，そのときのＮ個のデータ（ベクトル）の内積を計算しプロットするのと同じ）</a:t>
            </a:r>
          </a:p>
        </p:txBody>
      </p:sp>
      <p:sp>
        <p:nvSpPr>
          <p:cNvPr id="2070" name="Line 25">
            <a:extLst>
              <a:ext uri="{FF2B5EF4-FFF2-40B4-BE49-F238E27FC236}">
                <a16:creationId xmlns:a16="http://schemas.microsoft.com/office/drawing/2014/main" id="{485554F0-6DC3-4B09-AFF6-8FA5A5191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2349500"/>
            <a:ext cx="0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71" name="Line 26">
            <a:extLst>
              <a:ext uri="{FF2B5EF4-FFF2-40B4-BE49-F238E27FC236}">
                <a16:creationId xmlns:a16="http://schemas.microsoft.com/office/drawing/2014/main" id="{ECEF277B-CB88-483F-8452-71361DEC8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063" y="2349500"/>
            <a:ext cx="0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72" name="Line 27">
            <a:extLst>
              <a:ext uri="{FF2B5EF4-FFF2-40B4-BE49-F238E27FC236}">
                <a16:creationId xmlns:a16="http://schemas.microsoft.com/office/drawing/2014/main" id="{DDD662B8-4D04-432F-9921-B5BDBF5BB6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7425" y="2349500"/>
            <a:ext cx="0" cy="1044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73" name="Line 28">
            <a:extLst>
              <a:ext uri="{FF2B5EF4-FFF2-40B4-BE49-F238E27FC236}">
                <a16:creationId xmlns:a16="http://schemas.microsoft.com/office/drawing/2014/main" id="{683B49BC-F1F5-4D0E-AFE4-B1263719A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3913" y="2349500"/>
            <a:ext cx="0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74" name="Line 29">
            <a:extLst>
              <a:ext uri="{FF2B5EF4-FFF2-40B4-BE49-F238E27FC236}">
                <a16:creationId xmlns:a16="http://schemas.microsoft.com/office/drawing/2014/main" id="{83341E9A-57F3-48BF-9CC6-FFAE1A855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8" y="2349500"/>
            <a:ext cx="0" cy="1044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75" name="Line 30">
            <a:extLst>
              <a:ext uri="{FF2B5EF4-FFF2-40B4-BE49-F238E27FC236}">
                <a16:creationId xmlns:a16="http://schemas.microsoft.com/office/drawing/2014/main" id="{547DD9BF-F667-47D4-B332-99D07B9EC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063" y="3141663"/>
            <a:ext cx="360362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76" name="Line 31">
            <a:extLst>
              <a:ext uri="{FF2B5EF4-FFF2-40B4-BE49-F238E27FC236}">
                <a16:creationId xmlns:a16="http://schemas.microsoft.com/office/drawing/2014/main" id="{82707B97-A988-4B51-9123-832423231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3913" y="3141663"/>
            <a:ext cx="72072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2077" name="Group 32">
            <a:extLst>
              <a:ext uri="{FF2B5EF4-FFF2-40B4-BE49-F238E27FC236}">
                <a16:creationId xmlns:a16="http://schemas.microsoft.com/office/drawing/2014/main" id="{B2F4349F-FC7B-46C5-A1AF-76EC9436DEAD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4076700"/>
            <a:ext cx="1547812" cy="1008063"/>
            <a:chOff x="2245" y="2568"/>
            <a:chExt cx="1270" cy="635"/>
          </a:xfrm>
        </p:grpSpPr>
        <p:sp>
          <p:nvSpPr>
            <p:cNvPr id="2079" name="Freeform 33">
              <a:extLst>
                <a:ext uri="{FF2B5EF4-FFF2-40B4-BE49-F238E27FC236}">
                  <a16:creationId xmlns:a16="http://schemas.microsoft.com/office/drawing/2014/main" id="{8A4DE0D7-619A-42EC-9584-5D4166B0B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2704"/>
              <a:ext cx="1178" cy="362"/>
            </a:xfrm>
            <a:custGeom>
              <a:avLst/>
              <a:gdLst>
                <a:gd name="T0" fmla="*/ 0 w 1815"/>
                <a:gd name="T1" fmla="*/ 0 h 907"/>
                <a:gd name="T2" fmla="*/ 80 w 1815"/>
                <a:gd name="T3" fmla="*/ 12 h 907"/>
                <a:gd name="T4" fmla="*/ 157 w 1815"/>
                <a:gd name="T5" fmla="*/ 23 h 907"/>
                <a:gd name="T6" fmla="*/ 241 w 1815"/>
                <a:gd name="T7" fmla="*/ 12 h 907"/>
                <a:gd name="T8" fmla="*/ 323 w 1815"/>
                <a:gd name="T9" fmla="*/ 0 h 9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5"/>
                <a:gd name="T16" fmla="*/ 0 h 907"/>
                <a:gd name="T17" fmla="*/ 1815 w 1815"/>
                <a:gd name="T18" fmla="*/ 907 h 9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5" h="907">
                  <a:moveTo>
                    <a:pt x="0" y="0"/>
                  </a:moveTo>
                  <a:cubicBezTo>
                    <a:pt x="153" y="151"/>
                    <a:pt x="307" y="302"/>
                    <a:pt x="454" y="453"/>
                  </a:cubicBezTo>
                  <a:cubicBezTo>
                    <a:pt x="601" y="604"/>
                    <a:pt x="734" y="907"/>
                    <a:pt x="885" y="907"/>
                  </a:cubicBezTo>
                  <a:cubicBezTo>
                    <a:pt x="1036" y="907"/>
                    <a:pt x="1206" y="604"/>
                    <a:pt x="1361" y="453"/>
                  </a:cubicBezTo>
                  <a:cubicBezTo>
                    <a:pt x="1516" y="302"/>
                    <a:pt x="1739" y="75"/>
                    <a:pt x="1815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080" name="Line 34">
              <a:extLst>
                <a:ext uri="{FF2B5EF4-FFF2-40B4-BE49-F238E27FC236}">
                  <a16:creationId xmlns:a16="http://schemas.microsoft.com/office/drawing/2014/main" id="{52B01344-48E0-43F9-9037-7C1EBBA79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8" y="2886"/>
              <a:ext cx="12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81" name="Line 35">
              <a:extLst>
                <a:ext uri="{FF2B5EF4-FFF2-40B4-BE49-F238E27FC236}">
                  <a16:creationId xmlns:a16="http://schemas.microsoft.com/office/drawing/2014/main" id="{F7925B16-7C1A-4CE2-AD48-3895D0222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8" y="2568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82" name="Oval 36">
              <a:extLst>
                <a:ext uri="{FF2B5EF4-FFF2-40B4-BE49-F238E27FC236}">
                  <a16:creationId xmlns:a16="http://schemas.microsoft.com/office/drawing/2014/main" id="{A4340725-BCF2-4395-81F6-7EE9CE3DA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682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083" name="Oval 37">
              <a:extLst>
                <a:ext uri="{FF2B5EF4-FFF2-40B4-BE49-F238E27FC236}">
                  <a16:creationId xmlns:a16="http://schemas.microsoft.com/office/drawing/2014/main" id="{35DDF658-21F1-431A-B164-FFE19D7B2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863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084" name="Oval 38">
              <a:extLst>
                <a:ext uri="{FF2B5EF4-FFF2-40B4-BE49-F238E27FC236}">
                  <a16:creationId xmlns:a16="http://schemas.microsoft.com/office/drawing/2014/main" id="{5F42B131-98F8-4D1A-B406-C2E9B102A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" y="3045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085" name="Line 39">
              <a:extLst>
                <a:ext uri="{FF2B5EF4-FFF2-40B4-BE49-F238E27FC236}">
                  <a16:creationId xmlns:a16="http://schemas.microsoft.com/office/drawing/2014/main" id="{FBA77D08-A86A-4A11-9CD3-7B6CEA2F87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5" y="2568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86" name="Line 40">
              <a:extLst>
                <a:ext uri="{FF2B5EF4-FFF2-40B4-BE49-F238E27FC236}">
                  <a16:creationId xmlns:a16="http://schemas.microsoft.com/office/drawing/2014/main" id="{B27BECF8-67B7-48FC-BF8F-36D6F050C2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568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87" name="Line 41">
              <a:extLst>
                <a:ext uri="{FF2B5EF4-FFF2-40B4-BE49-F238E27FC236}">
                  <a16:creationId xmlns:a16="http://schemas.microsoft.com/office/drawing/2014/main" id="{34DEA2AA-01E9-486E-A950-4F51015F9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8" y="2999"/>
              <a:ext cx="31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88" name="Line 42">
              <a:extLst>
                <a:ext uri="{FF2B5EF4-FFF2-40B4-BE49-F238E27FC236}">
                  <a16:creationId xmlns:a16="http://schemas.microsoft.com/office/drawing/2014/main" id="{734927D2-65A1-4E30-A031-9AE80D41F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8" y="3135"/>
              <a:ext cx="6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aphicFrame>
        <p:nvGraphicFramePr>
          <p:cNvPr id="2053" name="Object 45">
            <a:extLst>
              <a:ext uri="{FF2B5EF4-FFF2-40B4-BE49-F238E27FC236}">
                <a16:creationId xmlns:a16="http://schemas.microsoft.com/office/drawing/2014/main" id="{2C6E583D-0554-409F-98A7-B3EE154604CB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6659563" y="3444875"/>
          <a:ext cx="15748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数式" r:id="rId9" imgW="1726920" imgH="393480" progId="Equation.3">
                  <p:embed/>
                </p:oleObj>
              </mc:Choice>
              <mc:Fallback>
                <p:oleObj name="数式" r:id="rId9" imgW="1726920" imgH="3934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3444875"/>
                        <a:ext cx="15748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46">
            <a:extLst>
              <a:ext uri="{FF2B5EF4-FFF2-40B4-BE49-F238E27FC236}">
                <a16:creationId xmlns:a16="http://schemas.microsoft.com/office/drawing/2014/main" id="{038EFB4C-E15C-4973-AA87-8F97DD27FE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538" y="2889250"/>
          <a:ext cx="7223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数式" r:id="rId11" imgW="419040" imgH="228600" progId="Equation.3">
                  <p:embed/>
                </p:oleObj>
              </mc:Choice>
              <mc:Fallback>
                <p:oleObj name="数式" r:id="rId11" imgW="419040" imgH="2286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2889250"/>
                        <a:ext cx="7223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47">
            <a:extLst>
              <a:ext uri="{FF2B5EF4-FFF2-40B4-BE49-F238E27FC236}">
                <a16:creationId xmlns:a16="http://schemas.microsoft.com/office/drawing/2014/main" id="{86E55926-C318-4ED4-AA94-2CD57C7BB1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1525" y="2097088"/>
          <a:ext cx="7000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数式" r:id="rId13" imgW="406080" imgH="228600" progId="Equation.3">
                  <p:embed/>
                </p:oleObj>
              </mc:Choice>
              <mc:Fallback>
                <p:oleObj name="数式" r:id="rId13" imgW="406080" imgH="2286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2097088"/>
                        <a:ext cx="7000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48">
            <a:extLst>
              <a:ext uri="{FF2B5EF4-FFF2-40B4-BE49-F238E27FC236}">
                <a16:creationId xmlns:a16="http://schemas.microsoft.com/office/drawing/2014/main" id="{02F3B2F5-CB93-4109-A5BE-D36307F1F2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9813" y="2097088"/>
          <a:ext cx="7000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数式" r:id="rId15" imgW="406080" imgH="228600" progId="Equation.3">
                  <p:embed/>
                </p:oleObj>
              </mc:Choice>
              <mc:Fallback>
                <p:oleObj name="数式" r:id="rId15" imgW="406080" imgH="2286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3" y="2097088"/>
                        <a:ext cx="7000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49">
            <a:extLst>
              <a:ext uri="{FF2B5EF4-FFF2-40B4-BE49-F238E27FC236}">
                <a16:creationId xmlns:a16="http://schemas.microsoft.com/office/drawing/2014/main" id="{07E7A889-3D37-4E35-B5AE-C3535C0FFA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2751138"/>
          <a:ext cx="7874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数式" r:id="rId16" imgW="457200" imgH="393480" progId="Equation.3">
                  <p:embed/>
                </p:oleObj>
              </mc:Choice>
              <mc:Fallback>
                <p:oleObj name="数式" r:id="rId16" imgW="457200" imgH="3934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751138"/>
                        <a:ext cx="7874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50">
            <a:extLst>
              <a:ext uri="{FF2B5EF4-FFF2-40B4-BE49-F238E27FC236}">
                <a16:creationId xmlns:a16="http://schemas.microsoft.com/office/drawing/2014/main" id="{6AAA3984-AE46-4903-8DD6-FDABB20C4E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0288" y="2751138"/>
          <a:ext cx="7874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数式" r:id="rId18" imgW="457200" imgH="393480" progId="Equation.3">
                  <p:embed/>
                </p:oleObj>
              </mc:Choice>
              <mc:Fallback>
                <p:oleObj name="数式" r:id="rId18" imgW="457200" imgH="3934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2751138"/>
                        <a:ext cx="7874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51">
            <a:extLst>
              <a:ext uri="{FF2B5EF4-FFF2-40B4-BE49-F238E27FC236}">
                <a16:creationId xmlns:a16="http://schemas.microsoft.com/office/drawing/2014/main" id="{DD604128-8851-41DA-A97B-85B9DDE244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2838" y="3179763"/>
          <a:ext cx="2095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数式" r:id="rId20" imgW="164880" imgH="393480" progId="Equation.3">
                  <p:embed/>
                </p:oleObj>
              </mc:Choice>
              <mc:Fallback>
                <p:oleObj name="数式" r:id="rId20" imgW="164880" imgH="3934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3179763"/>
                        <a:ext cx="2095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52">
            <a:extLst>
              <a:ext uri="{FF2B5EF4-FFF2-40B4-BE49-F238E27FC236}">
                <a16:creationId xmlns:a16="http://schemas.microsoft.com/office/drawing/2014/main" id="{E70B9DB0-B28F-41AF-A3D0-8F8E02E548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0088" y="3146425"/>
          <a:ext cx="2095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数式" r:id="rId22" imgW="164880" imgH="393480" progId="Equation.3">
                  <p:embed/>
                </p:oleObj>
              </mc:Choice>
              <mc:Fallback>
                <p:oleObj name="数式" r:id="rId22" imgW="164880" imgH="39348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3146425"/>
                        <a:ext cx="2095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25" name="AutoShape 53">
            <a:extLst>
              <a:ext uri="{FF2B5EF4-FFF2-40B4-BE49-F238E27FC236}">
                <a16:creationId xmlns:a16="http://schemas.microsoft.com/office/drawing/2014/main" id="{513678EC-73D1-4D23-B199-DCAEE993A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3" y="4889500"/>
            <a:ext cx="2413000" cy="973138"/>
          </a:xfrm>
          <a:prstGeom prst="wedgeEllipseCallout">
            <a:avLst>
              <a:gd name="adj1" fmla="val 78949"/>
              <a:gd name="adj2" fmla="val -110074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ja-JP" altLang="en-US" sz="1400" b="1" dirty="0">
                <a:solidFill>
                  <a:schemeClr val="tx2">
                    <a:lumMod val="75000"/>
                  </a:schemeClr>
                </a:solidFill>
              </a:rPr>
              <a:t>２つの信号の最も似ている所でピークをとる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F16CDC5E-2E64-4833-9592-E7B672117E55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/>
              <a:t>相関関数の計算では</a:t>
            </a:r>
          </a:p>
        </p:txBody>
      </p:sp>
      <p:grpSp>
        <p:nvGrpSpPr>
          <p:cNvPr id="7171" name="Group 59">
            <a:extLst>
              <a:ext uri="{FF2B5EF4-FFF2-40B4-BE49-F238E27FC236}">
                <a16:creationId xmlns:a16="http://schemas.microsoft.com/office/drawing/2014/main" id="{C35F394D-D653-4173-9722-1D210D266E30}"/>
              </a:ext>
            </a:extLst>
          </p:cNvPr>
          <p:cNvGrpSpPr>
            <a:grpSpLocks/>
          </p:cNvGrpSpPr>
          <p:nvPr/>
        </p:nvGrpSpPr>
        <p:grpSpPr bwMode="auto">
          <a:xfrm>
            <a:off x="2232025" y="2276475"/>
            <a:ext cx="4718050" cy="2305050"/>
            <a:chOff x="2404" y="1739"/>
            <a:chExt cx="1838" cy="658"/>
          </a:xfrm>
        </p:grpSpPr>
        <p:sp>
          <p:nvSpPr>
            <p:cNvPr id="7177" name="Freeform 20">
              <a:extLst>
                <a:ext uri="{FF2B5EF4-FFF2-40B4-BE49-F238E27FC236}">
                  <a16:creationId xmlns:a16="http://schemas.microsoft.com/office/drawing/2014/main" id="{A9DE2AD7-D00A-40A0-93A9-FC237BC47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5" y="1807"/>
              <a:ext cx="906" cy="316"/>
            </a:xfrm>
            <a:custGeom>
              <a:avLst/>
              <a:gdLst>
                <a:gd name="T0" fmla="*/ 0 w 1814"/>
                <a:gd name="T1" fmla="*/ 19 h 908"/>
                <a:gd name="T2" fmla="*/ 56 w 1814"/>
                <a:gd name="T3" fmla="*/ 0 h 908"/>
                <a:gd name="T4" fmla="*/ 113 w 1814"/>
                <a:gd name="T5" fmla="*/ 19 h 908"/>
                <a:gd name="T6" fmla="*/ 169 w 1814"/>
                <a:gd name="T7" fmla="*/ 38 h 908"/>
                <a:gd name="T8" fmla="*/ 226 w 1814"/>
                <a:gd name="T9" fmla="*/ 19 h 9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4"/>
                <a:gd name="T16" fmla="*/ 0 h 908"/>
                <a:gd name="T17" fmla="*/ 1814 w 1814"/>
                <a:gd name="T18" fmla="*/ 908 h 9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4" h="908">
                  <a:moveTo>
                    <a:pt x="0" y="454"/>
                  </a:moveTo>
                  <a:cubicBezTo>
                    <a:pt x="151" y="227"/>
                    <a:pt x="302" y="0"/>
                    <a:pt x="453" y="0"/>
                  </a:cubicBezTo>
                  <a:cubicBezTo>
                    <a:pt x="604" y="0"/>
                    <a:pt x="756" y="303"/>
                    <a:pt x="907" y="454"/>
                  </a:cubicBezTo>
                  <a:cubicBezTo>
                    <a:pt x="1058" y="605"/>
                    <a:pt x="1209" y="908"/>
                    <a:pt x="1360" y="908"/>
                  </a:cubicBezTo>
                  <a:cubicBezTo>
                    <a:pt x="1511" y="908"/>
                    <a:pt x="1662" y="681"/>
                    <a:pt x="1814" y="4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7178" name="Freeform 21">
              <a:extLst>
                <a:ext uri="{FF2B5EF4-FFF2-40B4-BE49-F238E27FC236}">
                  <a16:creationId xmlns:a16="http://schemas.microsoft.com/office/drawing/2014/main" id="{2E10CF5A-1620-4284-B572-65211ED8B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2011"/>
              <a:ext cx="906" cy="316"/>
            </a:xfrm>
            <a:custGeom>
              <a:avLst/>
              <a:gdLst>
                <a:gd name="T0" fmla="*/ 0 w 1814"/>
                <a:gd name="T1" fmla="*/ 19 h 908"/>
                <a:gd name="T2" fmla="*/ 56 w 1814"/>
                <a:gd name="T3" fmla="*/ 0 h 908"/>
                <a:gd name="T4" fmla="*/ 113 w 1814"/>
                <a:gd name="T5" fmla="*/ 19 h 908"/>
                <a:gd name="T6" fmla="*/ 169 w 1814"/>
                <a:gd name="T7" fmla="*/ 38 h 908"/>
                <a:gd name="T8" fmla="*/ 226 w 1814"/>
                <a:gd name="T9" fmla="*/ 19 h 9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4"/>
                <a:gd name="T16" fmla="*/ 0 h 908"/>
                <a:gd name="T17" fmla="*/ 1814 w 1814"/>
                <a:gd name="T18" fmla="*/ 908 h 9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4" h="908">
                  <a:moveTo>
                    <a:pt x="0" y="454"/>
                  </a:moveTo>
                  <a:cubicBezTo>
                    <a:pt x="151" y="227"/>
                    <a:pt x="302" y="0"/>
                    <a:pt x="453" y="0"/>
                  </a:cubicBezTo>
                  <a:cubicBezTo>
                    <a:pt x="604" y="0"/>
                    <a:pt x="756" y="303"/>
                    <a:pt x="907" y="454"/>
                  </a:cubicBezTo>
                  <a:cubicBezTo>
                    <a:pt x="1058" y="605"/>
                    <a:pt x="1209" y="908"/>
                    <a:pt x="1360" y="908"/>
                  </a:cubicBezTo>
                  <a:cubicBezTo>
                    <a:pt x="1511" y="908"/>
                    <a:pt x="1662" y="681"/>
                    <a:pt x="1814" y="4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7179" name="Freeform 22">
              <a:extLst>
                <a:ext uri="{FF2B5EF4-FFF2-40B4-BE49-F238E27FC236}">
                  <a16:creationId xmlns:a16="http://schemas.microsoft.com/office/drawing/2014/main" id="{E44C3C6E-6550-4D14-85F6-BC2B77EC1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011"/>
              <a:ext cx="906" cy="316"/>
            </a:xfrm>
            <a:custGeom>
              <a:avLst/>
              <a:gdLst>
                <a:gd name="T0" fmla="*/ 0 w 1814"/>
                <a:gd name="T1" fmla="*/ 19 h 908"/>
                <a:gd name="T2" fmla="*/ 56 w 1814"/>
                <a:gd name="T3" fmla="*/ 0 h 908"/>
                <a:gd name="T4" fmla="*/ 113 w 1814"/>
                <a:gd name="T5" fmla="*/ 19 h 908"/>
                <a:gd name="T6" fmla="*/ 169 w 1814"/>
                <a:gd name="T7" fmla="*/ 38 h 908"/>
                <a:gd name="T8" fmla="*/ 226 w 1814"/>
                <a:gd name="T9" fmla="*/ 19 h 9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4"/>
                <a:gd name="T16" fmla="*/ 0 h 908"/>
                <a:gd name="T17" fmla="*/ 1814 w 1814"/>
                <a:gd name="T18" fmla="*/ 908 h 9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4" h="908">
                  <a:moveTo>
                    <a:pt x="0" y="454"/>
                  </a:moveTo>
                  <a:cubicBezTo>
                    <a:pt x="151" y="227"/>
                    <a:pt x="302" y="0"/>
                    <a:pt x="453" y="0"/>
                  </a:cubicBezTo>
                  <a:cubicBezTo>
                    <a:pt x="604" y="0"/>
                    <a:pt x="756" y="303"/>
                    <a:pt x="907" y="454"/>
                  </a:cubicBezTo>
                  <a:cubicBezTo>
                    <a:pt x="1058" y="605"/>
                    <a:pt x="1209" y="908"/>
                    <a:pt x="1360" y="908"/>
                  </a:cubicBezTo>
                  <a:cubicBezTo>
                    <a:pt x="1511" y="908"/>
                    <a:pt x="1662" y="681"/>
                    <a:pt x="1814" y="454"/>
                  </a:cubicBezTo>
                </a:path>
              </a:pathLst>
            </a:cu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7180" name="Rectangle 23">
              <a:extLst>
                <a:ext uri="{FF2B5EF4-FFF2-40B4-BE49-F238E27FC236}">
                  <a16:creationId xmlns:a16="http://schemas.microsoft.com/office/drawing/2014/main" id="{123EBCF0-FA0F-4B88-8501-042921656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1988"/>
              <a:ext cx="454" cy="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7181" name="Rectangle 24">
              <a:extLst>
                <a:ext uri="{FF2B5EF4-FFF2-40B4-BE49-F238E27FC236}">
                  <a16:creationId xmlns:a16="http://schemas.microsoft.com/office/drawing/2014/main" id="{F64479C9-0F45-486C-8869-53C6D2D6A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1" y="1965"/>
              <a:ext cx="431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7182" name="Line 29">
              <a:extLst>
                <a:ext uri="{FF2B5EF4-FFF2-40B4-BE49-F238E27FC236}">
                  <a16:creationId xmlns:a16="http://schemas.microsoft.com/office/drawing/2014/main" id="{147D7D2E-43FB-4A2B-B006-853CDB66D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5" y="1739"/>
              <a:ext cx="0" cy="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30">
              <a:extLst>
                <a:ext uri="{FF2B5EF4-FFF2-40B4-BE49-F238E27FC236}">
                  <a16:creationId xmlns:a16="http://schemas.microsoft.com/office/drawing/2014/main" id="{FC8291C1-541C-40D8-87A7-84F01F251B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9" y="1739"/>
              <a:ext cx="0" cy="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97338" name="AutoShape 58">
            <a:extLst>
              <a:ext uri="{FF2B5EF4-FFF2-40B4-BE49-F238E27FC236}">
                <a16:creationId xmlns:a16="http://schemas.microsoft.com/office/drawing/2014/main" id="{63E1D6CA-1EB8-454C-B12C-6F7386811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5013325"/>
            <a:ext cx="3656012" cy="642938"/>
          </a:xfrm>
          <a:prstGeom prst="wedgeRoundRectCallout">
            <a:avLst>
              <a:gd name="adj1" fmla="val 28804"/>
              <a:gd name="adj2" fmla="val -255630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ja-JP" altLang="en-US" sz="1600" b="1" dirty="0">
                <a:solidFill>
                  <a:schemeClr val="tx2">
                    <a:lumMod val="75000"/>
                  </a:schemeClr>
                </a:solidFill>
              </a:rPr>
              <a:t>実際にはこの部分のデータは無いのでこの部分は０と仮定して計算する</a:t>
            </a:r>
          </a:p>
        </p:txBody>
      </p:sp>
      <p:sp>
        <p:nvSpPr>
          <p:cNvPr id="97340" name="AutoShape 60">
            <a:extLst>
              <a:ext uri="{FF2B5EF4-FFF2-40B4-BE49-F238E27FC236}">
                <a16:creationId xmlns:a16="http://schemas.microsoft.com/office/drawing/2014/main" id="{79CF437C-EE6F-40E2-BE1D-C8DD2767E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3573463"/>
            <a:ext cx="2124075" cy="1763712"/>
          </a:xfrm>
          <a:prstGeom prst="cloudCallout">
            <a:avLst>
              <a:gd name="adj1" fmla="val -77033"/>
              <a:gd name="adj2" fmla="val 36311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ja-JP" altLang="en-US" sz="1200" b="1" dirty="0">
                <a:solidFill>
                  <a:schemeClr val="tx2">
                    <a:lumMod val="75000"/>
                  </a:schemeClr>
                </a:solidFill>
              </a:rPr>
              <a:t>０なのでこの部分は予め計算しないようにしても良い．</a:t>
            </a:r>
            <a:endParaRPr lang="en-US" altLang="ja-JP" sz="12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ja-JP" altLang="en-US" sz="1200" b="1" dirty="0">
                <a:solidFill>
                  <a:schemeClr val="tx2">
                    <a:lumMod val="75000"/>
                  </a:schemeClr>
                </a:solidFill>
              </a:rPr>
              <a:t>（先ほどのデータの数に合わせる式のように）</a:t>
            </a:r>
          </a:p>
        </p:txBody>
      </p:sp>
      <p:sp>
        <p:nvSpPr>
          <p:cNvPr id="7174" name="Text Box 61">
            <a:extLst>
              <a:ext uri="{FF2B5EF4-FFF2-40B4-BE49-F238E27FC236}">
                <a16:creationId xmlns:a16="http://schemas.microsoft.com/office/drawing/2014/main" id="{4807F821-9AE9-4276-8E38-9BE00564C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1038" y="1858963"/>
            <a:ext cx="2419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通常データは有限個！</a:t>
            </a:r>
          </a:p>
        </p:txBody>
      </p:sp>
      <p:sp>
        <p:nvSpPr>
          <p:cNvPr id="7175" name="Text Box 62">
            <a:extLst>
              <a:ext uri="{FF2B5EF4-FFF2-40B4-BE49-F238E27FC236}">
                <a16:creationId xmlns:a16="http://schemas.microsoft.com/office/drawing/2014/main" id="{2BAB6C89-F3A6-49A9-B114-6F83920C1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057900"/>
            <a:ext cx="49196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＊ただし，続くデータが分かっている場合などは，</a:t>
            </a:r>
          </a:p>
          <a:p>
            <a:pPr eaLnBrk="1" hangingPunct="1"/>
            <a:r>
              <a:rPr lang="ja-JP" altLang="en-US"/>
              <a:t>　　前の部分のデータを続けることもある（巡回）</a:t>
            </a:r>
          </a:p>
        </p:txBody>
      </p:sp>
      <p:sp>
        <p:nvSpPr>
          <p:cNvPr id="15" name="左右矢印 14">
            <a:extLst>
              <a:ext uri="{FF2B5EF4-FFF2-40B4-BE49-F238E27FC236}">
                <a16:creationId xmlns:a16="http://schemas.microsoft.com/office/drawing/2014/main" id="{B6E97C1A-E207-46B0-A4A9-10ADC0213439}"/>
              </a:ext>
            </a:extLst>
          </p:cNvPr>
          <p:cNvSpPr/>
          <p:nvPr/>
        </p:nvSpPr>
        <p:spPr>
          <a:xfrm>
            <a:off x="3440113" y="2260600"/>
            <a:ext cx="2519362" cy="803275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400" b="1" dirty="0">
                <a:solidFill>
                  <a:schemeClr val="tx2">
                    <a:lumMod val="75000"/>
                  </a:schemeClr>
                </a:solidFill>
              </a:rPr>
              <a:t>この範囲の内積を</a:t>
            </a:r>
            <a:endParaRPr lang="en-US" altLang="ja-JP" sz="14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ja-JP" altLang="en-US" sz="1400" b="1" dirty="0">
                <a:solidFill>
                  <a:schemeClr val="tx2">
                    <a:lumMod val="75000"/>
                  </a:schemeClr>
                </a:solidFill>
              </a:rPr>
              <a:t>計算するとき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2F09903F-6DE6-4F44-9053-22ACEFCEC385}"/>
              </a:ext>
            </a:extLst>
          </p:cNvPr>
          <p:cNvSpPr/>
          <p:nvPr/>
        </p:nvSpPr>
        <p:spPr>
          <a:xfrm>
            <a:off x="1030288" y="3611563"/>
            <a:ext cx="193675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D0DC1C14-A1AC-4889-AC90-BDAEB44C2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相互相関関数の計算例</a:t>
            </a:r>
          </a:p>
        </p:txBody>
      </p:sp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1FD28A36-A5A3-4A40-9A98-9834285BE686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539750" y="2776538"/>
          <a:ext cx="5183188" cy="349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数式" r:id="rId3" imgW="3047760" imgH="2057400" progId="Equation.3">
                  <p:embed/>
                </p:oleObj>
              </mc:Choice>
              <mc:Fallback>
                <p:oleObj name="数式" r:id="rId3" imgW="3047760" imgH="2057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776538"/>
                        <a:ext cx="5183188" cy="349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Line 5">
            <a:extLst>
              <a:ext uri="{FF2B5EF4-FFF2-40B4-BE49-F238E27FC236}">
                <a16:creationId xmlns:a16="http://schemas.microsoft.com/office/drawing/2014/main" id="{50C9FA9E-1D23-48A9-99E6-CC761D4CF0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2688" y="2943225"/>
            <a:ext cx="158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8" name="Line 6">
            <a:extLst>
              <a:ext uri="{FF2B5EF4-FFF2-40B4-BE49-F238E27FC236}">
                <a16:creationId xmlns:a16="http://schemas.microsoft.com/office/drawing/2014/main" id="{4A8AB33E-4AF5-4EE0-910E-D9FFD5709B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4775" y="2506663"/>
            <a:ext cx="0" cy="436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9" name="Line 7">
            <a:extLst>
              <a:ext uri="{FF2B5EF4-FFF2-40B4-BE49-F238E27FC236}">
                <a16:creationId xmlns:a16="http://schemas.microsoft.com/office/drawing/2014/main" id="{3D172E13-2A91-4B51-979F-D045C1B43F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4825" y="2708275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F8EC5958-E2CC-4F3E-A87A-29309DCFB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675" y="2674938"/>
            <a:ext cx="952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081" name="Oval 9">
            <a:extLst>
              <a:ext uri="{FF2B5EF4-FFF2-40B4-BE49-F238E27FC236}">
                <a16:creationId xmlns:a16="http://schemas.microsoft.com/office/drawing/2014/main" id="{2B4B7568-CFED-4BE7-A01B-952569E35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038" y="2473325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C1A2162D-5848-4A6D-8210-C9BEACA2E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2892425"/>
            <a:ext cx="936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C9BF1189-2A68-475C-9562-F14C9BE7B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3" y="2674938"/>
            <a:ext cx="952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72D708DA-EB35-4D9F-AADB-BAE6D75202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708275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C09D9799-7371-4D10-83AC-F20C5E8B0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2688" y="3735388"/>
            <a:ext cx="158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5242BC62-44B7-4DE6-8405-DBA77D1A69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4775" y="3298825"/>
            <a:ext cx="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7A69A698-66AB-4960-9E01-ED465D4665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4825" y="3500438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88" name="Oval 16">
            <a:extLst>
              <a:ext uri="{FF2B5EF4-FFF2-40B4-BE49-F238E27FC236}">
                <a16:creationId xmlns:a16="http://schemas.microsoft.com/office/drawing/2014/main" id="{8D63395B-8C7C-457C-97D2-B06BE3133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675" y="3467100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089" name="Oval 17">
            <a:extLst>
              <a:ext uri="{FF2B5EF4-FFF2-40B4-BE49-F238E27FC236}">
                <a16:creationId xmlns:a16="http://schemas.microsoft.com/office/drawing/2014/main" id="{0D19FD25-9563-4637-A1A9-4438BCF2A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038" y="3265488"/>
            <a:ext cx="952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090" name="Oval 18">
            <a:extLst>
              <a:ext uri="{FF2B5EF4-FFF2-40B4-BE49-F238E27FC236}">
                <a16:creationId xmlns:a16="http://schemas.microsoft.com/office/drawing/2014/main" id="{E7A186AB-FD5F-4B05-AAEE-A4C979117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3684588"/>
            <a:ext cx="936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091" name="Oval 19">
            <a:extLst>
              <a:ext uri="{FF2B5EF4-FFF2-40B4-BE49-F238E27FC236}">
                <a16:creationId xmlns:a16="http://schemas.microsoft.com/office/drawing/2014/main" id="{82621F59-8242-464A-80C1-09B021DDD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3" y="3467100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9C63C84A-A1C1-44B2-918F-DFFFEDA4A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500438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8CE0E456-85B9-436A-B851-214BB9CFD4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2688" y="4527550"/>
            <a:ext cx="158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94" name="Line 22">
            <a:extLst>
              <a:ext uri="{FF2B5EF4-FFF2-40B4-BE49-F238E27FC236}">
                <a16:creationId xmlns:a16="http://schemas.microsoft.com/office/drawing/2014/main" id="{F84C3749-9EB7-4D64-A002-2CE55A209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5725" y="4292600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95" name="Oval 23">
            <a:extLst>
              <a:ext uri="{FF2B5EF4-FFF2-40B4-BE49-F238E27FC236}">
                <a16:creationId xmlns:a16="http://schemas.microsoft.com/office/drawing/2014/main" id="{2454DC91-6470-4302-AE00-D0419E78A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575" y="4259263"/>
            <a:ext cx="952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096" name="Oval 24">
            <a:extLst>
              <a:ext uri="{FF2B5EF4-FFF2-40B4-BE49-F238E27FC236}">
                <a16:creationId xmlns:a16="http://schemas.microsoft.com/office/drawing/2014/main" id="{C3718B7D-C065-4C9F-BE55-56B0C2A12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75" y="4460875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097" name="Oval 25">
            <a:extLst>
              <a:ext uri="{FF2B5EF4-FFF2-40B4-BE49-F238E27FC236}">
                <a16:creationId xmlns:a16="http://schemas.microsoft.com/office/drawing/2014/main" id="{0027D81C-8261-41EC-8466-D0C07E208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163" y="4476750"/>
            <a:ext cx="936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098" name="Oval 26">
            <a:extLst>
              <a:ext uri="{FF2B5EF4-FFF2-40B4-BE49-F238E27FC236}">
                <a16:creationId xmlns:a16="http://schemas.microsoft.com/office/drawing/2014/main" id="{7F046B84-DC70-4BEB-9CDD-AD5C8649F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213" y="4259263"/>
            <a:ext cx="952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099" name="Line 27">
            <a:extLst>
              <a:ext uri="{FF2B5EF4-FFF2-40B4-BE49-F238E27FC236}">
                <a16:creationId xmlns:a16="http://schemas.microsoft.com/office/drawing/2014/main" id="{470710AD-548E-451F-8681-C01343C6D4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900" y="4292600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100" name="Line 28">
            <a:extLst>
              <a:ext uri="{FF2B5EF4-FFF2-40B4-BE49-F238E27FC236}">
                <a16:creationId xmlns:a16="http://schemas.microsoft.com/office/drawing/2014/main" id="{55D37F0C-AA61-45E2-A290-46A568212C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2688" y="5319713"/>
            <a:ext cx="158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101" name="Oval 29">
            <a:extLst>
              <a:ext uri="{FF2B5EF4-FFF2-40B4-BE49-F238E27FC236}">
                <a16:creationId xmlns:a16="http://schemas.microsoft.com/office/drawing/2014/main" id="{A584E9F6-0DC5-4E6D-B61E-89AF3E1BD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025" y="5253038"/>
            <a:ext cx="952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102" name="Oval 30">
            <a:extLst>
              <a:ext uri="{FF2B5EF4-FFF2-40B4-BE49-F238E27FC236}">
                <a16:creationId xmlns:a16="http://schemas.microsoft.com/office/drawing/2014/main" id="{D8D65525-FD77-4F86-BE59-4C8158DCD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5253038"/>
            <a:ext cx="952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103" name="Oval 31">
            <a:extLst>
              <a:ext uri="{FF2B5EF4-FFF2-40B4-BE49-F238E27FC236}">
                <a16:creationId xmlns:a16="http://schemas.microsoft.com/office/drawing/2014/main" id="{AA2358EB-9D9C-483B-87D2-EE3491941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288" y="5268913"/>
            <a:ext cx="936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104" name="Oval 32">
            <a:extLst>
              <a:ext uri="{FF2B5EF4-FFF2-40B4-BE49-F238E27FC236}">
                <a16:creationId xmlns:a16="http://schemas.microsoft.com/office/drawing/2014/main" id="{BCCB22C8-CE38-4801-B521-2CCD4E9B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338" y="5051425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105" name="Line 33">
            <a:extLst>
              <a:ext uri="{FF2B5EF4-FFF2-40B4-BE49-F238E27FC236}">
                <a16:creationId xmlns:a16="http://schemas.microsoft.com/office/drawing/2014/main" id="{40E6C291-409C-4BF5-965D-A3366501A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5084763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106" name="Line 34">
            <a:extLst>
              <a:ext uri="{FF2B5EF4-FFF2-40B4-BE49-F238E27FC236}">
                <a16:creationId xmlns:a16="http://schemas.microsoft.com/office/drawing/2014/main" id="{4DCB267B-FDC0-4601-AB6E-71193F2CF2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4275" y="611187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107" name="Oval 35">
            <a:extLst>
              <a:ext uri="{FF2B5EF4-FFF2-40B4-BE49-F238E27FC236}">
                <a16:creationId xmlns:a16="http://schemas.microsoft.com/office/drawing/2014/main" id="{A8441B95-5CA7-4914-916A-EC2647E55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150" y="6045200"/>
            <a:ext cx="936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108" name="Oval 36">
            <a:extLst>
              <a:ext uri="{FF2B5EF4-FFF2-40B4-BE49-F238E27FC236}">
                <a16:creationId xmlns:a16="http://schemas.microsoft.com/office/drawing/2014/main" id="{85D6B05C-F5C7-419E-ACBB-7B103BCE6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3" y="6045200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109" name="Oval 37">
            <a:extLst>
              <a:ext uri="{FF2B5EF4-FFF2-40B4-BE49-F238E27FC236}">
                <a16:creationId xmlns:a16="http://schemas.microsoft.com/office/drawing/2014/main" id="{6A46A57A-2117-4A3E-ACBC-ED5251984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150" y="6061075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110" name="Oval 38">
            <a:extLst>
              <a:ext uri="{FF2B5EF4-FFF2-40B4-BE49-F238E27FC236}">
                <a16:creationId xmlns:a16="http://schemas.microsoft.com/office/drawing/2014/main" id="{7E9280A3-07D7-4230-8919-287969D3C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463" y="5843588"/>
            <a:ext cx="96837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111" name="Line 39">
            <a:extLst>
              <a:ext uri="{FF2B5EF4-FFF2-40B4-BE49-F238E27FC236}">
                <a16:creationId xmlns:a16="http://schemas.microsoft.com/office/drawing/2014/main" id="{D5DD74B3-DEB0-4813-AB79-24CAA6534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7150" y="5876925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112" name="Text Box 40">
            <a:extLst>
              <a:ext uri="{FF2B5EF4-FFF2-40B4-BE49-F238E27FC236}">
                <a16:creationId xmlns:a16="http://schemas.microsoft.com/office/drawing/2014/main" id="{944D8327-E304-4D79-AB2D-63F10B98F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8938" y="2641600"/>
            <a:ext cx="919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データ</a:t>
            </a:r>
            <a:r>
              <a:rPr lang="en-US" altLang="ja-JP"/>
              <a:t>y</a:t>
            </a:r>
            <a:endParaRPr lang="ja-JP" altLang="en-US"/>
          </a:p>
        </p:txBody>
      </p:sp>
      <p:sp>
        <p:nvSpPr>
          <p:cNvPr id="3113" name="Text Box 41">
            <a:extLst>
              <a:ext uri="{FF2B5EF4-FFF2-40B4-BE49-F238E27FC236}">
                <a16:creationId xmlns:a16="http://schemas.microsoft.com/office/drawing/2014/main" id="{3F5FD3DD-5E7B-4D90-9F56-5A681E640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3500438"/>
            <a:ext cx="1017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ずれなし</a:t>
            </a:r>
          </a:p>
        </p:txBody>
      </p:sp>
      <p:sp>
        <p:nvSpPr>
          <p:cNvPr id="3114" name="Text Box 42">
            <a:extLst>
              <a:ext uri="{FF2B5EF4-FFF2-40B4-BE49-F238E27FC236}">
                <a16:creationId xmlns:a16="http://schemas.microsoft.com/office/drawing/2014/main" id="{F5FEA3CF-5678-4D58-BB1C-E58C57111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463" y="4322763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１つずれ</a:t>
            </a:r>
          </a:p>
        </p:txBody>
      </p:sp>
      <p:sp>
        <p:nvSpPr>
          <p:cNvPr id="3115" name="Text Box 43">
            <a:extLst>
              <a:ext uri="{FF2B5EF4-FFF2-40B4-BE49-F238E27FC236}">
                <a16:creationId xmlns:a16="http://schemas.microsoft.com/office/drawing/2014/main" id="{83E0E633-8272-4931-93E4-72E9CDFFC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400" y="5078413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２つずれ</a:t>
            </a:r>
          </a:p>
        </p:txBody>
      </p:sp>
      <p:sp>
        <p:nvSpPr>
          <p:cNvPr id="3116" name="Text Box 44">
            <a:extLst>
              <a:ext uri="{FF2B5EF4-FFF2-40B4-BE49-F238E27FC236}">
                <a16:creationId xmlns:a16="http://schemas.microsoft.com/office/drawing/2014/main" id="{1339DBAB-2227-4B55-8A68-5EF050365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5870575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３つずれ</a:t>
            </a:r>
          </a:p>
        </p:txBody>
      </p:sp>
      <p:sp>
        <p:nvSpPr>
          <p:cNvPr id="3117" name="AutoShape 45">
            <a:extLst>
              <a:ext uri="{FF2B5EF4-FFF2-40B4-BE49-F238E27FC236}">
                <a16:creationId xmlns:a16="http://schemas.microsoft.com/office/drawing/2014/main" id="{32A97211-AFB4-436A-9DE9-022E49FA6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5408613"/>
            <a:ext cx="682625" cy="144462"/>
          </a:xfrm>
          <a:prstGeom prst="rightArrow">
            <a:avLst>
              <a:gd name="adj1" fmla="val 50000"/>
              <a:gd name="adj2" fmla="val 1181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118" name="AutoShape 46">
            <a:extLst>
              <a:ext uri="{FF2B5EF4-FFF2-40B4-BE49-F238E27FC236}">
                <a16:creationId xmlns:a16="http://schemas.microsoft.com/office/drawing/2014/main" id="{3EB359F5-BE74-465D-A58E-592634A72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6273800"/>
            <a:ext cx="971550" cy="142875"/>
          </a:xfrm>
          <a:prstGeom prst="rightArrow">
            <a:avLst>
              <a:gd name="adj1" fmla="val 50000"/>
              <a:gd name="adj2" fmla="val 1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119" name="AutoShape 47">
            <a:extLst>
              <a:ext uri="{FF2B5EF4-FFF2-40B4-BE49-F238E27FC236}">
                <a16:creationId xmlns:a16="http://schemas.microsoft.com/office/drawing/2014/main" id="{0CFE99CF-FD9F-4DFA-9BE1-93794E4AF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4652963"/>
            <a:ext cx="215900" cy="144462"/>
          </a:xfrm>
          <a:prstGeom prst="rightArrow">
            <a:avLst>
              <a:gd name="adj1" fmla="val 50000"/>
              <a:gd name="adj2" fmla="val 373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120" name="Rectangle 48">
            <a:extLst>
              <a:ext uri="{FF2B5EF4-FFF2-40B4-BE49-F238E27FC236}">
                <a16:creationId xmlns:a16="http://schemas.microsoft.com/office/drawing/2014/main" id="{11C8D22B-6A0A-4F25-B451-3BB62C30C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1822450"/>
            <a:ext cx="2771775" cy="1282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121" name="Line 5">
            <a:extLst>
              <a:ext uri="{FF2B5EF4-FFF2-40B4-BE49-F238E27FC236}">
                <a16:creationId xmlns:a16="http://schemas.microsoft.com/office/drawing/2014/main" id="{A0039A02-E5F1-48C0-A84C-62B2774938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1575" y="2365375"/>
            <a:ext cx="1585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122" name="Line 6">
            <a:extLst>
              <a:ext uri="{FF2B5EF4-FFF2-40B4-BE49-F238E27FC236}">
                <a16:creationId xmlns:a16="http://schemas.microsoft.com/office/drawing/2014/main" id="{1F4B7F3C-48BB-45A9-B41D-C2968E80A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4138" y="2130425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123" name="Oval 9">
            <a:extLst>
              <a:ext uri="{FF2B5EF4-FFF2-40B4-BE49-F238E27FC236}">
                <a16:creationId xmlns:a16="http://schemas.microsoft.com/office/drawing/2014/main" id="{66305233-BBB5-4911-922C-E06EE775B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5" y="2103438"/>
            <a:ext cx="952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124" name="Oval 10">
            <a:extLst>
              <a:ext uri="{FF2B5EF4-FFF2-40B4-BE49-F238E27FC236}">
                <a16:creationId xmlns:a16="http://schemas.microsoft.com/office/drawing/2014/main" id="{7C7F08BE-A8C1-46CB-9683-46AE5B460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163" y="2322513"/>
            <a:ext cx="936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125" name="Oval 11">
            <a:extLst>
              <a:ext uri="{FF2B5EF4-FFF2-40B4-BE49-F238E27FC236}">
                <a16:creationId xmlns:a16="http://schemas.microsoft.com/office/drawing/2014/main" id="{7E0B0453-6A86-4E40-A7CC-DCF70363C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200" y="2097088"/>
            <a:ext cx="952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126" name="Line 12">
            <a:extLst>
              <a:ext uri="{FF2B5EF4-FFF2-40B4-BE49-F238E27FC236}">
                <a16:creationId xmlns:a16="http://schemas.microsoft.com/office/drawing/2014/main" id="{6BB79F75-71FA-48FE-A01B-825572F30B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8888" y="2130425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127" name="Text Box 40">
            <a:extLst>
              <a:ext uri="{FF2B5EF4-FFF2-40B4-BE49-F238E27FC236}">
                <a16:creationId xmlns:a16="http://schemas.microsoft.com/office/drawing/2014/main" id="{1097777A-CB01-43D1-B13F-F9535846E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825" y="2063750"/>
            <a:ext cx="917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データ</a:t>
            </a:r>
            <a:r>
              <a:rPr lang="en-US" altLang="ja-JP"/>
              <a:t>x</a:t>
            </a:r>
            <a:endParaRPr lang="ja-JP" altLang="en-US"/>
          </a:p>
        </p:txBody>
      </p:sp>
      <p:sp>
        <p:nvSpPr>
          <p:cNvPr id="3128" name="Line 6">
            <a:extLst>
              <a:ext uri="{FF2B5EF4-FFF2-40B4-BE49-F238E27FC236}">
                <a16:creationId xmlns:a16="http://schemas.microsoft.com/office/drawing/2014/main" id="{5AF9C740-AD3D-4E86-B00A-53ABD6CB6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7413" y="1928813"/>
            <a:ext cx="0" cy="436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129" name="Oval 9">
            <a:extLst>
              <a:ext uri="{FF2B5EF4-FFF2-40B4-BE49-F238E27FC236}">
                <a16:creationId xmlns:a16="http://schemas.microsoft.com/office/drawing/2014/main" id="{118D1202-5EE8-401A-934E-2E6728863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675" y="1895475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7">
            <a:extLst>
              <a:ext uri="{FF2B5EF4-FFF2-40B4-BE49-F238E27FC236}">
                <a16:creationId xmlns:a16="http://schemas.microsoft.com/office/drawing/2014/main" id="{E4722B7E-B98C-4F52-B7CB-F01657B19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たとえば</a:t>
            </a:r>
            <a:br>
              <a:rPr lang="ja-JP" altLang="en-US"/>
            </a:br>
            <a:r>
              <a:rPr lang="ja-JP" altLang="en-US"/>
              <a:t>相互相関関数の例</a:t>
            </a:r>
          </a:p>
        </p:txBody>
      </p:sp>
      <p:sp>
        <p:nvSpPr>
          <p:cNvPr id="8195" name="Rectangle 21">
            <a:extLst>
              <a:ext uri="{FF2B5EF4-FFF2-40B4-BE49-F238E27FC236}">
                <a16:creationId xmlns:a16="http://schemas.microsoft.com/office/drawing/2014/main" id="{21414155-9734-4D1F-844B-070F5A7B2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038" y="2814638"/>
            <a:ext cx="1679575" cy="5048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未知のシステム</a:t>
            </a:r>
          </a:p>
        </p:txBody>
      </p:sp>
      <p:sp>
        <p:nvSpPr>
          <p:cNvPr id="8196" name="Line 22">
            <a:extLst>
              <a:ext uri="{FF2B5EF4-FFF2-40B4-BE49-F238E27FC236}">
                <a16:creationId xmlns:a16="http://schemas.microsoft.com/office/drawing/2014/main" id="{F01921F9-C41B-4005-A8A3-4F694CE62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1538" y="306863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197" name="Line 23">
            <a:extLst>
              <a:ext uri="{FF2B5EF4-FFF2-40B4-BE49-F238E27FC236}">
                <a16:creationId xmlns:a16="http://schemas.microsoft.com/office/drawing/2014/main" id="{C7A3C2A6-9AD4-4F74-9051-1A6D7A793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1725" y="3068638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198" name="Text Box 25">
            <a:extLst>
              <a:ext uri="{FF2B5EF4-FFF2-40B4-BE49-F238E27FC236}">
                <a16:creationId xmlns:a16="http://schemas.microsoft.com/office/drawing/2014/main" id="{D8ED679D-64D4-4EE9-8DA5-2DC79EB4E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213" y="2636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y</a:t>
            </a:r>
          </a:p>
        </p:txBody>
      </p:sp>
      <p:sp>
        <p:nvSpPr>
          <p:cNvPr id="79898" name="AutoShape 26">
            <a:extLst>
              <a:ext uri="{FF2B5EF4-FFF2-40B4-BE49-F238E27FC236}">
                <a16:creationId xmlns:a16="http://schemas.microsoft.com/office/drawing/2014/main" id="{C1FB9094-ECCD-41AD-97AC-0B5B8938D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" y="1968500"/>
            <a:ext cx="2133600" cy="985838"/>
          </a:xfrm>
          <a:prstGeom prst="wedgeEllipseCallout">
            <a:avLst>
              <a:gd name="adj1" fmla="val 35605"/>
              <a:gd name="adj2" fmla="val 66295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ja-JP" altLang="en-US" sz="1600" b="1" dirty="0">
                <a:solidFill>
                  <a:schemeClr val="tx2">
                    <a:lumMod val="75000"/>
                  </a:schemeClr>
                </a:solidFill>
              </a:rPr>
              <a:t>①ある信号系列</a:t>
            </a:r>
            <a:r>
              <a:rPr lang="en-US" altLang="ja-JP" sz="1600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ja-JP" altLang="en-US" sz="1600" b="1" dirty="0">
                <a:solidFill>
                  <a:schemeClr val="tx2">
                    <a:lumMod val="75000"/>
                  </a:schemeClr>
                </a:solidFill>
              </a:rPr>
              <a:t>が次々に入ってい</a:t>
            </a:r>
            <a:r>
              <a:rPr lang="ja-JP" altLang="en-US" sz="1600" b="1" dirty="0"/>
              <a:t>く</a:t>
            </a:r>
          </a:p>
        </p:txBody>
      </p:sp>
      <p:sp>
        <p:nvSpPr>
          <p:cNvPr id="79899" name="AutoShape 27">
            <a:extLst>
              <a:ext uri="{FF2B5EF4-FFF2-40B4-BE49-F238E27FC236}">
                <a16:creationId xmlns:a16="http://schemas.microsoft.com/office/drawing/2014/main" id="{245BBA4D-26B6-4F1D-B87C-E35344209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788" y="4086225"/>
            <a:ext cx="3444875" cy="503238"/>
          </a:xfrm>
          <a:prstGeom prst="wedgeEllipseCallout">
            <a:avLst>
              <a:gd name="adj1" fmla="val -8099"/>
              <a:gd name="adj2" fmla="val -111495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ja-JP" altLang="en-US" b="1" dirty="0">
                <a:solidFill>
                  <a:schemeClr val="tx2">
                    <a:lumMod val="75000"/>
                  </a:schemeClr>
                </a:solidFill>
              </a:rPr>
              <a:t>②ある影響を受ける</a:t>
            </a:r>
          </a:p>
        </p:txBody>
      </p:sp>
      <p:sp>
        <p:nvSpPr>
          <p:cNvPr id="79900" name="AutoShape 28">
            <a:extLst>
              <a:ext uri="{FF2B5EF4-FFF2-40B4-BE49-F238E27FC236}">
                <a16:creationId xmlns:a16="http://schemas.microsoft.com/office/drawing/2014/main" id="{819BDEA9-F000-45F9-9EB7-14627DCA1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475" y="2370138"/>
            <a:ext cx="1871663" cy="755650"/>
          </a:xfrm>
          <a:prstGeom prst="wedgeEllipseCallout">
            <a:avLst>
              <a:gd name="adj1" fmla="val -57718"/>
              <a:gd name="adj2" fmla="val 3928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ja-JP" altLang="en-US" sz="1600" b="1" dirty="0">
                <a:solidFill>
                  <a:schemeClr val="tx2">
                    <a:lumMod val="75000"/>
                  </a:schemeClr>
                </a:solidFill>
              </a:rPr>
              <a:t>③</a:t>
            </a:r>
            <a:r>
              <a:rPr lang="en-US" altLang="ja-JP" sz="1600" b="1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ja-JP" altLang="en-US" sz="1600" b="1" dirty="0">
                <a:solidFill>
                  <a:schemeClr val="tx2">
                    <a:lumMod val="75000"/>
                  </a:schemeClr>
                </a:solidFill>
              </a:rPr>
              <a:t>として出力された</a:t>
            </a:r>
          </a:p>
        </p:txBody>
      </p:sp>
      <p:sp>
        <p:nvSpPr>
          <p:cNvPr id="79906" name="AutoShape 34">
            <a:extLst>
              <a:ext uri="{FF2B5EF4-FFF2-40B4-BE49-F238E27FC236}">
                <a16:creationId xmlns:a16="http://schemas.microsoft.com/office/drawing/2014/main" id="{4CB1B4F8-73F8-429E-9FDC-6F8355717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888" y="4706938"/>
            <a:ext cx="3276600" cy="1779587"/>
          </a:xfrm>
          <a:prstGeom prst="cloudCallout">
            <a:avLst>
              <a:gd name="adj1" fmla="val -24230"/>
              <a:gd name="adj2" fmla="val -73495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ja-JP" altLang="en-US" dirty="0"/>
              <a:t>①が③になってしまった．でも実際にどのような影響を受けたのだろう？</a:t>
            </a:r>
          </a:p>
        </p:txBody>
      </p:sp>
      <p:sp>
        <p:nvSpPr>
          <p:cNvPr id="8203" name="Text Box 39">
            <a:extLst>
              <a:ext uri="{FF2B5EF4-FFF2-40B4-BE49-F238E27FC236}">
                <a16:creationId xmlns:a16="http://schemas.microsoft.com/office/drawing/2014/main" id="{691E0630-2B5F-4DDD-AF6F-6D26829E0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438" y="2687638"/>
            <a:ext cx="2968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x</a:t>
            </a:r>
          </a:p>
        </p:txBody>
      </p:sp>
      <p:grpSp>
        <p:nvGrpSpPr>
          <p:cNvPr id="8204" name="Group 47">
            <a:extLst>
              <a:ext uri="{FF2B5EF4-FFF2-40B4-BE49-F238E27FC236}">
                <a16:creationId xmlns:a16="http://schemas.microsoft.com/office/drawing/2014/main" id="{4E83FE39-7030-4EB5-B3C8-ED9EA01BD7C2}"/>
              </a:ext>
            </a:extLst>
          </p:cNvPr>
          <p:cNvGrpSpPr>
            <a:grpSpLocks/>
          </p:cNvGrpSpPr>
          <p:nvPr/>
        </p:nvGrpSpPr>
        <p:grpSpPr bwMode="auto">
          <a:xfrm>
            <a:off x="2159000" y="3392488"/>
            <a:ext cx="1331913" cy="358775"/>
            <a:chOff x="499" y="2115"/>
            <a:chExt cx="839" cy="226"/>
          </a:xfrm>
        </p:grpSpPr>
        <p:sp>
          <p:nvSpPr>
            <p:cNvPr id="8215" name="Line 40">
              <a:extLst>
                <a:ext uri="{FF2B5EF4-FFF2-40B4-BE49-F238E27FC236}">
                  <a16:creationId xmlns:a16="http://schemas.microsoft.com/office/drawing/2014/main" id="{E5397B5B-3278-4908-903C-4638925B7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211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216" name="Line 41">
              <a:extLst>
                <a:ext uri="{FF2B5EF4-FFF2-40B4-BE49-F238E27FC236}">
                  <a16:creationId xmlns:a16="http://schemas.microsoft.com/office/drawing/2014/main" id="{EAF85FDD-85B5-4AE2-8C4A-E309EDB91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2341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217" name="Oval 42">
              <a:extLst>
                <a:ext uri="{FF2B5EF4-FFF2-40B4-BE49-F238E27FC236}">
                  <a16:creationId xmlns:a16="http://schemas.microsoft.com/office/drawing/2014/main" id="{62CD098F-2D54-40B7-8FBA-9CC16EE89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2115"/>
              <a:ext cx="114" cy="2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grpSp>
        <p:nvGrpSpPr>
          <p:cNvPr id="8205" name="Group 46">
            <a:extLst>
              <a:ext uri="{FF2B5EF4-FFF2-40B4-BE49-F238E27FC236}">
                <a16:creationId xmlns:a16="http://schemas.microsoft.com/office/drawing/2014/main" id="{287578F9-9822-41B2-AA2F-DCE72B2339D4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3392488"/>
            <a:ext cx="1331912" cy="358775"/>
            <a:chOff x="4332" y="2750"/>
            <a:chExt cx="839" cy="226"/>
          </a:xfrm>
        </p:grpSpPr>
        <p:sp>
          <p:nvSpPr>
            <p:cNvPr id="8212" name="Line 43">
              <a:extLst>
                <a:ext uri="{FF2B5EF4-FFF2-40B4-BE49-F238E27FC236}">
                  <a16:creationId xmlns:a16="http://schemas.microsoft.com/office/drawing/2014/main" id="{63D09A87-5518-4A38-89F1-26F359C94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2750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213" name="Line 44">
              <a:extLst>
                <a:ext uri="{FF2B5EF4-FFF2-40B4-BE49-F238E27FC236}">
                  <a16:creationId xmlns:a16="http://schemas.microsoft.com/office/drawing/2014/main" id="{35866F18-90A6-481E-B5DB-9C3B2B1F0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2976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214" name="Oval 45">
              <a:extLst>
                <a:ext uri="{FF2B5EF4-FFF2-40B4-BE49-F238E27FC236}">
                  <a16:creationId xmlns:a16="http://schemas.microsoft.com/office/drawing/2014/main" id="{7B8F7FA9-16CB-4211-A26A-C8F473975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2750"/>
              <a:ext cx="114" cy="2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206" name="Line 48">
            <a:extLst>
              <a:ext uri="{FF2B5EF4-FFF2-40B4-BE49-F238E27FC236}">
                <a16:creationId xmlns:a16="http://schemas.microsoft.com/office/drawing/2014/main" id="{0153DDB9-697E-46B9-9113-1F96087715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5988" y="3752850"/>
            <a:ext cx="12604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07" name="Line 49">
            <a:extLst>
              <a:ext uri="{FF2B5EF4-FFF2-40B4-BE49-F238E27FC236}">
                <a16:creationId xmlns:a16="http://schemas.microsoft.com/office/drawing/2014/main" id="{81D4ACBA-D255-4C26-A267-2D5B58C82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4550" y="3392488"/>
            <a:ext cx="14033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08" name="AutoShape 50">
            <a:extLst>
              <a:ext uri="{FF2B5EF4-FFF2-40B4-BE49-F238E27FC236}">
                <a16:creationId xmlns:a16="http://schemas.microsoft.com/office/drawing/2014/main" id="{C8AA2EA4-1FE8-435A-9411-6FEE5DDF6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3321050"/>
            <a:ext cx="828675" cy="503238"/>
          </a:xfrm>
          <a:prstGeom prst="wedgeRoundRectCallout">
            <a:avLst>
              <a:gd name="adj1" fmla="val -64750"/>
              <a:gd name="adj2" fmla="val 3485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600"/>
              <a:t>おーい</a:t>
            </a:r>
          </a:p>
        </p:txBody>
      </p:sp>
      <p:sp>
        <p:nvSpPr>
          <p:cNvPr id="8209" name="AutoShape 51">
            <a:extLst>
              <a:ext uri="{FF2B5EF4-FFF2-40B4-BE49-F238E27FC236}">
                <a16:creationId xmlns:a16="http://schemas.microsoft.com/office/drawing/2014/main" id="{87B41097-9D60-4C61-9EFA-8CF717F9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392488"/>
            <a:ext cx="1403350" cy="503237"/>
          </a:xfrm>
          <a:prstGeom prst="wedgeRoundRectCallout">
            <a:avLst>
              <a:gd name="adj1" fmla="val -58708"/>
              <a:gd name="adj2" fmla="val 425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400"/>
              <a:t>・・・・</a:t>
            </a:r>
            <a:r>
              <a:rPr lang="ja-JP" altLang="en-US" sz="1200"/>
              <a:t>おーい</a:t>
            </a:r>
          </a:p>
        </p:txBody>
      </p:sp>
      <p:sp>
        <p:nvSpPr>
          <p:cNvPr id="26" name="下矢印 25">
            <a:extLst>
              <a:ext uri="{FF2B5EF4-FFF2-40B4-BE49-F238E27FC236}">
                <a16:creationId xmlns:a16="http://schemas.microsoft.com/office/drawing/2014/main" id="{57C82603-E2E7-4330-AC8A-B3600DF11C5B}"/>
              </a:ext>
            </a:extLst>
          </p:cNvPr>
          <p:cNvSpPr/>
          <p:nvPr/>
        </p:nvSpPr>
        <p:spPr>
          <a:xfrm>
            <a:off x="3549650" y="5145088"/>
            <a:ext cx="1423988" cy="54768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211" name="テキスト ボックス 26">
            <a:extLst>
              <a:ext uri="{FF2B5EF4-FFF2-40B4-BE49-F238E27FC236}">
                <a16:creationId xmlns:a16="http://schemas.microsoft.com/office/drawing/2014/main" id="{2045655A-287B-4148-A300-EF7C2D5E5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75" y="5840413"/>
            <a:ext cx="23637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相互相関を計算すると</a:t>
            </a:r>
            <a:endParaRPr lang="en-US" altLang="ja-JP"/>
          </a:p>
          <a:p>
            <a:pPr eaLnBrk="1" hangingPunct="1"/>
            <a:r>
              <a:rPr lang="ja-JP" altLang="en-US"/>
              <a:t>ある影響が分かる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5">
            <a:extLst>
              <a:ext uri="{FF2B5EF4-FFF2-40B4-BE49-F238E27FC236}">
                <a16:creationId xmlns:a16="http://schemas.microsoft.com/office/drawing/2014/main" id="{F78BEFB3-2F4F-4AC7-95C2-4062651B6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989138"/>
            <a:ext cx="54483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2">
            <a:extLst>
              <a:ext uri="{FF2B5EF4-FFF2-40B4-BE49-F238E27FC236}">
                <a16:creationId xmlns:a16="http://schemas.microsoft.com/office/drawing/2014/main" id="{D1509738-6454-4700-9177-1E4210AFE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相互相関関数の例</a:t>
            </a:r>
          </a:p>
        </p:txBody>
      </p:sp>
      <p:sp>
        <p:nvSpPr>
          <p:cNvPr id="88076" name="AutoShape 12">
            <a:extLst>
              <a:ext uri="{FF2B5EF4-FFF2-40B4-BE49-F238E27FC236}">
                <a16:creationId xmlns:a16="http://schemas.microsoft.com/office/drawing/2014/main" id="{CC816A91-45C8-437E-AB4C-63F64E468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013" y="581025"/>
            <a:ext cx="3074987" cy="2154238"/>
          </a:xfrm>
          <a:prstGeom prst="cloudCallout">
            <a:avLst>
              <a:gd name="adj1" fmla="val -50936"/>
              <a:gd name="adj2" fmla="val 85933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ja-JP" altLang="en-US" sz="1600" b="1" dirty="0">
                <a:solidFill>
                  <a:schemeClr val="tx2">
                    <a:lumMod val="75000"/>
                  </a:schemeClr>
                </a:solidFill>
              </a:rPr>
              <a:t>１５サンプル目で</a:t>
            </a:r>
            <a:endParaRPr lang="en-US" altLang="ja-JP" sz="16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ja-JP" altLang="en-US" sz="1600" b="1" dirty="0">
                <a:solidFill>
                  <a:schemeClr val="tx2">
                    <a:lumMod val="75000"/>
                  </a:schemeClr>
                </a:solidFill>
              </a:rPr>
              <a:t>ピークがある．</a:t>
            </a:r>
            <a:endParaRPr lang="en-US" altLang="ja-JP" sz="16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defRPr/>
            </a:pPr>
            <a:endParaRPr lang="ja-JP" altLang="en-US" sz="16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ja-JP" altLang="en-US" sz="1600" b="1" dirty="0">
                <a:solidFill>
                  <a:schemeClr val="tx2">
                    <a:lumMod val="75000"/>
                  </a:schemeClr>
                </a:solidFill>
              </a:rPr>
              <a:t>このシステムは</a:t>
            </a:r>
          </a:p>
          <a:p>
            <a:pPr algn="ctr">
              <a:defRPr/>
            </a:pPr>
            <a:r>
              <a:rPr lang="ja-JP" altLang="en-US" sz="1600" b="1" dirty="0">
                <a:solidFill>
                  <a:schemeClr val="tx2">
                    <a:lumMod val="75000"/>
                  </a:schemeClr>
                </a:solidFill>
              </a:rPr>
              <a:t>出力が入力より１５サンプル遅れることが分かる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58F6D4-966F-440A-A817-7358B07CB95C}"/>
              </a:ext>
            </a:extLst>
          </p:cNvPr>
          <p:cNvSpPr txBox="1"/>
          <p:nvPr/>
        </p:nvSpPr>
        <p:spPr>
          <a:xfrm>
            <a:off x="6324600" y="3976688"/>
            <a:ext cx="2568575" cy="1600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1600" b="1" dirty="0">
                <a:solidFill>
                  <a:schemeClr val="tx2">
                    <a:lumMod val="75000"/>
                  </a:schemeClr>
                </a:solidFill>
              </a:rPr>
              <a:t>例えば</a:t>
            </a:r>
            <a:endParaRPr lang="en-US" altLang="ja-JP" sz="16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ja-JP" sz="1600" b="1" dirty="0">
                <a:solidFill>
                  <a:schemeClr val="tx2">
                    <a:lumMod val="75000"/>
                  </a:schemeClr>
                </a:solidFill>
              </a:rPr>
              <a:t>8[kHz]</a:t>
            </a:r>
            <a:r>
              <a:rPr lang="ja-JP" altLang="en-US" sz="1600" b="1" dirty="0">
                <a:solidFill>
                  <a:schemeClr val="tx2">
                    <a:lumMod val="75000"/>
                  </a:schemeClr>
                </a:solidFill>
              </a:rPr>
              <a:t>でサンプリングした</a:t>
            </a:r>
            <a:endParaRPr lang="en-US" altLang="ja-JP" sz="16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ja-JP" altLang="en-US" sz="1600" b="1" dirty="0">
                <a:solidFill>
                  <a:schemeClr val="tx2">
                    <a:lumMod val="75000"/>
                  </a:schemeClr>
                </a:solidFill>
              </a:rPr>
              <a:t>データなら</a:t>
            </a:r>
            <a:r>
              <a:rPr lang="en-US" altLang="ja-JP" sz="1600" b="1" dirty="0">
                <a:solidFill>
                  <a:schemeClr val="tx2">
                    <a:lumMod val="75000"/>
                  </a:schemeClr>
                </a:solidFill>
              </a:rPr>
              <a:t>125[</a:t>
            </a:r>
            <a:r>
              <a:rPr lang="en-US" altLang="ja-JP" sz="1600" b="1" dirty="0" err="1">
                <a:solidFill>
                  <a:schemeClr val="tx2">
                    <a:lumMod val="75000"/>
                  </a:schemeClr>
                </a:solidFill>
              </a:rPr>
              <a:t>μs</a:t>
            </a:r>
            <a:r>
              <a:rPr lang="en-US" altLang="ja-JP" sz="1600" b="1" dirty="0">
                <a:solidFill>
                  <a:schemeClr val="tx2">
                    <a:lumMod val="75000"/>
                  </a:schemeClr>
                </a:solidFill>
              </a:rPr>
              <a:t>]×15</a:t>
            </a:r>
            <a:r>
              <a:rPr lang="ja-JP" altLang="en-US" sz="1600" b="1" dirty="0">
                <a:solidFill>
                  <a:schemeClr val="tx2">
                    <a:lumMod val="75000"/>
                  </a:schemeClr>
                </a:solidFill>
              </a:rPr>
              <a:t>で</a:t>
            </a:r>
            <a:endParaRPr lang="en-US" altLang="ja-JP" sz="16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ja-JP" sz="16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ja-JP" altLang="en-US" sz="1600" b="1" dirty="0" err="1">
                <a:solidFill>
                  <a:schemeClr val="tx2">
                    <a:lumMod val="75000"/>
                  </a:schemeClr>
                </a:solidFill>
              </a:rPr>
              <a:t>．</a:t>
            </a:r>
            <a:r>
              <a:rPr lang="en-US" altLang="ja-JP" sz="1600" b="1" dirty="0">
                <a:solidFill>
                  <a:schemeClr val="tx2">
                    <a:lumMod val="75000"/>
                  </a:schemeClr>
                </a:solidFill>
              </a:rPr>
              <a:t>875[ms]</a:t>
            </a:r>
            <a:r>
              <a:rPr lang="ja-JP" altLang="en-US" sz="1600" b="1" dirty="0">
                <a:solidFill>
                  <a:schemeClr val="tx2">
                    <a:lumMod val="75000"/>
                  </a:schemeClr>
                </a:solidFill>
              </a:rPr>
              <a:t>の遅れが</a:t>
            </a:r>
            <a:endParaRPr lang="en-US" altLang="ja-JP" sz="16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ja-JP" altLang="en-US" sz="1600" b="1" dirty="0">
                <a:solidFill>
                  <a:schemeClr val="tx2">
                    <a:lumMod val="75000"/>
                  </a:schemeClr>
                </a:solidFill>
              </a:rPr>
              <a:t>生じていることが分かる</a:t>
            </a:r>
            <a:endParaRPr lang="en-US" altLang="ja-JP" sz="16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lang="ja-JP" altLang="en-US" dirty="0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F2C5BE05-0144-4028-B8E1-A91A5CE90363}"/>
              </a:ext>
            </a:extLst>
          </p:cNvPr>
          <p:cNvSpPr/>
          <p:nvPr/>
        </p:nvSpPr>
        <p:spPr>
          <a:xfrm>
            <a:off x="1285875" y="2224088"/>
            <a:ext cx="766763" cy="620712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2D883A96-5BFF-4AAF-873B-A9A49B70705F}"/>
              </a:ext>
            </a:extLst>
          </p:cNvPr>
          <p:cNvSpPr/>
          <p:nvPr/>
        </p:nvSpPr>
        <p:spPr>
          <a:xfrm>
            <a:off x="2381250" y="2735263"/>
            <a:ext cx="760413" cy="620712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E48EBFD-5A58-4C10-B7D9-478AA870B67F}"/>
              </a:ext>
            </a:extLst>
          </p:cNvPr>
          <p:cNvCxnSpPr/>
          <p:nvPr/>
        </p:nvCxnSpPr>
        <p:spPr>
          <a:xfrm>
            <a:off x="2016125" y="2735263"/>
            <a:ext cx="328613" cy="14605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F0CA525-287D-43B3-926B-76C01241C197}"/>
              </a:ext>
            </a:extLst>
          </p:cNvPr>
          <p:cNvSpPr txBox="1"/>
          <p:nvPr/>
        </p:nvSpPr>
        <p:spPr>
          <a:xfrm>
            <a:off x="446088" y="6203950"/>
            <a:ext cx="7167562" cy="4619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1200" dirty="0">
                <a:solidFill>
                  <a:schemeClr val="tx2">
                    <a:lumMod val="75000"/>
                  </a:schemeClr>
                </a:solidFill>
              </a:rPr>
              <a:t>ここでの例は入力と出力のデータがほぼ同じ形をしており，データ数も少ないので，</a:t>
            </a:r>
            <a:endParaRPr lang="en-US" altLang="ja-JP" sz="1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ja-JP" altLang="en-US" sz="1200" dirty="0">
                <a:solidFill>
                  <a:schemeClr val="tx2">
                    <a:lumMod val="75000"/>
                  </a:schemeClr>
                </a:solidFill>
              </a:rPr>
              <a:t>相関係数を計算するまでもなく見た目で分かるが，実際には雑音などの影響も含まれ判断しづらいことも多い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1960</TotalTime>
  <Words>406</Words>
  <Application>Microsoft Office PowerPoint</Application>
  <PresentationFormat>画面に合わせる (4:3)</PresentationFormat>
  <Paragraphs>61</Paragraphs>
  <Slides>7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Tahoma</vt:lpstr>
      <vt:lpstr>ＭＳ Ｐゴシック</vt:lpstr>
      <vt:lpstr>Arial</vt:lpstr>
      <vt:lpstr>Wingdings</vt:lpstr>
      <vt:lpstr>Calibri</vt:lpstr>
      <vt:lpstr>ＤＨＰ中丸ゴシック体</vt:lpstr>
      <vt:lpstr>Blends</vt:lpstr>
      <vt:lpstr>Microsoft 数式 3.0</vt:lpstr>
      <vt:lpstr>相互相関関数</vt:lpstr>
      <vt:lpstr>相互相関関数とは</vt:lpstr>
      <vt:lpstr>２つの信号の時間ずれの内積</vt:lpstr>
      <vt:lpstr>相関関数の計算では</vt:lpstr>
      <vt:lpstr>相互相関関数の計算例</vt:lpstr>
      <vt:lpstr>たとえば 相互相関関数の例</vt:lpstr>
      <vt:lpstr>相互相関関数の例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信号処理　Ｉ</dc:title>
  <dc:creator>S. Y.</dc:creator>
  <cp:lastModifiedBy>椎名 泰之</cp:lastModifiedBy>
  <cp:revision>191</cp:revision>
  <dcterms:created xsi:type="dcterms:W3CDTF">2004-04-14T13:17:48Z</dcterms:created>
  <dcterms:modified xsi:type="dcterms:W3CDTF">2019-04-25T00:41:27Z</dcterms:modified>
</cp:coreProperties>
</file>