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3" r:id="rId2"/>
    <p:sldId id="286" r:id="rId3"/>
    <p:sldId id="277" r:id="rId4"/>
    <p:sldId id="288" r:id="rId5"/>
    <p:sldId id="285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89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5364D6D-05DC-42D5-9F87-68428C002A8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A0EA639-32EA-4489-960F-ADEB76B3D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7F58248-B6E3-4CAD-A1AA-7179F65C4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4E7D51D-4302-445B-9DA6-BC4CA2876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8F8DE75-0C21-4481-832B-3C4ED5ED5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66D4220-E220-40FD-983B-2AACA0A92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1F403CF-DA1E-4878-A20A-9C36A9F9D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7C9C922-15D9-4254-B7AA-B7106BFD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EAF270C-3770-4E01-91DF-978DB7102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784E16A-6984-4860-A36F-17AF2371E7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E0B9077-D629-41AD-8F9C-A83D2AAED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9CE7E1E-FE3E-4A40-BD79-081A247C4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593EFD4-85F3-47E0-AC03-D91741B28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EE5A03-05FF-4ED2-93E7-3A67AE09A1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35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E6465CB-792A-4760-9D0C-672C61898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96F225-47F2-4C8C-9024-DD33293AD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96CB2DB-3EED-41C1-82AB-5DE9FA3C9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B851B-4F61-4FFE-B38E-D8D9FD3BC6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872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17C673-11E5-49ED-9210-339CE34204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4434D95-5B8D-4246-AFC7-BBC51C546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9BCCD5-1DBF-4394-9B38-D71DFCA7AB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74FB2-E40A-469A-9A2B-8B020667D3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47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4612822-2F56-4B89-8806-2E6520F47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D943650-0C70-4CC0-B505-72D7C8482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E16F222-62A9-48CF-80EA-280ACF84C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68F6-8B9E-4370-A75E-AF77F12E4A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882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7CAD71B-B3D9-4EF0-BC25-39BDBAFE2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1BDD478-2EC7-4B59-BE74-F4E89B66C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5219D0A-4B2C-46EE-B80E-8F1286F91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6BD7-FDCF-4006-9497-34ADE87D68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06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タイトル、コンテンツ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452C8E6-303D-42AF-8406-A6DB6123E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A8BACE6-1570-4079-BA5A-0C4B55AD8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D2EE4CB-9B27-47C8-BAEB-A4084D5AB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534A-7529-4E26-96A6-2B584E8075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832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0BABBB0-4C47-43FF-AEDA-49D4026B9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0F05FB-8206-4A43-9A85-5C80072D8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727A43-6997-4DB0-BBBE-541F49F19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4C700-1970-4730-92A6-93743F3851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80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C91944-77BC-41B2-BDF6-6F495FAEE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A1513C-50F7-491F-AE4A-3E629480D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F94D2C-3372-4D8C-929A-FB58F84A5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76EF-528E-436C-A7BC-B727081EA0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51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54128E6-D160-4F7E-B27D-A24A0BAD0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E009E49-352D-46FF-B3FA-2731D6ADE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25719A4-BDDB-4929-A45C-1EB16242E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8A9B7-6207-429E-8A18-23171A70B5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03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31F5DEA-39DE-4F31-BB9F-F82021147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5C9B5F7-D05C-4F24-B2EB-E522E70D5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22FEF28-1E54-40DC-A1D1-7F44B9798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98612-0EC6-48E5-9DC8-E84E931A37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362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1D3093D-A84D-4930-BCF8-4FFB55C8C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70A8E6A-42DE-462C-9B1D-594CB8DF9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298864-1AFD-4AC5-9AA7-284651A69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B67F2-BA6D-4D1A-8510-2EC281135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57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A553B2C-0B64-41B2-B97C-94AF6F63ED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C0CE981-62EC-4BE7-A3AF-A08EDE7C2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79BF2C1-5D23-4461-BFC0-E2A460F57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CE23F-90AF-4EFC-8E7B-0C16B6D4631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334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19C4DA1-7BC8-4312-87B8-B5B5BC695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CFBD6C6-0491-4A8D-94A2-182886D6D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10A707-7EA1-4839-92C8-054C71185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9BFE2-D73C-4165-812E-8752BEDD91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762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806284-9547-4B32-AA6B-86619052E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14A67F5-E4C3-4A2E-B7A4-7D2DF549C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5D2A458-B128-43BD-974A-C84253D05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43C03-9A8F-4944-A076-FC807808F7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366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B814DB-E4D7-4974-B74E-E6F3C2C02B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601EF0-EB4C-44C4-9EAD-5A2B8461BE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D48854-60D9-4BF1-A1BE-B47F32BF1C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3B4797E-94AA-4D25-8546-5A77AD449D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AB66E94-FC5A-4767-9FDD-568DEC5902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AF2F8A4-4950-42EA-A14E-F76F270F1F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A346577-1F8C-48A2-BDA3-3F16E310EC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ja-JP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77E4121-45F2-47F6-B3E3-7EC5B809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636F79-8DD5-46EB-AB90-3A491CCBD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99E55293-DE9F-499E-97A5-4EAAC54749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86000396-7B3B-4038-BFD9-06C7A0331E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91436041-591C-460B-9100-5FCB582249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2EDB259-8010-47BD-9F1E-5B85EC2A51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8E042C6-EAC3-4949-BF23-0298882DB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ＦＦＴによる相関関数の計算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8C1CF4A-8AA7-4FD1-9F90-FDAC1B421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/>
              <a:t>・相関関数を直接計算すると</a:t>
            </a:r>
            <a:r>
              <a:rPr lang="ja-JP" altLang="en-US">
                <a:solidFill>
                  <a:srgbClr val="FF0000"/>
                </a:solidFill>
              </a:rPr>
              <a:t>非常に演算量がかかる（</a:t>
            </a:r>
            <a:r>
              <a:rPr lang="en-US" altLang="ja-JP">
                <a:solidFill>
                  <a:srgbClr val="FF0000"/>
                </a:solidFill>
              </a:rPr>
              <a:t>2</a:t>
            </a:r>
            <a:r>
              <a:rPr lang="ja-JP" altLang="en-US">
                <a:solidFill>
                  <a:srgbClr val="FF0000"/>
                </a:solidFill>
              </a:rPr>
              <a:t>重ループ：</a:t>
            </a:r>
            <a:r>
              <a:rPr lang="en-US" altLang="ja-JP">
                <a:solidFill>
                  <a:srgbClr val="FF0000"/>
                </a:solidFill>
              </a:rPr>
              <a:t>N</a:t>
            </a:r>
            <a:r>
              <a:rPr lang="en-US" altLang="ja-JP" baseline="30000">
                <a:solidFill>
                  <a:srgbClr val="FF0000"/>
                </a:solidFill>
              </a:rPr>
              <a:t>2</a:t>
            </a:r>
            <a:r>
              <a:rPr lang="ja-JP" altLang="en-US">
                <a:solidFill>
                  <a:srgbClr val="FF0000"/>
                </a:solidFill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ja-JP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ja-JP" altLang="en-US"/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ja-JP" altLang="en-US"/>
              <a:t>・ウィナー・ヒンチンの定理を利用する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/>
              <a:t>　ＦＦＴを利用することで演算量は</a:t>
            </a:r>
            <a:endParaRPr lang="en-US" altLang="ja-JP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/>
              <a:t>　　</a:t>
            </a:r>
            <a:r>
              <a:rPr lang="en-US" altLang="ja-JP"/>
              <a:t>DFT</a:t>
            </a:r>
            <a:r>
              <a:rPr lang="ja-JP" altLang="en-US"/>
              <a:t>（通常計算と同じ</a:t>
            </a:r>
            <a:r>
              <a:rPr lang="en-US" altLang="ja-JP"/>
              <a:t>N</a:t>
            </a:r>
            <a:r>
              <a:rPr lang="en-US" altLang="ja-JP" baseline="30000"/>
              <a:t>2</a:t>
            </a:r>
            <a:r>
              <a:rPr lang="ja-JP" altLang="en-US"/>
              <a:t>）</a:t>
            </a:r>
            <a:r>
              <a:rPr lang="en-US" altLang="ja-JP"/>
              <a:t>→FFT</a:t>
            </a:r>
            <a:r>
              <a:rPr lang="ja-JP" altLang="en-US"/>
              <a:t>（</a:t>
            </a:r>
            <a:r>
              <a:rPr lang="en-US" altLang="ja-JP"/>
              <a:t>Nlog</a:t>
            </a:r>
            <a:r>
              <a:rPr lang="en-US" altLang="ja-JP" baseline="-25000"/>
              <a:t>2</a:t>
            </a:r>
            <a:r>
              <a:rPr lang="en-US" altLang="ja-JP"/>
              <a:t>N</a:t>
            </a:r>
            <a:r>
              <a:rPr lang="ja-JP" altLang="en-US"/>
              <a:t>）</a:t>
            </a:r>
            <a:endParaRPr lang="en-US" altLang="ja-JP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/>
              <a:t>  </a:t>
            </a:r>
            <a:r>
              <a:rPr lang="ja-JP" altLang="en-US"/>
              <a:t>となる．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87E734-D781-401B-9B59-C39FC2C09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ＦＦＴによる相互相関関数の計算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50A7CC32-E03F-4EF2-BE1C-A6872599110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43000" y="2492375"/>
          <a:ext cx="47958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数式" r:id="rId3" imgW="2971800" imgH="431800" progId="Equation.3">
                  <p:embed/>
                </p:oleObj>
              </mc:Choice>
              <mc:Fallback>
                <p:oleObj name="数式" r:id="rId3" imgW="2971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92375"/>
                        <a:ext cx="47958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2BB77795-E67D-4DF5-815C-22C82BD9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060575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相互相関関数の計算式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07B821CD-A86B-448D-BA51-26ED92EFBD04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73163" y="4302125"/>
          <a:ext cx="30940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数式" r:id="rId5" imgW="1739900" imgH="393700" progId="Equation.3">
                  <p:embed/>
                </p:oleObj>
              </mc:Choice>
              <mc:Fallback>
                <p:oleObj name="数式" r:id="rId5" imgW="1739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302125"/>
                        <a:ext cx="30940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03F6FBB4-2CC0-4554-BF6B-BA42EF3D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573463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相互相関関数では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DF747956-E5DF-4EC0-80C7-DC62EA4D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26573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とする．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8DFA426-4013-47C2-9962-EF963FC14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842000"/>
            <a:ext cx="353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＊処理自体は自己相関関数と同じ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曲折矢印 20">
            <a:extLst>
              <a:ext uri="{FF2B5EF4-FFF2-40B4-BE49-F238E27FC236}">
                <a16:creationId xmlns:a16="http://schemas.microsoft.com/office/drawing/2014/main" id="{3F975420-B99F-4A6E-BB32-B5899BD702D0}"/>
              </a:ext>
            </a:extLst>
          </p:cNvPr>
          <p:cNvSpPr/>
          <p:nvPr/>
        </p:nvSpPr>
        <p:spPr>
          <a:xfrm rot="10800000">
            <a:off x="2235200" y="2370138"/>
            <a:ext cx="1679575" cy="2884487"/>
          </a:xfrm>
          <a:prstGeom prst="bentArrow">
            <a:avLst>
              <a:gd name="adj1" fmla="val 21271"/>
              <a:gd name="adj2" fmla="val 25000"/>
              <a:gd name="adj3" fmla="val 25000"/>
              <a:gd name="adj4" fmla="val 4375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315" name="AutoShape 13">
            <a:extLst>
              <a:ext uri="{FF2B5EF4-FFF2-40B4-BE49-F238E27FC236}">
                <a16:creationId xmlns:a16="http://schemas.microsoft.com/office/drawing/2014/main" id="{62F5EEC9-35C8-464B-8236-152383F5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312988"/>
            <a:ext cx="719137" cy="3708400"/>
          </a:xfrm>
          <a:prstGeom prst="downArrow">
            <a:avLst>
              <a:gd name="adj1" fmla="val 50000"/>
              <a:gd name="adj2" fmla="val 725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809F2EA-E824-49AE-AB81-507B57542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計算処理の流れ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83B84D67-D514-44B0-9FF8-E5BA8253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9891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データ</a:t>
            </a:r>
            <a:r>
              <a:rPr lang="en-US" altLang="ja-JP" sz="1800"/>
              <a:t>x</a:t>
            </a:r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DEB4319F-5203-4500-A5DE-90F3B4AF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284538"/>
            <a:ext cx="32813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それぞれの値を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</a:t>
            </a:r>
            <a:r>
              <a:rPr lang="ja-JP" altLang="en-US" sz="1800"/>
              <a:t>：</a:t>
            </a:r>
            <a:r>
              <a:rPr lang="en-US" altLang="ja-JP" sz="1800"/>
              <a:t>FFT</a:t>
            </a:r>
            <a:r>
              <a:rPr lang="ja-JP" altLang="en-US" sz="1800"/>
              <a:t>の点数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N</a:t>
            </a:r>
            <a:r>
              <a:rPr lang="ja-JP" altLang="en-US" sz="1800"/>
              <a:t>：データ数（</a:t>
            </a:r>
            <a:r>
              <a:rPr lang="en-US" altLang="ja-JP" sz="1800"/>
              <a:t>x,f</a:t>
            </a:r>
            <a:r>
              <a:rPr lang="ja-JP" altLang="en-US" sz="1800"/>
              <a:t>とも同じとする）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m:</a:t>
            </a:r>
            <a:r>
              <a:rPr lang="ja-JP" altLang="en-US" sz="1800"/>
              <a:t>シフト量（時間差）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とすると，関係は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M&gt;=N+m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8FE2D0D4-D240-43CF-8CDE-7914561E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300"/>
            <a:ext cx="161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個の</a:t>
            </a:r>
            <a:r>
              <a:rPr lang="en-US" altLang="ja-JP" sz="1800"/>
              <a:t>0</a:t>
            </a:r>
            <a:r>
              <a:rPr lang="ja-JP" altLang="en-US" sz="1800"/>
              <a:t>を付加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ED05C451-82C0-4903-B5FC-B9089A235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3660775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FFT</a:t>
            </a:r>
            <a:r>
              <a:rPr lang="ja-JP" altLang="en-US" sz="1800"/>
              <a:t>を行う</a:t>
            </a: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665A8F42-DF7B-4A8E-9DAD-2B418196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473700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IFFT</a:t>
            </a:r>
            <a:r>
              <a:rPr lang="ja-JP" altLang="en-US" sz="1800"/>
              <a:t>を行う</a:t>
            </a: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690898E-2A25-4F83-8D91-838C2F5B9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6057900"/>
            <a:ext cx="2700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個の相互相関関数</a:t>
            </a:r>
          </a:p>
        </p:txBody>
      </p:sp>
      <p:sp>
        <p:nvSpPr>
          <p:cNvPr id="13323" name="Text Box 16">
            <a:extLst>
              <a:ext uri="{FF2B5EF4-FFF2-40B4-BE49-F238E27FC236}">
                <a16:creationId xmlns:a16="http://schemas.microsoft.com/office/drawing/2014/main" id="{E28F5431-2B0D-4678-82EB-E9927A830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1771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データ</a:t>
            </a:r>
            <a:r>
              <a:rPr lang="en-US" altLang="ja-JP" sz="1800"/>
              <a:t>y</a:t>
            </a:r>
          </a:p>
        </p:txBody>
      </p:sp>
      <p:sp>
        <p:nvSpPr>
          <p:cNvPr id="13324" name="Rectangle 17">
            <a:extLst>
              <a:ext uri="{FF2B5EF4-FFF2-40B4-BE49-F238E27FC236}">
                <a16:creationId xmlns:a16="http://schemas.microsoft.com/office/drawing/2014/main" id="{9642B5C4-05C0-491A-9CAE-7AFAD6F9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81300"/>
            <a:ext cx="161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個の</a:t>
            </a:r>
            <a:r>
              <a:rPr lang="en-US" altLang="ja-JP" sz="1800"/>
              <a:t>0</a:t>
            </a:r>
            <a:r>
              <a:rPr lang="ja-JP" altLang="en-US" sz="1800"/>
              <a:t>を付加</a:t>
            </a:r>
          </a:p>
        </p:txBody>
      </p:sp>
      <p:sp>
        <p:nvSpPr>
          <p:cNvPr id="13325" name="Text Box 18">
            <a:extLst>
              <a:ext uri="{FF2B5EF4-FFF2-40B4-BE49-F238E27FC236}">
                <a16:creationId xmlns:a16="http://schemas.microsoft.com/office/drawing/2014/main" id="{84D789EB-1FDC-4168-ADC3-29F174D6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3675063"/>
            <a:ext cx="154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FFT</a:t>
            </a:r>
            <a:r>
              <a:rPr lang="ja-JP" altLang="en-US" sz="1800"/>
              <a:t>を行う</a:t>
            </a:r>
          </a:p>
        </p:txBody>
      </p:sp>
      <p:sp>
        <p:nvSpPr>
          <p:cNvPr id="13326" name="Text Box 21">
            <a:extLst>
              <a:ext uri="{FF2B5EF4-FFF2-40B4-BE49-F238E27FC236}">
                <a16:creationId xmlns:a16="http://schemas.microsoft.com/office/drawing/2014/main" id="{7E2C8B7C-20BB-4E54-9368-9506B274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1592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hlink"/>
                </a:solidFill>
              </a:rPr>
              <a:t>複素共役</a:t>
            </a:r>
          </a:p>
        </p:txBody>
      </p:sp>
      <p:sp>
        <p:nvSpPr>
          <p:cNvPr id="13327" name="Text Box 22">
            <a:extLst>
              <a:ext uri="{FF2B5EF4-FFF2-40B4-BE49-F238E27FC236}">
                <a16:creationId xmlns:a16="http://schemas.microsoft.com/office/drawing/2014/main" id="{C28DC2CA-17C5-4BF6-83B7-CCC9A325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6339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C09056-5632-460A-A4D5-6852F34F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参考：復習</a:t>
            </a:r>
            <a:br>
              <a:rPr lang="en-US" altLang="ja-JP"/>
            </a:br>
            <a:r>
              <a:rPr lang="ja-JP" altLang="en-US"/>
              <a:t>グラフ表示時のテクニック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216B5C59-AAB9-4405-99C4-5D73B571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060575"/>
            <a:ext cx="3843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通常，相関関数を非巡回で算出すると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9742E859-5C76-45AB-B89C-6D46B02F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2600325"/>
            <a:ext cx="522128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>
            <a:extLst>
              <a:ext uri="{FF2B5EF4-FFF2-40B4-BE49-F238E27FC236}">
                <a16:creationId xmlns:a16="http://schemas.microsoft.com/office/drawing/2014/main" id="{4373B752-C8AD-400B-9F0F-B6E6DE04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5559425"/>
            <a:ext cx="664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このように，データ数Ｎで割るために，右に行くほど振幅が小さくなる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こうならないようにするためには．．．．．</a:t>
            </a:r>
          </a:p>
        </p:txBody>
      </p:sp>
      <p:sp>
        <p:nvSpPr>
          <p:cNvPr id="14342" name="AutoShape 8">
            <a:extLst>
              <a:ext uri="{FF2B5EF4-FFF2-40B4-BE49-F238E27FC236}">
                <a16:creationId xmlns:a16="http://schemas.microsoft.com/office/drawing/2014/main" id="{FCA31472-3B55-4A84-9627-106C1895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724400"/>
            <a:ext cx="2341562" cy="431800"/>
          </a:xfrm>
          <a:prstGeom prst="rightArrow">
            <a:avLst>
              <a:gd name="adj1" fmla="val 50000"/>
              <a:gd name="adj2" fmla="val 1355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>
            <a:extLst>
              <a:ext uri="{FF2B5EF4-FFF2-40B4-BE49-F238E27FC236}">
                <a16:creationId xmlns:a16="http://schemas.microsoft.com/office/drawing/2014/main" id="{640A5736-3692-4A49-A203-6417BC9B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2600325"/>
            <a:ext cx="4318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63" name="Rectangle 19">
            <a:extLst>
              <a:ext uri="{FF2B5EF4-FFF2-40B4-BE49-F238E27FC236}">
                <a16:creationId xmlns:a16="http://schemas.microsoft.com/office/drawing/2014/main" id="{98063800-15AB-4A59-B992-652906D2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581525"/>
            <a:ext cx="4318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64" name="AutoShape 17">
            <a:extLst>
              <a:ext uri="{FF2B5EF4-FFF2-40B4-BE49-F238E27FC236}">
                <a16:creationId xmlns:a16="http://schemas.microsoft.com/office/drawing/2014/main" id="{F0B036AE-2EF4-4148-AAE3-F4E05222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844675"/>
            <a:ext cx="2051050" cy="612775"/>
          </a:xfrm>
          <a:prstGeom prst="wedgeRoundRectCallout">
            <a:avLst>
              <a:gd name="adj1" fmla="val -142338"/>
              <a:gd name="adj2" fmla="val 1487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/>
              <a:t>巡回でデータを</a:t>
            </a:r>
            <a:r>
              <a:rPr lang="en-US" altLang="ja-JP" sz="1400"/>
              <a:t>0</a:t>
            </a:r>
            <a:r>
              <a:rPr lang="ja-JP" altLang="en-US" sz="1400"/>
              <a:t>としたものはカウントしない</a:t>
            </a:r>
          </a:p>
        </p:txBody>
      </p:sp>
      <p:sp>
        <p:nvSpPr>
          <p:cNvPr id="15365" name="Rectangle 13">
            <a:extLst>
              <a:ext uri="{FF2B5EF4-FFF2-40B4-BE49-F238E27FC236}">
                <a16:creationId xmlns:a16="http://schemas.microsoft.com/office/drawing/2014/main" id="{0756E2F4-B67E-4032-9742-B9CF8FAC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997200"/>
            <a:ext cx="576263" cy="2873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66" name="Rectangle 14">
            <a:extLst>
              <a:ext uri="{FF2B5EF4-FFF2-40B4-BE49-F238E27FC236}">
                <a16:creationId xmlns:a16="http://schemas.microsoft.com/office/drawing/2014/main" id="{33E7923A-4EE6-4391-8363-6D019E06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646488"/>
            <a:ext cx="576263" cy="2873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67" name="Rectangle 15">
            <a:extLst>
              <a:ext uri="{FF2B5EF4-FFF2-40B4-BE49-F238E27FC236}">
                <a16:creationId xmlns:a16="http://schemas.microsoft.com/office/drawing/2014/main" id="{55B5B38E-0FD7-484A-89B8-C11D6E07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4976813"/>
            <a:ext cx="576263" cy="2873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68" name="Rectangle 16">
            <a:extLst>
              <a:ext uri="{FF2B5EF4-FFF2-40B4-BE49-F238E27FC236}">
                <a16:creationId xmlns:a16="http://schemas.microsoft.com/office/drawing/2014/main" id="{08734171-4557-4874-98DF-82D68A5F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624513"/>
            <a:ext cx="576263" cy="2873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69" name="Rectangle 2">
            <a:extLst>
              <a:ext uri="{FF2B5EF4-FFF2-40B4-BE49-F238E27FC236}">
                <a16:creationId xmlns:a16="http://schemas.microsoft.com/office/drawing/2014/main" id="{5E3D892F-2B84-467F-977B-D9E123B5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参考：復習</a:t>
            </a:r>
            <a:br>
              <a:rPr lang="en-US" altLang="ja-JP"/>
            </a:br>
            <a:r>
              <a:rPr lang="ja-JP" altLang="en-US"/>
              <a:t>対象とするデータ数の変更</a:t>
            </a:r>
          </a:p>
        </p:txBody>
      </p:sp>
      <p:graphicFrame>
        <p:nvGraphicFramePr>
          <p:cNvPr id="15370" name="Object 3">
            <a:extLst>
              <a:ext uri="{FF2B5EF4-FFF2-40B4-BE49-F238E27FC236}">
                <a16:creationId xmlns:a16="http://schemas.microsoft.com/office/drawing/2014/main" id="{48AEC9B1-83E4-4F68-801B-E7097CF3CEC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87450" y="3321050"/>
          <a:ext cx="2817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数式" r:id="rId3" imgW="1943100" imgH="393700" progId="Equation.3">
                  <p:embed/>
                </p:oleObj>
              </mc:Choice>
              <mc:Fallback>
                <p:oleObj name="数式" r:id="rId3" imgW="1943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21050"/>
                        <a:ext cx="2817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4">
            <a:extLst>
              <a:ext uri="{FF2B5EF4-FFF2-40B4-BE49-F238E27FC236}">
                <a16:creationId xmlns:a16="http://schemas.microsoft.com/office/drawing/2014/main" id="{573479E6-07E9-4367-9877-9BDC6AAE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205038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自己相関関数では</a:t>
            </a:r>
          </a:p>
        </p:txBody>
      </p:sp>
      <p:graphicFrame>
        <p:nvGraphicFramePr>
          <p:cNvPr id="15372" name="Object 9">
            <a:extLst>
              <a:ext uri="{FF2B5EF4-FFF2-40B4-BE49-F238E27FC236}">
                <a16:creationId xmlns:a16="http://schemas.microsoft.com/office/drawing/2014/main" id="{02B2E9B2-F959-48A9-9C67-590E6525A70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87450" y="2627313"/>
          <a:ext cx="49196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数式" r:id="rId5" imgW="3314700" imgH="431800" progId="Equation.3">
                  <p:embed/>
                </p:oleObj>
              </mc:Choice>
              <mc:Fallback>
                <p:oleObj name="数式" r:id="rId5" imgW="3314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27313"/>
                        <a:ext cx="49196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0">
            <a:extLst>
              <a:ext uri="{FF2B5EF4-FFF2-40B4-BE49-F238E27FC236}">
                <a16:creationId xmlns:a16="http://schemas.microsoft.com/office/drawing/2014/main" id="{A48DD648-2CE2-456B-A994-6A9C381A0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1263" y="5305425"/>
          <a:ext cx="2928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数式" r:id="rId7" imgW="2019300" imgH="393700" progId="Equation.3">
                  <p:embed/>
                </p:oleObj>
              </mc:Choice>
              <mc:Fallback>
                <p:oleObj name="数式" r:id="rId7" imgW="20193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305425"/>
                        <a:ext cx="29289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1">
            <a:extLst>
              <a:ext uri="{FF2B5EF4-FFF2-40B4-BE49-F238E27FC236}">
                <a16:creationId xmlns:a16="http://schemas.microsoft.com/office/drawing/2014/main" id="{7FA2A6DE-E3E2-415F-963F-522B3CFE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189413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相互相関関数では</a:t>
            </a:r>
          </a:p>
        </p:txBody>
      </p:sp>
      <p:graphicFrame>
        <p:nvGraphicFramePr>
          <p:cNvPr id="15375" name="Object 12">
            <a:extLst>
              <a:ext uri="{FF2B5EF4-FFF2-40B4-BE49-F238E27FC236}">
                <a16:creationId xmlns:a16="http://schemas.microsoft.com/office/drawing/2014/main" id="{8E32947A-2E69-4008-B8C7-56FE3EF2A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4608513"/>
          <a:ext cx="4976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数式" r:id="rId9" imgW="3314700" imgH="431800" progId="Equation.3">
                  <p:embed/>
                </p:oleObj>
              </mc:Choice>
              <mc:Fallback>
                <p:oleObj name="数式" r:id="rId9" imgW="3314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608513"/>
                        <a:ext cx="49768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AutoShape 20">
            <a:extLst>
              <a:ext uri="{FF2B5EF4-FFF2-40B4-BE49-F238E27FC236}">
                <a16:creationId xmlns:a16="http://schemas.microsoft.com/office/drawing/2014/main" id="{073BAEBA-1477-4B73-9AD5-A39BADE2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824288"/>
            <a:ext cx="2051050" cy="757237"/>
          </a:xfrm>
          <a:prstGeom prst="wedgeRoundRectCallout">
            <a:avLst>
              <a:gd name="adj1" fmla="val -119968"/>
              <a:gd name="adj2" fmla="val 6131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/>
              <a:t>データを</a:t>
            </a:r>
            <a:r>
              <a:rPr lang="en-US" altLang="ja-JP" sz="1400"/>
              <a:t>0</a:t>
            </a:r>
            <a:r>
              <a:rPr lang="ja-JP" altLang="en-US" sz="1400"/>
              <a:t>としたところは計算もする必要はない（計算範囲）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7">
            <a:extLst>
              <a:ext uri="{FF2B5EF4-FFF2-40B4-BE49-F238E27FC236}">
                <a16:creationId xmlns:a16="http://schemas.microsoft.com/office/drawing/2014/main" id="{F435227D-250B-483F-901D-2BD51CD15662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57300"/>
              </p:ext>
            </p:extLst>
          </p:nvPr>
        </p:nvGraphicFramePr>
        <p:xfrm>
          <a:off x="2051050" y="2636838"/>
          <a:ext cx="51546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Chart" r:id="rId3" imgW="7307779" imgH="4358502" progId="Excel.Chart.8">
                  <p:embed/>
                </p:oleObj>
              </mc:Choice>
              <mc:Fallback>
                <p:oleObj name="Chart" r:id="rId3" imgW="7307779" imgH="4358502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5154613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>
            <a:extLst>
              <a:ext uri="{FF2B5EF4-FFF2-40B4-BE49-F238E27FC236}">
                <a16:creationId xmlns:a16="http://schemas.microsoft.com/office/drawing/2014/main" id="{ED54E62C-5A6A-4403-B837-5A27197C2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</a:t>
            </a:r>
            <a:br>
              <a:rPr lang="en-US" altLang="ja-JP"/>
            </a:br>
            <a:r>
              <a:rPr lang="ja-JP" altLang="en-US"/>
              <a:t>グラフ表示してみると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99E2079-2CB1-4202-890D-360E5E80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060575"/>
            <a:ext cx="3348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実際に利用したデータ数で割ると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2CD81BC-5189-44C3-B48F-4DD6E1378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5697538"/>
            <a:ext cx="6008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右に行っても振幅は小さくならないのでわかりやすい．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（但し，後ろの方は利用データが少ない分，誤差も大きくなる）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1F124419-BDA8-4238-8681-340ABED84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797425"/>
            <a:ext cx="2341563" cy="431800"/>
          </a:xfrm>
          <a:prstGeom prst="rightArrow">
            <a:avLst>
              <a:gd name="adj1" fmla="val 50000"/>
              <a:gd name="adj2" fmla="val 1355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292BF0A-D6B5-4246-AF54-074B10F96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</a:t>
            </a:r>
            <a:br>
              <a:rPr lang="en-US" altLang="ja-JP"/>
            </a:br>
            <a:r>
              <a:rPr lang="en-US" altLang="ja-JP"/>
              <a:t>FIR</a:t>
            </a:r>
            <a:r>
              <a:rPr lang="ja-JP" altLang="en-US"/>
              <a:t>フィルタの高速演算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0101870-D615-48B9-80D7-4CDA36E6F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相関関数と同様の方法で，</a:t>
            </a:r>
            <a:r>
              <a:rPr lang="en-US" altLang="ja-JP"/>
              <a:t>FIR</a:t>
            </a:r>
            <a:r>
              <a:rPr lang="ja-JP" altLang="en-US"/>
              <a:t>ディジタルフィルタの高速演算が可能となる．</a:t>
            </a:r>
          </a:p>
          <a:p>
            <a:pPr eaLnBrk="1" hangingPunct="1"/>
            <a:endParaRPr lang="ja-JP" altLang="en-US"/>
          </a:p>
          <a:p>
            <a:pPr eaLnBrk="1" hangingPunct="1"/>
            <a:r>
              <a:rPr lang="en-US" altLang="ja-JP"/>
              <a:t>FIR</a:t>
            </a:r>
            <a:r>
              <a:rPr lang="ja-JP" altLang="en-US"/>
              <a:t>フィルタ等の説明は後半で紹介するので，ここでは，このような方法もあると言うことを知ってもらう程度でよい．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6">
            <a:extLst>
              <a:ext uri="{FF2B5EF4-FFF2-40B4-BE49-F238E27FC236}">
                <a16:creationId xmlns:a16="http://schemas.microsoft.com/office/drawing/2014/main" id="{FB79EC2A-E489-4DCE-B041-87DACD799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492375"/>
            <a:ext cx="4356100" cy="612775"/>
          </a:xfrm>
          <a:prstGeom prst="rightArrow">
            <a:avLst>
              <a:gd name="adj1" fmla="val 50000"/>
              <a:gd name="adj2" fmla="val 177720"/>
            </a:avLst>
          </a:prstGeom>
          <a:solidFill>
            <a:srgbClr val="89EA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8435" name="AutoShape 25">
            <a:extLst>
              <a:ext uri="{FF2B5EF4-FFF2-40B4-BE49-F238E27FC236}">
                <a16:creationId xmlns:a16="http://schemas.microsoft.com/office/drawing/2014/main" id="{B5E8C34A-BD9F-4FCE-BEB8-3D991A7F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84538"/>
            <a:ext cx="4356100" cy="612775"/>
          </a:xfrm>
          <a:prstGeom prst="rightArrow">
            <a:avLst>
              <a:gd name="adj1" fmla="val 50000"/>
              <a:gd name="adj2" fmla="val 177720"/>
            </a:avLst>
          </a:prstGeom>
          <a:solidFill>
            <a:srgbClr val="89EA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F5B0A54-FB3E-4AA0-A384-79B6298D03D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</a:t>
            </a:r>
            <a:br>
              <a:rPr lang="en-US" altLang="ja-JP"/>
            </a:br>
            <a:r>
              <a:rPr lang="ja-JP" altLang="en-US"/>
              <a:t>フィルタリング</a:t>
            </a:r>
          </a:p>
        </p:txBody>
      </p:sp>
      <p:graphicFrame>
        <p:nvGraphicFramePr>
          <p:cNvPr id="18437" name="Object 14">
            <a:extLst>
              <a:ext uri="{FF2B5EF4-FFF2-40B4-BE49-F238E27FC236}">
                <a16:creationId xmlns:a16="http://schemas.microsoft.com/office/drawing/2014/main" id="{4991FF90-2AB3-4CD3-B600-C4F22CC0751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520825" y="2600325"/>
          <a:ext cx="674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数式" r:id="rId3" imgW="317225" imgH="203024" progId="Equation.3">
                  <p:embed/>
                </p:oleObj>
              </mc:Choice>
              <mc:Fallback>
                <p:oleObj name="数式" r:id="rId3" imgW="317225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600325"/>
                        <a:ext cx="674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4">
            <a:extLst>
              <a:ext uri="{FF2B5EF4-FFF2-40B4-BE49-F238E27FC236}">
                <a16:creationId xmlns:a16="http://schemas.microsoft.com/office/drawing/2014/main" id="{F8F025C4-7550-425D-B239-8EBD9ED5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898775"/>
            <a:ext cx="1474787" cy="611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フィルタ</a:t>
            </a: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D90D3BE5-FADB-4EC0-8330-A4F9DBA1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318611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0" name="Line 6">
            <a:extLst>
              <a:ext uri="{FF2B5EF4-FFF2-40B4-BE49-F238E27FC236}">
                <a16:creationId xmlns:a16="http://schemas.microsoft.com/office/drawing/2014/main" id="{30460D55-4B0D-45CE-97E3-A20F7C209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3186113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1" name="Text Box 8">
            <a:extLst>
              <a:ext uri="{FF2B5EF4-FFF2-40B4-BE49-F238E27FC236}">
                <a16:creationId xmlns:a16="http://schemas.microsoft.com/office/drawing/2014/main" id="{8212BF58-2C07-4A5B-A5C1-5CB9BED7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入力信号</a:t>
            </a:r>
          </a:p>
        </p:txBody>
      </p:sp>
      <p:sp>
        <p:nvSpPr>
          <p:cNvPr id="18442" name="Text Box 9">
            <a:extLst>
              <a:ext uri="{FF2B5EF4-FFF2-40B4-BE49-F238E27FC236}">
                <a16:creationId xmlns:a16="http://schemas.microsoft.com/office/drawing/2014/main" id="{F3547624-56C3-47BE-A8A9-A44FDF7B0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20503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出力信号</a:t>
            </a:r>
          </a:p>
        </p:txBody>
      </p:sp>
      <p:graphicFrame>
        <p:nvGraphicFramePr>
          <p:cNvPr id="18443" name="Object 18">
            <a:extLst>
              <a:ext uri="{FF2B5EF4-FFF2-40B4-BE49-F238E27FC236}">
                <a16:creationId xmlns:a16="http://schemas.microsoft.com/office/drawing/2014/main" id="{52386F7B-030B-424E-AEC7-FCDFE6D09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528888"/>
          <a:ext cx="674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数式" r:id="rId5" imgW="317225" imgH="203024" progId="Equation.3">
                  <p:embed/>
                </p:oleObj>
              </mc:Choice>
              <mc:Fallback>
                <p:oleObj name="数式" r:id="rId5" imgW="317225" imgH="2030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28888"/>
                        <a:ext cx="674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9">
            <a:extLst>
              <a:ext uri="{FF2B5EF4-FFF2-40B4-BE49-F238E27FC236}">
                <a16:creationId xmlns:a16="http://schemas.microsoft.com/office/drawing/2014/main" id="{9EE7F594-CA9D-4B44-AFBF-5510421EA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2438400"/>
          <a:ext cx="32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数式" r:id="rId7" imgW="152334" imgH="228501" progId="Equation.3">
                  <p:embed/>
                </p:oleObj>
              </mc:Choice>
              <mc:Fallback>
                <p:oleObj name="数式" r:id="rId7" imgW="152334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438400"/>
                        <a:ext cx="3238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20">
            <a:extLst>
              <a:ext uri="{FF2B5EF4-FFF2-40B4-BE49-F238E27FC236}">
                <a16:creationId xmlns:a16="http://schemas.microsoft.com/office/drawing/2014/main" id="{53BA8794-647D-4CF1-B959-CD2223EE2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3392488"/>
          <a:ext cx="3778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数式" r:id="rId9" imgW="177492" imgH="164814" progId="Equation.3">
                  <p:embed/>
                </p:oleObj>
              </mc:Choice>
              <mc:Fallback>
                <p:oleObj name="数式" r:id="rId9" imgW="177492" imgH="16481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392488"/>
                        <a:ext cx="3778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21">
            <a:extLst>
              <a:ext uri="{FF2B5EF4-FFF2-40B4-BE49-F238E27FC236}">
                <a16:creationId xmlns:a16="http://schemas.microsoft.com/office/drawing/2014/main" id="{746D892A-7F78-4BEB-BB7F-9C00C148F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6388" y="3402013"/>
          <a:ext cx="2968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数式" r:id="rId11" imgW="139579" imgH="164957" progId="Equation.3">
                  <p:embed/>
                </p:oleObj>
              </mc:Choice>
              <mc:Fallback>
                <p:oleObj name="数式" r:id="rId11" imgW="139579" imgH="1649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3402013"/>
                        <a:ext cx="2968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22">
            <a:extLst>
              <a:ext uri="{FF2B5EF4-FFF2-40B4-BE49-F238E27FC236}">
                <a16:creationId xmlns:a16="http://schemas.microsoft.com/office/drawing/2014/main" id="{4EFDC491-40FF-4914-9D64-19DCBE80A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6950" y="3536950"/>
          <a:ext cx="3778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数式" r:id="rId13" imgW="177492" imgH="164814" progId="Equation.3">
                  <p:embed/>
                </p:oleObj>
              </mc:Choice>
              <mc:Fallback>
                <p:oleObj name="数式" r:id="rId13" imgW="177492" imgH="16481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536950"/>
                        <a:ext cx="3778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23">
            <a:extLst>
              <a:ext uri="{FF2B5EF4-FFF2-40B4-BE49-F238E27FC236}">
                <a16:creationId xmlns:a16="http://schemas.microsoft.com/office/drawing/2014/main" id="{28693AB7-0A43-4EDD-87A0-DF28CEB4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63683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時間領域</a:t>
            </a:r>
          </a:p>
        </p:txBody>
      </p:sp>
      <p:sp>
        <p:nvSpPr>
          <p:cNvPr id="18449" name="Text Box 24">
            <a:extLst>
              <a:ext uri="{FF2B5EF4-FFF2-40B4-BE49-F238E27FC236}">
                <a16:creationId xmlns:a16="http://schemas.microsoft.com/office/drawing/2014/main" id="{1583E89A-AF7D-4B45-BE36-24FA7E5F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33575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周波数領域</a:t>
            </a: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7F37D024-4B26-4645-853E-46B7BE36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406900"/>
            <a:ext cx="235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時間領域で表現すると</a:t>
            </a:r>
          </a:p>
        </p:txBody>
      </p:sp>
      <p:graphicFrame>
        <p:nvGraphicFramePr>
          <p:cNvPr id="18451" name="Object 28">
            <a:extLst>
              <a:ext uri="{FF2B5EF4-FFF2-40B4-BE49-F238E27FC236}">
                <a16:creationId xmlns:a16="http://schemas.microsoft.com/office/drawing/2014/main" id="{471A441D-F26A-45AA-9B63-3866C5C76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221163"/>
          <a:ext cx="25209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数式" r:id="rId15" imgW="1409088" imgH="444307" progId="Equation.3">
                  <p:embed/>
                </p:oleObj>
              </mc:Choice>
              <mc:Fallback>
                <p:oleObj name="数式" r:id="rId15" imgW="1409088" imgH="44430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21163"/>
                        <a:ext cx="252095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9">
            <a:extLst>
              <a:ext uri="{FF2B5EF4-FFF2-40B4-BE49-F238E27FC236}">
                <a16:creationId xmlns:a16="http://schemas.microsoft.com/office/drawing/2014/main" id="{E89BE551-A398-48CA-AD1D-6151F2CAA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329113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１サンプルの入力ごとに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i</a:t>
            </a:r>
            <a:r>
              <a:rPr lang="ja-JP" altLang="en-US" sz="1800"/>
              <a:t>回の積和演算が必要</a:t>
            </a: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09304D52-3FE7-4D7A-A614-F0558CB0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2241550"/>
            <a:ext cx="196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i:</a:t>
            </a:r>
            <a:r>
              <a:rPr lang="ja-JP" altLang="en-US" sz="1800"/>
              <a:t>フィルタ係数の数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n:</a:t>
            </a:r>
            <a:r>
              <a:rPr lang="ja-JP" altLang="en-US" sz="1800"/>
              <a:t>時刻</a:t>
            </a:r>
          </a:p>
        </p:txBody>
      </p:sp>
      <p:sp>
        <p:nvSpPr>
          <p:cNvPr id="18454" name="Text Box 31">
            <a:extLst>
              <a:ext uri="{FF2B5EF4-FFF2-40B4-BE49-F238E27FC236}">
                <a16:creationId xmlns:a16="http://schemas.microsoft.com/office/drawing/2014/main" id="{A7AF2112-1059-404C-AF94-A99663CA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5087938"/>
            <a:ext cx="258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周波数領域で表現すると</a:t>
            </a:r>
          </a:p>
        </p:txBody>
      </p:sp>
      <p:graphicFrame>
        <p:nvGraphicFramePr>
          <p:cNvPr id="18455" name="Object 32">
            <a:extLst>
              <a:ext uri="{FF2B5EF4-FFF2-40B4-BE49-F238E27FC236}">
                <a16:creationId xmlns:a16="http://schemas.microsoft.com/office/drawing/2014/main" id="{E1949B71-F020-4A85-824F-4B0B2AAED3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5072063"/>
          <a:ext cx="1454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数式" r:id="rId17" imgW="812447" imgH="228501" progId="Equation.3">
                  <p:embed/>
                </p:oleObj>
              </mc:Choice>
              <mc:Fallback>
                <p:oleObj name="数式" r:id="rId17" imgW="812447" imgH="2285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072063"/>
                        <a:ext cx="14541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33">
            <a:extLst>
              <a:ext uri="{FF2B5EF4-FFF2-40B4-BE49-F238E27FC236}">
                <a16:creationId xmlns:a16="http://schemas.microsoft.com/office/drawing/2014/main" id="{11AD81D3-E10E-4374-AF02-E8903F42E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114925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積のみの表現となる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59E70A5-8903-471A-AE36-6A25D3B9E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</a:t>
            </a:r>
            <a:br>
              <a:rPr lang="en-US" altLang="ja-JP"/>
            </a:br>
            <a:r>
              <a:rPr lang="ja-JP" altLang="en-US"/>
              <a:t>ＦＦＴによる畳み込みの計算</a:t>
            </a:r>
          </a:p>
        </p:txBody>
      </p:sp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225C8E18-25FB-4F08-B397-422F93D3BC5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368425" y="4329113"/>
          <a:ext cx="2700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数式" r:id="rId3" imgW="1397000" imgH="228600" progId="Equation.3">
                  <p:embed/>
                </p:oleObj>
              </mc:Choice>
              <mc:Fallback>
                <p:oleObj name="数式" r:id="rId3" imgW="1397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329113"/>
                        <a:ext cx="27003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>
            <a:extLst>
              <a:ext uri="{FF2B5EF4-FFF2-40B4-BE49-F238E27FC236}">
                <a16:creationId xmlns:a16="http://schemas.microsoft.com/office/drawing/2014/main" id="{A1A58C7D-599F-4424-B694-6D34499F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060575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相互相関関数の計算式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49F11A70-9F90-4F97-A5B7-ED814C6B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573463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相互相関関数では</a:t>
            </a:r>
          </a:p>
        </p:txBody>
      </p:sp>
      <p:sp>
        <p:nvSpPr>
          <p:cNvPr id="19462" name="Text Box 7">
            <a:extLst>
              <a:ext uri="{FF2B5EF4-FFF2-40B4-BE49-F238E27FC236}">
                <a16:creationId xmlns:a16="http://schemas.microsoft.com/office/drawing/2014/main" id="{53B67BE2-A124-45C8-A4ED-4D9DE313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26573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とする．</a:t>
            </a:r>
          </a:p>
        </p:txBody>
      </p:sp>
      <p:graphicFrame>
        <p:nvGraphicFramePr>
          <p:cNvPr id="19463" name="Object 9">
            <a:extLst>
              <a:ext uri="{FF2B5EF4-FFF2-40B4-BE49-F238E27FC236}">
                <a16:creationId xmlns:a16="http://schemas.microsoft.com/office/drawing/2014/main" id="{2B02B364-0972-40BC-BABF-DAA3B75AAF3E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03350" y="2576513"/>
          <a:ext cx="45370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数式" r:id="rId5" imgW="2654300" imgH="444500" progId="Equation.3">
                  <p:embed/>
                </p:oleObj>
              </mc:Choice>
              <mc:Fallback>
                <p:oleObj name="数式" r:id="rId5" imgW="26543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76513"/>
                        <a:ext cx="45370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extLst>
              <a:ext uri="{FF2B5EF4-FFF2-40B4-BE49-F238E27FC236}">
                <a16:creationId xmlns:a16="http://schemas.microsoft.com/office/drawing/2014/main" id="{40DB5941-AFDE-4BD8-A21D-83E5D5CB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4616450"/>
            <a:ext cx="719137" cy="1333500"/>
          </a:xfrm>
          <a:prstGeom prst="downArrow">
            <a:avLst>
              <a:gd name="adj1" fmla="val 50000"/>
              <a:gd name="adj2" fmla="val 4635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2A477457-3281-4668-BA88-05DBD2D6F4FB}"/>
              </a:ext>
            </a:extLst>
          </p:cNvPr>
          <p:cNvSpPr>
            <a:spLocks noChangeArrowheads="1"/>
          </p:cNvSpPr>
          <p:nvPr/>
        </p:nvSpPr>
        <p:spPr bwMode="auto">
          <a:xfrm rot="-2891311">
            <a:off x="2052638" y="4076700"/>
            <a:ext cx="719137" cy="1008063"/>
          </a:xfrm>
          <a:prstGeom prst="downArrow">
            <a:avLst>
              <a:gd name="adj1" fmla="val 50000"/>
              <a:gd name="adj2" fmla="val 3504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4A85943D-3C27-4199-A3DF-66033408A3E6}"/>
              </a:ext>
            </a:extLst>
          </p:cNvPr>
          <p:cNvSpPr>
            <a:spLocks noChangeArrowheads="1"/>
          </p:cNvSpPr>
          <p:nvPr/>
        </p:nvSpPr>
        <p:spPr bwMode="auto">
          <a:xfrm rot="2962169">
            <a:off x="2951163" y="4076700"/>
            <a:ext cx="719137" cy="1008063"/>
          </a:xfrm>
          <a:prstGeom prst="downArrow">
            <a:avLst>
              <a:gd name="adj1" fmla="val 50000"/>
              <a:gd name="adj2" fmla="val 3504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1FCFDD58-FD87-48EE-979E-DD590AD6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312988"/>
            <a:ext cx="719137" cy="2087562"/>
          </a:xfrm>
          <a:prstGeom prst="downArrow">
            <a:avLst>
              <a:gd name="adj1" fmla="val 50000"/>
              <a:gd name="adj2" fmla="val 7257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EF1183B-B020-4D67-B9CA-C7EBE83E3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参考：</a:t>
            </a:r>
            <a:br>
              <a:rPr lang="en-US" altLang="ja-JP"/>
            </a:br>
            <a:r>
              <a:rPr lang="ja-JP" altLang="en-US"/>
              <a:t>計算処理の流れ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5652C15-414B-4BD8-B9A5-178A756D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19891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入力</a:t>
            </a:r>
            <a:r>
              <a:rPr lang="en-US" altLang="ja-JP" sz="1800"/>
              <a:t>x:N</a:t>
            </a:r>
            <a:r>
              <a:rPr lang="ja-JP" altLang="en-US" sz="1800"/>
              <a:t>個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52BA5492-697A-4865-AE00-60D7355D5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284538"/>
            <a:ext cx="27336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それぞれの値を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N</a:t>
            </a:r>
            <a:r>
              <a:rPr lang="ja-JP" altLang="en-US" sz="1800"/>
              <a:t>：入力データ数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i:</a:t>
            </a:r>
            <a:r>
              <a:rPr lang="ja-JP" altLang="en-US" sz="1800"/>
              <a:t>フィルタの係数データ数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</a:t>
            </a:r>
            <a:r>
              <a:rPr lang="ja-JP" altLang="en-US" sz="1800"/>
              <a:t>：</a:t>
            </a:r>
            <a:r>
              <a:rPr lang="en-US" altLang="ja-JP" sz="1800"/>
              <a:t>FFT</a:t>
            </a:r>
            <a:r>
              <a:rPr lang="ja-JP" altLang="en-US" sz="1800"/>
              <a:t>の点数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とすると，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非巡回畳み込みの関係は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M&gt;=N-1+i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のとき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59712BB6-FB7F-4F54-B530-FCEF3980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781300"/>
            <a:ext cx="183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M-N</a:t>
            </a:r>
            <a:r>
              <a:rPr lang="ja-JP" altLang="en-US" sz="1800"/>
              <a:t>個の</a:t>
            </a:r>
            <a:r>
              <a:rPr lang="en-US" altLang="ja-JP" sz="1800"/>
              <a:t>0</a:t>
            </a:r>
            <a:r>
              <a:rPr lang="ja-JP" altLang="en-US" sz="1800"/>
              <a:t>を付加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BE191820-53F3-489A-A173-F77C7AE5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3660775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FFT</a:t>
            </a:r>
            <a:r>
              <a:rPr lang="ja-JP" altLang="en-US" sz="1800"/>
              <a:t>を行う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18C3CF19-2646-48A5-9BEA-BB2FCF53C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265738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IFFT</a:t>
            </a:r>
            <a:r>
              <a:rPr lang="ja-JP" altLang="en-US" sz="1800"/>
              <a:t>を行う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AEFB7B8E-99A5-445E-90A3-CABB481D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021388"/>
            <a:ext cx="865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出力</a:t>
            </a:r>
            <a:r>
              <a:rPr lang="en-US" altLang="ja-JP" sz="1800"/>
              <a:t>y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3C41BC9F-E76D-4D30-9CBA-AD25E602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347913"/>
            <a:ext cx="719137" cy="2052637"/>
          </a:xfrm>
          <a:prstGeom prst="downArrow">
            <a:avLst>
              <a:gd name="adj1" fmla="val 50000"/>
              <a:gd name="adj2" fmla="val 7135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14FCB6F4-063E-4FB1-A33B-C876382B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20177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フィルタ</a:t>
            </a:r>
            <a:r>
              <a:rPr lang="en-US" altLang="ja-JP" sz="1800"/>
              <a:t>h</a:t>
            </a:r>
            <a:r>
              <a:rPr lang="ja-JP" altLang="en-US" sz="1800"/>
              <a:t>：</a:t>
            </a:r>
            <a:r>
              <a:rPr lang="en-US" altLang="ja-JP" sz="1800"/>
              <a:t>i</a:t>
            </a:r>
            <a:r>
              <a:rPr lang="ja-JP" altLang="en-US" sz="1800"/>
              <a:t>個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A168B5A9-5A9D-4C6E-8574-4AABF9CC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81300"/>
            <a:ext cx="1730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M-i</a:t>
            </a:r>
            <a:r>
              <a:rPr lang="ja-JP" altLang="en-US" sz="1800"/>
              <a:t>個の</a:t>
            </a:r>
            <a:r>
              <a:rPr lang="en-US" altLang="ja-JP" sz="1800"/>
              <a:t>0</a:t>
            </a:r>
            <a:r>
              <a:rPr lang="ja-JP" altLang="en-US" sz="1800"/>
              <a:t>を付加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91037947-42F3-44B3-9E06-C2553C6F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3675063"/>
            <a:ext cx="154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FFT</a:t>
            </a:r>
            <a:r>
              <a:rPr lang="ja-JP" altLang="en-US" sz="1800"/>
              <a:t>を行う</a:t>
            </a:r>
          </a:p>
        </p:txBody>
      </p:sp>
      <p:sp>
        <p:nvSpPr>
          <p:cNvPr id="20497" name="Text Box 18">
            <a:extLst>
              <a:ext uri="{FF2B5EF4-FFF2-40B4-BE49-F238E27FC236}">
                <a16:creationId xmlns:a16="http://schemas.microsoft.com/office/drawing/2014/main" id="{A3EA1D65-A1AE-4DB2-99DD-6A7A73F4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4868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5CD842-9220-40C9-84A6-52E48783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復習：</a:t>
            </a:r>
            <a:br>
              <a:rPr lang="en-US" altLang="ja-JP"/>
            </a:br>
            <a:r>
              <a:rPr lang="ja-JP" altLang="en-US"/>
              <a:t>ＤＦＴ（ＦＦＴ）は周期信号を対象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9820124-BCE6-4997-9A0D-7049665A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/>
              <a:t>DFT</a:t>
            </a:r>
            <a:r>
              <a:rPr lang="ja-JP" altLang="en-US" sz="2800"/>
              <a:t>は周期信号を対象とする変換だった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97C4E015-6926-4B99-8283-143C184E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7B1A1936-66EF-4926-AF76-5D1093D5F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763" y="3789363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22861C34-384D-4CDA-8AAB-19AADF852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2211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C4F78442-C3F3-440C-9991-48A7FE1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4149725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04" name="Oval 8">
            <a:extLst>
              <a:ext uri="{FF2B5EF4-FFF2-40B4-BE49-F238E27FC236}">
                <a16:creationId xmlns:a16="http://schemas.microsoft.com/office/drawing/2014/main" id="{648222C6-7BED-4F2E-A33A-3B8F7498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716338"/>
            <a:ext cx="179387" cy="179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05" name="Oval 9">
            <a:extLst>
              <a:ext uri="{FF2B5EF4-FFF2-40B4-BE49-F238E27FC236}">
                <a16:creationId xmlns:a16="http://schemas.microsoft.com/office/drawing/2014/main" id="{E9C6ECFC-3744-4A55-8F3F-1715CBCE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4616450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06" name="Oval 10">
            <a:extLst>
              <a:ext uri="{FF2B5EF4-FFF2-40B4-BE49-F238E27FC236}">
                <a16:creationId xmlns:a16="http://schemas.microsoft.com/office/drawing/2014/main" id="{B9C51333-83E9-4C82-B359-133C2A8A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149725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F38B4105-B554-4AA7-859C-19A244421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2211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DC14403-18FE-4282-9F95-C6550AD11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3897313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B8CEFDB7-55D1-4906-ABB9-4CC8CCA82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4292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Oval 14">
            <a:extLst>
              <a:ext uri="{FF2B5EF4-FFF2-40B4-BE49-F238E27FC236}">
                <a16:creationId xmlns:a16="http://schemas.microsoft.com/office/drawing/2014/main" id="{FB21B987-6F03-42F2-B588-53AAE272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149725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11" name="Oval 15">
            <a:extLst>
              <a:ext uri="{FF2B5EF4-FFF2-40B4-BE49-F238E27FC236}">
                <a16:creationId xmlns:a16="http://schemas.microsoft.com/office/drawing/2014/main" id="{D3B72C3E-A6B0-4BBC-8D7D-7F1EEC17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3716338"/>
            <a:ext cx="179387" cy="179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12" name="Oval 16">
            <a:extLst>
              <a:ext uri="{FF2B5EF4-FFF2-40B4-BE49-F238E27FC236}">
                <a16:creationId xmlns:a16="http://schemas.microsoft.com/office/drawing/2014/main" id="{798B32C1-2FA0-427E-A465-2E23BE6D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46164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13" name="Oval 17">
            <a:extLst>
              <a:ext uri="{FF2B5EF4-FFF2-40B4-BE49-F238E27FC236}">
                <a16:creationId xmlns:a16="http://schemas.microsoft.com/office/drawing/2014/main" id="{E3DD5468-1886-45B0-A416-6427CF74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4149725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83EACC00-2C1F-4729-A2E0-10172C1CE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9100" y="4292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5" name="Text Box 20">
            <a:extLst>
              <a:ext uri="{FF2B5EF4-FFF2-40B4-BE49-F238E27FC236}">
                <a16:creationId xmlns:a16="http://schemas.microsoft.com/office/drawing/2014/main" id="{70E59A7F-F9AA-4CB4-8A55-03E5470E2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44783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時間</a:t>
            </a:r>
          </a:p>
        </p:txBody>
      </p:sp>
      <p:sp>
        <p:nvSpPr>
          <p:cNvPr id="4116" name="Text Box 21">
            <a:extLst>
              <a:ext uri="{FF2B5EF4-FFF2-40B4-BE49-F238E27FC236}">
                <a16:creationId xmlns:a16="http://schemas.microsoft.com/office/drawing/2014/main" id="{18EBD6FF-A985-43CB-A340-AC37EF90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振幅</a:t>
            </a:r>
          </a:p>
        </p:txBody>
      </p:sp>
      <p:sp>
        <p:nvSpPr>
          <p:cNvPr id="4117" name="Text Box 22">
            <a:extLst>
              <a:ext uri="{FF2B5EF4-FFF2-40B4-BE49-F238E27FC236}">
                <a16:creationId xmlns:a16="http://schemas.microsoft.com/office/drawing/2014/main" id="{8E3B7F5A-5489-425B-96CB-D88E6C018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9196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4118" name="Text Box 23">
            <a:extLst>
              <a:ext uri="{FF2B5EF4-FFF2-40B4-BE49-F238E27FC236}">
                <a16:creationId xmlns:a16="http://schemas.microsoft.com/office/drawing/2014/main" id="{EE428DE4-B50D-48E9-AA52-89DAAAEA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992688"/>
            <a:ext cx="544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N-1</a:t>
            </a:r>
          </a:p>
        </p:txBody>
      </p:sp>
      <p:sp>
        <p:nvSpPr>
          <p:cNvPr id="4119" name="AutoShape 24">
            <a:extLst>
              <a:ext uri="{FF2B5EF4-FFF2-40B4-BE49-F238E27FC236}">
                <a16:creationId xmlns:a16="http://schemas.microsoft.com/office/drawing/2014/main" id="{40D3A6A8-487A-4372-932A-A346B861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516563"/>
            <a:ext cx="2771775" cy="504825"/>
          </a:xfrm>
          <a:prstGeom prst="leftRightArrow">
            <a:avLst>
              <a:gd name="adj1" fmla="val 50000"/>
              <a:gd name="adj2" fmla="val 1098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利用するデータＮ個</a:t>
            </a:r>
          </a:p>
        </p:txBody>
      </p:sp>
      <p:sp>
        <p:nvSpPr>
          <p:cNvPr id="4120" name="AutoShape 26">
            <a:extLst>
              <a:ext uri="{FF2B5EF4-FFF2-40B4-BE49-F238E27FC236}">
                <a16:creationId xmlns:a16="http://schemas.microsoft.com/office/drawing/2014/main" id="{AA482785-7492-4634-AFF9-56E19A4F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53075"/>
            <a:ext cx="3132138" cy="433388"/>
          </a:xfrm>
          <a:prstGeom prst="rightArrow">
            <a:avLst>
              <a:gd name="adj1" fmla="val 50000"/>
              <a:gd name="adj2" fmla="val 1806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繰り返し</a:t>
            </a:r>
          </a:p>
        </p:txBody>
      </p:sp>
      <p:sp>
        <p:nvSpPr>
          <p:cNvPr id="4121" name="Text Box 28">
            <a:extLst>
              <a:ext uri="{FF2B5EF4-FFF2-40B4-BE49-F238E27FC236}">
                <a16:creationId xmlns:a16="http://schemas.microsoft.com/office/drawing/2014/main" id="{3F23A36D-081F-47A0-892D-2B7AF5D0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335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2</a:t>
            </a:r>
          </a:p>
        </p:txBody>
      </p:sp>
      <p:sp>
        <p:nvSpPr>
          <p:cNvPr id="4122" name="Text Box 29">
            <a:extLst>
              <a:ext uri="{FF2B5EF4-FFF2-40B4-BE49-F238E27FC236}">
                <a16:creationId xmlns:a16="http://schemas.microsoft.com/office/drawing/2014/main" id="{95439294-29AC-4B85-894C-C35C3BF5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7893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4123" name="Text Box 30">
            <a:extLst>
              <a:ext uri="{FF2B5EF4-FFF2-40B4-BE49-F238E27FC236}">
                <a16:creationId xmlns:a16="http://schemas.microsoft.com/office/drawing/2014/main" id="{9C4AA845-050A-437E-8AE1-F8FA6692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42576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4124" name="Text Box 31">
            <a:extLst>
              <a:ext uri="{FF2B5EF4-FFF2-40B4-BE49-F238E27FC236}">
                <a16:creationId xmlns:a16="http://schemas.microsoft.com/office/drawing/2014/main" id="{F3087F64-0095-42A5-9EBE-B0D76A80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37893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0792F29-FFAF-4DED-96F3-6DF12EFFCA06}"/>
              </a:ext>
            </a:extLst>
          </p:cNvPr>
          <p:cNvSpPr/>
          <p:nvPr/>
        </p:nvSpPr>
        <p:spPr>
          <a:xfrm>
            <a:off x="993775" y="2808288"/>
            <a:ext cx="3359150" cy="23002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708119-6DBB-4A9C-8B06-FFFBD92AA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復習：</a:t>
            </a:r>
            <a:br>
              <a:rPr lang="en-US" altLang="ja-JP"/>
            </a:br>
            <a:r>
              <a:rPr lang="ja-JP" altLang="en-US"/>
              <a:t>巡回型自己相関関数の例</a:t>
            </a:r>
          </a:p>
        </p:txBody>
      </p:sp>
      <p:graphicFrame>
        <p:nvGraphicFramePr>
          <p:cNvPr id="5123" name="Object 11">
            <a:extLst>
              <a:ext uri="{FF2B5EF4-FFF2-40B4-BE49-F238E27FC236}">
                <a16:creationId xmlns:a16="http://schemas.microsoft.com/office/drawing/2014/main" id="{BA459A72-C497-46CE-8EEC-B0DF726B8E8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2600325"/>
          <a:ext cx="5183188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数式" r:id="rId3" imgW="2984500" imgH="2057400" progId="Equation.3">
                  <p:embed/>
                </p:oleObj>
              </mc:Choice>
              <mc:Fallback>
                <p:oleObj name="数式" r:id="rId3" imgW="2984500" imgH="205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0325"/>
                        <a:ext cx="5183188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13">
            <a:extLst>
              <a:ext uri="{FF2B5EF4-FFF2-40B4-BE49-F238E27FC236}">
                <a16:creationId xmlns:a16="http://schemas.microsoft.com/office/drawing/2014/main" id="{AAE1ACFC-64F4-4923-A146-83CFAE44D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0304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巡回の場合</a:t>
            </a:r>
          </a:p>
        </p:txBody>
      </p:sp>
      <p:sp>
        <p:nvSpPr>
          <p:cNvPr id="5125" name="Line 14">
            <a:extLst>
              <a:ext uri="{FF2B5EF4-FFF2-40B4-BE49-F238E27FC236}">
                <a16:creationId xmlns:a16="http://schemas.microsoft.com/office/drawing/2014/main" id="{D949FA50-3675-407A-80C5-03FBB8190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943225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Line 15">
            <a:extLst>
              <a:ext uri="{FF2B5EF4-FFF2-40B4-BE49-F238E27FC236}">
                <a16:creationId xmlns:a16="http://schemas.microsoft.com/office/drawing/2014/main" id="{B0226BE3-5834-47D3-A3F3-42B3B6F60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250666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7" name="Line 16">
            <a:extLst>
              <a:ext uri="{FF2B5EF4-FFF2-40B4-BE49-F238E27FC236}">
                <a16:creationId xmlns:a16="http://schemas.microsoft.com/office/drawing/2014/main" id="{A50F160D-D54A-4F4C-B621-BC64CAB45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8" name="Oval 17">
            <a:extLst>
              <a:ext uri="{FF2B5EF4-FFF2-40B4-BE49-F238E27FC236}">
                <a16:creationId xmlns:a16="http://schemas.microsoft.com/office/drawing/2014/main" id="{0E10BAD6-FF4C-4916-B89B-09F3C932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29" name="Oval 18">
            <a:extLst>
              <a:ext uri="{FF2B5EF4-FFF2-40B4-BE49-F238E27FC236}">
                <a16:creationId xmlns:a16="http://schemas.microsoft.com/office/drawing/2014/main" id="{B1AE61B9-EC85-4EA0-A139-AF4EB76B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4733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30" name="Oval 19">
            <a:extLst>
              <a:ext uri="{FF2B5EF4-FFF2-40B4-BE49-F238E27FC236}">
                <a16:creationId xmlns:a16="http://schemas.microsoft.com/office/drawing/2014/main" id="{B1690298-6ED2-4DC1-9869-A24A5CAB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92425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31" name="Oval 20">
            <a:extLst>
              <a:ext uri="{FF2B5EF4-FFF2-40B4-BE49-F238E27FC236}">
                <a16:creationId xmlns:a16="http://schemas.microsoft.com/office/drawing/2014/main" id="{11772525-CBEA-4C82-9EE4-875193E3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32" name="Line 21">
            <a:extLst>
              <a:ext uri="{FF2B5EF4-FFF2-40B4-BE49-F238E27FC236}">
                <a16:creationId xmlns:a16="http://schemas.microsoft.com/office/drawing/2014/main" id="{B4221962-F812-44AF-A320-B7BF954CC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41">
            <a:extLst>
              <a:ext uri="{FF2B5EF4-FFF2-40B4-BE49-F238E27FC236}">
                <a16:creationId xmlns:a16="http://schemas.microsoft.com/office/drawing/2014/main" id="{22F00869-C327-43A4-A0F9-5F45E0D5D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3735388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42">
            <a:extLst>
              <a:ext uri="{FF2B5EF4-FFF2-40B4-BE49-F238E27FC236}">
                <a16:creationId xmlns:a16="http://schemas.microsoft.com/office/drawing/2014/main" id="{376DD78C-5138-45E7-B200-48E4B2C9E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32988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Line 43">
            <a:extLst>
              <a:ext uri="{FF2B5EF4-FFF2-40B4-BE49-F238E27FC236}">
                <a16:creationId xmlns:a16="http://schemas.microsoft.com/office/drawing/2014/main" id="{A9E9050D-A9D6-452B-A34D-0BC680CAF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Oval 44">
            <a:extLst>
              <a:ext uri="{FF2B5EF4-FFF2-40B4-BE49-F238E27FC236}">
                <a16:creationId xmlns:a16="http://schemas.microsoft.com/office/drawing/2014/main" id="{6E9954E5-DF61-42EA-BF95-44013FEE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37" name="Oval 45">
            <a:extLst>
              <a:ext uri="{FF2B5EF4-FFF2-40B4-BE49-F238E27FC236}">
                <a16:creationId xmlns:a16="http://schemas.microsoft.com/office/drawing/2014/main" id="{E7902617-45B7-4BAA-A1F3-DE29CF58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26548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38" name="Oval 46">
            <a:extLst>
              <a:ext uri="{FF2B5EF4-FFF2-40B4-BE49-F238E27FC236}">
                <a16:creationId xmlns:a16="http://schemas.microsoft.com/office/drawing/2014/main" id="{123D9B91-3F6B-46E9-A728-8FE346D8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84588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39" name="Oval 47">
            <a:extLst>
              <a:ext uri="{FF2B5EF4-FFF2-40B4-BE49-F238E27FC236}">
                <a16:creationId xmlns:a16="http://schemas.microsoft.com/office/drawing/2014/main" id="{18659CE6-25A1-4A62-B39A-1ACAB3CF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40" name="Line 48">
            <a:extLst>
              <a:ext uri="{FF2B5EF4-FFF2-40B4-BE49-F238E27FC236}">
                <a16:creationId xmlns:a16="http://schemas.microsoft.com/office/drawing/2014/main" id="{A35C2EB8-C984-41E5-8991-CFBA23D51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1" name="Line 50">
            <a:extLst>
              <a:ext uri="{FF2B5EF4-FFF2-40B4-BE49-F238E27FC236}">
                <a16:creationId xmlns:a16="http://schemas.microsoft.com/office/drawing/2014/main" id="{7A27562A-88CD-461E-AE6D-C60BDFD3B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527550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2" name="Line 51">
            <a:extLst>
              <a:ext uri="{FF2B5EF4-FFF2-40B4-BE49-F238E27FC236}">
                <a16:creationId xmlns:a16="http://schemas.microsoft.com/office/drawing/2014/main" id="{259D94F0-58E9-4D18-A814-1B0A7D6BE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1113" y="409098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3" name="Line 52">
            <a:extLst>
              <a:ext uri="{FF2B5EF4-FFF2-40B4-BE49-F238E27FC236}">
                <a16:creationId xmlns:a16="http://schemas.microsoft.com/office/drawing/2014/main" id="{9BBD9B47-6C64-4621-B595-42620DAA3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4" name="Oval 53">
            <a:extLst>
              <a:ext uri="{FF2B5EF4-FFF2-40B4-BE49-F238E27FC236}">
                <a16:creationId xmlns:a16="http://schemas.microsoft.com/office/drawing/2014/main" id="{9147C8F6-797E-45CD-A21A-3FCC1C57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45" name="Oval 54">
            <a:extLst>
              <a:ext uri="{FF2B5EF4-FFF2-40B4-BE49-F238E27FC236}">
                <a16:creationId xmlns:a16="http://schemas.microsoft.com/office/drawing/2014/main" id="{76F0605E-48AD-48E2-9214-154B6849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405765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46" name="Oval 55">
            <a:extLst>
              <a:ext uri="{FF2B5EF4-FFF2-40B4-BE49-F238E27FC236}">
                <a16:creationId xmlns:a16="http://schemas.microsoft.com/office/drawing/2014/main" id="{131C2D82-1C1E-4771-B129-2B8DF9F9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476750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47" name="Oval 56">
            <a:extLst>
              <a:ext uri="{FF2B5EF4-FFF2-40B4-BE49-F238E27FC236}">
                <a16:creationId xmlns:a16="http://schemas.microsoft.com/office/drawing/2014/main" id="{93FCF280-808F-4175-9C9B-1890F1581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48" name="Line 57">
            <a:extLst>
              <a:ext uri="{FF2B5EF4-FFF2-40B4-BE49-F238E27FC236}">
                <a16:creationId xmlns:a16="http://schemas.microsoft.com/office/drawing/2014/main" id="{B7A50854-9A91-45FB-9594-F255ECF5F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9" name="Line 59">
            <a:extLst>
              <a:ext uri="{FF2B5EF4-FFF2-40B4-BE49-F238E27FC236}">
                <a16:creationId xmlns:a16="http://schemas.microsoft.com/office/drawing/2014/main" id="{CEDCD3BB-4828-48DC-92E3-D8EE8D48B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319713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50" name="Line 60">
            <a:extLst>
              <a:ext uri="{FF2B5EF4-FFF2-40B4-BE49-F238E27FC236}">
                <a16:creationId xmlns:a16="http://schemas.microsoft.com/office/drawing/2014/main" id="{C4A3F7BC-029C-4ABB-BC68-BC5120062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4883150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51" name="Line 61">
            <a:extLst>
              <a:ext uri="{FF2B5EF4-FFF2-40B4-BE49-F238E27FC236}">
                <a16:creationId xmlns:a16="http://schemas.microsoft.com/office/drawing/2014/main" id="{60C9BF76-1215-40BF-894E-153D2BBC7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17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52" name="Oval 62">
            <a:extLst>
              <a:ext uri="{FF2B5EF4-FFF2-40B4-BE49-F238E27FC236}">
                <a16:creationId xmlns:a16="http://schemas.microsoft.com/office/drawing/2014/main" id="{7D481316-E0AA-4155-B233-18EECC72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53" name="Oval 63">
            <a:extLst>
              <a:ext uri="{FF2B5EF4-FFF2-40B4-BE49-F238E27FC236}">
                <a16:creationId xmlns:a16="http://schemas.microsoft.com/office/drawing/2014/main" id="{EE6525FF-A9F8-44D2-920F-F6FB0B8C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84981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54" name="Oval 64">
            <a:extLst>
              <a:ext uri="{FF2B5EF4-FFF2-40B4-BE49-F238E27FC236}">
                <a16:creationId xmlns:a16="http://schemas.microsoft.com/office/drawing/2014/main" id="{D102ACBE-F8E7-4E23-BB17-D170D656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5268913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55" name="Oval 65">
            <a:extLst>
              <a:ext uri="{FF2B5EF4-FFF2-40B4-BE49-F238E27FC236}">
                <a16:creationId xmlns:a16="http://schemas.microsoft.com/office/drawing/2014/main" id="{60F98805-CAAD-45BE-A7B5-0DA567131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56" name="Line 66">
            <a:extLst>
              <a:ext uri="{FF2B5EF4-FFF2-40B4-BE49-F238E27FC236}">
                <a16:creationId xmlns:a16="http://schemas.microsoft.com/office/drawing/2014/main" id="{1806F3BE-9CFB-400D-A33B-88FD6CDC2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57" name="Line 68">
            <a:extLst>
              <a:ext uri="{FF2B5EF4-FFF2-40B4-BE49-F238E27FC236}">
                <a16:creationId xmlns:a16="http://schemas.microsoft.com/office/drawing/2014/main" id="{C7ADCC71-7B34-42EF-AACC-928AD1FC4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61118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58" name="Line 69">
            <a:extLst>
              <a:ext uri="{FF2B5EF4-FFF2-40B4-BE49-F238E27FC236}">
                <a16:creationId xmlns:a16="http://schemas.microsoft.com/office/drawing/2014/main" id="{58AC5C1F-867F-49D6-920F-6A0B7D51A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567531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59" name="Line 70">
            <a:extLst>
              <a:ext uri="{FF2B5EF4-FFF2-40B4-BE49-F238E27FC236}">
                <a16:creationId xmlns:a16="http://schemas.microsoft.com/office/drawing/2014/main" id="{5C78C963-95A7-47A3-A023-39F3B2C7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60" name="Oval 71">
            <a:extLst>
              <a:ext uri="{FF2B5EF4-FFF2-40B4-BE49-F238E27FC236}">
                <a16:creationId xmlns:a16="http://schemas.microsoft.com/office/drawing/2014/main" id="{C54460F5-A43C-4776-957B-812E73B0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5843588"/>
            <a:ext cx="936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61" name="Oval 72">
            <a:extLst>
              <a:ext uri="{FF2B5EF4-FFF2-40B4-BE49-F238E27FC236}">
                <a16:creationId xmlns:a16="http://schemas.microsoft.com/office/drawing/2014/main" id="{1A0209E4-190E-4D87-B9D2-7382FB95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56419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62" name="Oval 73">
            <a:extLst>
              <a:ext uri="{FF2B5EF4-FFF2-40B4-BE49-F238E27FC236}">
                <a16:creationId xmlns:a16="http://schemas.microsoft.com/office/drawing/2014/main" id="{D32FDED8-2970-451B-82B9-1796C80DF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60610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63" name="Oval 74">
            <a:extLst>
              <a:ext uri="{FF2B5EF4-FFF2-40B4-BE49-F238E27FC236}">
                <a16:creationId xmlns:a16="http://schemas.microsoft.com/office/drawing/2014/main" id="{DC854D9B-FFF6-4D93-B70F-61C6506B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5843588"/>
            <a:ext cx="96837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64" name="Line 75">
            <a:extLst>
              <a:ext uri="{FF2B5EF4-FFF2-40B4-BE49-F238E27FC236}">
                <a16:creationId xmlns:a16="http://schemas.microsoft.com/office/drawing/2014/main" id="{08911D1A-63C6-484C-8D72-558985CDD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65" name="Text Box 76">
            <a:extLst>
              <a:ext uri="{FF2B5EF4-FFF2-40B4-BE49-F238E27FC236}">
                <a16:creationId xmlns:a16="http://schemas.microsoft.com/office/drawing/2014/main" id="{C5231C30-A625-4BF1-B76B-BFB47022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264160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元データ</a:t>
            </a:r>
          </a:p>
        </p:txBody>
      </p:sp>
      <p:sp>
        <p:nvSpPr>
          <p:cNvPr id="5166" name="Text Box 77">
            <a:extLst>
              <a:ext uri="{FF2B5EF4-FFF2-40B4-BE49-F238E27FC236}">
                <a16:creationId xmlns:a16="http://schemas.microsoft.com/office/drawing/2014/main" id="{2F3DEE41-BFE0-42C6-BC86-110A317F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500438"/>
            <a:ext cx="1017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ずれなし</a:t>
            </a:r>
          </a:p>
        </p:txBody>
      </p:sp>
      <p:sp>
        <p:nvSpPr>
          <p:cNvPr id="5167" name="Text Box 78">
            <a:extLst>
              <a:ext uri="{FF2B5EF4-FFF2-40B4-BE49-F238E27FC236}">
                <a16:creationId xmlns:a16="http://schemas.microsoft.com/office/drawing/2014/main" id="{265F35B4-78ED-4BB1-BF75-BBE5055F6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432276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１つずれ</a:t>
            </a:r>
          </a:p>
        </p:txBody>
      </p:sp>
      <p:sp>
        <p:nvSpPr>
          <p:cNvPr id="5168" name="Text Box 79">
            <a:extLst>
              <a:ext uri="{FF2B5EF4-FFF2-40B4-BE49-F238E27FC236}">
                <a16:creationId xmlns:a16="http://schemas.microsoft.com/office/drawing/2014/main" id="{5A18034B-9D3D-4987-81BE-F847BA43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078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２つずれ</a:t>
            </a:r>
          </a:p>
        </p:txBody>
      </p:sp>
      <p:sp>
        <p:nvSpPr>
          <p:cNvPr id="5169" name="Text Box 80">
            <a:extLst>
              <a:ext uri="{FF2B5EF4-FFF2-40B4-BE49-F238E27FC236}">
                <a16:creationId xmlns:a16="http://schemas.microsoft.com/office/drawing/2014/main" id="{3A4AA3B3-7406-4605-95F1-3AC781B7E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705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３つずれ</a:t>
            </a:r>
          </a:p>
        </p:txBody>
      </p:sp>
      <p:sp>
        <p:nvSpPr>
          <p:cNvPr id="5170" name="AutoShape 81">
            <a:extLst>
              <a:ext uri="{FF2B5EF4-FFF2-40B4-BE49-F238E27FC236}">
                <a16:creationId xmlns:a16="http://schemas.microsoft.com/office/drawing/2014/main" id="{CD0C2A89-22D4-444B-B9BC-53635643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408613"/>
            <a:ext cx="682625" cy="144462"/>
          </a:xfrm>
          <a:prstGeom prst="rightArrow">
            <a:avLst>
              <a:gd name="adj1" fmla="val 50000"/>
              <a:gd name="adj2" fmla="val 118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71" name="AutoShape 82">
            <a:extLst>
              <a:ext uri="{FF2B5EF4-FFF2-40B4-BE49-F238E27FC236}">
                <a16:creationId xmlns:a16="http://schemas.microsoft.com/office/drawing/2014/main" id="{E4A7A330-7887-4D91-9FC1-31D8B4DB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273800"/>
            <a:ext cx="971550" cy="142875"/>
          </a:xfrm>
          <a:prstGeom prst="right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72" name="AutoShape 83">
            <a:extLst>
              <a:ext uri="{FF2B5EF4-FFF2-40B4-BE49-F238E27FC236}">
                <a16:creationId xmlns:a16="http://schemas.microsoft.com/office/drawing/2014/main" id="{1967B8C3-77C5-4B04-B94C-1FFEB48F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529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73" name="Rectangle 84">
            <a:extLst>
              <a:ext uri="{FF2B5EF4-FFF2-40B4-BE49-F238E27FC236}">
                <a16:creationId xmlns:a16="http://schemas.microsoft.com/office/drawing/2014/main" id="{3A82EB95-3DD2-4B58-877B-BD92DEA9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349500"/>
            <a:ext cx="27717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5174" name="AutoShape 85">
            <a:extLst>
              <a:ext uri="{FF2B5EF4-FFF2-40B4-BE49-F238E27FC236}">
                <a16:creationId xmlns:a16="http://schemas.microsoft.com/office/drawing/2014/main" id="{BA1BDBBF-766D-40F6-8474-3F6DEF86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092825"/>
            <a:ext cx="2447925" cy="765175"/>
          </a:xfrm>
          <a:prstGeom prst="wedgeRoundRectCallout">
            <a:avLst>
              <a:gd name="adj1" fmla="val 45653"/>
              <a:gd name="adj2" fmla="val -12095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シフトずれた分は巡回して後ろへ</a:t>
            </a:r>
          </a:p>
        </p:txBody>
      </p:sp>
      <p:sp>
        <p:nvSpPr>
          <p:cNvPr id="5175" name="AutoShape 86">
            <a:extLst>
              <a:ext uri="{FF2B5EF4-FFF2-40B4-BE49-F238E27FC236}">
                <a16:creationId xmlns:a16="http://schemas.microsoft.com/office/drawing/2014/main" id="{ECAECE08-4A96-4246-8B99-CD83F53A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1881188"/>
            <a:ext cx="2952750" cy="611187"/>
          </a:xfrm>
          <a:prstGeom prst="wedgeRoundRectCallout">
            <a:avLst>
              <a:gd name="adj1" fmla="val -34139"/>
              <a:gd name="adj2" fmla="val 990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巡回したデータを表す記号</a:t>
            </a: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9601544D-1254-4689-AA21-BA5CE87E370A}"/>
              </a:ext>
            </a:extLst>
          </p:cNvPr>
          <p:cNvSpPr/>
          <p:nvPr/>
        </p:nvSpPr>
        <p:spPr>
          <a:xfrm>
            <a:off x="5959475" y="2005013"/>
            <a:ext cx="1963738" cy="13144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5177" name="正方形/長方形 1">
            <a:extLst>
              <a:ext uri="{FF2B5EF4-FFF2-40B4-BE49-F238E27FC236}">
                <a16:creationId xmlns:a16="http://schemas.microsoft.com/office/drawing/2014/main" id="{2B023B08-3B8E-4EDF-AD69-2DC3D697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61913"/>
            <a:ext cx="1290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b="1"/>
              <a:t>課題</a:t>
            </a:r>
            <a:r>
              <a:rPr lang="en-US" altLang="ja-JP" b="1"/>
              <a:t>2-1-1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47ECA8-0576-4130-8064-C66236F0D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復習：</a:t>
            </a:r>
            <a:br>
              <a:rPr lang="en-US" altLang="ja-JP"/>
            </a:br>
            <a:r>
              <a:rPr lang="ja-JP" altLang="en-US"/>
              <a:t>非巡回型自己相関関数の例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256DFC14-675D-44D7-BB8A-79B632EB34B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2600325"/>
          <a:ext cx="5183188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数式" r:id="rId3" imgW="2984500" imgH="2057400" progId="Equation.3">
                  <p:embed/>
                </p:oleObj>
              </mc:Choice>
              <mc:Fallback>
                <p:oleObj name="数式" r:id="rId3" imgW="29845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0325"/>
                        <a:ext cx="5183188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CA420B2C-C7C2-46AA-B6E4-7642DB73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0304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非巡回の場合</a:t>
            </a:r>
          </a:p>
        </p:txBody>
      </p:sp>
      <p:sp>
        <p:nvSpPr>
          <p:cNvPr id="6149" name="Line 6">
            <a:extLst>
              <a:ext uri="{FF2B5EF4-FFF2-40B4-BE49-F238E27FC236}">
                <a16:creationId xmlns:a16="http://schemas.microsoft.com/office/drawing/2014/main" id="{5ACA0875-5AFC-49DF-9857-68D15F80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943225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0" name="Line 7">
            <a:extLst>
              <a:ext uri="{FF2B5EF4-FFF2-40B4-BE49-F238E27FC236}">
                <a16:creationId xmlns:a16="http://schemas.microsoft.com/office/drawing/2014/main" id="{A95FAFCC-D989-43F7-A559-77AF443B1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250666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1" name="Line 8">
            <a:extLst>
              <a:ext uri="{FF2B5EF4-FFF2-40B4-BE49-F238E27FC236}">
                <a16:creationId xmlns:a16="http://schemas.microsoft.com/office/drawing/2014/main" id="{0AF34C27-2751-46C3-974A-C431955ED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2" name="Oval 9">
            <a:extLst>
              <a:ext uri="{FF2B5EF4-FFF2-40B4-BE49-F238E27FC236}">
                <a16:creationId xmlns:a16="http://schemas.microsoft.com/office/drawing/2014/main" id="{6DE70ACB-EA08-426F-8146-0B3F760A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53" name="Oval 10">
            <a:extLst>
              <a:ext uri="{FF2B5EF4-FFF2-40B4-BE49-F238E27FC236}">
                <a16:creationId xmlns:a16="http://schemas.microsoft.com/office/drawing/2014/main" id="{D37778EC-1E41-456A-8459-BE94EF41E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4733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54" name="Oval 11">
            <a:extLst>
              <a:ext uri="{FF2B5EF4-FFF2-40B4-BE49-F238E27FC236}">
                <a16:creationId xmlns:a16="http://schemas.microsoft.com/office/drawing/2014/main" id="{1D984ED0-FC84-4169-8EF6-D57CC024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92425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55" name="Oval 12">
            <a:extLst>
              <a:ext uri="{FF2B5EF4-FFF2-40B4-BE49-F238E27FC236}">
                <a16:creationId xmlns:a16="http://schemas.microsoft.com/office/drawing/2014/main" id="{E3E5B217-A71F-4ACF-97AC-A90EC140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56" name="Line 13">
            <a:extLst>
              <a:ext uri="{FF2B5EF4-FFF2-40B4-BE49-F238E27FC236}">
                <a16:creationId xmlns:a16="http://schemas.microsoft.com/office/drawing/2014/main" id="{5AD3A6D3-665D-4906-8BAC-26206676C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7" name="Line 14">
            <a:extLst>
              <a:ext uri="{FF2B5EF4-FFF2-40B4-BE49-F238E27FC236}">
                <a16:creationId xmlns:a16="http://schemas.microsoft.com/office/drawing/2014/main" id="{E57EEF07-99C7-44CC-ABB9-A92915BCB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3735388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8" name="Line 15">
            <a:extLst>
              <a:ext uri="{FF2B5EF4-FFF2-40B4-BE49-F238E27FC236}">
                <a16:creationId xmlns:a16="http://schemas.microsoft.com/office/drawing/2014/main" id="{DD2322D2-794D-46AD-A3BA-80BC56DB5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32988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Line 16">
            <a:extLst>
              <a:ext uri="{FF2B5EF4-FFF2-40B4-BE49-F238E27FC236}">
                <a16:creationId xmlns:a16="http://schemas.microsoft.com/office/drawing/2014/main" id="{435F3DAB-8365-48BE-84C5-A677E0A96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0" name="Oval 17">
            <a:extLst>
              <a:ext uri="{FF2B5EF4-FFF2-40B4-BE49-F238E27FC236}">
                <a16:creationId xmlns:a16="http://schemas.microsoft.com/office/drawing/2014/main" id="{54F41213-14D8-4AA7-BCC7-68C5DA83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61" name="Oval 18">
            <a:extLst>
              <a:ext uri="{FF2B5EF4-FFF2-40B4-BE49-F238E27FC236}">
                <a16:creationId xmlns:a16="http://schemas.microsoft.com/office/drawing/2014/main" id="{87786E83-AF51-4983-BCAE-C6BF93EA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26548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62" name="Oval 19">
            <a:extLst>
              <a:ext uri="{FF2B5EF4-FFF2-40B4-BE49-F238E27FC236}">
                <a16:creationId xmlns:a16="http://schemas.microsoft.com/office/drawing/2014/main" id="{2ECAECA1-BA1A-46E4-A331-B90760ECC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84588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63" name="Oval 20">
            <a:extLst>
              <a:ext uri="{FF2B5EF4-FFF2-40B4-BE49-F238E27FC236}">
                <a16:creationId xmlns:a16="http://schemas.microsoft.com/office/drawing/2014/main" id="{E1A7FD9F-C1CF-489E-8172-59BB76A2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64" name="Line 21">
            <a:extLst>
              <a:ext uri="{FF2B5EF4-FFF2-40B4-BE49-F238E27FC236}">
                <a16:creationId xmlns:a16="http://schemas.microsoft.com/office/drawing/2014/main" id="{D09721A4-24CF-4B97-AB50-0CC835AA2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Line 22">
            <a:extLst>
              <a:ext uri="{FF2B5EF4-FFF2-40B4-BE49-F238E27FC236}">
                <a16:creationId xmlns:a16="http://schemas.microsoft.com/office/drawing/2014/main" id="{9F358F06-516F-4032-A7DD-516121715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527550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6" name="Line 24">
            <a:extLst>
              <a:ext uri="{FF2B5EF4-FFF2-40B4-BE49-F238E27FC236}">
                <a16:creationId xmlns:a16="http://schemas.microsoft.com/office/drawing/2014/main" id="{33FC0A72-C552-4707-934F-79DF5AEED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7" name="Oval 25">
            <a:extLst>
              <a:ext uri="{FF2B5EF4-FFF2-40B4-BE49-F238E27FC236}">
                <a16:creationId xmlns:a16="http://schemas.microsoft.com/office/drawing/2014/main" id="{D30DB11F-B2A6-42E1-85B9-8B224380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68" name="Oval 26">
            <a:extLst>
              <a:ext uri="{FF2B5EF4-FFF2-40B4-BE49-F238E27FC236}">
                <a16:creationId xmlns:a16="http://schemas.microsoft.com/office/drawing/2014/main" id="{D043E216-6485-4A43-986B-A0721BA2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44608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69" name="Oval 27">
            <a:extLst>
              <a:ext uri="{FF2B5EF4-FFF2-40B4-BE49-F238E27FC236}">
                <a16:creationId xmlns:a16="http://schemas.microsoft.com/office/drawing/2014/main" id="{AE5E931E-61AF-4B9E-9557-C6A19D4E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476750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70" name="Oval 28">
            <a:extLst>
              <a:ext uri="{FF2B5EF4-FFF2-40B4-BE49-F238E27FC236}">
                <a16:creationId xmlns:a16="http://schemas.microsoft.com/office/drawing/2014/main" id="{2A70FD58-BE27-48BC-9F2D-D40FFB07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71" name="Line 29">
            <a:extLst>
              <a:ext uri="{FF2B5EF4-FFF2-40B4-BE49-F238E27FC236}">
                <a16:creationId xmlns:a16="http://schemas.microsoft.com/office/drawing/2014/main" id="{CB30ED3F-38A8-42AB-9699-14546E7DF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2" name="Line 30">
            <a:extLst>
              <a:ext uri="{FF2B5EF4-FFF2-40B4-BE49-F238E27FC236}">
                <a16:creationId xmlns:a16="http://schemas.microsoft.com/office/drawing/2014/main" id="{65D55720-F212-4B10-ADA0-DB01C09F4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319713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3" name="Oval 33">
            <a:extLst>
              <a:ext uri="{FF2B5EF4-FFF2-40B4-BE49-F238E27FC236}">
                <a16:creationId xmlns:a16="http://schemas.microsoft.com/office/drawing/2014/main" id="{A028DFBE-0F49-464F-B3CB-0C8F303FA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52530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74" name="Oval 34">
            <a:extLst>
              <a:ext uri="{FF2B5EF4-FFF2-40B4-BE49-F238E27FC236}">
                <a16:creationId xmlns:a16="http://schemas.microsoft.com/office/drawing/2014/main" id="{621478FB-5BB0-4FAC-AC94-C5A19960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530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75" name="Oval 35">
            <a:extLst>
              <a:ext uri="{FF2B5EF4-FFF2-40B4-BE49-F238E27FC236}">
                <a16:creationId xmlns:a16="http://schemas.microsoft.com/office/drawing/2014/main" id="{0954FC57-677D-45E3-AA81-A3C6467F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5268913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76" name="Oval 36">
            <a:extLst>
              <a:ext uri="{FF2B5EF4-FFF2-40B4-BE49-F238E27FC236}">
                <a16:creationId xmlns:a16="http://schemas.microsoft.com/office/drawing/2014/main" id="{363A2835-5F51-41B6-8A4E-1CCCC6C3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77" name="Line 37">
            <a:extLst>
              <a:ext uri="{FF2B5EF4-FFF2-40B4-BE49-F238E27FC236}">
                <a16:creationId xmlns:a16="http://schemas.microsoft.com/office/drawing/2014/main" id="{32DF850B-E49C-450B-8486-FDEABB6BF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8" name="Line 38">
            <a:extLst>
              <a:ext uri="{FF2B5EF4-FFF2-40B4-BE49-F238E27FC236}">
                <a16:creationId xmlns:a16="http://schemas.microsoft.com/office/drawing/2014/main" id="{3F59282D-D3CB-44EE-A01D-2C11E393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61118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9" name="Oval 41">
            <a:extLst>
              <a:ext uri="{FF2B5EF4-FFF2-40B4-BE49-F238E27FC236}">
                <a16:creationId xmlns:a16="http://schemas.microsoft.com/office/drawing/2014/main" id="{DF89055B-2C75-457C-B429-F3ACEC200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6045200"/>
            <a:ext cx="936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80" name="Oval 42">
            <a:extLst>
              <a:ext uri="{FF2B5EF4-FFF2-40B4-BE49-F238E27FC236}">
                <a16:creationId xmlns:a16="http://schemas.microsoft.com/office/drawing/2014/main" id="{A8C77AF3-AF32-486D-AC87-4A50D212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60452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81" name="Oval 43">
            <a:extLst>
              <a:ext uri="{FF2B5EF4-FFF2-40B4-BE49-F238E27FC236}">
                <a16:creationId xmlns:a16="http://schemas.microsoft.com/office/drawing/2014/main" id="{CD4C1E76-2D90-4E86-8851-2AE2BC2F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60610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82" name="Oval 44">
            <a:extLst>
              <a:ext uri="{FF2B5EF4-FFF2-40B4-BE49-F238E27FC236}">
                <a16:creationId xmlns:a16="http://schemas.microsoft.com/office/drawing/2014/main" id="{CD23E4B1-E9BB-49C2-AFB7-BE66DC7D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5843588"/>
            <a:ext cx="96837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83" name="Line 45">
            <a:extLst>
              <a:ext uri="{FF2B5EF4-FFF2-40B4-BE49-F238E27FC236}">
                <a16:creationId xmlns:a16="http://schemas.microsoft.com/office/drawing/2014/main" id="{38D8FD2C-E88B-4235-A1BA-5F29E16B5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84" name="Text Box 46">
            <a:extLst>
              <a:ext uri="{FF2B5EF4-FFF2-40B4-BE49-F238E27FC236}">
                <a16:creationId xmlns:a16="http://schemas.microsoft.com/office/drawing/2014/main" id="{3F923F7E-2776-47B9-B619-AD25B4175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264160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元データ</a:t>
            </a:r>
          </a:p>
        </p:txBody>
      </p:sp>
      <p:sp>
        <p:nvSpPr>
          <p:cNvPr id="6185" name="Text Box 47">
            <a:extLst>
              <a:ext uri="{FF2B5EF4-FFF2-40B4-BE49-F238E27FC236}">
                <a16:creationId xmlns:a16="http://schemas.microsoft.com/office/drawing/2014/main" id="{18DF22BC-D4BF-4B36-83B6-85E725CC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500438"/>
            <a:ext cx="1017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ずれなし</a:t>
            </a:r>
          </a:p>
        </p:txBody>
      </p:sp>
      <p:sp>
        <p:nvSpPr>
          <p:cNvPr id="6186" name="Text Box 48">
            <a:extLst>
              <a:ext uri="{FF2B5EF4-FFF2-40B4-BE49-F238E27FC236}">
                <a16:creationId xmlns:a16="http://schemas.microsoft.com/office/drawing/2014/main" id="{5CE5F621-362E-4892-98A2-337B6970F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432276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１つずれ</a:t>
            </a:r>
          </a:p>
        </p:txBody>
      </p:sp>
      <p:sp>
        <p:nvSpPr>
          <p:cNvPr id="6187" name="Text Box 49">
            <a:extLst>
              <a:ext uri="{FF2B5EF4-FFF2-40B4-BE49-F238E27FC236}">
                <a16:creationId xmlns:a16="http://schemas.microsoft.com/office/drawing/2014/main" id="{16B6E484-C8BA-4FD0-9C0B-E9E0520E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078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２つずれ</a:t>
            </a:r>
          </a:p>
        </p:txBody>
      </p:sp>
      <p:sp>
        <p:nvSpPr>
          <p:cNvPr id="6188" name="Text Box 50">
            <a:extLst>
              <a:ext uri="{FF2B5EF4-FFF2-40B4-BE49-F238E27FC236}">
                <a16:creationId xmlns:a16="http://schemas.microsoft.com/office/drawing/2014/main" id="{BC451C0B-469F-4E9C-8E9D-E978FF5D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705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３つずれ</a:t>
            </a:r>
          </a:p>
        </p:txBody>
      </p:sp>
      <p:sp>
        <p:nvSpPr>
          <p:cNvPr id="6189" name="AutoShape 51">
            <a:extLst>
              <a:ext uri="{FF2B5EF4-FFF2-40B4-BE49-F238E27FC236}">
                <a16:creationId xmlns:a16="http://schemas.microsoft.com/office/drawing/2014/main" id="{A77D0782-76A5-418F-931B-4CE5E59FC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408613"/>
            <a:ext cx="682625" cy="144462"/>
          </a:xfrm>
          <a:prstGeom prst="rightArrow">
            <a:avLst>
              <a:gd name="adj1" fmla="val 50000"/>
              <a:gd name="adj2" fmla="val 118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90" name="AutoShape 52">
            <a:extLst>
              <a:ext uri="{FF2B5EF4-FFF2-40B4-BE49-F238E27FC236}">
                <a16:creationId xmlns:a16="http://schemas.microsoft.com/office/drawing/2014/main" id="{1C79359E-D33F-4831-8139-75C357E4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273800"/>
            <a:ext cx="971550" cy="142875"/>
          </a:xfrm>
          <a:prstGeom prst="right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91" name="AutoShape 53">
            <a:extLst>
              <a:ext uri="{FF2B5EF4-FFF2-40B4-BE49-F238E27FC236}">
                <a16:creationId xmlns:a16="http://schemas.microsoft.com/office/drawing/2014/main" id="{CA85939F-B54F-46CF-98FF-2CEC85A36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529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92" name="Rectangle 54">
            <a:extLst>
              <a:ext uri="{FF2B5EF4-FFF2-40B4-BE49-F238E27FC236}">
                <a16:creationId xmlns:a16="http://schemas.microsoft.com/office/drawing/2014/main" id="{AF7A7A61-282C-4EEC-B900-2198CC9C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349500"/>
            <a:ext cx="27717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6193" name="AutoShape 55">
            <a:extLst>
              <a:ext uri="{FF2B5EF4-FFF2-40B4-BE49-F238E27FC236}">
                <a16:creationId xmlns:a16="http://schemas.microsoft.com/office/drawing/2014/main" id="{0927B7E4-8F85-4DA7-91F3-FF1F11CB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092825"/>
            <a:ext cx="2447925" cy="765175"/>
          </a:xfrm>
          <a:prstGeom prst="wedgeRoundRectCallout">
            <a:avLst>
              <a:gd name="adj1" fmla="val 45653"/>
              <a:gd name="adj2" fmla="val -12095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巡回していないとき，ずれたデータは０</a:t>
            </a: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BF17CD72-6609-4580-9F19-7C779B1806B1}"/>
              </a:ext>
            </a:extLst>
          </p:cNvPr>
          <p:cNvSpPr/>
          <p:nvPr/>
        </p:nvSpPr>
        <p:spPr>
          <a:xfrm>
            <a:off x="5959475" y="2005013"/>
            <a:ext cx="1963738" cy="13144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6195" name="正方形/長方形 50">
            <a:extLst>
              <a:ext uri="{FF2B5EF4-FFF2-40B4-BE49-F238E27FC236}">
                <a16:creationId xmlns:a16="http://schemas.microsoft.com/office/drawing/2014/main" id="{B6D262DB-4E7B-4E97-A62D-4638313D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61913"/>
            <a:ext cx="1290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b="1"/>
              <a:t>課題</a:t>
            </a:r>
            <a:r>
              <a:rPr lang="en-US" altLang="ja-JP" b="1"/>
              <a:t>2-1-1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DDB0A11-1503-439E-9A97-C03CEDE727B7}"/>
              </a:ext>
            </a:extLst>
          </p:cNvPr>
          <p:cNvSpPr/>
          <p:nvPr/>
        </p:nvSpPr>
        <p:spPr>
          <a:xfrm>
            <a:off x="628650" y="2406650"/>
            <a:ext cx="5148263" cy="1716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7171" name="Rectangle 10">
            <a:extLst>
              <a:ext uri="{FF2B5EF4-FFF2-40B4-BE49-F238E27FC236}">
                <a16:creationId xmlns:a16="http://schemas.microsoft.com/office/drawing/2014/main" id="{5866442A-3DF9-461F-970C-CDCB0557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808288"/>
            <a:ext cx="949325" cy="936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7172" name="Rectangle 9">
            <a:extLst>
              <a:ext uri="{FF2B5EF4-FFF2-40B4-BE49-F238E27FC236}">
                <a16:creationId xmlns:a16="http://schemas.microsoft.com/office/drawing/2014/main" id="{813A1373-94F0-407F-B862-69090826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771775"/>
            <a:ext cx="1216025" cy="936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7EBDF1C-B6EE-46F1-AFA5-2CB2F254F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ウィナー・ヒンチンの定理を使う</a:t>
            </a:r>
          </a:p>
        </p:txBody>
      </p:sp>
      <p:graphicFrame>
        <p:nvGraphicFramePr>
          <p:cNvPr id="7174" name="Object 4">
            <a:extLst>
              <a:ext uri="{FF2B5EF4-FFF2-40B4-BE49-F238E27FC236}">
                <a16:creationId xmlns:a16="http://schemas.microsoft.com/office/drawing/2014/main" id="{B061A279-4F6C-47FA-8132-9AD984B007A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322388" y="2771775"/>
          <a:ext cx="385762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数式" r:id="rId3" imgW="1663700" imgH="876300" progId="Equation.3">
                  <p:embed/>
                </p:oleObj>
              </mc:Choice>
              <mc:Fallback>
                <p:oleObj name="数式" r:id="rId3" imgW="1663700" imgH="87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771775"/>
                        <a:ext cx="3857625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644D8C0F-A458-445D-AB49-1E09A5CE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583238"/>
            <a:ext cx="857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ただしこのまま何も考えずに処理すると，</a:t>
            </a:r>
            <a:r>
              <a:rPr lang="ja-JP" altLang="en-US" sz="1800">
                <a:solidFill>
                  <a:schemeClr val="folHlink"/>
                </a:solidFill>
              </a:rPr>
              <a:t>巡回自己相関関数</a:t>
            </a:r>
            <a:r>
              <a:rPr lang="ja-JP" altLang="en-US" sz="1800"/>
              <a:t>となることもあるので注意．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AE083943-9E5D-4BD7-A2FE-BC418FBE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712913"/>
            <a:ext cx="3128963" cy="717550"/>
          </a:xfrm>
          <a:prstGeom prst="cloudCallout">
            <a:avLst>
              <a:gd name="adj1" fmla="val -22842"/>
              <a:gd name="adj2" fmla="val 1006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ja-JP" sz="1200" dirty="0"/>
              <a:t>DFT</a:t>
            </a:r>
            <a:r>
              <a:rPr lang="ja-JP" altLang="en-US" sz="1200" dirty="0"/>
              <a:t>の処理を</a:t>
            </a:r>
            <a:r>
              <a:rPr lang="en-US" altLang="ja-JP" sz="1200" dirty="0"/>
              <a:t>FFT</a:t>
            </a:r>
            <a:r>
              <a:rPr lang="ja-JP" altLang="en-US" sz="1200" dirty="0"/>
              <a:t>に変更すれば計算量の軽減に！</a:t>
            </a:r>
          </a:p>
        </p:txBody>
      </p:sp>
      <p:sp>
        <p:nvSpPr>
          <p:cNvPr id="3080" name="AutoShape 12">
            <a:extLst>
              <a:ext uri="{FF2B5EF4-FFF2-40B4-BE49-F238E27FC236}">
                <a16:creationId xmlns:a16="http://schemas.microsoft.com/office/drawing/2014/main" id="{2AFEE9E6-2253-44F5-8B29-8607FCCB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2589213"/>
            <a:ext cx="2124075" cy="1825625"/>
          </a:xfrm>
          <a:prstGeom prst="wedgeEllipseCallout">
            <a:avLst>
              <a:gd name="adj1" fmla="val -86431"/>
              <a:gd name="adj2" fmla="val -1266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ja-JP" altLang="en-US" sz="1400" dirty="0"/>
              <a:t>今回この関係を利用する</a:t>
            </a:r>
            <a:endParaRPr lang="en-US" altLang="ja-JP" sz="1400" dirty="0"/>
          </a:p>
          <a:p>
            <a:pPr algn="ctr" eaLnBrk="1" hangingPunct="1">
              <a:defRPr/>
            </a:pPr>
            <a:endParaRPr lang="en-US" altLang="ja-JP" sz="1400" dirty="0"/>
          </a:p>
          <a:p>
            <a:pPr algn="ctr" eaLnBrk="1" hangingPunct="1">
              <a:defRPr/>
            </a:pPr>
            <a:r>
              <a:rPr lang="ja-JP" altLang="en-US" sz="1400" b="1" dirty="0">
                <a:solidFill>
                  <a:schemeClr val="tx2">
                    <a:lumMod val="50000"/>
                  </a:schemeClr>
                </a:solidFill>
              </a:rPr>
              <a:t>パワースペクトルを</a:t>
            </a:r>
            <a:r>
              <a:rPr lang="en-US" altLang="ja-JP" sz="1400" b="1" dirty="0">
                <a:solidFill>
                  <a:schemeClr val="tx2">
                    <a:lumMod val="50000"/>
                  </a:schemeClr>
                </a:solidFill>
              </a:rPr>
              <a:t>IDFT</a:t>
            </a:r>
            <a:r>
              <a:rPr lang="ja-JP" altLang="en-US" sz="1400" b="1" dirty="0">
                <a:solidFill>
                  <a:schemeClr val="tx2">
                    <a:lumMod val="50000"/>
                  </a:schemeClr>
                </a:solidFill>
              </a:rPr>
              <a:t>すれば自己相関関数が出てくる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B739B389-172F-462B-BEB6-A1840BC32E3C}"/>
              </a:ext>
            </a:extLst>
          </p:cNvPr>
          <p:cNvSpPr/>
          <p:nvPr/>
        </p:nvSpPr>
        <p:spPr>
          <a:xfrm>
            <a:off x="117475" y="6167438"/>
            <a:ext cx="920750" cy="438150"/>
          </a:xfrm>
          <a:prstGeom prst="wedgeRoundRectCallout">
            <a:avLst>
              <a:gd name="adj1" fmla="val 183726"/>
              <a:gd name="adj2" fmla="val -58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200" dirty="0"/>
              <a:t>元データの数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73B263B-F82D-481D-ACA7-487663636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データ４点個を</a:t>
            </a:r>
            <a:r>
              <a:rPr lang="en-US" altLang="ja-JP" sz="4000"/>
              <a:t>4</a:t>
            </a:r>
            <a:r>
              <a:rPr lang="ja-JP" altLang="en-US" sz="4000"/>
              <a:t>点</a:t>
            </a:r>
            <a:r>
              <a:rPr lang="en-US" altLang="ja-JP" sz="4000"/>
              <a:t>FFT</a:t>
            </a:r>
            <a:r>
              <a:rPr lang="ja-JP" altLang="en-US" sz="4000"/>
              <a:t>で計算すると</a:t>
            </a:r>
            <a:br>
              <a:rPr lang="en-US" altLang="ja-JP" sz="4000"/>
            </a:br>
            <a:r>
              <a:rPr lang="ja-JP" altLang="en-US" sz="4000"/>
              <a:t>（</a:t>
            </a:r>
            <a:r>
              <a:rPr lang="ja-JP" altLang="en-US" sz="4000">
                <a:solidFill>
                  <a:srgbClr val="FF0000"/>
                </a:solidFill>
              </a:rPr>
              <a:t>巡回自己相関関数</a:t>
            </a:r>
            <a:r>
              <a:rPr lang="ja-JP" altLang="en-US" sz="4000"/>
              <a:t>に対応する）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DFE83139-03E9-4550-B1EB-F71400B5DC6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23963" y="2092325"/>
          <a:ext cx="4037012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数式" r:id="rId3" imgW="2527300" imgH="2844800" progId="Equation.3">
                  <p:embed/>
                </p:oleObj>
              </mc:Choice>
              <mc:Fallback>
                <p:oleObj name="数式" r:id="rId3" imgW="2527300" imgH="284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092325"/>
                        <a:ext cx="4037012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>
            <a:extLst>
              <a:ext uri="{FF2B5EF4-FFF2-40B4-BE49-F238E27FC236}">
                <a16:creationId xmlns:a16="http://schemas.microsoft.com/office/drawing/2014/main" id="{414038F3-D0EF-400F-9131-B8BAD87F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1747838"/>
            <a:ext cx="1392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元データ</a:t>
            </a:r>
            <a:r>
              <a:rPr lang="en-US" altLang="ja-JP" sz="1800"/>
              <a:t>4</a:t>
            </a:r>
            <a:r>
              <a:rPr lang="ja-JP" altLang="en-US" sz="1800"/>
              <a:t>個</a:t>
            </a:r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914445A8-332C-460E-B8FB-09A2C573E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244850"/>
            <a:ext cx="183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パワースペクトル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80A8716A-54A3-4BC7-90A6-583B5138F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868863"/>
            <a:ext cx="3097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巡回自己相関関数と同じ結果</a:t>
            </a:r>
          </a:p>
        </p:txBody>
      </p:sp>
      <p:sp>
        <p:nvSpPr>
          <p:cNvPr id="8200" name="AutoShape 9">
            <a:extLst>
              <a:ext uri="{FF2B5EF4-FFF2-40B4-BE49-F238E27FC236}">
                <a16:creationId xmlns:a16="http://schemas.microsoft.com/office/drawing/2014/main" id="{40238DF5-F286-46DC-B12B-CF64EF08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804988"/>
            <a:ext cx="3276600" cy="1423987"/>
          </a:xfrm>
          <a:prstGeom prst="cloudCallout">
            <a:avLst>
              <a:gd name="adj1" fmla="val -65903"/>
              <a:gd name="adj2" fmla="val 1950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dirty="0"/>
              <a:t>FFT</a:t>
            </a:r>
            <a:r>
              <a:rPr lang="ja-JP" altLang="en-US" dirty="0"/>
              <a:t>を利用して４点のデータを，そのまま計算すると</a:t>
            </a: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D44EF5A0-A4E1-48D7-B130-205A2266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5624513"/>
            <a:ext cx="2736850" cy="1233487"/>
          </a:xfrm>
          <a:prstGeom prst="cloudCallout">
            <a:avLst>
              <a:gd name="adj1" fmla="val -46519"/>
              <a:gd name="adj2" fmla="val -7792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ja-JP" altLang="en-US" sz="1400"/>
              <a:t>データの巡回を想定しているならならこれで良い</a:t>
            </a:r>
          </a:p>
        </p:txBody>
      </p:sp>
      <p:sp>
        <p:nvSpPr>
          <p:cNvPr id="8202" name="Line 11">
            <a:extLst>
              <a:ext uri="{FF2B5EF4-FFF2-40B4-BE49-F238E27FC236}">
                <a16:creationId xmlns:a16="http://schemas.microsoft.com/office/drawing/2014/main" id="{8BAF30F7-4436-4369-9FB8-C4E991D71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5300663"/>
            <a:ext cx="25082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AEB9E64A-72D7-4182-B0B8-00D0A5292B32}"/>
              </a:ext>
            </a:extLst>
          </p:cNvPr>
          <p:cNvSpPr/>
          <p:nvPr/>
        </p:nvSpPr>
        <p:spPr>
          <a:xfrm>
            <a:off x="1724025" y="1931988"/>
            <a:ext cx="730250" cy="1679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BF832B-C8E0-4459-B503-F13A4258D12A}"/>
              </a:ext>
            </a:extLst>
          </p:cNvPr>
          <p:cNvSpPr/>
          <p:nvPr/>
        </p:nvSpPr>
        <p:spPr>
          <a:xfrm>
            <a:off x="2271713" y="5911850"/>
            <a:ext cx="401637" cy="328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8B461714-8458-49AC-859A-FEA5F90BCDEA}"/>
              </a:ext>
            </a:extLst>
          </p:cNvPr>
          <p:cNvSpPr/>
          <p:nvPr/>
        </p:nvSpPr>
        <p:spPr>
          <a:xfrm>
            <a:off x="2212975" y="6386513"/>
            <a:ext cx="1674813" cy="471487"/>
          </a:xfrm>
          <a:prstGeom prst="wedgeRoundRectCallout">
            <a:avLst>
              <a:gd name="adj1" fmla="val -3444"/>
              <a:gd name="adj2" fmla="val -143054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200" dirty="0"/>
              <a:t>ＩＦＦＴ計算では</a:t>
            </a:r>
            <a:r>
              <a:rPr lang="en-US" altLang="ja-JP" sz="1200" dirty="0"/>
              <a:t>1/4</a:t>
            </a:r>
            <a:r>
              <a:rPr lang="ja-JP" altLang="en-US" sz="1200" dirty="0"/>
              <a:t>されていることに注意</a:t>
            </a:r>
            <a:endParaRPr lang="en-US" altLang="ja-JP" sz="1200" dirty="0"/>
          </a:p>
        </p:txBody>
      </p:sp>
      <p:sp>
        <p:nvSpPr>
          <p:cNvPr id="8206" name="正方形/長方形 13">
            <a:extLst>
              <a:ext uri="{FF2B5EF4-FFF2-40B4-BE49-F238E27FC236}">
                <a16:creationId xmlns:a16="http://schemas.microsoft.com/office/drawing/2014/main" id="{7B2AED97-CAC3-4CD2-8B27-3D1CF0BA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61913"/>
            <a:ext cx="1290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b="1"/>
              <a:t>課題</a:t>
            </a:r>
            <a:r>
              <a:rPr lang="en-US" altLang="ja-JP" b="1"/>
              <a:t>2-1-1</a:t>
            </a: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>
            <a:extLst>
              <a:ext uri="{FF2B5EF4-FFF2-40B4-BE49-F238E27FC236}">
                <a16:creationId xmlns:a16="http://schemas.microsoft.com/office/drawing/2014/main" id="{7013F9E2-C352-463F-9A61-CAAE1AC9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37063"/>
            <a:ext cx="323850" cy="10445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9219" name="Rectangle 17">
            <a:extLst>
              <a:ext uri="{FF2B5EF4-FFF2-40B4-BE49-F238E27FC236}">
                <a16:creationId xmlns:a16="http://schemas.microsoft.com/office/drawing/2014/main" id="{9FCF4480-D592-4849-BFB7-E23284A3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284538"/>
            <a:ext cx="215900" cy="10080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9220" name="AutoShape 12">
            <a:extLst>
              <a:ext uri="{FF2B5EF4-FFF2-40B4-BE49-F238E27FC236}">
                <a16:creationId xmlns:a16="http://schemas.microsoft.com/office/drawing/2014/main" id="{FD6AB6B3-38A3-4348-BD19-7324B8D5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936625" cy="1512887"/>
          </a:xfrm>
          <a:prstGeom prst="wedgeRoundRectCallout">
            <a:avLst>
              <a:gd name="adj1" fmla="val 145255"/>
              <a:gd name="adj2" fmla="val 250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 b="1">
                <a:solidFill>
                  <a:srgbClr val="FF0000"/>
                </a:solidFill>
              </a:rPr>
              <a:t>４点しか無いデータに</a:t>
            </a:r>
            <a:r>
              <a:rPr lang="en-US" altLang="ja-JP" sz="1400" b="1">
                <a:solidFill>
                  <a:srgbClr val="FF0000"/>
                </a:solidFill>
              </a:rPr>
              <a:t>0</a:t>
            </a:r>
            <a:r>
              <a:rPr lang="ja-JP" altLang="en-US" sz="1400" b="1">
                <a:solidFill>
                  <a:srgbClr val="FF0000"/>
                </a:solidFill>
              </a:rPr>
              <a:t>を付加して拡大し計算</a:t>
            </a: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A1DC53C6-668B-4AAC-B402-4D722261F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データ</a:t>
            </a:r>
            <a:r>
              <a:rPr lang="en-US" altLang="ja-JP" sz="4000"/>
              <a:t>4</a:t>
            </a:r>
            <a:r>
              <a:rPr lang="ja-JP" altLang="en-US" sz="4000"/>
              <a:t>個を８点</a:t>
            </a:r>
            <a:r>
              <a:rPr lang="en-US" altLang="ja-JP" sz="4000"/>
              <a:t>FFT</a:t>
            </a:r>
            <a:r>
              <a:rPr lang="ja-JP" altLang="en-US" sz="4000"/>
              <a:t>で計算すると</a:t>
            </a:r>
            <a:br>
              <a:rPr lang="en-US" altLang="ja-JP" sz="4000"/>
            </a:br>
            <a:r>
              <a:rPr lang="ja-JP" altLang="en-US" sz="4000"/>
              <a:t>（</a:t>
            </a:r>
            <a:r>
              <a:rPr lang="ja-JP" altLang="en-US" sz="4000">
                <a:solidFill>
                  <a:srgbClr val="FF0000"/>
                </a:solidFill>
              </a:rPr>
              <a:t>非巡回自己相関関数</a:t>
            </a:r>
            <a:r>
              <a:rPr lang="ja-JP" altLang="en-US" sz="4000"/>
              <a:t>に対応）</a:t>
            </a: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40758C2C-C3F5-4AB7-8425-1F3F897EF05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95400" y="2189163"/>
          <a:ext cx="41529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数式" r:id="rId3" imgW="3530600" imgH="3708400" progId="Equation.3">
                  <p:embed/>
                </p:oleObj>
              </mc:Choice>
              <mc:Fallback>
                <p:oleObj name="数式" r:id="rId3" imgW="3530600" imgH="370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89163"/>
                        <a:ext cx="415290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4">
            <a:extLst>
              <a:ext uri="{FF2B5EF4-FFF2-40B4-BE49-F238E27FC236}">
                <a16:creationId xmlns:a16="http://schemas.microsoft.com/office/drawing/2014/main" id="{7F62309E-CB4C-482C-92D5-117E46AB6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79705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元データ</a:t>
            </a:r>
            <a:r>
              <a:rPr lang="en-US" altLang="ja-JP" sz="1800"/>
              <a:t>4</a:t>
            </a:r>
            <a:r>
              <a:rPr lang="ja-JP" altLang="en-US" sz="1800"/>
              <a:t>個</a:t>
            </a:r>
          </a:p>
        </p:txBody>
      </p:sp>
      <p:sp>
        <p:nvSpPr>
          <p:cNvPr id="9224" name="Text Box 5">
            <a:extLst>
              <a:ext uri="{FF2B5EF4-FFF2-40B4-BE49-F238E27FC236}">
                <a16:creationId xmlns:a16="http://schemas.microsoft.com/office/drawing/2014/main" id="{5CE2346F-2FBE-4712-92A2-A56EA77F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1801813"/>
            <a:ext cx="183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パワースペクトル</a:t>
            </a:r>
          </a:p>
        </p:txBody>
      </p:sp>
      <p:sp>
        <p:nvSpPr>
          <p:cNvPr id="9225" name="Text Box 6">
            <a:extLst>
              <a:ext uri="{FF2B5EF4-FFF2-40B4-BE49-F238E27FC236}">
                <a16:creationId xmlns:a16="http://schemas.microsoft.com/office/drawing/2014/main" id="{DA6D85F1-1C04-47F4-9789-824D5D91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5434013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/>
              <a:t>非巡回自己相関関数の結果</a:t>
            </a:r>
            <a:endParaRPr lang="en-US" altLang="ja-JP" sz="1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/>
              <a:t>（通常計算した場合と同じ）</a:t>
            </a:r>
          </a:p>
        </p:txBody>
      </p:sp>
      <p:sp>
        <p:nvSpPr>
          <p:cNvPr id="9226" name="AutoShape 13">
            <a:extLst>
              <a:ext uri="{FF2B5EF4-FFF2-40B4-BE49-F238E27FC236}">
                <a16:creationId xmlns:a16="http://schemas.microsoft.com/office/drawing/2014/main" id="{48318313-9917-49ED-8C4B-465E298B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357563"/>
            <a:ext cx="252413" cy="863600"/>
          </a:xfrm>
          <a:prstGeom prst="upDownArrow">
            <a:avLst>
              <a:gd name="adj1" fmla="val 50000"/>
              <a:gd name="adj2" fmla="val 684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9227" name="AutoShape 15">
            <a:extLst>
              <a:ext uri="{FF2B5EF4-FFF2-40B4-BE49-F238E27FC236}">
                <a16:creationId xmlns:a16="http://schemas.microsoft.com/office/drawing/2014/main" id="{BDA9B942-CF86-4AF0-9ACD-B9273984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00213"/>
            <a:ext cx="2808288" cy="1765300"/>
          </a:xfrm>
          <a:prstGeom prst="cloudCallout">
            <a:avLst>
              <a:gd name="adj1" fmla="val -39712"/>
              <a:gd name="adj2" fmla="val -2778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dirty="0"/>
              <a:t>データの巡回の影響がない程度に</a:t>
            </a:r>
            <a:r>
              <a:rPr lang="en-US" altLang="ja-JP" dirty="0"/>
              <a:t>0</a:t>
            </a:r>
            <a:r>
              <a:rPr lang="ja-JP" altLang="en-US" dirty="0"/>
              <a:t>を付加（データを長くする）</a:t>
            </a:r>
          </a:p>
        </p:txBody>
      </p:sp>
      <p:sp>
        <p:nvSpPr>
          <p:cNvPr id="9228" name="Text Box 16">
            <a:extLst>
              <a:ext uri="{FF2B5EF4-FFF2-40B4-BE49-F238E27FC236}">
                <a16:creationId xmlns:a16="http://schemas.microsoft.com/office/drawing/2014/main" id="{E8ABA486-79A8-484E-BD2D-FF46B961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3500438"/>
            <a:ext cx="33543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b="1">
                <a:solidFill>
                  <a:schemeClr val="folHlink"/>
                </a:solidFill>
              </a:rPr>
              <a:t>0</a:t>
            </a:r>
            <a:r>
              <a:rPr lang="ja-JP" altLang="en-US" sz="1600" b="1">
                <a:solidFill>
                  <a:schemeClr val="folHlink"/>
                </a:solidFill>
              </a:rPr>
              <a:t>を付加する数は？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/>
              <a:t>自己相関関数</a:t>
            </a:r>
            <a:r>
              <a:rPr lang="en-US" altLang="ja-JP" sz="1600"/>
              <a:t>Rxx(m)</a:t>
            </a:r>
            <a:r>
              <a:rPr lang="ja-JP" altLang="en-US" sz="1600"/>
              <a:t>の</a:t>
            </a:r>
            <a:endParaRPr lang="en-US" altLang="ja-JP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/>
              <a:t>時間ずれ（シフト量）</a:t>
            </a:r>
            <a:r>
              <a:rPr lang="en-US" altLang="ja-JP" sz="1600"/>
              <a:t>m</a:t>
            </a:r>
            <a:r>
              <a:rPr lang="ja-JP" altLang="en-US" sz="1600"/>
              <a:t>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/>
              <a:t>最大値以上にすればよい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/>
              <a:t>（例）</a:t>
            </a:r>
            <a:r>
              <a:rPr lang="en-US" altLang="ja-JP" sz="1600"/>
              <a:t>m=0</a:t>
            </a:r>
            <a:r>
              <a:rPr lang="ja-JP" altLang="en-US" sz="1600"/>
              <a:t>～</a:t>
            </a:r>
            <a:r>
              <a:rPr lang="en-US" altLang="ja-JP" sz="1600"/>
              <a:t>3</a:t>
            </a:r>
            <a:r>
              <a:rPr lang="ja-JP" altLang="en-US" sz="1600"/>
              <a:t>までを得たいなら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/>
              <a:t>3</a:t>
            </a:r>
            <a:r>
              <a:rPr lang="ja-JP" altLang="en-US" sz="1600"/>
              <a:t>個以上の</a:t>
            </a:r>
            <a:r>
              <a:rPr lang="en-US" altLang="ja-JP" sz="1600"/>
              <a:t>0</a:t>
            </a:r>
            <a:r>
              <a:rPr lang="ja-JP" altLang="en-US" sz="1600"/>
              <a:t>を付加してＦＦＴする．</a:t>
            </a:r>
            <a:endParaRPr lang="en-US" altLang="ja-JP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FF0000"/>
                </a:solidFill>
              </a:rPr>
              <a:t>＊但しＦＦＴなので</a:t>
            </a:r>
            <a:r>
              <a:rPr lang="en-US" altLang="ja-JP" sz="1600">
                <a:solidFill>
                  <a:srgbClr val="FF0000"/>
                </a:solidFill>
              </a:rPr>
              <a:t>2</a:t>
            </a:r>
            <a:r>
              <a:rPr lang="ja-JP" altLang="en-US" sz="1600">
                <a:solidFill>
                  <a:srgbClr val="FF0000"/>
                </a:solidFill>
              </a:rPr>
              <a:t>のべき乗点とする</a:t>
            </a:r>
          </a:p>
        </p:txBody>
      </p:sp>
      <p:sp>
        <p:nvSpPr>
          <p:cNvPr id="9229" name="AutoShape 19">
            <a:extLst>
              <a:ext uri="{FF2B5EF4-FFF2-40B4-BE49-F238E27FC236}">
                <a16:creationId xmlns:a16="http://schemas.microsoft.com/office/drawing/2014/main" id="{3C149D90-2E9E-4506-9672-BDD9E65C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2" y="4473575"/>
            <a:ext cx="467419" cy="971550"/>
          </a:xfrm>
          <a:prstGeom prst="upDownArrow">
            <a:avLst>
              <a:gd name="adj1" fmla="val 50000"/>
              <a:gd name="adj2" fmla="val 76981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A702E24-4B7C-41B8-B459-D291EED148BB}"/>
              </a:ext>
            </a:extLst>
          </p:cNvPr>
          <p:cNvSpPr/>
          <p:nvPr/>
        </p:nvSpPr>
        <p:spPr>
          <a:xfrm>
            <a:off x="1724025" y="2151063"/>
            <a:ext cx="511175" cy="12049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4470CC4C-7B6B-4701-84D5-C0C1894C7AB5}"/>
              </a:ext>
            </a:extLst>
          </p:cNvPr>
          <p:cNvSpPr/>
          <p:nvPr/>
        </p:nvSpPr>
        <p:spPr>
          <a:xfrm>
            <a:off x="230188" y="6121400"/>
            <a:ext cx="920750" cy="438150"/>
          </a:xfrm>
          <a:prstGeom prst="wedgeRoundRectCallout">
            <a:avLst>
              <a:gd name="adj1" fmla="val 154952"/>
              <a:gd name="adj2" fmla="val -16959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200" b="1" dirty="0">
                <a:solidFill>
                  <a:srgbClr val="FF0000"/>
                </a:solidFill>
              </a:rPr>
              <a:t>元データの数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FB424E-0477-4D3B-8939-32405A45307B}"/>
              </a:ext>
            </a:extLst>
          </p:cNvPr>
          <p:cNvSpPr/>
          <p:nvPr/>
        </p:nvSpPr>
        <p:spPr>
          <a:xfrm>
            <a:off x="2089150" y="5510213"/>
            <a:ext cx="255588" cy="219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7" name="角丸四角形吹き出し 16">
            <a:extLst>
              <a:ext uri="{FF2B5EF4-FFF2-40B4-BE49-F238E27FC236}">
                <a16:creationId xmlns:a16="http://schemas.microsoft.com/office/drawing/2014/main" id="{C9732712-2F24-4801-8613-BFEDADF87B69}"/>
              </a:ext>
            </a:extLst>
          </p:cNvPr>
          <p:cNvSpPr/>
          <p:nvPr/>
        </p:nvSpPr>
        <p:spPr>
          <a:xfrm>
            <a:off x="1509713" y="6375400"/>
            <a:ext cx="1674812" cy="471488"/>
          </a:xfrm>
          <a:prstGeom prst="wedgeRoundRectCallout">
            <a:avLst>
              <a:gd name="adj1" fmla="val 12479"/>
              <a:gd name="adj2" fmla="val -229923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200" dirty="0"/>
              <a:t>ＩＦＦＴ計算では</a:t>
            </a:r>
            <a:r>
              <a:rPr lang="en-US" altLang="ja-JP" sz="1200" dirty="0"/>
              <a:t>1/8</a:t>
            </a:r>
            <a:r>
              <a:rPr lang="ja-JP" altLang="en-US" sz="1200" dirty="0"/>
              <a:t>されていることに注意</a:t>
            </a:r>
            <a:endParaRPr lang="en-US" altLang="ja-JP" sz="1200" dirty="0"/>
          </a:p>
        </p:txBody>
      </p:sp>
      <p:sp>
        <p:nvSpPr>
          <p:cNvPr id="9236" name="正方形/長方形 17">
            <a:extLst>
              <a:ext uri="{FF2B5EF4-FFF2-40B4-BE49-F238E27FC236}">
                <a16:creationId xmlns:a16="http://schemas.microsoft.com/office/drawing/2014/main" id="{E827F4A5-0BD9-4719-BD49-1AE6EED7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61913"/>
            <a:ext cx="229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b="1"/>
              <a:t>課題</a:t>
            </a:r>
            <a:r>
              <a:rPr lang="en-US" altLang="ja-JP" b="1"/>
              <a:t>2-1-1</a:t>
            </a:r>
            <a:r>
              <a:rPr lang="ja-JP" altLang="en-US" b="1"/>
              <a:t>＆</a:t>
            </a:r>
            <a:r>
              <a:rPr lang="en-US" altLang="ja-JP" b="1"/>
              <a:t> 2-1-2</a:t>
            </a:r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EF949BF-65D6-440E-8835-DD7CBA3FDDAB}"/>
              </a:ext>
            </a:extLst>
          </p:cNvPr>
          <p:cNvSpPr/>
          <p:nvPr/>
        </p:nvSpPr>
        <p:spPr>
          <a:xfrm>
            <a:off x="6288111" y="3319462"/>
            <a:ext cx="1131904" cy="29210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245" name="AutoShape 13">
            <a:extLst>
              <a:ext uri="{FF2B5EF4-FFF2-40B4-BE49-F238E27FC236}">
                <a16:creationId xmlns:a16="http://schemas.microsoft.com/office/drawing/2014/main" id="{FA1BCA47-F3AD-4075-9C28-744C46817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2349500"/>
            <a:ext cx="719138" cy="3527425"/>
          </a:xfrm>
          <a:prstGeom prst="downArrow">
            <a:avLst>
              <a:gd name="adj1" fmla="val 50000"/>
              <a:gd name="adj2" fmla="val 12262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48" name="Rectangle 2">
            <a:extLst>
              <a:ext uri="{FF2B5EF4-FFF2-40B4-BE49-F238E27FC236}">
                <a16:creationId xmlns:a16="http://schemas.microsoft.com/office/drawing/2014/main" id="{DC6B8BE3-4E6A-4981-B05E-9E60B5B02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計算処理の流れまとめ</a:t>
            </a:r>
          </a:p>
        </p:txBody>
      </p:sp>
      <p:sp>
        <p:nvSpPr>
          <p:cNvPr id="10249" name="Text Box 4">
            <a:extLst>
              <a:ext uri="{FF2B5EF4-FFF2-40B4-BE49-F238E27FC236}">
                <a16:creationId xmlns:a16="http://schemas.microsoft.com/office/drawing/2014/main" id="{811518EA-2F53-4BE2-8688-F0BCEC20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20399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データ</a:t>
            </a:r>
            <a:r>
              <a:rPr lang="en-US" altLang="ja-JP" sz="1800"/>
              <a:t>N</a:t>
            </a:r>
            <a:r>
              <a:rPr lang="ja-JP" altLang="en-US" sz="1800"/>
              <a:t>個がある</a:t>
            </a:r>
          </a:p>
        </p:txBody>
      </p:sp>
      <p:sp>
        <p:nvSpPr>
          <p:cNvPr id="10250" name="Text Box 7">
            <a:extLst>
              <a:ext uri="{FF2B5EF4-FFF2-40B4-BE49-F238E27FC236}">
                <a16:creationId xmlns:a16="http://schemas.microsoft.com/office/drawing/2014/main" id="{F3AF79DE-D0D6-4E67-A249-0D2B3C9C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906588"/>
            <a:ext cx="2501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それぞれの値を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</a:t>
            </a:r>
            <a:r>
              <a:rPr lang="ja-JP" altLang="en-US" sz="1800"/>
              <a:t>：</a:t>
            </a:r>
            <a:r>
              <a:rPr lang="en-US" altLang="ja-JP" sz="1800"/>
              <a:t>FFT</a:t>
            </a:r>
            <a:r>
              <a:rPr lang="ja-JP" altLang="en-US" sz="1800"/>
              <a:t>の点数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N</a:t>
            </a:r>
            <a:r>
              <a:rPr lang="ja-JP" altLang="en-US" sz="1800"/>
              <a:t>：データ数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m:</a:t>
            </a:r>
            <a:r>
              <a:rPr lang="ja-JP" altLang="en-US" sz="1800"/>
              <a:t>シフト量（時間差）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とすると，関係は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M</a:t>
            </a:r>
            <a:r>
              <a:rPr lang="ja-JP" altLang="en-US" sz="1800"/>
              <a:t>≧</a:t>
            </a:r>
            <a:r>
              <a:rPr lang="en-US" altLang="ja-JP" sz="1800"/>
              <a:t>N+m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として与えてやればよい</a:t>
            </a:r>
            <a:endParaRPr lang="en-US" altLang="ja-JP" sz="1800"/>
          </a:p>
        </p:txBody>
      </p:sp>
      <p:sp>
        <p:nvSpPr>
          <p:cNvPr id="10251" name="Rectangle 8">
            <a:extLst>
              <a:ext uri="{FF2B5EF4-FFF2-40B4-BE49-F238E27FC236}">
                <a16:creationId xmlns:a16="http://schemas.microsoft.com/office/drawing/2014/main" id="{7A7BAF19-AE59-4D63-9307-368A8C33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300"/>
            <a:ext cx="3665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個の</a:t>
            </a:r>
            <a:r>
              <a:rPr lang="en-US" altLang="ja-JP" sz="1800"/>
              <a:t>0</a:t>
            </a:r>
            <a:r>
              <a:rPr lang="ja-JP" altLang="en-US" sz="1800"/>
              <a:t>を付加（時間ずれ分を考慮）</a:t>
            </a:r>
          </a:p>
        </p:txBody>
      </p:sp>
      <p:sp>
        <p:nvSpPr>
          <p:cNvPr id="10252" name="Text Box 9">
            <a:extLst>
              <a:ext uri="{FF2B5EF4-FFF2-40B4-BE49-F238E27FC236}">
                <a16:creationId xmlns:a16="http://schemas.microsoft.com/office/drawing/2014/main" id="{29886D66-8D9B-4466-8D18-ED4B1092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3660775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FFT</a:t>
            </a:r>
            <a:r>
              <a:rPr lang="ja-JP" altLang="en-US" sz="1800"/>
              <a:t>を行う</a:t>
            </a:r>
          </a:p>
        </p:txBody>
      </p:sp>
      <p:sp>
        <p:nvSpPr>
          <p:cNvPr id="10253" name="Rectangle 10">
            <a:extLst>
              <a:ext uri="{FF2B5EF4-FFF2-40B4-BE49-F238E27FC236}">
                <a16:creationId xmlns:a16="http://schemas.microsoft.com/office/drawing/2014/main" id="{B7E6E4D3-F539-45BA-A216-F21703BC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29113"/>
            <a:ext cx="248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パワースペクトルを計算</a:t>
            </a:r>
          </a:p>
        </p:txBody>
      </p:sp>
      <p:sp>
        <p:nvSpPr>
          <p:cNvPr id="10254" name="Text Box 11">
            <a:extLst>
              <a:ext uri="{FF2B5EF4-FFF2-40B4-BE49-F238E27FC236}">
                <a16:creationId xmlns:a16="http://schemas.microsoft.com/office/drawing/2014/main" id="{2FE3AADF-EBCD-4AE2-A223-86778FC9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21275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点</a:t>
            </a:r>
            <a:r>
              <a:rPr lang="en-US" altLang="ja-JP" sz="1800"/>
              <a:t>IFFT</a:t>
            </a:r>
            <a:r>
              <a:rPr lang="ja-JP" altLang="en-US" sz="1800"/>
              <a:t>を行う</a:t>
            </a:r>
          </a:p>
        </p:txBody>
      </p:sp>
      <p:sp>
        <p:nvSpPr>
          <p:cNvPr id="10255" name="Text Box 12">
            <a:extLst>
              <a:ext uri="{FF2B5EF4-FFF2-40B4-BE49-F238E27FC236}">
                <a16:creationId xmlns:a16="http://schemas.microsoft.com/office/drawing/2014/main" id="{FE310A92-6A92-48B6-9475-05AE31AD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805488"/>
            <a:ext cx="2700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m</a:t>
            </a:r>
            <a:r>
              <a:rPr lang="ja-JP" altLang="en-US" sz="1800"/>
              <a:t>個の自己相関関数</a:t>
            </a:r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0E9697F1-B1A9-4418-B3E1-F5D89D7C7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076700"/>
            <a:ext cx="3636962" cy="23082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dirty="0"/>
              <a:t>巡回の場合：</a:t>
            </a:r>
          </a:p>
          <a:p>
            <a:pPr eaLnBrk="1" hangingPunct="1">
              <a:defRPr/>
            </a:pPr>
            <a:r>
              <a:rPr lang="en-US" altLang="ja-JP" dirty="0"/>
              <a:t>M=N</a:t>
            </a:r>
            <a:r>
              <a:rPr lang="ja-JP" altLang="en-US" dirty="0"/>
              <a:t>で計算が可能</a:t>
            </a:r>
          </a:p>
          <a:p>
            <a:pPr eaLnBrk="1" hangingPunct="1">
              <a:defRPr/>
            </a:pPr>
            <a:endParaRPr lang="ja-JP" altLang="en-US" dirty="0"/>
          </a:p>
          <a:p>
            <a:pPr eaLnBrk="1" hangingPunct="1">
              <a:defRPr/>
            </a:pPr>
            <a:r>
              <a:rPr lang="ja-JP" altLang="en-US" dirty="0"/>
              <a:t>非巡回の場合：</a:t>
            </a:r>
          </a:p>
          <a:p>
            <a:pPr eaLnBrk="1" hangingPunct="1">
              <a:defRPr/>
            </a:pPr>
            <a:r>
              <a:rPr lang="ja-JP" altLang="en-US" dirty="0"/>
              <a:t>通常はシフト量</a:t>
            </a:r>
            <a:r>
              <a:rPr lang="en-US" altLang="ja-JP" dirty="0"/>
              <a:t>m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N-1</a:t>
            </a:r>
          </a:p>
          <a:p>
            <a:pPr eaLnBrk="1" hangingPunct="1">
              <a:defRPr/>
            </a:pPr>
            <a:r>
              <a:rPr lang="ja-JP" altLang="en-US" dirty="0"/>
              <a:t>とするので</a:t>
            </a:r>
            <a:r>
              <a:rPr lang="en-US" altLang="ja-JP" dirty="0"/>
              <a:t>8</a:t>
            </a:r>
            <a:r>
              <a:rPr lang="ja-JP" altLang="en-US" dirty="0"/>
              <a:t>点</a:t>
            </a:r>
            <a:r>
              <a:rPr lang="en-US" altLang="ja-JP" dirty="0"/>
              <a:t>FFT</a:t>
            </a:r>
            <a:r>
              <a:rPr lang="ja-JP" altLang="en-US" dirty="0"/>
              <a:t>の例のように</a:t>
            </a:r>
            <a:r>
              <a:rPr lang="en-US" altLang="ja-JP" b="1" dirty="0">
                <a:solidFill>
                  <a:schemeClr val="tx2">
                    <a:lumMod val="50000"/>
                  </a:schemeClr>
                </a:solidFill>
              </a:rPr>
              <a:t>M=2N</a:t>
            </a:r>
            <a:r>
              <a:rPr lang="ja-JP" altLang="en-US" b="1" dirty="0">
                <a:solidFill>
                  <a:schemeClr val="tx2">
                    <a:lumMod val="50000"/>
                  </a:schemeClr>
                </a:solidFill>
              </a:rPr>
              <a:t>として計算する</a:t>
            </a:r>
            <a:endParaRPr lang="en-US" altLang="ja-JP" b="1" dirty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ja-JP" altLang="en-US" dirty="0"/>
              <a:t>と簡単である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D3036C9B-A253-44B1-8C43-363130F2E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ＦＦＴによる</a:t>
            </a:r>
            <a:br>
              <a:rPr lang="en-US" altLang="ja-JP"/>
            </a:br>
            <a:r>
              <a:rPr lang="ja-JP" altLang="en-US"/>
              <a:t>自己相関関数の計算をもう一度</a:t>
            </a:r>
          </a:p>
        </p:txBody>
      </p:sp>
      <p:graphicFrame>
        <p:nvGraphicFramePr>
          <p:cNvPr id="11267" name="Object 13">
            <a:extLst>
              <a:ext uri="{FF2B5EF4-FFF2-40B4-BE49-F238E27FC236}">
                <a16:creationId xmlns:a16="http://schemas.microsoft.com/office/drawing/2014/main" id="{20991105-8E19-4D71-8F15-D8E77E6F782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692275" y="2565400"/>
          <a:ext cx="2817813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数式" r:id="rId3" imgW="1727200" imgH="1117600" progId="Equation.3">
                  <p:embed/>
                </p:oleObj>
              </mc:Choice>
              <mc:Fallback>
                <p:oleObj name="数式" r:id="rId3" imgW="1727200" imgH="1117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2817813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5">
            <a:extLst>
              <a:ext uri="{FF2B5EF4-FFF2-40B4-BE49-F238E27FC236}">
                <a16:creationId xmlns:a16="http://schemas.microsoft.com/office/drawing/2014/main" id="{3B444829-B6F2-4D01-8D68-F8083FD48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205038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自己相関関数では</a:t>
            </a:r>
          </a:p>
        </p:txBody>
      </p:sp>
      <p:sp>
        <p:nvSpPr>
          <p:cNvPr id="11269" name="Rectangle 16">
            <a:extLst>
              <a:ext uri="{FF2B5EF4-FFF2-40B4-BE49-F238E27FC236}">
                <a16:creationId xmlns:a16="http://schemas.microsoft.com/office/drawing/2014/main" id="{C4E996BD-0C6D-477A-97F2-086AD25A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608388"/>
            <a:ext cx="206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b="1">
                <a:solidFill>
                  <a:schemeClr val="folHlink"/>
                </a:solidFill>
              </a:rPr>
              <a:t>パワースペクトルは</a:t>
            </a:r>
          </a:p>
        </p:txBody>
      </p:sp>
      <p:sp>
        <p:nvSpPr>
          <p:cNvPr id="11270" name="Text Box 17">
            <a:extLst>
              <a:ext uri="{FF2B5EF4-FFF2-40B4-BE49-F238E27FC236}">
                <a16:creationId xmlns:a16="http://schemas.microsoft.com/office/drawing/2014/main" id="{3E01F037-07E2-45A8-9088-EE6CA7B0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941888"/>
            <a:ext cx="218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実は複素共役との積</a:t>
            </a:r>
          </a:p>
        </p:txBody>
      </p:sp>
      <p:sp>
        <p:nvSpPr>
          <p:cNvPr id="11271" name="Rectangle 20">
            <a:extLst>
              <a:ext uri="{FF2B5EF4-FFF2-40B4-BE49-F238E27FC236}">
                <a16:creationId xmlns:a16="http://schemas.microsoft.com/office/drawing/2014/main" id="{EAF31D85-EF77-4952-964D-849B0AA7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005263"/>
            <a:ext cx="1452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*</a:t>
            </a:r>
            <a:r>
              <a:rPr lang="ja-JP" altLang="en-US" sz="1800"/>
              <a:t>は複素共役</a:t>
            </a:r>
          </a:p>
        </p:txBody>
      </p:sp>
      <p:sp>
        <p:nvSpPr>
          <p:cNvPr id="11272" name="AutoShape 21">
            <a:extLst>
              <a:ext uri="{FF2B5EF4-FFF2-40B4-BE49-F238E27FC236}">
                <a16:creationId xmlns:a16="http://schemas.microsoft.com/office/drawing/2014/main" id="{1746604B-6BC7-4EE5-A0BF-65D9A0011A40}"/>
              </a:ext>
            </a:extLst>
          </p:cNvPr>
          <p:cNvSpPr>
            <a:spLocks noChangeArrowheads="1"/>
          </p:cNvSpPr>
          <p:nvPr/>
        </p:nvSpPr>
        <p:spPr bwMode="auto">
          <a:xfrm rot="2058048">
            <a:off x="3384550" y="3046413"/>
            <a:ext cx="395288" cy="1044575"/>
          </a:xfrm>
          <a:prstGeom prst="downArrow">
            <a:avLst>
              <a:gd name="adj1" fmla="val 50000"/>
              <a:gd name="adj2" fmla="val 6606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2722</TotalTime>
  <Words>850</Words>
  <Application>Microsoft Office PowerPoint</Application>
  <PresentationFormat>画面に合わせる (4:3)</PresentationFormat>
  <Paragraphs>171</Paragraphs>
  <Slides>18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Tahoma</vt:lpstr>
      <vt:lpstr>ＭＳ Ｐゴシック</vt:lpstr>
      <vt:lpstr>Arial</vt:lpstr>
      <vt:lpstr>Wingdings</vt:lpstr>
      <vt:lpstr>游ゴシック</vt:lpstr>
      <vt:lpstr>Blends</vt:lpstr>
      <vt:lpstr>Microsoft 数式 3.0</vt:lpstr>
      <vt:lpstr>Microsoft Excel グラフ</vt:lpstr>
      <vt:lpstr>ＦＦＴによる相関関数の計算</vt:lpstr>
      <vt:lpstr>復習： ＤＦＴ（ＦＦＴ）は周期信号を対象</vt:lpstr>
      <vt:lpstr>復習： 巡回型自己相関関数の例</vt:lpstr>
      <vt:lpstr>復習： 非巡回型自己相関関数の例</vt:lpstr>
      <vt:lpstr>ウィナー・ヒンチンの定理を使う</vt:lpstr>
      <vt:lpstr>データ４点個を4点FFTで計算すると （巡回自己相関関数に対応する）</vt:lpstr>
      <vt:lpstr>データ4個を８点FFTで計算すると （非巡回自己相関関数に対応）</vt:lpstr>
      <vt:lpstr>計算処理の流れまとめ</vt:lpstr>
      <vt:lpstr>ＦＦＴによる 自己相関関数の計算をもう一度</vt:lpstr>
      <vt:lpstr>ＦＦＴによる相互相関関数の計算</vt:lpstr>
      <vt:lpstr>計算処理の流れ</vt:lpstr>
      <vt:lpstr>参考：復習 グラフ表示時のテクニック</vt:lpstr>
      <vt:lpstr>参考：復習 対象とするデータ数の変更</vt:lpstr>
      <vt:lpstr>参考： グラフ表示してみると</vt:lpstr>
      <vt:lpstr>参考： FIRフィルタの高速演算</vt:lpstr>
      <vt:lpstr>参考： フィルタリング</vt:lpstr>
      <vt:lpstr>参考： ＦＦＴによる畳み込みの計算</vt:lpstr>
      <vt:lpstr>参考： 計算処理の流れ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椎名 泰之</cp:lastModifiedBy>
  <cp:revision>268</cp:revision>
  <dcterms:created xsi:type="dcterms:W3CDTF">2004-04-14T13:17:48Z</dcterms:created>
  <dcterms:modified xsi:type="dcterms:W3CDTF">2019-04-25T00:35:17Z</dcterms:modified>
</cp:coreProperties>
</file>