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8"/>
  </p:handoutMasterIdLst>
  <p:sldIdLst>
    <p:sldId id="294" r:id="rId2"/>
    <p:sldId id="267" r:id="rId3"/>
    <p:sldId id="292" r:id="rId4"/>
    <p:sldId id="288" r:id="rId5"/>
    <p:sldId id="295" r:id="rId6"/>
    <p:sldId id="287" r:id="rId7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9FF99"/>
    <a:srgbClr val="FFFF99"/>
    <a:srgbClr val="66FFFF"/>
    <a:srgbClr val="99CCFF"/>
    <a:srgbClr val="009900"/>
    <a:srgbClr val="FF99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3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5DCEBD49-5AD3-4C1C-9F14-932672A715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8689EB39-9149-407B-9FF0-4CD36350CEB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8244" name="Rectangle 4">
            <a:extLst>
              <a:ext uri="{FF2B5EF4-FFF2-40B4-BE49-F238E27FC236}">
                <a16:creationId xmlns:a16="http://schemas.microsoft.com/office/drawing/2014/main" id="{DC3A609B-E0FC-4DF5-ABD0-E467299DBEB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8245" name="Rectangle 5">
            <a:extLst>
              <a:ext uri="{FF2B5EF4-FFF2-40B4-BE49-F238E27FC236}">
                <a16:creationId xmlns:a16="http://schemas.microsoft.com/office/drawing/2014/main" id="{0CE76EF5-B779-4482-B7CC-881293932E0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B2D290A-5B42-486F-9012-E98414B4047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EE1C37DE-11F9-41C3-9669-787D12DC44C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77E8CFD1-F841-4A4B-8E58-2373CB35A9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01598D51-5A04-4585-AF18-F65863E0F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59639BD0-A593-4F98-9B30-7662131CD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41B7F8EC-87E8-44EC-A80E-B07A1E4012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29CB6CB2-99C1-46D3-9584-B1450C692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2B4DFE67-4659-4EB1-9723-12D373FD5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120C7E3F-D01E-480F-B9AD-D804D4F16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6C7C3D0E-1811-494E-9A9F-6228CCBA5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3BA53763-F881-4152-85BE-03AB1D556C2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7813CF65-13EA-4C6E-A43E-34ABCA156A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12E3B2BD-F412-438A-A3DF-9DFDE0E311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038F7BDC-1D04-40E8-88BE-2E0CA63726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9F760C-BB62-4DC4-A058-4F95DA1EDA7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5729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77AFEFB-8DD2-4A01-A263-F115BA428A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318CEF8-13AB-4028-8F13-C21209C318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F10429A-B6A6-4C48-8635-023C37BE1B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C6C60-AD89-4F87-814F-F89DEAE37BA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1178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F160931-EE59-4EDC-8A42-ED0B741266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99530E1-01F3-4841-8513-AE1138C4CD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DF5050C-7E8C-4031-8961-821A2AF78D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2784A6-F2B3-4960-B2FF-C56EAD01198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0835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0302AA7-A1E8-41CE-8FB1-DC408EC991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DD952A1-9C51-40FF-B4A3-FB6649B31D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4159335-A000-4EF7-92AC-D4F406AD7F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D4FFC-7B07-49C6-8859-6D4FA85E013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22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B1C64DD-9400-4C8B-B5E8-45C59EA10F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06A96C3-605F-4374-A677-D758F7C669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7C94FF8-9EB7-4A08-B81F-A15183E630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9EE55-1D20-4ED6-A1C1-A9F0DFBE5F7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1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F43FDA5-965B-41BA-ABE9-24F336DDFE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3F7EE9C-F395-4750-93DF-C32C4492E4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FD72E0E-A856-4313-A779-51A62CDDCD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860769-0894-4818-BAD7-8BBBCFD1B8E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4027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C3F7FC7-91E3-4959-A19A-E4FB001A30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2D9F9B0C-7467-4DDA-B4AA-E16C248C6B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B54A7AB9-AAB1-4CB0-89CE-F5F9064A05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DBF3B-2871-42DB-B239-BC3021D724A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8240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A02A07DB-42B9-46BE-979F-DE54835CEF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20D3C37-4C09-43CC-9164-0E8B5E0E51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D9B364E-ABD4-4097-9605-EC5F7358B9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4F02F0-5449-4707-B7F2-43F4351B7D9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1048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992BC57-DA16-4BA4-A1AE-9C7002DE77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FC8C0005-8D93-4D3A-8A10-2D339CA24C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B3E5EE20-7592-430F-8D15-2C0D242F43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24DF00-A242-4037-A6B5-121433C0D8F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2378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36EF151-B98F-45DC-BD15-D24FFC577D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3347180-63D2-41CB-8DDD-3BAE46712A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10D7DEB-9D4B-4CDE-8BBF-220117039F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396E7-4155-4105-90C1-552CE48682C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703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284B882-64DD-45A6-80CF-77B1B35F80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62C48B4-9F29-4A13-BB2B-7924166664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4958A18-CE8D-419F-9DE1-FAEBB8E11D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D1AC0B-9908-4DE2-BC7D-025E0C8053F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1828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6C2CE43-B6A4-43BE-BC0F-83079297408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4E56AC7-3034-42B3-9F71-B4BAC9A9970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E4543977-EB9A-435E-974A-FFEAAF1F45C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F4B319B-33A3-46D0-B4F6-C5C445C1F3F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D3097C8A-3C83-446F-917F-C6E43E4538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02B12E42-FAB4-4CBB-9671-7DBC99D40B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356F1CEB-D4DE-465F-B9F4-AFE94E68F2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22205E3-6AB3-4977-905E-69F2E560B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31DF68BE-7F1E-4BA8-A0D0-9FF1AE3331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B46F5FC3-B9A7-447F-A3E3-A16DCE56921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459DD83D-7BE7-4891-96CE-2B759A72D45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531A2044-09A4-4D7C-82EC-9A88735C6AD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CD81B627-E915-4D8B-8D02-897BDA5F32ED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B8DEB4E-0626-42D6-B73C-BB0A07955D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ＦＦＴプログラムヒント集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977D1F0-6BCC-4BBC-9FF0-EDB46E78E3E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8313" y="3886200"/>
            <a:ext cx="8243887" cy="1752600"/>
          </a:xfrm>
        </p:spPr>
        <p:txBody>
          <a:bodyPr/>
          <a:lstStyle/>
          <a:p>
            <a:pPr algn="l" eaLnBrk="1" hangingPunct="1"/>
            <a:r>
              <a:rPr lang="ja-JP" altLang="en-US"/>
              <a:t>なるべく自分で考えましょう</a:t>
            </a:r>
            <a:endParaRPr lang="en-US" altLang="ja-JP"/>
          </a:p>
          <a:p>
            <a:pPr algn="l" eaLnBrk="1" hangingPunct="1"/>
            <a:r>
              <a:rPr lang="ja-JP" altLang="en-US"/>
              <a:t>（あくまで例です．丸ごとコピーしないように）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E94D312-937B-459A-B9AF-F7ACAC88B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ＦＦＴプログラムの例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793E1CD-B7E8-45D5-92F5-D918769BB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動作などをなるべく自分で考えながら，追ってみてほしい．</a:t>
            </a:r>
          </a:p>
          <a:p>
            <a:pPr eaLnBrk="1" hangingPunct="1"/>
            <a:endParaRPr lang="en-US" altLang="ja-JP"/>
          </a:p>
          <a:p>
            <a:pPr eaLnBrk="1" hangingPunct="1"/>
            <a:r>
              <a:rPr lang="ja-JP" altLang="en-US"/>
              <a:t>あくまで参考であり，人によっては，違う方法でプログラミングしているかもしれない．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45B3B1C-909F-48F4-A2A6-23F291C2D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例えばプログラム</a:t>
            </a:r>
            <a:br>
              <a:rPr lang="ja-JP" altLang="en-US"/>
            </a:br>
            <a:r>
              <a:rPr lang="ja-JP" altLang="en-US"/>
              <a:t>ビットリバーサル</a:t>
            </a:r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4B6367B1-E50F-41D7-BA0D-1FC4FB642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844675"/>
            <a:ext cx="78486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 bit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リバーサル </a:t>
            </a:r>
            <a:r>
              <a:rPr lang="ja-JP" altLang="en-US" sz="1200" b="1">
                <a:solidFill>
                  <a:schemeClr val="folHlin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ビット演算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bit_r(int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*bit,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N,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r)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int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i,j;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for(i=0;i&lt;N;i++){ // i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は入力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x_i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の通常の順番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bit[i]=0;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for(j=0;j&lt;r;j++){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	 bit[i]+= ((i &gt;&gt; j ) &amp; 1) &lt;&lt; (     );// i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個右シフトし，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			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LSB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MSB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から詰めていく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 bit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リバーサル </a:t>
            </a:r>
            <a:r>
              <a:rPr lang="ja-JP" altLang="en-US" sz="1200" b="1">
                <a:solidFill>
                  <a:schemeClr val="folHlin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ビット演算なし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bit_r(int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*bit,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N,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r)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int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i,j,r_big=1;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bit[0]=0;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for(i=0;i&lt;r;i++){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for(j=0;j&lt;r_big;j++)	bit[        ] = bit[ j ] + N / (2 * r_big);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r_big*=2;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}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pPr eaLnBrk="1" hangingPunct="1"/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72037" name="AutoShape 5">
            <a:extLst>
              <a:ext uri="{FF2B5EF4-FFF2-40B4-BE49-F238E27FC236}">
                <a16:creationId xmlns:a16="http://schemas.microsoft.com/office/drawing/2014/main" id="{E2F787F3-DA55-4FB3-B0DB-79AF01D42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1125538"/>
            <a:ext cx="1943100" cy="1619250"/>
          </a:xfrm>
          <a:prstGeom prst="wedgeRoundRectCallout">
            <a:avLst>
              <a:gd name="adj1" fmla="val -98611"/>
              <a:gd name="adj2" fmla="val 28139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ja-JP" altLang="en-US"/>
              <a:t>最終的には</a:t>
            </a:r>
          </a:p>
          <a:p>
            <a:pPr algn="ctr">
              <a:defRPr/>
            </a:pPr>
            <a:r>
              <a:rPr lang="en-US" altLang="ja-JP"/>
              <a:t>bit</a:t>
            </a:r>
            <a:r>
              <a:rPr lang="ja-JP" altLang="en-US"/>
              <a:t>という配列の中身に，入れ替わった順番値が入っている</a:t>
            </a:r>
          </a:p>
        </p:txBody>
      </p:sp>
      <p:sp>
        <p:nvSpPr>
          <p:cNvPr id="5125" name="Rectangle 7">
            <a:extLst>
              <a:ext uri="{FF2B5EF4-FFF2-40B4-BE49-F238E27FC236}">
                <a16:creationId xmlns:a16="http://schemas.microsoft.com/office/drawing/2014/main" id="{A48922F5-283C-442D-89FA-3296DFE0E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738" y="3536950"/>
            <a:ext cx="396875" cy="179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5126" name="Rectangle 8">
            <a:extLst>
              <a:ext uri="{FF2B5EF4-FFF2-40B4-BE49-F238E27FC236}">
                <a16:creationId xmlns:a16="http://schemas.microsoft.com/office/drawing/2014/main" id="{35762678-D660-41A2-9419-504BE8B76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0" y="5913438"/>
            <a:ext cx="649288" cy="179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48B11ED8-8054-4885-968B-1B7B064EB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solidFill>
                  <a:schemeClr val="tx1"/>
                </a:solidFill>
              </a:rPr>
              <a:t>④</a:t>
            </a:r>
            <a:r>
              <a:rPr lang="ja-JP" altLang="en-US">
                <a:solidFill>
                  <a:schemeClr val="tx1"/>
                </a:solidFill>
              </a:rPr>
              <a:t>ビットリバーサルの通りにデータ入れ替え</a:t>
            </a:r>
          </a:p>
        </p:txBody>
      </p:sp>
      <p:sp>
        <p:nvSpPr>
          <p:cNvPr id="6147" name="Rectangle 12">
            <a:extLst>
              <a:ext uri="{FF2B5EF4-FFF2-40B4-BE49-F238E27FC236}">
                <a16:creationId xmlns:a16="http://schemas.microsoft.com/office/drawing/2014/main" id="{19894701-8020-4BB6-B410-BA76CB07F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860800"/>
            <a:ext cx="48244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for(i=0;i&lt;N;i++)</a:t>
            </a:r>
          </a:p>
          <a:p>
            <a:pPr eaLnBrk="1" hangingPunct="1"/>
            <a:r>
              <a:rPr lang="ja-JP" altLang="en-US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｛</a:t>
            </a:r>
            <a:r>
              <a:rPr lang="en-US" altLang="ja-JP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pPr eaLnBrk="1" hangingPunct="1"/>
            <a:r>
              <a:rPr lang="ja-JP" altLang="en-US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buff[bit_r[i]]</a:t>
            </a:r>
            <a:r>
              <a:rPr lang="ja-JP" altLang="en-US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</a:t>
            </a:r>
            <a:r>
              <a:rPr lang="ja-JP" altLang="en-US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xn[i];</a:t>
            </a:r>
          </a:p>
          <a:p>
            <a:pPr eaLnBrk="1" hangingPunct="1"/>
            <a:r>
              <a:rPr lang="ja-JP" altLang="en-US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｝</a:t>
            </a:r>
            <a:endParaRPr lang="en-US" altLang="ja-JP" sz="14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148" name="Text Box 13">
            <a:extLst>
              <a:ext uri="{FF2B5EF4-FFF2-40B4-BE49-F238E27FC236}">
                <a16:creationId xmlns:a16="http://schemas.microsoft.com/office/drawing/2014/main" id="{6DE896B0-639B-496D-A57C-927AAB398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2070100"/>
            <a:ext cx="7883525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N</a:t>
            </a:r>
            <a:r>
              <a:rPr lang="ja-JP" altLang="en-US"/>
              <a:t>個のデータをビットリバーサル順に入れ替える</a:t>
            </a:r>
            <a:r>
              <a:rPr lang="en-US" altLang="ja-JP"/>
              <a:t>(</a:t>
            </a:r>
            <a:r>
              <a:rPr lang="ja-JP" altLang="en-US"/>
              <a:t>特に説明はいらないと思うが</a:t>
            </a:r>
            <a:r>
              <a:rPr lang="en-US" altLang="ja-JP"/>
              <a:t>)</a:t>
            </a:r>
          </a:p>
          <a:p>
            <a:pPr eaLnBrk="1" hangingPunct="1"/>
            <a:endParaRPr lang="en-US" altLang="ja-JP"/>
          </a:p>
          <a:p>
            <a:pPr eaLnBrk="1" hangingPunct="1"/>
            <a:r>
              <a:rPr lang="ja-JP" altLang="en-US"/>
              <a:t>入れ替える順番は既に求めているので，</a:t>
            </a:r>
          </a:p>
          <a:p>
            <a:pPr eaLnBrk="1" hangingPunct="1"/>
            <a:r>
              <a:rPr lang="en-US" altLang="ja-JP"/>
              <a:t>xn</a:t>
            </a:r>
            <a:r>
              <a:rPr lang="ja-JP" altLang="en-US"/>
              <a:t>という入力データ配列に対し，</a:t>
            </a:r>
          </a:p>
          <a:p>
            <a:pPr eaLnBrk="1" hangingPunct="1"/>
            <a:r>
              <a:rPr lang="en-US" altLang="ja-JP"/>
              <a:t>Buff</a:t>
            </a:r>
            <a:r>
              <a:rPr lang="ja-JP" altLang="en-US"/>
              <a:t>という並び替えた新たな配列を与えるとすると　</a:t>
            </a:r>
          </a:p>
        </p:txBody>
      </p:sp>
      <p:sp>
        <p:nvSpPr>
          <p:cNvPr id="6149" name="Text Box 14">
            <a:extLst>
              <a:ext uri="{FF2B5EF4-FFF2-40B4-BE49-F238E27FC236}">
                <a16:creationId xmlns:a16="http://schemas.microsoft.com/office/drawing/2014/main" id="{DEBD730F-EC9F-4AE6-B8CD-9AE34204D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4069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となる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DD65743-A3DD-4611-AF5A-758F79340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573463"/>
            <a:ext cx="6769100" cy="2339975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3FE5733-4D48-4C69-BCEA-535146035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000">
                <a:solidFill>
                  <a:schemeClr val="tx1"/>
                </a:solidFill>
              </a:rPr>
              <a:t>⑤バタフライ演算（ヒント）</a:t>
            </a:r>
            <a:br>
              <a:rPr lang="ja-JP" altLang="en-US" sz="4000">
                <a:solidFill>
                  <a:schemeClr val="tx1"/>
                </a:solidFill>
              </a:rPr>
            </a:br>
            <a:r>
              <a:rPr lang="ja-JP" altLang="en-US" sz="2000">
                <a:solidFill>
                  <a:schemeClr val="tx1"/>
                </a:solidFill>
              </a:rPr>
              <a:t>（あくまで例，自分なりの方法があればそちらを活用する）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16E1C682-B310-4761-841F-CC9207527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2060575"/>
            <a:ext cx="6992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バタフライ演算自体は簡単な計算だが，与える変数を考えるのが難しい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8E74D54A-DD21-4A22-B2DF-390D3D3D6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3970338"/>
            <a:ext cx="5795962" cy="1223962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AEA1BB62-86F2-484C-9E51-F8857392D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881188"/>
            <a:ext cx="88201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/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/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/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/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/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/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/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for(i= ;i&lt; ;i++){// ?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回繰り返し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for(j =  ; j &lt; ; j++){//??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回繰り返し　　 ヒント：変数①まで変化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for(k =  ; k &lt; ; k++){//???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回繰り返し　　 ヒント：変数②まで変化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in1 =  ;//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バタ上段の入力順番　ヒント：変数①とｊと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などによる組み合わせ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in2 =  ;//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バタ下段の入力順番　ヒント：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in1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と変数①の組み合わせ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nk =   ;//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回転子の番号　　　　ヒント：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と変数②の組み合わせ</a:t>
            </a:r>
          </a:p>
          <a:p>
            <a:pPr eaLnBrk="1" hangingPunct="1"/>
            <a:endParaRPr lang="ja-JP" altLang="en-US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dummy = 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ある関数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(in[   ], wnk[   ]);//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重み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Wnk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	in[   ] = 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ある関数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(in[   ], dummy);//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バタ演算の下段出力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in[   ] = 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ある関数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(in[   ], dummy);	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バタ演算の上段出力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}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ある変数①の更新　ヒント：○～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N/2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まで増加する（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ずつではない）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　　　　　　ある変数②の更新　ヒント：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N/2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～○まで減少する（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ずつではない）　　　　　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pPr eaLnBrk="1" hangingPunct="1"/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175" name="AutoShape 7">
            <a:extLst>
              <a:ext uri="{FF2B5EF4-FFF2-40B4-BE49-F238E27FC236}">
                <a16:creationId xmlns:a16="http://schemas.microsoft.com/office/drawing/2014/main" id="{4F9BEE88-10A5-419C-84D9-8BB071987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4078288"/>
            <a:ext cx="1441450" cy="755650"/>
          </a:xfrm>
          <a:prstGeom prst="wedgeRoundRectCallout">
            <a:avLst>
              <a:gd name="adj1" fmla="val 73019"/>
              <a:gd name="adj2" fmla="val 49157"/>
              <a:gd name="adj3" fmla="val 16667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/>
              <a:t>?</a:t>
            </a:r>
            <a:r>
              <a:rPr lang="ja-JP" altLang="en-US"/>
              <a:t>回</a:t>
            </a:r>
          </a:p>
          <a:p>
            <a:pPr algn="ctr" eaLnBrk="1" hangingPunct="1"/>
            <a:r>
              <a:rPr lang="ja-JP" altLang="en-US"/>
              <a:t>繰り返し</a:t>
            </a:r>
          </a:p>
        </p:txBody>
      </p:sp>
      <p:sp>
        <p:nvSpPr>
          <p:cNvPr id="7176" name="AutoShape 8">
            <a:extLst>
              <a:ext uri="{FF2B5EF4-FFF2-40B4-BE49-F238E27FC236}">
                <a16:creationId xmlns:a16="http://schemas.microsoft.com/office/drawing/2014/main" id="{808FCEBA-B8C3-491E-98B0-225E2476E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2384425"/>
            <a:ext cx="2557462" cy="973138"/>
          </a:xfrm>
          <a:prstGeom prst="wedgeRoundRectCallout">
            <a:avLst>
              <a:gd name="adj1" fmla="val 27838"/>
              <a:gd name="adj2" fmla="val 115907"/>
              <a:gd name="adj3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/>
              <a:t>??+???</a:t>
            </a:r>
            <a:r>
              <a:rPr lang="ja-JP" altLang="en-US"/>
              <a:t>回</a:t>
            </a:r>
          </a:p>
          <a:p>
            <a:pPr algn="ctr" eaLnBrk="1" hangingPunct="1"/>
            <a:r>
              <a:rPr lang="ja-JP" altLang="en-US"/>
              <a:t>この部分は</a:t>
            </a:r>
            <a:r>
              <a:rPr lang="ja-JP" altLang="en-US" b="1">
                <a:solidFill>
                  <a:schemeClr val="folHlink"/>
                </a:solidFill>
              </a:rPr>
              <a:t>常に</a:t>
            </a:r>
          </a:p>
          <a:p>
            <a:pPr algn="ctr" eaLnBrk="1" hangingPunct="1"/>
            <a:r>
              <a:rPr lang="ja-JP" altLang="en-US" b="1">
                <a:solidFill>
                  <a:schemeClr val="folHlink"/>
                </a:solidFill>
              </a:rPr>
              <a:t>一定回数の繰り返し</a:t>
            </a:r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74F2AFD4-705C-40B1-8DB6-0E26D110A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650" y="4870450"/>
            <a:ext cx="25082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7178" name="Rectangle 10">
            <a:extLst>
              <a:ext uri="{FF2B5EF4-FFF2-40B4-BE49-F238E27FC236}">
                <a16:creationId xmlns:a16="http://schemas.microsoft.com/office/drawing/2014/main" id="{06D1FC78-807D-4683-B227-A7163D295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650" y="5049838"/>
            <a:ext cx="250825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246FE93E-38C5-4D8B-A102-A03B73890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4870450"/>
            <a:ext cx="252412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7180" name="Rectangle 12">
            <a:extLst>
              <a:ext uri="{FF2B5EF4-FFF2-40B4-BE49-F238E27FC236}">
                <a16:creationId xmlns:a16="http://schemas.microsoft.com/office/drawing/2014/main" id="{D015C36E-EB34-4D6F-8CFC-215A5E023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5049838"/>
            <a:ext cx="252412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7181" name="Rectangle 13">
            <a:extLst>
              <a:ext uri="{FF2B5EF4-FFF2-40B4-BE49-F238E27FC236}">
                <a16:creationId xmlns:a16="http://schemas.microsoft.com/office/drawing/2014/main" id="{85386619-5BB3-4DE2-BA9A-D91369DCF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4689475"/>
            <a:ext cx="252412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7182" name="Rectangle 14">
            <a:extLst>
              <a:ext uri="{FF2B5EF4-FFF2-40B4-BE49-F238E27FC236}">
                <a16:creationId xmlns:a16="http://schemas.microsoft.com/office/drawing/2014/main" id="{58042DCE-AD97-4BD2-B061-B10A80BBB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4689475"/>
            <a:ext cx="250825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>
            <a:extLst>
              <a:ext uri="{FF2B5EF4-FFF2-40B4-BE49-F238E27FC236}">
                <a16:creationId xmlns:a16="http://schemas.microsoft.com/office/drawing/2014/main" id="{10E99A1C-73A1-481D-BAA5-A9FDA4A8D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789363"/>
            <a:ext cx="6769100" cy="2339975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EF3983F-82BA-4D01-B617-7DBB1F27F0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solidFill>
                  <a:schemeClr val="tx1"/>
                </a:solidFill>
              </a:rPr>
              <a:t>バタフライ演算（大ヒント）</a:t>
            </a:r>
          </a:p>
        </p:txBody>
      </p:sp>
      <p:sp>
        <p:nvSpPr>
          <p:cNvPr id="8196" name="Rectangle 15">
            <a:extLst>
              <a:ext uri="{FF2B5EF4-FFF2-40B4-BE49-F238E27FC236}">
                <a16:creationId xmlns:a16="http://schemas.microsoft.com/office/drawing/2014/main" id="{882316CA-10AA-4C69-9DFF-B6B56B8AB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186238"/>
            <a:ext cx="5795962" cy="1223962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197" name="Rectangle 13">
            <a:extLst>
              <a:ext uri="{FF2B5EF4-FFF2-40B4-BE49-F238E27FC236}">
                <a16:creationId xmlns:a16="http://schemas.microsoft.com/office/drawing/2014/main" id="{55DAC366-A406-4720-9D7C-EA4405356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097088"/>
            <a:ext cx="88201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 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例えばプログラム：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FFT(IFFT)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/////////////////////////////////////////////////////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fft(comp *in, comp *wnk, int N, int r)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int r_big=1, r_sma=N/2; 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初期値を与えておく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 i, j, k, in1, in2, nk;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comp dummy;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for(i=0;i&lt;r;i++){// 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ビット回繰り返し（段数回）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for(j = 0; j &lt; r_big; j++){//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繰り返しが段々増える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for(k = 0; k &lt; r_sma; k++){//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繰り返しが段々減る：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(j+k)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の合計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=N/2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回の繰り返し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in1 = r_big * 2 * k + j;	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バタ上段の入力順番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in2 = in1 + r_big;		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バタ下段の入力順番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nk = j * r_sma;		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回転子の番号</a:t>
            </a:r>
          </a:p>
          <a:p>
            <a:pPr eaLnBrk="1" hangingPunct="1"/>
            <a:endParaRPr lang="ja-JP" altLang="en-US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dummy = comp_mult(in[   ], wnk[   ]);//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バタ入力下段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×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重み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Wnk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	in[in2] = comp_subt(in[   ], dummy);//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バタ演算の下段出力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そのまま次段の入力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	in[in1] = comp_add(in[   ], dummy);	//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バタ演算の上段出力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そのまま次段の入力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}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}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r_big *= 2;	// 2^i      :1,2,4...N/2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まで増加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r_sma /= 2;	// 2^(r-1-i):N/2...4.2.1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まで減少</a:t>
            </a:r>
          </a:p>
          <a:p>
            <a:pPr eaLnBrk="1" hangingPunct="1"/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pPr eaLnBrk="1" hangingPunct="1"/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8198" name="AutoShape 17">
            <a:extLst>
              <a:ext uri="{FF2B5EF4-FFF2-40B4-BE49-F238E27FC236}">
                <a16:creationId xmlns:a16="http://schemas.microsoft.com/office/drawing/2014/main" id="{77EDC654-7CB2-46CF-B029-54EBE678C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4294188"/>
            <a:ext cx="1116012" cy="935037"/>
          </a:xfrm>
          <a:prstGeom prst="wedgeRoundRectCallout">
            <a:avLst>
              <a:gd name="adj1" fmla="val 86130"/>
              <a:gd name="adj2" fmla="val 30134"/>
              <a:gd name="adj3" fmla="val 16667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/>
              <a:t>r</a:t>
            </a:r>
            <a:r>
              <a:rPr lang="ja-JP" altLang="en-US"/>
              <a:t>回</a:t>
            </a:r>
          </a:p>
          <a:p>
            <a:pPr algn="ctr" eaLnBrk="1" hangingPunct="1"/>
            <a:r>
              <a:rPr lang="ja-JP" altLang="en-US"/>
              <a:t>繰り返し</a:t>
            </a:r>
          </a:p>
        </p:txBody>
      </p:sp>
      <p:sp>
        <p:nvSpPr>
          <p:cNvPr id="8199" name="AutoShape 18">
            <a:extLst>
              <a:ext uri="{FF2B5EF4-FFF2-40B4-BE49-F238E27FC236}">
                <a16:creationId xmlns:a16="http://schemas.microsoft.com/office/drawing/2014/main" id="{76D928BD-5AE1-4CD8-8BDF-3B71C39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2601913"/>
            <a:ext cx="1116012" cy="935037"/>
          </a:xfrm>
          <a:prstGeom prst="wedgeRoundRectCallout">
            <a:avLst>
              <a:gd name="adj1" fmla="val 15292"/>
              <a:gd name="adj2" fmla="val 134042"/>
              <a:gd name="adj3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/>
              <a:t>N/2</a:t>
            </a:r>
            <a:r>
              <a:rPr lang="ja-JP" altLang="en-US"/>
              <a:t>回</a:t>
            </a:r>
          </a:p>
          <a:p>
            <a:pPr algn="ctr" eaLnBrk="1" hangingPunct="1"/>
            <a:r>
              <a:rPr lang="ja-JP" altLang="en-US"/>
              <a:t>繰り返し</a:t>
            </a:r>
          </a:p>
        </p:txBody>
      </p:sp>
      <p:sp>
        <p:nvSpPr>
          <p:cNvPr id="8200" name="Rectangle 21">
            <a:extLst>
              <a:ext uri="{FF2B5EF4-FFF2-40B4-BE49-F238E27FC236}">
                <a16:creationId xmlns:a16="http://schemas.microsoft.com/office/drawing/2014/main" id="{83CFA438-8275-41ED-B0DD-5C7E4DA9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5086350"/>
            <a:ext cx="215900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201" name="Rectangle 22">
            <a:extLst>
              <a:ext uri="{FF2B5EF4-FFF2-40B4-BE49-F238E27FC236}">
                <a16:creationId xmlns:a16="http://schemas.microsoft.com/office/drawing/2014/main" id="{D4B907A5-FF32-42E4-B50F-B02C385BF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413" y="5265738"/>
            <a:ext cx="252412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202" name="Rectangle 23">
            <a:extLst>
              <a:ext uri="{FF2B5EF4-FFF2-40B4-BE49-F238E27FC236}">
                <a16:creationId xmlns:a16="http://schemas.microsoft.com/office/drawing/2014/main" id="{FE8B141D-324D-4187-9E41-437F227B2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4905375"/>
            <a:ext cx="252412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203" name="Rectangle 24">
            <a:extLst>
              <a:ext uri="{FF2B5EF4-FFF2-40B4-BE49-F238E27FC236}">
                <a16:creationId xmlns:a16="http://schemas.microsoft.com/office/drawing/2014/main" id="{9696E2E4-8556-43DB-BC93-BDDD9C406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4905375"/>
            <a:ext cx="250825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204" name="AutoShape 18">
            <a:extLst>
              <a:ext uri="{FF2B5EF4-FFF2-40B4-BE49-F238E27FC236}">
                <a16:creationId xmlns:a16="http://schemas.microsoft.com/office/drawing/2014/main" id="{9EDA66E4-0E88-417A-AA39-C457CD5CF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850" y="2206625"/>
            <a:ext cx="2339975" cy="935038"/>
          </a:xfrm>
          <a:prstGeom prst="wedgeRoundRectCallout">
            <a:avLst>
              <a:gd name="adj1" fmla="val -79949"/>
              <a:gd name="adj2" fmla="val 16167"/>
              <a:gd name="adj3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100"/>
              <a:t>ここで使ってる</a:t>
            </a:r>
            <a:r>
              <a:rPr lang="en-US" altLang="ja-JP" sz="1100"/>
              <a:t>comp</a:t>
            </a:r>
            <a:r>
              <a:rPr lang="ja-JP" altLang="en-US" sz="1100"/>
              <a:t>型は，自分で作成した複素数の構造体のこと</a:t>
            </a:r>
            <a:endParaRPr lang="en-US" altLang="ja-JP" sz="1100"/>
          </a:p>
          <a:p>
            <a:pPr algn="ctr" eaLnBrk="1" hangingPunct="1"/>
            <a:endParaRPr lang="en-US" altLang="ja-JP" sz="1100"/>
          </a:p>
          <a:p>
            <a:pPr algn="ctr" eaLnBrk="1" hangingPunct="1"/>
            <a:r>
              <a:rPr lang="ja-JP" altLang="en-US" sz="1100"/>
              <a:t>みなさんは</a:t>
            </a:r>
            <a:r>
              <a:rPr lang="en-US" altLang="ja-JP" sz="1100"/>
              <a:t>DFT</a:t>
            </a:r>
            <a:r>
              <a:rPr lang="ja-JP" altLang="en-US" sz="1100"/>
              <a:t>の時に作っているものでかまいません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3137</TotalTime>
  <Words>259</Words>
  <Application>Microsoft Office PowerPoint</Application>
  <PresentationFormat>画面に合わせる (4:3)</PresentationFormat>
  <Paragraphs>109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Tahoma</vt:lpstr>
      <vt:lpstr>ＭＳ Ｐゴシック</vt:lpstr>
      <vt:lpstr>Arial</vt:lpstr>
      <vt:lpstr>Wingdings</vt:lpstr>
      <vt:lpstr>Calibri</vt:lpstr>
      <vt:lpstr>ＭＳ ゴシック</vt:lpstr>
      <vt:lpstr>Blends</vt:lpstr>
      <vt:lpstr>ＦＦＴプログラムヒント集</vt:lpstr>
      <vt:lpstr>ＦＦＴプログラムの例</vt:lpstr>
      <vt:lpstr>例えばプログラム ビットリバーサル</vt:lpstr>
      <vt:lpstr>④ビットリバーサルの通りにデータ入れ替え</vt:lpstr>
      <vt:lpstr>⑤バタフライ演算（ヒント） （あくまで例，自分なりの方法があればそちらを活用する）</vt:lpstr>
      <vt:lpstr>バタフライ演算（大ヒント）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信号処理　Ｉ</dc:title>
  <dc:creator>S. Y.</dc:creator>
  <cp:lastModifiedBy>椎名 泰之</cp:lastModifiedBy>
  <cp:revision>287</cp:revision>
  <dcterms:created xsi:type="dcterms:W3CDTF">2004-04-14T13:17:48Z</dcterms:created>
  <dcterms:modified xsi:type="dcterms:W3CDTF">2019-04-25T00:39:33Z</dcterms:modified>
</cp:coreProperties>
</file>