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2" r:id="rId2"/>
    <p:sldId id="278" r:id="rId3"/>
    <p:sldId id="282" r:id="rId4"/>
    <p:sldId id="280" r:id="rId5"/>
    <p:sldId id="281" r:id="rId6"/>
    <p:sldId id="276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DB8922F-B819-422C-BA65-A694D34C152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6597C25-47F0-4416-8298-7E45114F8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EA7B02D-3A18-46BB-8BC4-AC44805D1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90412862-FD5C-4B25-8A9F-DD2928B50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FE7A0E8-93A5-44B6-BB33-E3320E32C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C59E705-0455-4DCD-9F06-31EFA047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6099B16-814F-455E-A6FF-ACA8A4D13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CF78DEC-6998-49F9-8488-343022654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55398C1-71EE-42B4-9E97-B3A9737EC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CBF1B74-3100-4A4C-A5D9-2EC4C6648F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F0446FA-4DE3-4F00-A384-CF959EB7F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3E4F126-D38F-4F1E-A257-93334D865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FB2AA4B-7AD5-418D-8FBF-E1D7F1271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DB1184-8788-4BF1-8FA9-7314DE1B8C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597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9307F46-7249-471F-AD20-51E173425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5A8069E-D474-43D0-A7BD-ECEAEDC71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F491C99-F818-4C40-BF7F-4129A6FED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B0671-CD8B-4A6A-B5AD-674D287B4FC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562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276A18-E084-468A-88EC-DF3C410D56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685DFC7-2F1C-4416-8BE4-20BD21CC5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C0513AA-1D6F-4435-936B-292D2F89B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94ECE-86BA-44B8-98D8-A4C8B35F8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810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4CD1851-3AD6-44EA-AFC9-263980F33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0DC39FB-ACE7-41EC-94E7-732390684F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FCB3114-CCF1-4D67-9B08-75E461483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2C8FF-F975-4F98-9BAF-860D2CE1606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96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DAFCB3-5F93-428D-B36D-FDA66E967F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86FB091-B256-41B2-BFB5-E1F969C4B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930590B-B81D-4BAF-98D0-73235C714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88E2B-BD74-4D26-AD1D-38E26ED9439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68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DB93379-AB1A-4892-B58E-88270BBF3C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FC9FF98-8226-4C1C-A03D-4A972F630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2ADEC63-5E2E-4F66-9D9C-539C96C3E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0038C-07CA-4944-90D0-2D4B4D53632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79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6B91BFA-28C6-4E39-A766-B4EC5B7410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BE7D9DC-BC8A-4E10-90D4-7759F274C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4795A35-E970-42B2-83D8-38B8B6F4D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1C76-21DC-449B-B5FA-720568C9215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171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939C2BF-6B11-4439-BD77-A5324C555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23FA8C3-8F1E-467F-A737-ECA65ECD8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C70AFD9-81CC-4617-B66C-D8D442DE1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409E-5BCC-405E-85E6-C43A4315053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231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C77FFD1-EDDE-4CF7-BE14-60D0B4DFE2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54321AE-20D9-4333-8204-7D2A812A8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2313553-3C18-4D19-A674-FE0EE086F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5AE02-36E4-44B0-9503-ED0F201C3C2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924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F8CC8D9-FEB8-44F6-82D5-F995AFAD3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F215E84-2361-49EC-A50D-7F1FFC1180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61598D5-8E5E-4B38-BE4B-C7857D802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021E8-8575-49EB-B0C3-25CE85D094D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30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46F5E9-08C2-42FF-92B4-C1CF9C4CBF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512AEFD-4382-4C04-A552-BB0DA524A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3139B3F-2932-4845-A426-20B0BEADD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B88AA-7269-4334-A510-2B6E950E48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7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C1718B-5A33-4CFA-AEE0-23DF2A0804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5BB5C1F-471D-4F76-A533-6D6AF0EFA4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67D8DBB-84A7-4CF6-A592-02AC6CB1B3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19069-CC66-4E3C-927D-319432B9E89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163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AABE908-D0BD-4D29-B6C7-0314E0B7FB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C7065A5-4BC6-4B32-BBD9-77CF126C19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F14C4A7-671D-45DD-B930-DF384D7A7E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8BAAA2-3C92-4B8B-9306-632444BA1E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AFD8588-B36D-4F38-9C86-F27F10CE71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C21C49B-D9A8-43C6-8012-4292AA4DDD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028B63C-506E-484B-9955-F8B3B86568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B92198A9-1CE1-4C99-A662-098AE54ED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94184A3A-4C66-48F9-9F1C-EC71A8A1F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8F3591BC-484E-4321-83E9-48FD7161E74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E27E140E-A1BC-4D8F-85AB-5D6ABBD8DF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423FCF76-1FD0-47FD-81A8-369E6BAC58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73FC039-D615-477E-94E0-D4442024FCB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>
            <a:extLst>
              <a:ext uri="{FF2B5EF4-FFF2-40B4-BE49-F238E27FC236}">
                <a16:creationId xmlns:a16="http://schemas.microsoft.com/office/drawing/2014/main" id="{F28108AF-FD72-4FF1-B8E7-9023315A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005263"/>
            <a:ext cx="5761038" cy="2124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C3C15513-9F9E-4DC8-9D8C-65DD1A552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自己相関関数</a:t>
            </a:r>
            <a:br>
              <a:rPr lang="ja-JP" altLang="en-US"/>
            </a:br>
            <a:r>
              <a:rPr lang="en-US" altLang="ja-JP" sz="2800"/>
              <a:t>auto-correlation function</a:t>
            </a:r>
          </a:p>
        </p:txBody>
      </p:sp>
      <p:sp>
        <p:nvSpPr>
          <p:cNvPr id="1030" name="Text Box 4">
            <a:extLst>
              <a:ext uri="{FF2B5EF4-FFF2-40B4-BE49-F238E27FC236}">
                <a16:creationId xmlns:a16="http://schemas.microsoft.com/office/drawing/2014/main" id="{883CE597-D2B0-4673-8A01-C26245EE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2024063"/>
            <a:ext cx="5470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・この信号には周期性があるのか，</a:t>
            </a:r>
          </a:p>
          <a:p>
            <a:pPr eaLnBrk="1" hangingPunct="1"/>
            <a:r>
              <a:rPr lang="ja-JP" altLang="en-US"/>
              <a:t>　周期性があるのなら，それはどのくらいの間隔なのか</a:t>
            </a:r>
            <a:endParaRPr lang="en-US" altLang="ja-JP"/>
          </a:p>
          <a:p>
            <a:pPr eaLnBrk="1" hangingPunct="1"/>
            <a:endParaRPr lang="ja-JP" altLang="en-US"/>
          </a:p>
          <a:p>
            <a:pPr eaLnBrk="1" hangingPunct="1"/>
            <a:r>
              <a:rPr lang="ja-JP" altLang="en-US"/>
              <a:t>　－　信号に含まれる周期性を見ることができる　－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7CB5ABCD-5209-46C2-82F0-4B9D295D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0052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定義式</a:t>
            </a:r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AEA34C05-6F89-4749-870F-436168D2AD9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79538" y="4333875"/>
          <a:ext cx="297656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数式" r:id="rId3" imgW="1358640" imgH="660240" progId="Equation.3">
                  <p:embed/>
                </p:oleObj>
              </mc:Choice>
              <mc:Fallback>
                <p:oleObj name="数式" r:id="rId3" imgW="135864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333875"/>
                        <a:ext cx="2976562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14">
            <a:extLst>
              <a:ext uri="{FF2B5EF4-FFF2-40B4-BE49-F238E27FC236}">
                <a16:creationId xmlns:a16="http://schemas.microsoft.com/office/drawing/2014/main" id="{7C129CCB-7FBB-4581-8E23-BF3463AF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4905375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周期</a:t>
            </a:r>
            <a:r>
              <a:rPr lang="en-US" altLang="ja-JP"/>
              <a:t>nT</a:t>
            </a:r>
            <a:r>
              <a:rPr lang="ja-JP" altLang="en-US"/>
              <a:t>でピーク</a:t>
            </a:r>
          </a:p>
        </p:txBody>
      </p:sp>
      <p:graphicFrame>
        <p:nvGraphicFramePr>
          <p:cNvPr id="1027" name="Object 15">
            <a:extLst>
              <a:ext uri="{FF2B5EF4-FFF2-40B4-BE49-F238E27FC236}">
                <a16:creationId xmlns:a16="http://schemas.microsoft.com/office/drawing/2014/main" id="{DA0DB468-C637-4B4A-8A6A-3D278F95A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5430838"/>
          <a:ext cx="7921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数式" r:id="rId5" imgW="457200" imgH="215640" progId="Equation.3">
                  <p:embed/>
                </p:oleObj>
              </mc:Choice>
              <mc:Fallback>
                <p:oleObj name="数式" r:id="rId5" imgW="45720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430838"/>
                        <a:ext cx="7921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16">
            <a:extLst>
              <a:ext uri="{FF2B5EF4-FFF2-40B4-BE49-F238E27FC236}">
                <a16:creationId xmlns:a16="http://schemas.microsoft.com/office/drawing/2014/main" id="{BD639856-300A-4A27-A79A-5C5BAB936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5402263"/>
            <a:ext cx="164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で最大値をとる</a:t>
            </a:r>
          </a:p>
        </p:txBody>
      </p:sp>
      <p:sp>
        <p:nvSpPr>
          <p:cNvPr id="1034" name="Text Box 17">
            <a:extLst>
              <a:ext uri="{FF2B5EF4-FFF2-40B4-BE49-F238E27FC236}">
                <a16:creationId xmlns:a16="http://schemas.microsoft.com/office/drawing/2014/main" id="{CC2D20CA-E91B-4A4D-8CA0-C88F9275A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364038"/>
            <a:ext cx="2443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信号の周期を</a:t>
            </a:r>
            <a:r>
              <a:rPr lang="en-US" altLang="ja-JP"/>
              <a:t>T</a:t>
            </a:r>
            <a:r>
              <a:rPr lang="ja-JP" altLang="en-US"/>
              <a:t>とすると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">
            <a:extLst>
              <a:ext uri="{FF2B5EF4-FFF2-40B4-BE49-F238E27FC236}">
                <a16:creationId xmlns:a16="http://schemas.microsoft.com/office/drawing/2014/main" id="{12E9B1BD-7CCF-420E-8306-9A0D1ED5E64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ようは相互相関と同様に，時間ずれの内積（但し同じデータで）</a:t>
            </a:r>
          </a:p>
        </p:txBody>
      </p:sp>
      <p:graphicFrame>
        <p:nvGraphicFramePr>
          <p:cNvPr id="2050" name="Object 55">
            <a:extLst>
              <a:ext uri="{FF2B5EF4-FFF2-40B4-BE49-F238E27FC236}">
                <a16:creationId xmlns:a16="http://schemas.microsoft.com/office/drawing/2014/main" id="{D414336D-61C6-435F-A98F-CB9781B79531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800100" y="3429000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数式" r:id="rId3" imgW="1485720" imgH="393480" progId="Equation.3">
                  <p:embed/>
                </p:oleObj>
              </mc:Choice>
              <mc:Fallback>
                <p:oleObj name="数式" r:id="rId3" imgW="1485720" imgH="3934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429000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7">
            <a:extLst>
              <a:ext uri="{FF2B5EF4-FFF2-40B4-BE49-F238E27FC236}">
                <a16:creationId xmlns:a16="http://schemas.microsoft.com/office/drawing/2014/main" id="{F579B30E-6882-4644-93BE-521E778D3E8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935038" y="2097088"/>
          <a:ext cx="700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数式" r:id="rId5" imgW="406080" imgH="228600" progId="Equation.3">
                  <p:embed/>
                </p:oleObj>
              </mc:Choice>
              <mc:Fallback>
                <p:oleObj name="数式" r:id="rId5" imgW="40608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097088"/>
                        <a:ext cx="7000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9">
            <a:extLst>
              <a:ext uri="{FF2B5EF4-FFF2-40B4-BE49-F238E27FC236}">
                <a16:creationId xmlns:a16="http://schemas.microsoft.com/office/drawing/2014/main" id="{83228E9E-2B21-4791-9AD5-16798ABF8D6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527425" y="3429000"/>
          <a:ext cx="1574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数式" r:id="rId7" imgW="1676160" imgH="393480" progId="Equation.3">
                  <p:embed/>
                </p:oleObj>
              </mc:Choice>
              <mc:Fallback>
                <p:oleObj name="数式" r:id="rId7" imgW="1676160" imgH="3934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429000"/>
                        <a:ext cx="15748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Freeform 6">
            <a:extLst>
              <a:ext uri="{FF2B5EF4-FFF2-40B4-BE49-F238E27FC236}">
                <a16:creationId xmlns:a16="http://schemas.microsoft.com/office/drawing/2014/main" id="{217046D9-B4BB-425D-B770-E8E44F4540F3}"/>
              </a:ext>
            </a:extLst>
          </p:cNvPr>
          <p:cNvSpPr>
            <a:spLocks/>
          </p:cNvSpPr>
          <p:nvPr/>
        </p:nvSpPr>
        <p:spPr bwMode="auto">
          <a:xfrm>
            <a:off x="684213" y="2457450"/>
            <a:ext cx="1438275" cy="501650"/>
          </a:xfrm>
          <a:custGeom>
            <a:avLst/>
            <a:gdLst>
              <a:gd name="T0" fmla="*/ 0 w 1814"/>
              <a:gd name="T1" fmla="*/ 138575285 h 908"/>
              <a:gd name="T2" fmla="*/ 284778472 w 1814"/>
              <a:gd name="T3" fmla="*/ 0 h 908"/>
              <a:gd name="T4" fmla="*/ 570186487 w 1814"/>
              <a:gd name="T5" fmla="*/ 138575285 h 908"/>
              <a:gd name="T6" fmla="*/ 854965059 w 1814"/>
              <a:gd name="T7" fmla="*/ 277150570 h 908"/>
              <a:gd name="T8" fmla="*/ 1140372182 w 1814"/>
              <a:gd name="T9" fmla="*/ 138575285 h 9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4"/>
              <a:gd name="T16" fmla="*/ 0 h 908"/>
              <a:gd name="T17" fmla="*/ 1814 w 1814"/>
              <a:gd name="T18" fmla="*/ 908 h 9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4" h="908">
                <a:moveTo>
                  <a:pt x="0" y="454"/>
                </a:moveTo>
                <a:cubicBezTo>
                  <a:pt x="151" y="227"/>
                  <a:pt x="302" y="0"/>
                  <a:pt x="453" y="0"/>
                </a:cubicBezTo>
                <a:cubicBezTo>
                  <a:pt x="604" y="0"/>
                  <a:pt x="756" y="303"/>
                  <a:pt x="907" y="454"/>
                </a:cubicBezTo>
                <a:cubicBezTo>
                  <a:pt x="1058" y="605"/>
                  <a:pt x="1209" y="908"/>
                  <a:pt x="1360" y="908"/>
                </a:cubicBezTo>
                <a:cubicBezTo>
                  <a:pt x="1511" y="908"/>
                  <a:pt x="1662" y="681"/>
                  <a:pt x="1814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63" name="Freeform 7">
            <a:extLst>
              <a:ext uri="{FF2B5EF4-FFF2-40B4-BE49-F238E27FC236}">
                <a16:creationId xmlns:a16="http://schemas.microsoft.com/office/drawing/2014/main" id="{AD8ADE29-EC59-49EC-87DE-F18B2AC885BB}"/>
              </a:ext>
            </a:extLst>
          </p:cNvPr>
          <p:cNvSpPr>
            <a:spLocks/>
          </p:cNvSpPr>
          <p:nvPr/>
        </p:nvSpPr>
        <p:spPr bwMode="auto">
          <a:xfrm>
            <a:off x="684213" y="2781300"/>
            <a:ext cx="1438275" cy="501650"/>
          </a:xfrm>
          <a:custGeom>
            <a:avLst/>
            <a:gdLst>
              <a:gd name="T0" fmla="*/ 0 w 1814"/>
              <a:gd name="T1" fmla="*/ 138575285 h 908"/>
              <a:gd name="T2" fmla="*/ 284778472 w 1814"/>
              <a:gd name="T3" fmla="*/ 0 h 908"/>
              <a:gd name="T4" fmla="*/ 570186487 w 1814"/>
              <a:gd name="T5" fmla="*/ 138575285 h 908"/>
              <a:gd name="T6" fmla="*/ 854965059 w 1814"/>
              <a:gd name="T7" fmla="*/ 277150570 h 908"/>
              <a:gd name="T8" fmla="*/ 1140372182 w 1814"/>
              <a:gd name="T9" fmla="*/ 138575285 h 9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4"/>
              <a:gd name="T16" fmla="*/ 0 h 908"/>
              <a:gd name="T17" fmla="*/ 1814 w 1814"/>
              <a:gd name="T18" fmla="*/ 908 h 9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4" h="908">
                <a:moveTo>
                  <a:pt x="0" y="454"/>
                </a:moveTo>
                <a:cubicBezTo>
                  <a:pt x="151" y="227"/>
                  <a:pt x="302" y="0"/>
                  <a:pt x="453" y="0"/>
                </a:cubicBezTo>
                <a:cubicBezTo>
                  <a:pt x="604" y="0"/>
                  <a:pt x="756" y="303"/>
                  <a:pt x="907" y="454"/>
                </a:cubicBezTo>
                <a:cubicBezTo>
                  <a:pt x="1058" y="605"/>
                  <a:pt x="1209" y="908"/>
                  <a:pt x="1360" y="908"/>
                </a:cubicBezTo>
                <a:cubicBezTo>
                  <a:pt x="1511" y="908"/>
                  <a:pt x="1662" y="681"/>
                  <a:pt x="1814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64" name="Line 19">
            <a:extLst>
              <a:ext uri="{FF2B5EF4-FFF2-40B4-BE49-F238E27FC236}">
                <a16:creationId xmlns:a16="http://schemas.microsoft.com/office/drawing/2014/main" id="{1A303F59-E4E8-4EC6-9417-E1DCCB299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325" y="3429000"/>
            <a:ext cx="190817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5" name="Line 26">
            <a:extLst>
              <a:ext uri="{FF2B5EF4-FFF2-40B4-BE49-F238E27FC236}">
                <a16:creationId xmlns:a16="http://schemas.microsoft.com/office/drawing/2014/main" id="{E7C90F9F-E7A2-49A4-B858-9D30E530E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3429000"/>
            <a:ext cx="144463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6" name="Line 27">
            <a:extLst>
              <a:ext uri="{FF2B5EF4-FFF2-40B4-BE49-F238E27FC236}">
                <a16:creationId xmlns:a16="http://schemas.microsoft.com/office/drawing/2014/main" id="{AFFF50CA-B696-44C6-B398-AF6C74AF1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7538" y="3429000"/>
            <a:ext cx="2376487" cy="140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067" name="Group 38">
            <a:extLst>
              <a:ext uri="{FF2B5EF4-FFF2-40B4-BE49-F238E27FC236}">
                <a16:creationId xmlns:a16="http://schemas.microsoft.com/office/drawing/2014/main" id="{4397C973-8DEB-4669-BEB7-DF810AFD34B0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2457450"/>
            <a:ext cx="3133725" cy="863600"/>
            <a:chOff x="1564" y="1548"/>
            <a:chExt cx="1974" cy="544"/>
          </a:xfrm>
        </p:grpSpPr>
        <p:sp>
          <p:nvSpPr>
            <p:cNvPr id="2095" name="Freeform 13">
              <a:extLst>
                <a:ext uri="{FF2B5EF4-FFF2-40B4-BE49-F238E27FC236}">
                  <a16:creationId xmlns:a16="http://schemas.microsoft.com/office/drawing/2014/main" id="{2DEDAF72-03B7-45F2-8A6B-4FC4962E2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1548"/>
              <a:ext cx="906" cy="316"/>
            </a:xfrm>
            <a:custGeom>
              <a:avLst/>
              <a:gdLst>
                <a:gd name="T0" fmla="*/ 0 w 1814"/>
                <a:gd name="T1" fmla="*/ 55 h 908"/>
                <a:gd name="T2" fmla="*/ 113 w 1814"/>
                <a:gd name="T3" fmla="*/ 0 h 908"/>
                <a:gd name="T4" fmla="*/ 226 w 1814"/>
                <a:gd name="T5" fmla="*/ 55 h 908"/>
                <a:gd name="T6" fmla="*/ 339 w 1814"/>
                <a:gd name="T7" fmla="*/ 110 h 908"/>
                <a:gd name="T8" fmla="*/ 453 w 1814"/>
                <a:gd name="T9" fmla="*/ 55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6" name="Freeform 14">
              <a:extLst>
                <a:ext uri="{FF2B5EF4-FFF2-40B4-BE49-F238E27FC236}">
                  <a16:creationId xmlns:a16="http://schemas.microsoft.com/office/drawing/2014/main" id="{1F6208F5-A0AC-4113-9DDD-43C35CCBC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752"/>
              <a:ext cx="906" cy="316"/>
            </a:xfrm>
            <a:custGeom>
              <a:avLst/>
              <a:gdLst>
                <a:gd name="T0" fmla="*/ 0 w 1814"/>
                <a:gd name="T1" fmla="*/ 55 h 908"/>
                <a:gd name="T2" fmla="*/ 113 w 1814"/>
                <a:gd name="T3" fmla="*/ 0 h 908"/>
                <a:gd name="T4" fmla="*/ 226 w 1814"/>
                <a:gd name="T5" fmla="*/ 55 h 908"/>
                <a:gd name="T6" fmla="*/ 339 w 1814"/>
                <a:gd name="T7" fmla="*/ 110 h 908"/>
                <a:gd name="T8" fmla="*/ 453 w 1814"/>
                <a:gd name="T9" fmla="*/ 55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7" name="Freeform 29">
              <a:extLst>
                <a:ext uri="{FF2B5EF4-FFF2-40B4-BE49-F238E27FC236}">
                  <a16:creationId xmlns:a16="http://schemas.microsoft.com/office/drawing/2014/main" id="{B513DD50-55DB-47F5-9BA3-919B4309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752"/>
              <a:ext cx="906" cy="316"/>
            </a:xfrm>
            <a:custGeom>
              <a:avLst/>
              <a:gdLst>
                <a:gd name="T0" fmla="*/ 0 w 1814"/>
                <a:gd name="T1" fmla="*/ 55 h 908"/>
                <a:gd name="T2" fmla="*/ 113 w 1814"/>
                <a:gd name="T3" fmla="*/ 0 h 908"/>
                <a:gd name="T4" fmla="*/ 226 w 1814"/>
                <a:gd name="T5" fmla="*/ 55 h 908"/>
                <a:gd name="T6" fmla="*/ 339 w 1814"/>
                <a:gd name="T7" fmla="*/ 110 h 908"/>
                <a:gd name="T8" fmla="*/ 453 w 1814"/>
                <a:gd name="T9" fmla="*/ 55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8" name="Rectangle 30">
              <a:extLst>
                <a:ext uri="{FF2B5EF4-FFF2-40B4-BE49-F238E27FC236}">
                  <a16:creationId xmlns:a16="http://schemas.microsoft.com/office/drawing/2014/main" id="{9713AB30-4E71-4C15-8EF7-2D68C35B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729"/>
              <a:ext cx="227" cy="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9" name="Rectangle 31">
              <a:extLst>
                <a:ext uri="{FF2B5EF4-FFF2-40B4-BE49-F238E27FC236}">
                  <a16:creationId xmlns:a16="http://schemas.microsoft.com/office/drawing/2014/main" id="{A26C30DC-17CE-45B4-A597-8B58F6A64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706"/>
              <a:ext cx="839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2068" name="Group 37">
            <a:extLst>
              <a:ext uri="{FF2B5EF4-FFF2-40B4-BE49-F238E27FC236}">
                <a16:creationId xmlns:a16="http://schemas.microsoft.com/office/drawing/2014/main" id="{1EA96A7C-34AF-4D41-8735-00E21AE178CF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2457450"/>
            <a:ext cx="2917825" cy="863600"/>
            <a:chOff x="1927" y="3362"/>
            <a:chExt cx="1838" cy="544"/>
          </a:xfrm>
        </p:grpSpPr>
        <p:sp>
          <p:nvSpPr>
            <p:cNvPr id="2090" name="Freeform 32">
              <a:extLst>
                <a:ext uri="{FF2B5EF4-FFF2-40B4-BE49-F238E27FC236}">
                  <a16:creationId xmlns:a16="http://schemas.microsoft.com/office/drawing/2014/main" id="{0F10E8DD-CFD2-4C89-8D81-B4064B4BB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3362"/>
              <a:ext cx="906" cy="316"/>
            </a:xfrm>
            <a:custGeom>
              <a:avLst/>
              <a:gdLst>
                <a:gd name="T0" fmla="*/ 0 w 1814"/>
                <a:gd name="T1" fmla="*/ 55 h 908"/>
                <a:gd name="T2" fmla="*/ 113 w 1814"/>
                <a:gd name="T3" fmla="*/ 0 h 908"/>
                <a:gd name="T4" fmla="*/ 226 w 1814"/>
                <a:gd name="T5" fmla="*/ 55 h 908"/>
                <a:gd name="T6" fmla="*/ 339 w 1814"/>
                <a:gd name="T7" fmla="*/ 110 h 908"/>
                <a:gd name="T8" fmla="*/ 453 w 1814"/>
                <a:gd name="T9" fmla="*/ 55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1" name="Freeform 33">
              <a:extLst>
                <a:ext uri="{FF2B5EF4-FFF2-40B4-BE49-F238E27FC236}">
                  <a16:creationId xmlns:a16="http://schemas.microsoft.com/office/drawing/2014/main" id="{B7D80B6F-D6D0-4FC8-A585-DD160BD3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3566"/>
              <a:ext cx="906" cy="316"/>
            </a:xfrm>
            <a:custGeom>
              <a:avLst/>
              <a:gdLst>
                <a:gd name="T0" fmla="*/ 0 w 1814"/>
                <a:gd name="T1" fmla="*/ 55 h 908"/>
                <a:gd name="T2" fmla="*/ 113 w 1814"/>
                <a:gd name="T3" fmla="*/ 0 h 908"/>
                <a:gd name="T4" fmla="*/ 226 w 1814"/>
                <a:gd name="T5" fmla="*/ 55 h 908"/>
                <a:gd name="T6" fmla="*/ 339 w 1814"/>
                <a:gd name="T7" fmla="*/ 110 h 908"/>
                <a:gd name="T8" fmla="*/ 453 w 1814"/>
                <a:gd name="T9" fmla="*/ 55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2" name="Freeform 34">
              <a:extLst>
                <a:ext uri="{FF2B5EF4-FFF2-40B4-BE49-F238E27FC236}">
                  <a16:creationId xmlns:a16="http://schemas.microsoft.com/office/drawing/2014/main" id="{4C9C926C-F24E-40AE-B760-D166B89D4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3566"/>
              <a:ext cx="906" cy="316"/>
            </a:xfrm>
            <a:custGeom>
              <a:avLst/>
              <a:gdLst>
                <a:gd name="T0" fmla="*/ 0 w 1814"/>
                <a:gd name="T1" fmla="*/ 55 h 908"/>
                <a:gd name="T2" fmla="*/ 113 w 1814"/>
                <a:gd name="T3" fmla="*/ 0 h 908"/>
                <a:gd name="T4" fmla="*/ 226 w 1814"/>
                <a:gd name="T5" fmla="*/ 55 h 908"/>
                <a:gd name="T6" fmla="*/ 339 w 1814"/>
                <a:gd name="T7" fmla="*/ 110 h 908"/>
                <a:gd name="T8" fmla="*/ 453 w 1814"/>
                <a:gd name="T9" fmla="*/ 55 h 9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4"/>
                <a:gd name="T16" fmla="*/ 0 h 908"/>
                <a:gd name="T17" fmla="*/ 1814 w 1814"/>
                <a:gd name="T18" fmla="*/ 908 h 9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4" h="908">
                  <a:moveTo>
                    <a:pt x="0" y="454"/>
                  </a:moveTo>
                  <a:cubicBezTo>
                    <a:pt x="151" y="227"/>
                    <a:pt x="302" y="0"/>
                    <a:pt x="453" y="0"/>
                  </a:cubicBezTo>
                  <a:cubicBezTo>
                    <a:pt x="604" y="0"/>
                    <a:pt x="756" y="303"/>
                    <a:pt x="907" y="454"/>
                  </a:cubicBezTo>
                  <a:cubicBezTo>
                    <a:pt x="1058" y="605"/>
                    <a:pt x="1209" y="908"/>
                    <a:pt x="1360" y="908"/>
                  </a:cubicBezTo>
                  <a:cubicBezTo>
                    <a:pt x="1511" y="908"/>
                    <a:pt x="1662" y="681"/>
                    <a:pt x="1814" y="4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3" name="Rectangle 35">
              <a:extLst>
                <a:ext uri="{FF2B5EF4-FFF2-40B4-BE49-F238E27FC236}">
                  <a16:creationId xmlns:a16="http://schemas.microsoft.com/office/drawing/2014/main" id="{3637A49B-7093-4B6D-91A7-07C8FC3B3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543"/>
              <a:ext cx="454" cy="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94" name="Rectangle 36">
              <a:extLst>
                <a:ext uri="{FF2B5EF4-FFF2-40B4-BE49-F238E27FC236}">
                  <a16:creationId xmlns:a16="http://schemas.microsoft.com/office/drawing/2014/main" id="{E69EE0E8-0317-497F-ABA7-B3366FF40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520"/>
              <a:ext cx="431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2069" name="AutoShape 39">
            <a:extLst>
              <a:ext uri="{FF2B5EF4-FFF2-40B4-BE49-F238E27FC236}">
                <a16:creationId xmlns:a16="http://schemas.microsoft.com/office/drawing/2014/main" id="{7F238951-0AD8-4304-B03C-299ED368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129213"/>
            <a:ext cx="5148262" cy="1252537"/>
          </a:xfrm>
          <a:prstGeom prst="wedgeRoundRectCallout">
            <a:avLst>
              <a:gd name="adj1" fmla="val -33472"/>
              <a:gd name="adj2" fmla="val -6635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ja-JP" altLang="en-US"/>
              <a:t>２つの信号</a:t>
            </a:r>
          </a:p>
          <a:p>
            <a:pPr>
              <a:defRPr/>
            </a:pPr>
            <a:r>
              <a:rPr lang="ja-JP" altLang="en-US"/>
              <a:t>を時間ごとにずらしたＮ個のベクトルとして</a:t>
            </a:r>
          </a:p>
          <a:p>
            <a:pPr>
              <a:defRPr/>
            </a:pPr>
            <a:r>
              <a:rPr lang="ja-JP" altLang="en-US"/>
              <a:t>内積を取りプロットするだけ</a:t>
            </a:r>
          </a:p>
        </p:txBody>
      </p:sp>
      <p:sp>
        <p:nvSpPr>
          <p:cNvPr id="2070" name="Line 40">
            <a:extLst>
              <a:ext uri="{FF2B5EF4-FFF2-40B4-BE49-F238E27FC236}">
                <a16:creationId xmlns:a16="http://schemas.microsoft.com/office/drawing/2014/main" id="{A4B69B9B-B852-4D12-82F2-0F60AC2CF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1" name="Line 41">
            <a:extLst>
              <a:ext uri="{FF2B5EF4-FFF2-40B4-BE49-F238E27FC236}">
                <a16:creationId xmlns:a16="http://schemas.microsoft.com/office/drawing/2014/main" id="{496BC525-31F0-4EF9-8F23-947E8B2AE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2" name="Line 42">
            <a:extLst>
              <a:ext uri="{FF2B5EF4-FFF2-40B4-BE49-F238E27FC236}">
                <a16:creationId xmlns:a16="http://schemas.microsoft.com/office/drawing/2014/main" id="{14B4A71E-F9B3-4421-9797-D6AE5BF4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3" name="Line 43">
            <a:extLst>
              <a:ext uri="{FF2B5EF4-FFF2-40B4-BE49-F238E27FC236}">
                <a16:creationId xmlns:a16="http://schemas.microsoft.com/office/drawing/2014/main" id="{9CE8DA67-2A85-44A4-8649-1C59FDF9D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913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4" name="Line 44">
            <a:extLst>
              <a:ext uri="{FF2B5EF4-FFF2-40B4-BE49-F238E27FC236}">
                <a16:creationId xmlns:a16="http://schemas.microsoft.com/office/drawing/2014/main" id="{93483FA6-D887-43F2-B66A-B39B5475C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349500"/>
            <a:ext cx="0" cy="1044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5" name="Line 45">
            <a:extLst>
              <a:ext uri="{FF2B5EF4-FFF2-40B4-BE49-F238E27FC236}">
                <a16:creationId xmlns:a16="http://schemas.microsoft.com/office/drawing/2014/main" id="{D1E7A355-7252-4BDF-AD5E-1DFEFE3A1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141663"/>
            <a:ext cx="36036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76" name="Line 46">
            <a:extLst>
              <a:ext uri="{FF2B5EF4-FFF2-40B4-BE49-F238E27FC236}">
                <a16:creationId xmlns:a16="http://schemas.microsoft.com/office/drawing/2014/main" id="{83CA9C82-7AA4-4968-A189-7C57C6C16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913" y="3141663"/>
            <a:ext cx="7207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077" name="Group 52">
            <a:extLst>
              <a:ext uri="{FF2B5EF4-FFF2-40B4-BE49-F238E27FC236}">
                <a16:creationId xmlns:a16="http://schemas.microsoft.com/office/drawing/2014/main" id="{72BC3EC8-9484-4955-8E8F-BC3D319BB863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076700"/>
            <a:ext cx="1547812" cy="1008063"/>
            <a:chOff x="2245" y="2568"/>
            <a:chExt cx="1270" cy="635"/>
          </a:xfrm>
        </p:grpSpPr>
        <p:sp>
          <p:nvSpPr>
            <p:cNvPr id="2080" name="Freeform 15">
              <a:extLst>
                <a:ext uri="{FF2B5EF4-FFF2-40B4-BE49-F238E27FC236}">
                  <a16:creationId xmlns:a16="http://schemas.microsoft.com/office/drawing/2014/main" id="{0432D836-B33E-48DE-9BB3-DE4EFF93F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704"/>
              <a:ext cx="1178" cy="362"/>
            </a:xfrm>
            <a:custGeom>
              <a:avLst/>
              <a:gdLst>
                <a:gd name="T0" fmla="*/ 0 w 1815"/>
                <a:gd name="T1" fmla="*/ 0 h 907"/>
                <a:gd name="T2" fmla="*/ 191 w 1815"/>
                <a:gd name="T3" fmla="*/ 72 h 907"/>
                <a:gd name="T4" fmla="*/ 373 w 1815"/>
                <a:gd name="T5" fmla="*/ 144 h 907"/>
                <a:gd name="T6" fmla="*/ 573 w 1815"/>
                <a:gd name="T7" fmla="*/ 72 h 907"/>
                <a:gd name="T8" fmla="*/ 765 w 1815"/>
                <a:gd name="T9" fmla="*/ 0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5"/>
                <a:gd name="T16" fmla="*/ 0 h 907"/>
                <a:gd name="T17" fmla="*/ 1815 w 1815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5" h="907">
                  <a:moveTo>
                    <a:pt x="0" y="0"/>
                  </a:moveTo>
                  <a:cubicBezTo>
                    <a:pt x="153" y="151"/>
                    <a:pt x="307" y="302"/>
                    <a:pt x="454" y="453"/>
                  </a:cubicBezTo>
                  <a:cubicBezTo>
                    <a:pt x="601" y="604"/>
                    <a:pt x="734" y="907"/>
                    <a:pt x="885" y="907"/>
                  </a:cubicBezTo>
                  <a:cubicBezTo>
                    <a:pt x="1036" y="907"/>
                    <a:pt x="1206" y="604"/>
                    <a:pt x="1361" y="453"/>
                  </a:cubicBezTo>
                  <a:cubicBezTo>
                    <a:pt x="1516" y="302"/>
                    <a:pt x="1739" y="75"/>
                    <a:pt x="181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81" name="Line 17">
              <a:extLst>
                <a:ext uri="{FF2B5EF4-FFF2-40B4-BE49-F238E27FC236}">
                  <a16:creationId xmlns:a16="http://schemas.microsoft.com/office/drawing/2014/main" id="{E4467C74-5F93-4F6F-A9CE-1B7CB51C8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2886"/>
              <a:ext cx="1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2" name="Line 18">
              <a:extLst>
                <a:ext uri="{FF2B5EF4-FFF2-40B4-BE49-F238E27FC236}">
                  <a16:creationId xmlns:a16="http://schemas.microsoft.com/office/drawing/2014/main" id="{6344D271-4080-4636-8A7B-DE5B166F1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3" name="Oval 20">
              <a:extLst>
                <a:ext uri="{FF2B5EF4-FFF2-40B4-BE49-F238E27FC236}">
                  <a16:creationId xmlns:a16="http://schemas.microsoft.com/office/drawing/2014/main" id="{FD835645-3310-4E09-AF90-2AB1B86EC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682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84" name="Oval 23">
              <a:extLst>
                <a:ext uri="{FF2B5EF4-FFF2-40B4-BE49-F238E27FC236}">
                  <a16:creationId xmlns:a16="http://schemas.microsoft.com/office/drawing/2014/main" id="{E4FFCB03-779D-4641-9C1D-216D1BBA6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86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85" name="Oval 24">
              <a:extLst>
                <a:ext uri="{FF2B5EF4-FFF2-40B4-BE49-F238E27FC236}">
                  <a16:creationId xmlns:a16="http://schemas.microsoft.com/office/drawing/2014/main" id="{4B8C93B4-CF8B-4559-9F56-1BC4DE93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304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086" name="Line 48">
              <a:extLst>
                <a:ext uri="{FF2B5EF4-FFF2-40B4-BE49-F238E27FC236}">
                  <a16:creationId xmlns:a16="http://schemas.microsoft.com/office/drawing/2014/main" id="{07A8877F-1A8A-4CC5-A2FF-A0CEF7E10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7" name="Line 49">
              <a:extLst>
                <a:ext uri="{FF2B5EF4-FFF2-40B4-BE49-F238E27FC236}">
                  <a16:creationId xmlns:a16="http://schemas.microsoft.com/office/drawing/2014/main" id="{B81D3D29-D167-4470-8593-EAE3480B9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8" name="Line 50">
              <a:extLst>
                <a:ext uri="{FF2B5EF4-FFF2-40B4-BE49-F238E27FC236}">
                  <a16:creationId xmlns:a16="http://schemas.microsoft.com/office/drawing/2014/main" id="{619415B9-8066-484E-BB6B-A2EF415B8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2999"/>
              <a:ext cx="31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89" name="Line 51">
              <a:extLst>
                <a:ext uri="{FF2B5EF4-FFF2-40B4-BE49-F238E27FC236}">
                  <a16:creationId xmlns:a16="http://schemas.microsoft.com/office/drawing/2014/main" id="{35165C5B-4C09-4123-A56A-D15ABB281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3135"/>
              <a:ext cx="6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078" name="AutoShape 53">
            <a:extLst>
              <a:ext uri="{FF2B5EF4-FFF2-40B4-BE49-F238E27FC236}">
                <a16:creationId xmlns:a16="http://schemas.microsoft.com/office/drawing/2014/main" id="{F3FFEF2B-BF86-4B81-BB8C-6900286E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2627313" cy="900113"/>
          </a:xfrm>
          <a:prstGeom prst="wedgeEllipseCallout">
            <a:avLst>
              <a:gd name="adj1" fmla="val 27162"/>
              <a:gd name="adj2" fmla="val -812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600"/>
              <a:t>一番初めは時間ずれ無しの内積</a:t>
            </a:r>
          </a:p>
        </p:txBody>
      </p:sp>
      <p:sp>
        <p:nvSpPr>
          <p:cNvPr id="2079" name="AutoShape 54">
            <a:extLst>
              <a:ext uri="{FF2B5EF4-FFF2-40B4-BE49-F238E27FC236}">
                <a16:creationId xmlns:a16="http://schemas.microsoft.com/office/drawing/2014/main" id="{5F3E2ACB-521A-45D7-8F9E-265644B3A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5265738"/>
            <a:ext cx="2735263" cy="1260475"/>
          </a:xfrm>
          <a:prstGeom prst="wedgeEllipseCallout">
            <a:avLst>
              <a:gd name="adj1" fmla="val 66481"/>
              <a:gd name="adj2" fmla="val -126449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600"/>
              <a:t>時間ずれ無し，すなわち自分自身なので最大値を取る</a:t>
            </a:r>
          </a:p>
        </p:txBody>
      </p:sp>
      <p:graphicFrame>
        <p:nvGraphicFramePr>
          <p:cNvPr id="2053" name="Object 61">
            <a:extLst>
              <a:ext uri="{FF2B5EF4-FFF2-40B4-BE49-F238E27FC236}">
                <a16:creationId xmlns:a16="http://schemas.microsoft.com/office/drawing/2014/main" id="{3F392C11-FD4A-47BF-92A8-99B84E70DEB1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6659563" y="3440113"/>
          <a:ext cx="15748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数式" r:id="rId9" imgW="1676160" imgH="393480" progId="Equation.3">
                  <p:embed/>
                </p:oleObj>
              </mc:Choice>
              <mc:Fallback>
                <p:oleObj name="数式" r:id="rId9" imgW="1676160" imgH="3934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440113"/>
                        <a:ext cx="15748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3">
            <a:extLst>
              <a:ext uri="{FF2B5EF4-FFF2-40B4-BE49-F238E27FC236}">
                <a16:creationId xmlns:a16="http://schemas.microsoft.com/office/drawing/2014/main" id="{49C7F06F-8DF2-4CFA-8D5C-3D92E737B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889250"/>
          <a:ext cx="7000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数式" r:id="rId11" imgW="406080" imgH="228600" progId="Equation.3">
                  <p:embed/>
                </p:oleObj>
              </mc:Choice>
              <mc:Fallback>
                <p:oleObj name="数式" r:id="rId11" imgW="406080" imgH="228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89250"/>
                        <a:ext cx="7000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64">
            <a:extLst>
              <a:ext uri="{FF2B5EF4-FFF2-40B4-BE49-F238E27FC236}">
                <a16:creationId xmlns:a16="http://schemas.microsoft.com/office/drawing/2014/main" id="{8F043D0B-E1A0-4CEC-926F-3A53ED787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1525" y="2097088"/>
          <a:ext cx="7000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数式" r:id="rId13" imgW="406080" imgH="228600" progId="Equation.3">
                  <p:embed/>
                </p:oleObj>
              </mc:Choice>
              <mc:Fallback>
                <p:oleObj name="数式" r:id="rId13" imgW="406080" imgH="228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097088"/>
                        <a:ext cx="7000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65">
            <a:extLst>
              <a:ext uri="{FF2B5EF4-FFF2-40B4-BE49-F238E27FC236}">
                <a16:creationId xmlns:a16="http://schemas.microsoft.com/office/drawing/2014/main" id="{300C393E-0ED9-48C1-A51C-8FD30F602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813" y="2097088"/>
          <a:ext cx="7000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数式" r:id="rId14" imgW="406080" imgH="228600" progId="Equation.3">
                  <p:embed/>
                </p:oleObj>
              </mc:Choice>
              <mc:Fallback>
                <p:oleObj name="数式" r:id="rId14" imgW="40608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2097088"/>
                        <a:ext cx="7000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66">
            <a:extLst>
              <a:ext uri="{FF2B5EF4-FFF2-40B4-BE49-F238E27FC236}">
                <a16:creationId xmlns:a16="http://schemas.microsoft.com/office/drawing/2014/main" id="{9F817C4A-1835-421B-AA13-5D8FE7DD8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751138"/>
          <a:ext cx="787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数式" r:id="rId15" imgW="457200" imgH="393480" progId="Equation.3">
                  <p:embed/>
                </p:oleObj>
              </mc:Choice>
              <mc:Fallback>
                <p:oleObj name="数式" r:id="rId15" imgW="457200" imgH="3934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51138"/>
                        <a:ext cx="7874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67">
            <a:extLst>
              <a:ext uri="{FF2B5EF4-FFF2-40B4-BE49-F238E27FC236}">
                <a16:creationId xmlns:a16="http://schemas.microsoft.com/office/drawing/2014/main" id="{F065D08F-EF01-43C8-95B2-F1D48D3B0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2751138"/>
          <a:ext cx="787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数式" r:id="rId17" imgW="457200" imgH="393480" progId="Equation.3">
                  <p:embed/>
                </p:oleObj>
              </mc:Choice>
              <mc:Fallback>
                <p:oleObj name="数式" r:id="rId17" imgW="457200" imgH="3934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751138"/>
                        <a:ext cx="7874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68">
            <a:extLst>
              <a:ext uri="{FF2B5EF4-FFF2-40B4-BE49-F238E27FC236}">
                <a16:creationId xmlns:a16="http://schemas.microsoft.com/office/drawing/2014/main" id="{65077E4B-811D-4037-ADDF-B0ACAB7D4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8" y="3179763"/>
          <a:ext cx="2095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数式" r:id="rId19" imgW="164880" imgH="393480" progId="Equation.3">
                  <p:embed/>
                </p:oleObj>
              </mc:Choice>
              <mc:Fallback>
                <p:oleObj name="数式" r:id="rId19" imgW="164880" imgH="3934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179763"/>
                        <a:ext cx="2095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69">
            <a:extLst>
              <a:ext uri="{FF2B5EF4-FFF2-40B4-BE49-F238E27FC236}">
                <a16:creationId xmlns:a16="http://schemas.microsoft.com/office/drawing/2014/main" id="{50666597-1DB9-43E6-AA10-D71A75A25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3146425"/>
          <a:ext cx="2095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数式" r:id="rId21" imgW="164880" imgH="393480" progId="Equation.3">
                  <p:embed/>
                </p:oleObj>
              </mc:Choice>
              <mc:Fallback>
                <p:oleObj name="数式" r:id="rId21" imgW="164880" imgH="3934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3146425"/>
                        <a:ext cx="2095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07C1921B-5ADC-4D0A-9905-CFE4BEC08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信号の復習</a:t>
            </a:r>
            <a:endParaRPr lang="ja-JP" altLang="en-US" sz="2800"/>
          </a:p>
        </p:txBody>
      </p:sp>
      <p:pic>
        <p:nvPicPr>
          <p:cNvPr id="7171" name="Picture 13">
            <a:extLst>
              <a:ext uri="{FF2B5EF4-FFF2-40B4-BE49-F238E27FC236}">
                <a16:creationId xmlns:a16="http://schemas.microsoft.com/office/drawing/2014/main" id="{23C73F47-4D38-4A69-9B52-160F75E85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365625"/>
            <a:ext cx="3708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6">
            <a:extLst>
              <a:ext uri="{FF2B5EF4-FFF2-40B4-BE49-F238E27FC236}">
                <a16:creationId xmlns:a16="http://schemas.microsoft.com/office/drawing/2014/main" id="{05D7CCC1-E4D8-4D8F-9F3A-A0CF10E7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916113"/>
            <a:ext cx="3697288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17">
            <a:extLst>
              <a:ext uri="{FF2B5EF4-FFF2-40B4-BE49-F238E27FC236}">
                <a16:creationId xmlns:a16="http://schemas.microsoft.com/office/drawing/2014/main" id="{D775F1FC-2CBF-4ED4-8C66-7F41AB50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41550"/>
            <a:ext cx="2619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周期信号</a:t>
            </a:r>
          </a:p>
          <a:p>
            <a:pPr eaLnBrk="1" hangingPunct="1"/>
            <a:r>
              <a:rPr lang="ja-JP" altLang="en-US"/>
              <a:t>　続くデータが確定できる</a:t>
            </a:r>
            <a:endParaRPr lang="en-US" altLang="ja-JP"/>
          </a:p>
          <a:p>
            <a:pPr eaLnBrk="1" hangingPunct="1"/>
            <a:r>
              <a:rPr lang="ja-JP" altLang="en-US"/>
              <a:t>　</a:t>
            </a:r>
            <a:r>
              <a:rPr lang="ja-JP" altLang="en-US" sz="1400"/>
              <a:t>周期Ｔは一目瞭然</a:t>
            </a:r>
          </a:p>
        </p:txBody>
      </p:sp>
      <p:sp>
        <p:nvSpPr>
          <p:cNvPr id="7174" name="Text Box 18">
            <a:extLst>
              <a:ext uri="{FF2B5EF4-FFF2-40B4-BE49-F238E27FC236}">
                <a16:creationId xmlns:a16="http://schemas.microsoft.com/office/drawing/2014/main" id="{8E2B6783-6588-4A4E-A99D-2A7FD1C4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868863"/>
            <a:ext cx="3608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不規則信号</a:t>
            </a:r>
          </a:p>
          <a:p>
            <a:pPr eaLnBrk="1" hangingPunct="1"/>
            <a:r>
              <a:rPr lang="ja-JP" altLang="en-US"/>
              <a:t>　続くデータが分からない</a:t>
            </a:r>
          </a:p>
          <a:p>
            <a:pPr eaLnBrk="1" hangingPunct="1"/>
            <a:r>
              <a:rPr lang="ja-JP" altLang="en-US"/>
              <a:t>　ある程度推測できるが確かでない</a:t>
            </a:r>
            <a:endParaRPr lang="en-US" altLang="ja-JP"/>
          </a:p>
          <a:p>
            <a:pPr eaLnBrk="1" hangingPunct="1"/>
            <a:r>
              <a:rPr lang="ja-JP" altLang="en-US"/>
              <a:t>　</a:t>
            </a:r>
            <a:r>
              <a:rPr lang="ja-JP" altLang="en-US" sz="1400"/>
              <a:t>周期はあるのか？</a:t>
            </a: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BEB353BA-F248-45C7-BB5B-6D0E7E712299}"/>
              </a:ext>
            </a:extLst>
          </p:cNvPr>
          <p:cNvSpPr/>
          <p:nvPr/>
        </p:nvSpPr>
        <p:spPr>
          <a:xfrm>
            <a:off x="1687513" y="3575050"/>
            <a:ext cx="1752600" cy="949325"/>
          </a:xfrm>
          <a:prstGeom prst="wedgeRoundRectCallout">
            <a:avLst>
              <a:gd name="adj1" fmla="val 60884"/>
              <a:gd name="adj2" fmla="val -245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b="1" dirty="0">
                <a:solidFill>
                  <a:schemeClr val="tx2">
                    <a:lumMod val="75000"/>
                  </a:schemeClr>
                </a:solidFill>
              </a:rPr>
              <a:t>これも実際の測定の際には，雑音が含まれて，形が分からないこともある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407D2D9-9C28-4AF4-B43E-F09CA6BE7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巡回と非巡回の相関関数の例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1B316D84-5D61-444D-8123-0A31CAA79D8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9750" y="2600325"/>
          <a:ext cx="5183188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数式" r:id="rId3" imgW="2984400" imgH="2057400" progId="Equation.3">
                  <p:embed/>
                </p:oleObj>
              </mc:Choice>
              <mc:Fallback>
                <p:oleObj name="数式" r:id="rId3" imgW="29844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0325"/>
                        <a:ext cx="5183188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>
            <a:extLst>
              <a:ext uri="{FF2B5EF4-FFF2-40B4-BE49-F238E27FC236}">
                <a16:creationId xmlns:a16="http://schemas.microsoft.com/office/drawing/2014/main" id="{39404FCC-3F01-4933-ABC4-8FFFE8404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03041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非巡回の場合</a:t>
            </a: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7B898F66-8EFC-4FC1-BF99-46FCA1BD0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2943225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06668A4B-E176-4AF5-AAA4-99DC3FC2D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250666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7A22FF05-1C15-425E-BCA7-48D4E3FB3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22556D25-339C-48E0-92A5-2DEE4D98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1F66733D-BABE-4B75-8DC8-3426BC3D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24733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CF0BFF40-E58D-44C2-90D5-879B226E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892425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E8DD1919-13C2-4DA5-8E1C-93B5E04F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CB4FAED-B2FA-4406-860E-4152F7999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61ED2517-4B63-4F55-8F7D-7F236CF80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3735388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0176D42C-21B3-43EE-A3C0-53666CBB0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32988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04C139BE-6722-4C25-B49E-A75927AB2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8" name="Oval 16">
            <a:extLst>
              <a:ext uri="{FF2B5EF4-FFF2-40B4-BE49-F238E27FC236}">
                <a16:creationId xmlns:a16="http://schemas.microsoft.com/office/drawing/2014/main" id="{39D09157-60C2-42B9-8577-560465D4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89" name="Oval 17">
            <a:extLst>
              <a:ext uri="{FF2B5EF4-FFF2-40B4-BE49-F238E27FC236}">
                <a16:creationId xmlns:a16="http://schemas.microsoft.com/office/drawing/2014/main" id="{C94257AA-726F-491A-805F-4226BFD94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26548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0" name="Oval 18">
            <a:extLst>
              <a:ext uri="{FF2B5EF4-FFF2-40B4-BE49-F238E27FC236}">
                <a16:creationId xmlns:a16="http://schemas.microsoft.com/office/drawing/2014/main" id="{E9FC515A-35DA-4699-86C2-03E016C0B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684588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1" name="Oval 19">
            <a:extLst>
              <a:ext uri="{FF2B5EF4-FFF2-40B4-BE49-F238E27FC236}">
                <a16:creationId xmlns:a16="http://schemas.microsoft.com/office/drawing/2014/main" id="{0305362D-EA8E-4AC6-AC56-CC7B1E0E7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E9AB789C-C4AE-467E-AE05-B1BC9E096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94E09FC9-44C8-4944-93EB-5AD4CE04F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4527550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F0438771-E469-473A-8C3A-738235FA8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95" name="Oval 23">
            <a:extLst>
              <a:ext uri="{FF2B5EF4-FFF2-40B4-BE49-F238E27FC236}">
                <a16:creationId xmlns:a16="http://schemas.microsoft.com/office/drawing/2014/main" id="{7BE3B177-E567-4476-9325-0B3AD00A0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6" name="Oval 24">
            <a:extLst>
              <a:ext uri="{FF2B5EF4-FFF2-40B4-BE49-F238E27FC236}">
                <a16:creationId xmlns:a16="http://schemas.microsoft.com/office/drawing/2014/main" id="{AD3E8047-3BCA-4B5A-8142-D46162B9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44608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7" name="Oval 25">
            <a:extLst>
              <a:ext uri="{FF2B5EF4-FFF2-40B4-BE49-F238E27FC236}">
                <a16:creationId xmlns:a16="http://schemas.microsoft.com/office/drawing/2014/main" id="{21C7C209-30CD-4696-A408-9FFB0D0DF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476750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8" name="Oval 26">
            <a:extLst>
              <a:ext uri="{FF2B5EF4-FFF2-40B4-BE49-F238E27FC236}">
                <a16:creationId xmlns:a16="http://schemas.microsoft.com/office/drawing/2014/main" id="{B4111620-5C01-409F-A61D-51490CAF5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E48A0000-6370-40D0-AA52-235C5FEDA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33A788BD-8AE6-4820-BDBC-FEA73F6E4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5319713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1" name="Oval 29">
            <a:extLst>
              <a:ext uri="{FF2B5EF4-FFF2-40B4-BE49-F238E27FC236}">
                <a16:creationId xmlns:a16="http://schemas.microsoft.com/office/drawing/2014/main" id="{D85A0448-CD2D-4C51-8D34-DD387290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52530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2" name="Oval 30">
            <a:extLst>
              <a:ext uri="{FF2B5EF4-FFF2-40B4-BE49-F238E27FC236}">
                <a16:creationId xmlns:a16="http://schemas.microsoft.com/office/drawing/2014/main" id="{BD1B7C04-F1D6-4798-B198-695018AA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2530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3" name="Oval 31">
            <a:extLst>
              <a:ext uri="{FF2B5EF4-FFF2-40B4-BE49-F238E27FC236}">
                <a16:creationId xmlns:a16="http://schemas.microsoft.com/office/drawing/2014/main" id="{33219E6F-420A-4FD3-BB33-D8F736AFF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5268913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4" name="Oval 32">
            <a:extLst>
              <a:ext uri="{FF2B5EF4-FFF2-40B4-BE49-F238E27FC236}">
                <a16:creationId xmlns:a16="http://schemas.microsoft.com/office/drawing/2014/main" id="{FD4BB851-CF24-45AA-8451-C3026A37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50514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5" name="Line 33">
            <a:extLst>
              <a:ext uri="{FF2B5EF4-FFF2-40B4-BE49-F238E27FC236}">
                <a16:creationId xmlns:a16="http://schemas.microsoft.com/office/drawing/2014/main" id="{B2FBAC03-C2FA-4208-9969-6B4B5087B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084763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04E44EDF-D47B-4EA7-856C-A0B78722E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61118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07" name="Oval 35">
            <a:extLst>
              <a:ext uri="{FF2B5EF4-FFF2-40B4-BE49-F238E27FC236}">
                <a16:creationId xmlns:a16="http://schemas.microsoft.com/office/drawing/2014/main" id="{9B378AED-1AE6-478E-A8C5-B1B96F23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6045200"/>
            <a:ext cx="936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8" name="Oval 36">
            <a:extLst>
              <a:ext uri="{FF2B5EF4-FFF2-40B4-BE49-F238E27FC236}">
                <a16:creationId xmlns:a16="http://schemas.microsoft.com/office/drawing/2014/main" id="{F70A8A14-CDC3-4DA4-9EFA-A25512556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60452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09" name="Oval 37">
            <a:extLst>
              <a:ext uri="{FF2B5EF4-FFF2-40B4-BE49-F238E27FC236}">
                <a16:creationId xmlns:a16="http://schemas.microsoft.com/office/drawing/2014/main" id="{22985EF6-9971-4523-84D8-D633D5158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60610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10" name="Oval 38">
            <a:extLst>
              <a:ext uri="{FF2B5EF4-FFF2-40B4-BE49-F238E27FC236}">
                <a16:creationId xmlns:a16="http://schemas.microsoft.com/office/drawing/2014/main" id="{1DEC5482-348D-46B8-A51C-55EBC1E1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5843588"/>
            <a:ext cx="96837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FC9B2252-FB49-4436-8E06-59AA87F6D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58769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12" name="Text Box 40">
            <a:extLst>
              <a:ext uri="{FF2B5EF4-FFF2-40B4-BE49-F238E27FC236}">
                <a16:creationId xmlns:a16="http://schemas.microsoft.com/office/drawing/2014/main" id="{ED61A007-8D8E-4016-B8F6-86612A72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264160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元データ</a:t>
            </a:r>
          </a:p>
        </p:txBody>
      </p:sp>
      <p:sp>
        <p:nvSpPr>
          <p:cNvPr id="3113" name="Text Box 41">
            <a:extLst>
              <a:ext uri="{FF2B5EF4-FFF2-40B4-BE49-F238E27FC236}">
                <a16:creationId xmlns:a16="http://schemas.microsoft.com/office/drawing/2014/main" id="{C4AA41AD-4150-4ECB-9BC2-A39852F8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500438"/>
            <a:ext cx="1017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ずれなし</a:t>
            </a:r>
          </a:p>
        </p:txBody>
      </p:sp>
      <p:sp>
        <p:nvSpPr>
          <p:cNvPr id="3114" name="Text Box 42">
            <a:extLst>
              <a:ext uri="{FF2B5EF4-FFF2-40B4-BE49-F238E27FC236}">
                <a16:creationId xmlns:a16="http://schemas.microsoft.com/office/drawing/2014/main" id="{398BBD0D-E22B-4491-B3FA-BCCA6235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432276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１つずれ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0AD8FA47-4A05-4125-A39F-1A6F68F90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5078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２つずれ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187623DB-80AE-4C17-9096-9AB1DF4E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87057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３つずれ</a:t>
            </a:r>
          </a:p>
        </p:txBody>
      </p:sp>
      <p:sp>
        <p:nvSpPr>
          <p:cNvPr id="3117" name="AutoShape 45">
            <a:extLst>
              <a:ext uri="{FF2B5EF4-FFF2-40B4-BE49-F238E27FC236}">
                <a16:creationId xmlns:a16="http://schemas.microsoft.com/office/drawing/2014/main" id="{E96DDE82-C03A-4CD5-A77D-2D8A8505C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408613"/>
            <a:ext cx="682625" cy="144462"/>
          </a:xfrm>
          <a:prstGeom prst="rightArrow">
            <a:avLst>
              <a:gd name="adj1" fmla="val 50000"/>
              <a:gd name="adj2" fmla="val 1181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18" name="AutoShape 46">
            <a:extLst>
              <a:ext uri="{FF2B5EF4-FFF2-40B4-BE49-F238E27FC236}">
                <a16:creationId xmlns:a16="http://schemas.microsoft.com/office/drawing/2014/main" id="{A146B7DA-5E7D-457E-88C0-A5847AAA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273800"/>
            <a:ext cx="971550" cy="142875"/>
          </a:xfrm>
          <a:prstGeom prst="rightArrow">
            <a:avLst>
              <a:gd name="adj1" fmla="val 50000"/>
              <a:gd name="adj2" fmla="val 1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19" name="AutoShape 47">
            <a:extLst>
              <a:ext uri="{FF2B5EF4-FFF2-40B4-BE49-F238E27FC236}">
                <a16:creationId xmlns:a16="http://schemas.microsoft.com/office/drawing/2014/main" id="{8D62671B-6DA2-4D07-9EB4-FF1BAF67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652963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20" name="Rectangle 48">
            <a:extLst>
              <a:ext uri="{FF2B5EF4-FFF2-40B4-BE49-F238E27FC236}">
                <a16:creationId xmlns:a16="http://schemas.microsoft.com/office/drawing/2014/main" id="{695716DC-CBAE-437C-ABCC-F1AEE0B5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349500"/>
            <a:ext cx="27717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121" name="AutoShape 49">
            <a:extLst>
              <a:ext uri="{FF2B5EF4-FFF2-40B4-BE49-F238E27FC236}">
                <a16:creationId xmlns:a16="http://schemas.microsoft.com/office/drawing/2014/main" id="{79480B40-BF57-4BD5-B4E3-8127CEB0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6092825"/>
            <a:ext cx="2447925" cy="765175"/>
          </a:xfrm>
          <a:prstGeom prst="wedgeRoundRectCallout">
            <a:avLst>
              <a:gd name="adj1" fmla="val 45653"/>
              <a:gd name="adj2" fmla="val -12095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600"/>
              <a:t>巡回していないとき，ずれたデータは０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14A43FE4-054F-4FBA-B057-C210037C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巡回と非巡回の相関関数の例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613D17A9-CDE9-4414-8E47-9CB4D949931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9750" y="2600325"/>
          <a:ext cx="5183188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数式" r:id="rId3" imgW="2984400" imgH="2057400" progId="Equation.3">
                  <p:embed/>
                </p:oleObj>
              </mc:Choice>
              <mc:Fallback>
                <p:oleObj name="数式" r:id="rId3" imgW="29844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0325"/>
                        <a:ext cx="5183188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>
            <a:extLst>
              <a:ext uri="{FF2B5EF4-FFF2-40B4-BE49-F238E27FC236}">
                <a16:creationId xmlns:a16="http://schemas.microsoft.com/office/drawing/2014/main" id="{4BA85980-4514-4406-934E-9350A7D0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03041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巡回の場合</a:t>
            </a:r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5F2092A0-64B8-4D78-8B80-E4D2CB07C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2943225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C407E39B-8EC2-4547-8F30-8F4FDDAFA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250666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F19ADFBA-2557-4A1C-BBEC-595CA8FA8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4" name="Oval 8">
            <a:extLst>
              <a:ext uri="{FF2B5EF4-FFF2-40B4-BE49-F238E27FC236}">
                <a16:creationId xmlns:a16="http://schemas.microsoft.com/office/drawing/2014/main" id="{D036FED1-FFE5-43E7-818B-26AB73EDE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05" name="Oval 9">
            <a:extLst>
              <a:ext uri="{FF2B5EF4-FFF2-40B4-BE49-F238E27FC236}">
                <a16:creationId xmlns:a16="http://schemas.microsoft.com/office/drawing/2014/main" id="{6722B66F-2549-40E3-8F8F-06B6112E1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24733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06" name="Oval 10">
            <a:extLst>
              <a:ext uri="{FF2B5EF4-FFF2-40B4-BE49-F238E27FC236}">
                <a16:creationId xmlns:a16="http://schemas.microsoft.com/office/drawing/2014/main" id="{CDBE11CD-E926-4B02-A340-8DF0015CE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892425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07" name="Oval 11">
            <a:extLst>
              <a:ext uri="{FF2B5EF4-FFF2-40B4-BE49-F238E27FC236}">
                <a16:creationId xmlns:a16="http://schemas.microsoft.com/office/drawing/2014/main" id="{1F96F28F-D146-4EB4-B640-8C838FCC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267493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919E18E6-FED1-45B7-A3A0-E637461A1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0827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9" name="Line 13">
            <a:extLst>
              <a:ext uri="{FF2B5EF4-FFF2-40B4-BE49-F238E27FC236}">
                <a16:creationId xmlns:a16="http://schemas.microsoft.com/office/drawing/2014/main" id="{48D61FBD-B848-4DFC-813A-94F447A16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3735388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0" name="Line 14">
            <a:extLst>
              <a:ext uri="{FF2B5EF4-FFF2-40B4-BE49-F238E27FC236}">
                <a16:creationId xmlns:a16="http://schemas.microsoft.com/office/drawing/2014/main" id="{E76E18CA-2F90-45D8-98FE-69C142559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32988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95F7A0FE-9438-4686-846A-E87D82537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2" name="Oval 16">
            <a:extLst>
              <a:ext uri="{FF2B5EF4-FFF2-40B4-BE49-F238E27FC236}">
                <a16:creationId xmlns:a16="http://schemas.microsoft.com/office/drawing/2014/main" id="{2CDA5CF0-B88E-43DC-BA15-3B9D661E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13" name="Oval 17">
            <a:extLst>
              <a:ext uri="{FF2B5EF4-FFF2-40B4-BE49-F238E27FC236}">
                <a16:creationId xmlns:a16="http://schemas.microsoft.com/office/drawing/2014/main" id="{1BC694BE-B08E-4266-B469-CF3C8B36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265488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14" name="Oval 18">
            <a:extLst>
              <a:ext uri="{FF2B5EF4-FFF2-40B4-BE49-F238E27FC236}">
                <a16:creationId xmlns:a16="http://schemas.microsoft.com/office/drawing/2014/main" id="{18A3B65A-A532-4293-BB21-4E215DAA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684588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15" name="Oval 19">
            <a:extLst>
              <a:ext uri="{FF2B5EF4-FFF2-40B4-BE49-F238E27FC236}">
                <a16:creationId xmlns:a16="http://schemas.microsoft.com/office/drawing/2014/main" id="{5EF04004-81C9-4886-B32F-1C29BBB1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313" y="346710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92B5206A-2A39-42F1-805A-53DD6FE76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04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8D19EF12-A04D-467C-A22A-CF9F1CD8A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4527550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8" name="Line 22">
            <a:extLst>
              <a:ext uri="{FF2B5EF4-FFF2-40B4-BE49-F238E27FC236}">
                <a16:creationId xmlns:a16="http://schemas.microsoft.com/office/drawing/2014/main" id="{D7BA54CE-1221-47E7-A0A0-D3CD7DB3B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1113" y="4090988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9" name="Line 23">
            <a:extLst>
              <a:ext uri="{FF2B5EF4-FFF2-40B4-BE49-F238E27FC236}">
                <a16:creationId xmlns:a16="http://schemas.microsoft.com/office/drawing/2014/main" id="{31CFE67A-1310-40E5-90A1-907EF141E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725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0" name="Oval 24">
            <a:extLst>
              <a:ext uri="{FF2B5EF4-FFF2-40B4-BE49-F238E27FC236}">
                <a16:creationId xmlns:a16="http://schemas.microsoft.com/office/drawing/2014/main" id="{3F28A7AC-FF39-4D67-A90D-8EC433CF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21" name="Oval 25">
            <a:extLst>
              <a:ext uri="{FF2B5EF4-FFF2-40B4-BE49-F238E27FC236}">
                <a16:creationId xmlns:a16="http://schemas.microsoft.com/office/drawing/2014/main" id="{D09E29BE-90C9-4583-A8C6-20AD97DE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4057650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22" name="Oval 26">
            <a:extLst>
              <a:ext uri="{FF2B5EF4-FFF2-40B4-BE49-F238E27FC236}">
                <a16:creationId xmlns:a16="http://schemas.microsoft.com/office/drawing/2014/main" id="{8EFD2C0F-311A-4D46-891B-49CA361D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476750"/>
            <a:ext cx="936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23" name="Oval 27">
            <a:extLst>
              <a:ext uri="{FF2B5EF4-FFF2-40B4-BE49-F238E27FC236}">
                <a16:creationId xmlns:a16="http://schemas.microsoft.com/office/drawing/2014/main" id="{01CCB4D6-CEB6-4E6E-B221-4CCEA0F2E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425926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24" name="Line 28">
            <a:extLst>
              <a:ext uri="{FF2B5EF4-FFF2-40B4-BE49-F238E27FC236}">
                <a16:creationId xmlns:a16="http://schemas.microsoft.com/office/drawing/2014/main" id="{FE3C89F3-5C03-491E-994F-3137D3195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429260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5" name="Line 29">
            <a:extLst>
              <a:ext uri="{FF2B5EF4-FFF2-40B4-BE49-F238E27FC236}">
                <a16:creationId xmlns:a16="http://schemas.microsoft.com/office/drawing/2014/main" id="{D8C775B4-D171-4137-AEB7-086E44449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5319713"/>
            <a:ext cx="158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6" name="Line 30">
            <a:extLst>
              <a:ext uri="{FF2B5EF4-FFF2-40B4-BE49-F238E27FC236}">
                <a16:creationId xmlns:a16="http://schemas.microsoft.com/office/drawing/2014/main" id="{A9CB26D3-2E5C-4184-93AF-2903C8CC2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4883150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7" name="Line 31">
            <a:extLst>
              <a:ext uri="{FF2B5EF4-FFF2-40B4-BE49-F238E27FC236}">
                <a16:creationId xmlns:a16="http://schemas.microsoft.com/office/drawing/2014/main" id="{78EDCAA8-E658-4E21-942E-92F95D3B7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3175" y="5084763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8" name="Oval 32">
            <a:extLst>
              <a:ext uri="{FF2B5EF4-FFF2-40B4-BE49-F238E27FC236}">
                <a16:creationId xmlns:a16="http://schemas.microsoft.com/office/drawing/2014/main" id="{0C329181-A775-4CBC-BCA3-369CD41F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50514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29" name="Oval 33">
            <a:extLst>
              <a:ext uri="{FF2B5EF4-FFF2-40B4-BE49-F238E27FC236}">
                <a16:creationId xmlns:a16="http://schemas.microsoft.com/office/drawing/2014/main" id="{E3252E7A-A96D-4F3A-8D8D-0366C4D7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849813"/>
            <a:ext cx="952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30" name="Oval 34">
            <a:extLst>
              <a:ext uri="{FF2B5EF4-FFF2-40B4-BE49-F238E27FC236}">
                <a16:creationId xmlns:a16="http://schemas.microsoft.com/office/drawing/2014/main" id="{ADB603CC-97E5-4CA9-9582-7595D20B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5268913"/>
            <a:ext cx="936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31" name="Oval 35">
            <a:extLst>
              <a:ext uri="{FF2B5EF4-FFF2-40B4-BE49-F238E27FC236}">
                <a16:creationId xmlns:a16="http://schemas.microsoft.com/office/drawing/2014/main" id="{409F9355-4FC7-4313-A6E7-39EBA3186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505142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32" name="Line 36">
            <a:extLst>
              <a:ext uri="{FF2B5EF4-FFF2-40B4-BE49-F238E27FC236}">
                <a16:creationId xmlns:a16="http://schemas.microsoft.com/office/drawing/2014/main" id="{55AEF9B1-4273-42EA-BB65-A2088C380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084763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3" name="Line 37">
            <a:extLst>
              <a:ext uri="{FF2B5EF4-FFF2-40B4-BE49-F238E27FC236}">
                <a16:creationId xmlns:a16="http://schemas.microsoft.com/office/drawing/2014/main" id="{4A0912D9-0608-49C3-AA3D-90DAE7221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275" y="61118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4" name="Line 38">
            <a:extLst>
              <a:ext uri="{FF2B5EF4-FFF2-40B4-BE49-F238E27FC236}">
                <a16:creationId xmlns:a16="http://schemas.microsoft.com/office/drawing/2014/main" id="{532495ED-C275-46D7-8031-8A755B741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5675313"/>
            <a:ext cx="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5" name="Line 39">
            <a:extLst>
              <a:ext uri="{FF2B5EF4-FFF2-40B4-BE49-F238E27FC236}">
                <a16:creationId xmlns:a16="http://schemas.microsoft.com/office/drawing/2014/main" id="{4D718F46-3061-458E-9A2F-68B1C5F50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300" y="58769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6" name="Oval 40">
            <a:extLst>
              <a:ext uri="{FF2B5EF4-FFF2-40B4-BE49-F238E27FC236}">
                <a16:creationId xmlns:a16="http://schemas.microsoft.com/office/drawing/2014/main" id="{84C2D446-D5D9-4DDD-A055-C92C1F45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5843588"/>
            <a:ext cx="936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37" name="Oval 41">
            <a:extLst>
              <a:ext uri="{FF2B5EF4-FFF2-40B4-BE49-F238E27FC236}">
                <a16:creationId xmlns:a16="http://schemas.microsoft.com/office/drawing/2014/main" id="{902C16F5-A34D-4656-97E9-31B35AA7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56419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38" name="Oval 42">
            <a:extLst>
              <a:ext uri="{FF2B5EF4-FFF2-40B4-BE49-F238E27FC236}">
                <a16:creationId xmlns:a16="http://schemas.microsoft.com/office/drawing/2014/main" id="{5CC93550-15CE-440E-89AD-210EE1434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6061075"/>
            <a:ext cx="952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39" name="Oval 43">
            <a:extLst>
              <a:ext uri="{FF2B5EF4-FFF2-40B4-BE49-F238E27FC236}">
                <a16:creationId xmlns:a16="http://schemas.microsoft.com/office/drawing/2014/main" id="{1D0AA6F3-C3F2-47BB-A525-101677FD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5843588"/>
            <a:ext cx="96837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40" name="Line 44">
            <a:extLst>
              <a:ext uri="{FF2B5EF4-FFF2-40B4-BE49-F238E27FC236}">
                <a16:creationId xmlns:a16="http://schemas.microsoft.com/office/drawing/2014/main" id="{A82AE8FA-2CC1-460F-B0EA-07B319A16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5876925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1" name="Text Box 45">
            <a:extLst>
              <a:ext uri="{FF2B5EF4-FFF2-40B4-BE49-F238E27FC236}">
                <a16:creationId xmlns:a16="http://schemas.microsoft.com/office/drawing/2014/main" id="{B4B04E1F-E9B8-4258-92F3-3CC657A3B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264160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元データ</a:t>
            </a:r>
          </a:p>
        </p:txBody>
      </p:sp>
      <p:sp>
        <p:nvSpPr>
          <p:cNvPr id="4142" name="Text Box 46">
            <a:extLst>
              <a:ext uri="{FF2B5EF4-FFF2-40B4-BE49-F238E27FC236}">
                <a16:creationId xmlns:a16="http://schemas.microsoft.com/office/drawing/2014/main" id="{33E2CDD6-6196-4D15-B2BC-79210D6A9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500438"/>
            <a:ext cx="1017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ずれなし</a:t>
            </a:r>
          </a:p>
        </p:txBody>
      </p:sp>
      <p:sp>
        <p:nvSpPr>
          <p:cNvPr id="4143" name="Text Box 47">
            <a:extLst>
              <a:ext uri="{FF2B5EF4-FFF2-40B4-BE49-F238E27FC236}">
                <a16:creationId xmlns:a16="http://schemas.microsoft.com/office/drawing/2014/main" id="{FF747C1F-AA26-4C47-A05A-F425F1C9E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432276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１つずれ</a:t>
            </a:r>
          </a:p>
        </p:txBody>
      </p:sp>
      <p:sp>
        <p:nvSpPr>
          <p:cNvPr id="4144" name="Text Box 48">
            <a:extLst>
              <a:ext uri="{FF2B5EF4-FFF2-40B4-BE49-F238E27FC236}">
                <a16:creationId xmlns:a16="http://schemas.microsoft.com/office/drawing/2014/main" id="{0DFC625F-4B4D-45C5-9BCF-CCBEFD4F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5078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２つずれ</a:t>
            </a:r>
          </a:p>
        </p:txBody>
      </p:sp>
      <p:sp>
        <p:nvSpPr>
          <p:cNvPr id="4145" name="Text Box 49">
            <a:extLst>
              <a:ext uri="{FF2B5EF4-FFF2-40B4-BE49-F238E27FC236}">
                <a16:creationId xmlns:a16="http://schemas.microsoft.com/office/drawing/2014/main" id="{E6EC9C33-0B74-4DAF-80B3-10701F398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870575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３つずれ</a:t>
            </a:r>
          </a:p>
        </p:txBody>
      </p:sp>
      <p:sp>
        <p:nvSpPr>
          <p:cNvPr id="4146" name="AutoShape 50">
            <a:extLst>
              <a:ext uri="{FF2B5EF4-FFF2-40B4-BE49-F238E27FC236}">
                <a16:creationId xmlns:a16="http://schemas.microsoft.com/office/drawing/2014/main" id="{5D662496-AA94-4554-9A9F-95A5D75D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408613"/>
            <a:ext cx="682625" cy="144462"/>
          </a:xfrm>
          <a:prstGeom prst="rightArrow">
            <a:avLst>
              <a:gd name="adj1" fmla="val 50000"/>
              <a:gd name="adj2" fmla="val 1181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47" name="AutoShape 51">
            <a:extLst>
              <a:ext uri="{FF2B5EF4-FFF2-40B4-BE49-F238E27FC236}">
                <a16:creationId xmlns:a16="http://schemas.microsoft.com/office/drawing/2014/main" id="{111A9CC0-9817-4954-A0D8-C4BDCDD7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6273800"/>
            <a:ext cx="971550" cy="142875"/>
          </a:xfrm>
          <a:prstGeom prst="rightArrow">
            <a:avLst>
              <a:gd name="adj1" fmla="val 50000"/>
              <a:gd name="adj2" fmla="val 1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48" name="AutoShape 52">
            <a:extLst>
              <a:ext uri="{FF2B5EF4-FFF2-40B4-BE49-F238E27FC236}">
                <a16:creationId xmlns:a16="http://schemas.microsoft.com/office/drawing/2014/main" id="{6D4899A4-24D6-4587-804D-FFADBD72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652963"/>
            <a:ext cx="215900" cy="144462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49" name="Rectangle 53">
            <a:extLst>
              <a:ext uri="{FF2B5EF4-FFF2-40B4-BE49-F238E27FC236}">
                <a16:creationId xmlns:a16="http://schemas.microsoft.com/office/drawing/2014/main" id="{BE2F2219-E7FE-48E8-8DCB-27140D89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349500"/>
            <a:ext cx="27717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150" name="AutoShape 54">
            <a:extLst>
              <a:ext uri="{FF2B5EF4-FFF2-40B4-BE49-F238E27FC236}">
                <a16:creationId xmlns:a16="http://schemas.microsoft.com/office/drawing/2014/main" id="{7270FA60-3F9D-419A-8BFA-EA1F3EF8E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6092825"/>
            <a:ext cx="2447925" cy="765175"/>
          </a:xfrm>
          <a:prstGeom prst="wedgeRoundRectCallout">
            <a:avLst>
              <a:gd name="adj1" fmla="val 45653"/>
              <a:gd name="adj2" fmla="val -12095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ja-JP" sz="1600" dirty="0"/>
              <a:t>m</a:t>
            </a:r>
            <a:r>
              <a:rPr lang="ja-JP" altLang="en-US" sz="1600" dirty="0"/>
              <a:t>シフトずれた分は巡回して後ろへ</a:t>
            </a:r>
          </a:p>
        </p:txBody>
      </p:sp>
      <p:sp>
        <p:nvSpPr>
          <p:cNvPr id="4151" name="AutoShape 55">
            <a:extLst>
              <a:ext uri="{FF2B5EF4-FFF2-40B4-BE49-F238E27FC236}">
                <a16:creationId xmlns:a16="http://schemas.microsoft.com/office/drawing/2014/main" id="{7916A765-5A38-4C56-A3C4-4B0DE4811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1881188"/>
            <a:ext cx="2952750" cy="452437"/>
          </a:xfrm>
          <a:prstGeom prst="wedgeRoundRectCallout">
            <a:avLst>
              <a:gd name="adj1" fmla="val -32000"/>
              <a:gd name="adj2" fmla="val 16381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 sz="1600"/>
              <a:t>巡回したデータを表す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0D93B74-2031-426F-A657-1D8438D02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自己相関関数の例</a:t>
            </a:r>
          </a:p>
        </p:txBody>
      </p:sp>
      <p:sp>
        <p:nvSpPr>
          <p:cNvPr id="8195" name="Text Box 8">
            <a:extLst>
              <a:ext uri="{FF2B5EF4-FFF2-40B4-BE49-F238E27FC236}">
                <a16:creationId xmlns:a16="http://schemas.microsoft.com/office/drawing/2014/main" id="{B41D1FDD-0CC2-4275-B4EC-F74E4C338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3844925"/>
            <a:ext cx="3289300" cy="923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 err="1"/>
              <a:t>Rxx</a:t>
            </a:r>
            <a:r>
              <a:rPr lang="en-US" altLang="ja-JP" dirty="0"/>
              <a:t>(0)</a:t>
            </a:r>
          </a:p>
          <a:p>
            <a:pPr>
              <a:defRPr/>
            </a:pPr>
            <a:r>
              <a:rPr lang="ja-JP" altLang="en-US" b="1" dirty="0">
                <a:solidFill>
                  <a:schemeClr val="tx2"/>
                </a:solidFill>
              </a:rPr>
              <a:t>時間ずれが無いところが最大</a:t>
            </a:r>
          </a:p>
          <a:p>
            <a:pPr>
              <a:defRPr/>
            </a:pPr>
            <a:r>
              <a:rPr lang="ja-JP" altLang="en-US" dirty="0"/>
              <a:t>（全く同じ波形として重なるため）</a:t>
            </a:r>
          </a:p>
        </p:txBody>
      </p:sp>
      <p:sp>
        <p:nvSpPr>
          <p:cNvPr id="8196" name="Text Box 9">
            <a:extLst>
              <a:ext uri="{FF2B5EF4-FFF2-40B4-BE49-F238E27FC236}">
                <a16:creationId xmlns:a16="http://schemas.microsoft.com/office/drawing/2014/main" id="{9A48202E-3FDB-47F0-82B1-0280084F6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2390775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元データ</a:t>
            </a:r>
          </a:p>
        </p:txBody>
      </p:sp>
      <p:pic>
        <p:nvPicPr>
          <p:cNvPr id="8197" name="Picture 12">
            <a:extLst>
              <a:ext uri="{FF2B5EF4-FFF2-40B4-BE49-F238E27FC236}">
                <a16:creationId xmlns:a16="http://schemas.microsoft.com/office/drawing/2014/main" id="{16B652AC-9579-4857-8A67-7C4B0FB762A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2024063"/>
            <a:ext cx="5346700" cy="4114800"/>
          </a:xfrm>
          <a:noFill/>
        </p:spPr>
      </p:pic>
      <p:sp>
        <p:nvSpPr>
          <p:cNvPr id="8198" name="Line 14">
            <a:extLst>
              <a:ext uri="{FF2B5EF4-FFF2-40B4-BE49-F238E27FC236}">
                <a16:creationId xmlns:a16="http://schemas.microsoft.com/office/drawing/2014/main" id="{EABE9150-B0AD-4230-868D-C9E72CBB7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7063" y="3608388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99" name="Line 15">
            <a:extLst>
              <a:ext uri="{FF2B5EF4-FFF2-40B4-BE49-F238E27FC236}">
                <a16:creationId xmlns:a16="http://schemas.microsoft.com/office/drawing/2014/main" id="{8977BD13-4C03-493F-AF94-727B2FB0F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4221163"/>
            <a:ext cx="288131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0" name="Text Box 16">
            <a:extLst>
              <a:ext uri="{FF2B5EF4-FFF2-40B4-BE49-F238E27FC236}">
                <a16:creationId xmlns:a16="http://schemas.microsoft.com/office/drawing/2014/main" id="{600A6B1A-F95C-468D-82A3-417F62422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300663"/>
            <a:ext cx="2873375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このデータは</a:t>
            </a:r>
            <a:endParaRPr lang="en-US" altLang="ja-JP" dirty="0"/>
          </a:p>
          <a:p>
            <a:pPr>
              <a:defRPr/>
            </a:pPr>
            <a:r>
              <a:rPr lang="ja-JP" altLang="en-US" dirty="0"/>
              <a:t>　</a:t>
            </a:r>
            <a:r>
              <a:rPr lang="en-US" altLang="ja-JP" dirty="0"/>
              <a:t>m=15</a:t>
            </a:r>
            <a:r>
              <a:rPr lang="ja-JP" altLang="en-US" dirty="0" err="1"/>
              <a:t>で負の</a:t>
            </a:r>
            <a:r>
              <a:rPr lang="ja-JP" altLang="en-US" dirty="0"/>
              <a:t>最大値</a:t>
            </a:r>
          </a:p>
          <a:p>
            <a:pPr>
              <a:defRPr/>
            </a:pPr>
            <a:r>
              <a:rPr lang="ja-JP" altLang="en-US" dirty="0"/>
              <a:t>　</a:t>
            </a:r>
            <a:r>
              <a:rPr lang="en-US" altLang="ja-JP" dirty="0"/>
              <a:t>15</a:t>
            </a:r>
            <a:r>
              <a:rPr lang="ja-JP" altLang="en-US" dirty="0"/>
              <a:t>ずれで正反対の類似性</a:t>
            </a:r>
          </a:p>
          <a:p>
            <a:pPr>
              <a:defRPr/>
            </a:pPr>
            <a:r>
              <a:rPr lang="ja-JP" altLang="en-US" dirty="0"/>
              <a:t>　があることも分かる</a:t>
            </a:r>
          </a:p>
        </p:txBody>
      </p:sp>
      <p:sp>
        <p:nvSpPr>
          <p:cNvPr id="8201" name="Line 17">
            <a:extLst>
              <a:ext uri="{FF2B5EF4-FFF2-40B4-BE49-F238E27FC236}">
                <a16:creationId xmlns:a16="http://schemas.microsoft.com/office/drawing/2014/main" id="{6C0F86E8-7785-4D71-A072-BDEF2507A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6325" y="3789363"/>
            <a:ext cx="2195513" cy="277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2" name="Text Box 18">
            <a:extLst>
              <a:ext uri="{FF2B5EF4-FFF2-40B4-BE49-F238E27FC236}">
                <a16:creationId xmlns:a16="http://schemas.microsoft.com/office/drawing/2014/main" id="{A767C646-8A55-424A-8EDE-9ED99CD54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6273800"/>
            <a:ext cx="214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m=30</a:t>
            </a:r>
            <a:r>
              <a:rPr lang="ja-JP" altLang="en-US"/>
              <a:t>で正の最大値</a:t>
            </a:r>
          </a:p>
        </p:txBody>
      </p:sp>
      <p:sp>
        <p:nvSpPr>
          <p:cNvPr id="8203" name="Text Box 19">
            <a:extLst>
              <a:ext uri="{FF2B5EF4-FFF2-40B4-BE49-F238E27FC236}">
                <a16:creationId xmlns:a16="http://schemas.microsoft.com/office/drawing/2014/main" id="{B573BB12-2F65-4F12-930D-EE2852AA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2241550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b="1"/>
              <a:t>元のデータ</a:t>
            </a:r>
          </a:p>
        </p:txBody>
      </p:sp>
      <p:sp>
        <p:nvSpPr>
          <p:cNvPr id="8204" name="Text Box 20">
            <a:extLst>
              <a:ext uri="{FF2B5EF4-FFF2-40B4-BE49-F238E27FC236}">
                <a16:creationId xmlns:a16="http://schemas.microsoft.com/office/drawing/2014/main" id="{2A775B9E-5953-4D36-AC26-780E993C8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60575"/>
            <a:ext cx="3071812" cy="1190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dirty="0"/>
              <a:t>周期が３０で繰り返される周期</a:t>
            </a:r>
          </a:p>
          <a:p>
            <a:pPr>
              <a:defRPr/>
            </a:pPr>
            <a:r>
              <a:rPr lang="ja-JP" altLang="en-US" dirty="0"/>
              <a:t>信号に対するグラフ</a:t>
            </a:r>
          </a:p>
          <a:p>
            <a:pPr>
              <a:defRPr/>
            </a:pPr>
            <a:r>
              <a:rPr lang="ja-JP" altLang="en-US" dirty="0"/>
              <a:t>（注：データが巡回している</a:t>
            </a:r>
          </a:p>
          <a:p>
            <a:pPr>
              <a:defRPr/>
            </a:pPr>
            <a:r>
              <a:rPr lang="ja-JP" altLang="en-US" dirty="0"/>
              <a:t>　ものとして計算した）</a:t>
            </a:r>
          </a:p>
        </p:txBody>
      </p:sp>
      <p:sp>
        <p:nvSpPr>
          <p:cNvPr id="8205" name="Line 21">
            <a:extLst>
              <a:ext uri="{FF2B5EF4-FFF2-40B4-BE49-F238E27FC236}">
                <a16:creationId xmlns:a16="http://schemas.microsoft.com/office/drawing/2014/main" id="{1349EE1F-331F-4133-8E10-923B9DFDA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297113"/>
            <a:ext cx="3475038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6" name="Text Box 22">
            <a:extLst>
              <a:ext uri="{FF2B5EF4-FFF2-40B4-BE49-F238E27FC236}">
                <a16:creationId xmlns:a16="http://schemas.microsoft.com/office/drawing/2014/main" id="{D515FB98-5CE2-416D-A66F-2D658E26B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6781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自己相関</a:t>
            </a:r>
          </a:p>
        </p:txBody>
      </p:sp>
      <p:sp>
        <p:nvSpPr>
          <p:cNvPr id="8207" name="Line 23">
            <a:extLst>
              <a:ext uri="{FF2B5EF4-FFF2-40B4-BE49-F238E27FC236}">
                <a16:creationId xmlns:a16="http://schemas.microsoft.com/office/drawing/2014/main" id="{0A774852-78CB-4FD5-B85F-612EAC47B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2997200"/>
            <a:ext cx="349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8" name="テキスト ボックス 17">
            <a:extLst>
              <a:ext uri="{FF2B5EF4-FFF2-40B4-BE49-F238E27FC236}">
                <a16:creationId xmlns:a16="http://schemas.microsoft.com/office/drawing/2014/main" id="{FA902709-3F13-4F0D-8B33-A0C82F2F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5765800"/>
            <a:ext cx="10937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200"/>
              <a:t>時間差</a:t>
            </a:r>
            <a:r>
              <a:rPr lang="en-US" altLang="ja-JP" sz="1200"/>
              <a:t>m[ms]</a:t>
            </a:r>
            <a:endParaRPr lang="ja-JP" altLang="en-US" sz="1200"/>
          </a:p>
        </p:txBody>
      </p:sp>
      <p:sp>
        <p:nvSpPr>
          <p:cNvPr id="8209" name="テキスト ボックス 18">
            <a:extLst>
              <a:ext uri="{FF2B5EF4-FFF2-40B4-BE49-F238E27FC236}">
                <a16:creationId xmlns:a16="http://schemas.microsoft.com/office/drawing/2014/main" id="{BDFFE72B-AD58-4367-A0B2-D3D30F47F08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73425" y="3668713"/>
            <a:ext cx="682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/>
              <a:t>Rxx(m)</a:t>
            </a:r>
            <a:endParaRPr lang="ja-JP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2016</TotalTime>
  <Words>244</Words>
  <Application>Microsoft Office PowerPoint</Application>
  <PresentationFormat>画面に合わせる (4:3)</PresentationFormat>
  <Paragraphs>59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Tahoma</vt:lpstr>
      <vt:lpstr>ＭＳ Ｐゴシック</vt:lpstr>
      <vt:lpstr>Arial</vt:lpstr>
      <vt:lpstr>Wingdings</vt:lpstr>
      <vt:lpstr>Calibri</vt:lpstr>
      <vt:lpstr>Blends</vt:lpstr>
      <vt:lpstr>Microsoft 数式 3.0</vt:lpstr>
      <vt:lpstr>自己相関関数 auto-correlation function</vt:lpstr>
      <vt:lpstr>ようは相互相関と同様に，時間ずれの内積（但し同じデータで）</vt:lpstr>
      <vt:lpstr>信号の復習</vt:lpstr>
      <vt:lpstr>巡回と非巡回の相関関数の例</vt:lpstr>
      <vt:lpstr>巡回と非巡回の相関関数の例</vt:lpstr>
      <vt:lpstr>自己相関関数の例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椎名 泰之</cp:lastModifiedBy>
  <cp:revision>185</cp:revision>
  <dcterms:created xsi:type="dcterms:W3CDTF">2004-04-14T13:17:48Z</dcterms:created>
  <dcterms:modified xsi:type="dcterms:W3CDTF">2019-04-25T00:42:57Z</dcterms:modified>
</cp:coreProperties>
</file>