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11"/>
  </p:handoutMasterIdLst>
  <p:sldIdLst>
    <p:sldId id="291" r:id="rId2"/>
    <p:sldId id="279" r:id="rId3"/>
    <p:sldId id="286" r:id="rId4"/>
    <p:sldId id="290" r:id="rId5"/>
    <p:sldId id="289" r:id="rId6"/>
    <p:sldId id="292" r:id="rId7"/>
    <p:sldId id="293" r:id="rId8"/>
    <p:sldId id="294" r:id="rId9"/>
    <p:sldId id="296" r:id="rId10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FFCC"/>
    <a:srgbClr val="99FF99"/>
    <a:srgbClr val="FFFF99"/>
    <a:srgbClr val="66FFFF"/>
    <a:srgbClr val="99CCFF"/>
    <a:srgbClr val="FF99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3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7BFE2D1C-85AA-48B2-A8E1-033A0B5F0B5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6775B3CE-4FFE-4CCF-95A9-EEF3548F22C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8244" name="Rectangle 4">
            <a:extLst>
              <a:ext uri="{FF2B5EF4-FFF2-40B4-BE49-F238E27FC236}">
                <a16:creationId xmlns:a16="http://schemas.microsoft.com/office/drawing/2014/main" id="{F97D7E60-2771-4587-A3EB-6E81B547FD1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8245" name="Rectangle 5">
            <a:extLst>
              <a:ext uri="{FF2B5EF4-FFF2-40B4-BE49-F238E27FC236}">
                <a16:creationId xmlns:a16="http://schemas.microsoft.com/office/drawing/2014/main" id="{7510E85B-BFEE-43D5-A22E-3BB75E95B53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B6FF3382-DB08-4E2A-8EF0-4A425B7BB46B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901627F-F07A-4ED9-9659-69F291FFCF04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E3D347EC-BC02-428A-B22F-8222719FC7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38588B88-1FBA-490A-8510-A453914A6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02482991-6012-4180-A091-99AC52157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33AA154E-11D2-469A-9A51-DF243D1674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383EE581-3398-4EA8-9463-F029E905A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6E8D76C3-6D81-4FC2-9BF8-0BAEF0DA5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D159F8BE-0CFB-4B6B-8B44-A8A59F1D8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E7613939-74B8-497F-8146-9503009F3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2168F5E4-9EE2-454D-9E40-898AD352BA4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1D30C7B4-2E14-4A51-8B39-EF13063627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8B696271-9F4B-4054-9E22-D2D9DC227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F422BD72-46F5-4965-AD60-C6CA396A77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B3B8917-E91F-4E0C-9120-E02905B98BF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9967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7D891C8-0A65-4EC4-83CC-1724119746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528258D-D17A-47A7-8153-2FC8D28C52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31A4DB3-0961-4731-BB88-EC31B0AC0C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D8AD0-8F4F-4893-976F-D9EBCCCD06B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9209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A9BA7F9-45AC-4FE3-AC49-4317AB6071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0002AC4-3122-48ED-9046-96340A1640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B9C9D20-2A13-4D79-87FE-AD2699BA97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9E445B-92D9-417F-9042-7F7E9D29AC0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5641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8E1F828-CB20-4EEB-AD19-43A72F0AD0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C00D72E-470E-4A39-B5F9-BAFFF07AD8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54BE54D-0D29-4E16-B635-84D4D76843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2AE995-0D4E-4455-925C-3821BE0CCC9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5160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7C865E2-A869-4473-9241-F746A8C728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6339801-8931-4617-9AD4-328CA6B488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49B6B41-CDB1-4B18-A322-4E4D80962C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90004D-B6EF-4E0F-A80B-547A642D4A0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158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E8BFBBA-A502-450A-A2B3-1F27F6976D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13D3991-72DE-477E-AB08-C0DF7E0B8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C4ACA52-3F34-455D-B2B6-91B7A8ABCE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5B3690-B14B-41CD-AD2F-91B3335184B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718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ECECE22-903C-4A46-9BD0-F92E5372CE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AEC33F1-BEBA-4055-BFD0-D7FAB34380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CAA6E89-DE58-4858-8974-5AECAEE35D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7CED09-2626-49F3-8D00-B09A17EF726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2607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2CEE402-0B61-48E7-9EC7-0D5D791896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93645A0-480E-440F-A69C-95E915A249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2962C85-353F-4B1A-B13E-DF3CBF4E57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EE0941-6640-4672-9AED-B224979FE77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471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E2186CA3-B777-4A2F-8E74-5C26F8815D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4E9CB891-B44A-4143-B057-0FA17FB076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E14FCCA-66C7-4AEE-A481-0CC04D34BF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8B95B1-63B3-44F4-82A8-B4387D2BE45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310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0EA845-9278-4609-A511-346AD89E11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66B7BD3-A119-4561-9E30-1017D9762E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FE03667-320C-4B84-9FA3-7412D3C856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110BE-EBDB-4287-884C-772E48E640F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6011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634BA23-5588-4B48-9DE1-A4E76CC9B6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8DCD0E5-799E-434C-AE61-C62AA7C1F0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8171F1A-B8C7-4881-8C67-58DB13EBB8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2D63C1-499E-432C-BA2E-9E28EDB65CF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1574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E9BFD49-059D-40E8-AA4E-1E556ABB161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1C50612-9E8D-4462-A1C4-804A9534F01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EDD5EE9D-216A-4D91-AAC5-2CE08866A90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DEC1B2B-5719-4489-8DC6-9AD6F387C8C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13409A8-B58A-4A8C-B75A-48C9919F4A4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654ED6E9-C8C3-4AE7-A135-E5614B519C2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7F28DF23-FA09-4921-977E-B314F1E8C4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613ED959-58D3-45C7-8D88-EB68353ED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07B665F0-935B-49BC-8D0C-E68149115D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9564E6BE-517A-4402-8458-5515C578DE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5E9DE72D-F1CC-4A0A-BD36-1B804CB97D6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33177054-5F91-4107-882B-A6D9E3A7734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94F2D0A4-2162-4228-B297-E0CD898A0FFA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97CE5DA-374B-4B5B-9D08-01353F015B8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ＦＦＴプログラム作成の参考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051647E-0AEC-49B1-88C5-8FEAA5BF81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ja-JP" altLang="en-US" sz="2000"/>
              <a:t>・</a:t>
            </a:r>
            <a:r>
              <a:rPr lang="en-US" altLang="ja-JP" sz="2000"/>
              <a:t>FFT</a:t>
            </a:r>
            <a:r>
              <a:rPr lang="ja-JP" altLang="en-US" sz="2000"/>
              <a:t>プログラムを作成する上での処理の参考等を挙げる．</a:t>
            </a:r>
          </a:p>
          <a:p>
            <a:pPr algn="l" eaLnBrk="1" hangingPunct="1">
              <a:lnSpc>
                <a:spcPct val="80000"/>
              </a:lnSpc>
            </a:pPr>
            <a:r>
              <a:rPr lang="ja-JP" altLang="en-US" sz="2000"/>
              <a:t>・動作などをなるべく自分で考えながら追ってみてほしい．</a:t>
            </a:r>
          </a:p>
          <a:p>
            <a:pPr algn="l" eaLnBrk="1" hangingPunct="1">
              <a:lnSpc>
                <a:spcPct val="80000"/>
              </a:lnSpc>
            </a:pPr>
            <a:r>
              <a:rPr lang="ja-JP" altLang="en-US" sz="2000"/>
              <a:t>・あくまで参考であり，人によっては違う方法でプログラミングするかもしれない．</a:t>
            </a:r>
          </a:p>
          <a:p>
            <a:pPr eaLnBrk="1" hangingPunct="1">
              <a:lnSpc>
                <a:spcPct val="80000"/>
              </a:lnSpc>
            </a:pPr>
            <a:endParaRPr lang="en-US" altLang="ja-JP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7">
            <a:extLst>
              <a:ext uri="{FF2B5EF4-FFF2-40B4-BE49-F238E27FC236}">
                <a16:creationId xmlns:a16="http://schemas.microsoft.com/office/drawing/2014/main" id="{CCFFF23E-2A00-4EED-91B4-227941194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1844675"/>
            <a:ext cx="5365750" cy="32766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5123" name="AutoShape 18">
            <a:extLst>
              <a:ext uri="{FF2B5EF4-FFF2-40B4-BE49-F238E27FC236}">
                <a16:creationId xmlns:a16="http://schemas.microsoft.com/office/drawing/2014/main" id="{91701571-836D-442C-BD3A-6475F5DA4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3" y="2479662"/>
            <a:ext cx="2413000" cy="2663825"/>
          </a:xfrm>
          <a:prstGeom prst="downArrow">
            <a:avLst>
              <a:gd name="adj1" fmla="val 50000"/>
              <a:gd name="adj2" fmla="val 27599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26" name="Rectangle 2">
            <a:extLst>
              <a:ext uri="{FF2B5EF4-FFF2-40B4-BE49-F238E27FC236}">
                <a16:creationId xmlns:a16="http://schemas.microsoft.com/office/drawing/2014/main" id="{9FD3B392-730E-48EB-AC52-7CFF3D7D4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FFT(IFFT)</a:t>
            </a:r>
            <a:r>
              <a:rPr lang="ja-JP" altLang="en-US"/>
              <a:t>の流れ</a:t>
            </a:r>
          </a:p>
        </p:txBody>
      </p:sp>
      <p:sp>
        <p:nvSpPr>
          <p:cNvPr id="5127" name="Text Box 13">
            <a:extLst>
              <a:ext uri="{FF2B5EF4-FFF2-40B4-BE49-F238E27FC236}">
                <a16:creationId xmlns:a16="http://schemas.microsoft.com/office/drawing/2014/main" id="{55DB982C-2B5C-4E11-8117-9AC527DE7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587625"/>
            <a:ext cx="1438275" cy="3143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400"/>
              <a:t>①</a:t>
            </a:r>
            <a:r>
              <a:rPr lang="ja-JP" altLang="en-US" sz="1400"/>
              <a:t>回転子の算出</a:t>
            </a:r>
          </a:p>
        </p:txBody>
      </p:sp>
      <p:sp>
        <p:nvSpPr>
          <p:cNvPr id="5128" name="Text Box 14">
            <a:extLst>
              <a:ext uri="{FF2B5EF4-FFF2-40B4-BE49-F238E27FC236}">
                <a16:creationId xmlns:a16="http://schemas.microsoft.com/office/drawing/2014/main" id="{C18D0507-36A4-408B-8734-16100D619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3559175"/>
            <a:ext cx="2143125" cy="3143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400"/>
              <a:t>③</a:t>
            </a:r>
            <a:r>
              <a:rPr lang="ja-JP" altLang="en-US" sz="1400"/>
              <a:t>ビットリバーサルの実行</a:t>
            </a:r>
          </a:p>
        </p:txBody>
      </p:sp>
      <p:sp>
        <p:nvSpPr>
          <p:cNvPr id="5129" name="Text Box 15">
            <a:extLst>
              <a:ext uri="{FF2B5EF4-FFF2-40B4-BE49-F238E27FC236}">
                <a16:creationId xmlns:a16="http://schemas.microsoft.com/office/drawing/2014/main" id="{EC4DF0BA-5CD0-45B7-AFAD-1A7BF4141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375" y="3092450"/>
            <a:ext cx="1284288" cy="3143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400"/>
              <a:t>②FFT or IFFT</a:t>
            </a:r>
          </a:p>
        </p:txBody>
      </p:sp>
      <p:sp>
        <p:nvSpPr>
          <p:cNvPr id="5130" name="Text Box 16">
            <a:extLst>
              <a:ext uri="{FF2B5EF4-FFF2-40B4-BE49-F238E27FC236}">
                <a16:creationId xmlns:a16="http://schemas.microsoft.com/office/drawing/2014/main" id="{36EBB81C-7A70-4D54-9921-C39F4BF49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64000"/>
            <a:ext cx="3438525" cy="3143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400"/>
              <a:t>④</a:t>
            </a:r>
            <a:r>
              <a:rPr lang="ja-JP" altLang="en-US" sz="1400"/>
              <a:t>ビットリバーサルの通りにデータ入れ替え</a:t>
            </a:r>
          </a:p>
        </p:txBody>
      </p:sp>
      <p:sp>
        <p:nvSpPr>
          <p:cNvPr id="5131" name="Text Box 17">
            <a:extLst>
              <a:ext uri="{FF2B5EF4-FFF2-40B4-BE49-F238E27FC236}">
                <a16:creationId xmlns:a16="http://schemas.microsoft.com/office/drawing/2014/main" id="{020CC5FC-FC1D-4D00-9ADD-A9C4298A4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25" y="4568825"/>
            <a:ext cx="1474788" cy="3143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400"/>
              <a:t>⑤</a:t>
            </a:r>
            <a:r>
              <a:rPr lang="ja-JP" altLang="en-US" sz="1400"/>
              <a:t>バタフライ演算</a:t>
            </a:r>
          </a:p>
        </p:txBody>
      </p:sp>
      <p:sp>
        <p:nvSpPr>
          <p:cNvPr id="5132" name="Text Box 19">
            <a:extLst>
              <a:ext uri="{FF2B5EF4-FFF2-40B4-BE49-F238E27FC236}">
                <a16:creationId xmlns:a16="http://schemas.microsoft.com/office/drawing/2014/main" id="{802B9E0D-9D61-48B5-A896-46E362C29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2157413"/>
            <a:ext cx="5094288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1600" dirty="0">
                <a:latin typeface="+mn-ea"/>
                <a:ea typeface="+mn-ea"/>
              </a:rPr>
              <a:t>データの入出力は</a:t>
            </a:r>
            <a:r>
              <a:rPr lang="en-US" altLang="ja-JP" sz="1600" dirty="0">
                <a:latin typeface="+mn-ea"/>
                <a:ea typeface="+mn-ea"/>
              </a:rPr>
              <a:t>DFT</a:t>
            </a:r>
            <a:r>
              <a:rPr lang="ja-JP" altLang="en-US" sz="1600" dirty="0">
                <a:latin typeface="+mn-ea"/>
                <a:ea typeface="+mn-ea"/>
              </a:rPr>
              <a:t>・</a:t>
            </a:r>
            <a:r>
              <a:rPr lang="en-US" altLang="ja-JP" sz="1600" dirty="0">
                <a:latin typeface="+mn-ea"/>
                <a:ea typeface="+mn-ea"/>
              </a:rPr>
              <a:t>FFT</a:t>
            </a:r>
            <a:r>
              <a:rPr lang="ja-JP" altLang="en-US" sz="1600" dirty="0">
                <a:latin typeface="+mn-ea"/>
                <a:ea typeface="+mn-ea"/>
              </a:rPr>
              <a:t>とも同じ</a:t>
            </a:r>
          </a:p>
          <a:p>
            <a:pPr>
              <a:defRPr/>
            </a:pPr>
            <a:endParaRPr lang="en-US" altLang="ja-JP" sz="1600" b="1" dirty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1600" b="1" dirty="0">
                <a:latin typeface="+mn-ea"/>
                <a:ea typeface="+mn-ea"/>
              </a:rPr>
              <a:t>・</a:t>
            </a:r>
            <a:r>
              <a:rPr lang="en-US" altLang="ja-JP" sz="1600" b="1" dirty="0">
                <a:latin typeface="+mn-ea"/>
                <a:ea typeface="+mn-ea"/>
              </a:rPr>
              <a:t>FFT(DFT)</a:t>
            </a:r>
            <a:r>
              <a:rPr lang="ja-JP" altLang="en-US" sz="1600" dirty="0">
                <a:latin typeface="+mn-ea"/>
                <a:ea typeface="+mn-ea"/>
              </a:rPr>
              <a:t>では入力データは実数</a:t>
            </a:r>
            <a:endParaRPr lang="en-US" altLang="ja-JP" sz="16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1600" b="1" dirty="0">
                <a:latin typeface="+mn-ea"/>
                <a:ea typeface="+mn-ea"/>
              </a:rPr>
              <a:t>  </a:t>
            </a:r>
            <a:r>
              <a:rPr lang="ja-JP" altLang="en-US" sz="1600" b="1" dirty="0">
                <a:latin typeface="+mn-ea"/>
                <a:ea typeface="+mn-ea"/>
              </a:rPr>
              <a:t>　ただし</a:t>
            </a:r>
            <a:r>
              <a:rPr lang="ja-JP" altLang="en-US" sz="1600" dirty="0">
                <a:latin typeface="+mn-ea"/>
                <a:ea typeface="+mn-ea"/>
              </a:rPr>
              <a:t>入力データを複素数として（</a:t>
            </a:r>
            <a:r>
              <a:rPr lang="ja-JP" altLang="en-US" sz="1600" b="1" dirty="0">
                <a:latin typeface="+mn-ea"/>
                <a:ea typeface="+mn-ea"/>
              </a:rPr>
              <a:t>虚部を０として</a:t>
            </a:r>
            <a:r>
              <a:rPr lang="ja-JP" altLang="en-US" sz="1600" dirty="0">
                <a:latin typeface="+mn-ea"/>
                <a:ea typeface="+mn-ea"/>
              </a:rPr>
              <a:t>）入力</a:t>
            </a:r>
          </a:p>
          <a:p>
            <a:pPr>
              <a:defRPr/>
            </a:pPr>
            <a:endParaRPr lang="ja-JP" altLang="en-US" sz="1600" dirty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1600" b="1" dirty="0">
                <a:latin typeface="+mn-ea"/>
                <a:ea typeface="+mn-ea"/>
              </a:rPr>
              <a:t>・</a:t>
            </a:r>
            <a:r>
              <a:rPr lang="en-US" altLang="ja-JP" sz="1600" b="1" dirty="0">
                <a:latin typeface="+mn-ea"/>
                <a:ea typeface="+mn-ea"/>
              </a:rPr>
              <a:t>IFFT(IDFT)</a:t>
            </a:r>
            <a:r>
              <a:rPr lang="ja-JP" altLang="en-US" sz="1600" dirty="0">
                <a:latin typeface="+mn-ea"/>
                <a:ea typeface="+mn-ea"/>
              </a:rPr>
              <a:t>では入力データは複素数</a:t>
            </a:r>
          </a:p>
          <a:p>
            <a:pPr>
              <a:defRPr/>
            </a:pPr>
            <a:r>
              <a:rPr lang="ja-JP" altLang="en-US" sz="1600" b="1" dirty="0">
                <a:latin typeface="+mn-ea"/>
                <a:ea typeface="+mn-ea"/>
              </a:rPr>
              <a:t>　　計算結果における</a:t>
            </a:r>
            <a:r>
              <a:rPr lang="ja-JP" altLang="en-US" sz="1600" dirty="0">
                <a:latin typeface="+mn-ea"/>
                <a:ea typeface="+mn-ea"/>
              </a:rPr>
              <a:t>複素数の</a:t>
            </a:r>
            <a:r>
              <a:rPr lang="ja-JP" altLang="en-US" sz="1600" b="1" dirty="0">
                <a:latin typeface="+mn-ea"/>
                <a:ea typeface="+mn-ea"/>
              </a:rPr>
              <a:t>実部を</a:t>
            </a:r>
            <a:r>
              <a:rPr lang="ja-JP" altLang="en-US" sz="1600" dirty="0">
                <a:latin typeface="+mn-ea"/>
                <a:ea typeface="+mn-ea"/>
              </a:rPr>
              <a:t>出力</a:t>
            </a:r>
          </a:p>
          <a:p>
            <a:pPr>
              <a:defRPr/>
            </a:pPr>
            <a:endParaRPr lang="ja-JP" altLang="en-US" sz="1600" dirty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1600" b="1" dirty="0">
                <a:latin typeface="+mn-ea"/>
                <a:ea typeface="+mn-ea"/>
              </a:rPr>
              <a:t>・</a:t>
            </a:r>
            <a:r>
              <a:rPr lang="en-US" altLang="ja-JP" sz="1600" b="1" dirty="0">
                <a:latin typeface="+mn-ea"/>
                <a:ea typeface="+mn-ea"/>
              </a:rPr>
              <a:t>FFT</a:t>
            </a:r>
            <a:r>
              <a:rPr lang="ja-JP" altLang="en-US" sz="1600" dirty="0">
                <a:latin typeface="+mn-ea"/>
                <a:ea typeface="+mn-ea"/>
              </a:rPr>
              <a:t>も</a:t>
            </a:r>
            <a:r>
              <a:rPr lang="en-US" altLang="ja-JP" sz="1600" b="1" dirty="0">
                <a:latin typeface="+mn-ea"/>
                <a:ea typeface="+mn-ea"/>
              </a:rPr>
              <a:t>IFFT</a:t>
            </a:r>
            <a:r>
              <a:rPr lang="ja-JP" altLang="en-US" sz="1600" dirty="0">
                <a:latin typeface="+mn-ea"/>
                <a:ea typeface="+mn-ea"/>
              </a:rPr>
              <a:t>も同じ関数がそのまま利用できる</a:t>
            </a:r>
          </a:p>
          <a:p>
            <a:pPr>
              <a:defRPr/>
            </a:pPr>
            <a:r>
              <a:rPr lang="ja-JP" altLang="en-US" sz="1600" dirty="0">
                <a:latin typeface="+mn-ea"/>
                <a:ea typeface="+mn-ea"/>
              </a:rPr>
              <a:t>　（ただ今回は，</a:t>
            </a:r>
            <a:r>
              <a:rPr lang="en-US" altLang="ja-JP" sz="1600" dirty="0">
                <a:latin typeface="+mn-ea"/>
                <a:ea typeface="+mn-ea"/>
              </a:rPr>
              <a:t>DFT</a:t>
            </a:r>
            <a:r>
              <a:rPr lang="ja-JP" altLang="en-US" sz="1600" dirty="0">
                <a:latin typeface="+mn-ea"/>
                <a:ea typeface="+mn-ea"/>
              </a:rPr>
              <a:t>の時よりも，もう少し関数を細分化）</a:t>
            </a:r>
          </a:p>
        </p:txBody>
      </p:sp>
      <p:sp>
        <p:nvSpPr>
          <p:cNvPr id="5133" name="Text Box 29">
            <a:extLst>
              <a:ext uri="{FF2B5EF4-FFF2-40B4-BE49-F238E27FC236}">
                <a16:creationId xmlns:a16="http://schemas.microsoft.com/office/drawing/2014/main" id="{156E4D6F-E219-4060-9EA3-BB0CF5BD4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3" y="5838825"/>
            <a:ext cx="7704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なお以降では，構造体は</a:t>
            </a:r>
            <a:r>
              <a:rPr lang="en-US" altLang="ja-JP"/>
              <a:t>comp</a:t>
            </a:r>
            <a:r>
              <a:rPr lang="ja-JP" altLang="en-US"/>
              <a:t>型として，実部を</a:t>
            </a:r>
            <a:r>
              <a:rPr lang="en-US" altLang="ja-JP"/>
              <a:t>.re</a:t>
            </a:r>
            <a:r>
              <a:rPr lang="ja-JP" altLang="en-US"/>
              <a:t>，虚部を</a:t>
            </a:r>
            <a:r>
              <a:rPr lang="en-US" altLang="ja-JP"/>
              <a:t>.im</a:t>
            </a:r>
            <a:r>
              <a:rPr lang="ja-JP" altLang="en-US"/>
              <a:t>で表現している．</a:t>
            </a:r>
          </a:p>
        </p:txBody>
      </p:sp>
      <p:sp>
        <p:nvSpPr>
          <p:cNvPr id="5134" name="テキスト ボックス 14">
            <a:extLst>
              <a:ext uri="{FF2B5EF4-FFF2-40B4-BE49-F238E27FC236}">
                <a16:creationId xmlns:a16="http://schemas.microsoft.com/office/drawing/2014/main" id="{3C6AAFEC-2198-4629-BADE-AE8D48A21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041525"/>
            <a:ext cx="1495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データの入力</a:t>
            </a:r>
          </a:p>
        </p:txBody>
      </p:sp>
      <p:sp>
        <p:nvSpPr>
          <p:cNvPr id="5135" name="テキスト ボックス 15">
            <a:extLst>
              <a:ext uri="{FF2B5EF4-FFF2-40B4-BE49-F238E27FC236}">
                <a16:creationId xmlns:a16="http://schemas.microsoft.com/office/drawing/2014/main" id="{57019B21-CE85-4583-92E0-93C1D7956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5" y="5218113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計算結果の出力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3">
            <a:extLst>
              <a:ext uri="{FF2B5EF4-FFF2-40B4-BE49-F238E27FC236}">
                <a16:creationId xmlns:a16="http://schemas.microsoft.com/office/drawing/2014/main" id="{F80C0552-24A6-4AD9-B24E-628842E0E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3392488"/>
            <a:ext cx="1008063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8" name="Rectangle 16">
            <a:extLst>
              <a:ext uri="{FF2B5EF4-FFF2-40B4-BE49-F238E27FC236}">
                <a16:creationId xmlns:a16="http://schemas.microsoft.com/office/drawing/2014/main" id="{67EC3C3F-8B8A-4E42-86F4-6A6B1DCCC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3357563"/>
            <a:ext cx="973138" cy="6111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9CE2F2B5-F3F8-477F-9894-14BB6D453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solidFill>
                  <a:schemeClr val="tx1"/>
                </a:solidFill>
              </a:rPr>
              <a:t>①</a:t>
            </a:r>
            <a:r>
              <a:rPr lang="ja-JP" altLang="en-US">
                <a:solidFill>
                  <a:schemeClr val="tx1"/>
                </a:solidFill>
              </a:rPr>
              <a:t>回転子の算出</a:t>
            </a:r>
          </a:p>
        </p:txBody>
      </p:sp>
      <p:graphicFrame>
        <p:nvGraphicFramePr>
          <p:cNvPr id="1026" name="Object 10">
            <a:extLst>
              <a:ext uri="{FF2B5EF4-FFF2-40B4-BE49-F238E27FC236}">
                <a16:creationId xmlns:a16="http://schemas.microsoft.com/office/drawing/2014/main" id="{A9CF29C0-61BF-4156-9502-7598CB57433A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1619250" y="2673350"/>
          <a:ext cx="36068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数式" r:id="rId3" imgW="2044440" imgH="761760" progId="Equation.3">
                  <p:embed/>
                </p:oleObj>
              </mc:Choice>
              <mc:Fallback>
                <p:oleObj name="数式" r:id="rId3" imgW="2044440" imgH="7617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673350"/>
                        <a:ext cx="3606800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12">
            <a:extLst>
              <a:ext uri="{FF2B5EF4-FFF2-40B4-BE49-F238E27FC236}">
                <a16:creationId xmlns:a16="http://schemas.microsoft.com/office/drawing/2014/main" id="{2A3B2017-75D6-4CA3-AF79-8C460DC1F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2060575"/>
            <a:ext cx="6067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回転子を計算しておく</a:t>
            </a:r>
          </a:p>
          <a:p>
            <a:pPr eaLnBrk="1" hangingPunct="1"/>
            <a:r>
              <a:rPr lang="ja-JP" altLang="en-US"/>
              <a:t>　計算式は以下のように，単位円１周を</a:t>
            </a:r>
            <a:r>
              <a:rPr lang="en-US" altLang="ja-JP"/>
              <a:t>N</a:t>
            </a:r>
            <a:r>
              <a:rPr lang="ja-JP" altLang="en-US"/>
              <a:t>等分すれば良かった</a:t>
            </a:r>
          </a:p>
        </p:txBody>
      </p:sp>
      <p:sp>
        <p:nvSpPr>
          <p:cNvPr id="1031" name="AutoShape 18">
            <a:extLst>
              <a:ext uri="{FF2B5EF4-FFF2-40B4-BE49-F238E27FC236}">
                <a16:creationId xmlns:a16="http://schemas.microsoft.com/office/drawing/2014/main" id="{DE5EA819-5908-4E64-9FAF-7FCADB9DD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4113213"/>
            <a:ext cx="1260475" cy="504825"/>
          </a:xfrm>
          <a:prstGeom prst="wedgeRoundRectCallout">
            <a:avLst>
              <a:gd name="adj1" fmla="val -21032"/>
              <a:gd name="adj2" fmla="val -77046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400"/>
              <a:t>構造体の</a:t>
            </a:r>
          </a:p>
          <a:p>
            <a:pPr algn="ctr" eaLnBrk="1" hangingPunct="1"/>
            <a:r>
              <a:rPr lang="ja-JP" altLang="en-US" sz="1400" b="1"/>
              <a:t>虚部</a:t>
            </a:r>
            <a:r>
              <a:rPr lang="ja-JP" altLang="en-US" sz="1400"/>
              <a:t>の値</a:t>
            </a:r>
          </a:p>
        </p:txBody>
      </p:sp>
      <p:sp>
        <p:nvSpPr>
          <p:cNvPr id="1032" name="AutoShape 19">
            <a:extLst>
              <a:ext uri="{FF2B5EF4-FFF2-40B4-BE49-F238E27FC236}">
                <a16:creationId xmlns:a16="http://schemas.microsoft.com/office/drawing/2014/main" id="{650388C9-65EC-494D-A75F-3C62EB045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588" y="4113213"/>
            <a:ext cx="1260475" cy="504825"/>
          </a:xfrm>
          <a:prstGeom prst="wedgeRoundRectCallout">
            <a:avLst>
              <a:gd name="adj1" fmla="val 25565"/>
              <a:gd name="adj2" fmla="val -74213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400"/>
              <a:t>構造体の</a:t>
            </a:r>
          </a:p>
          <a:p>
            <a:pPr algn="ctr" eaLnBrk="1" hangingPunct="1"/>
            <a:r>
              <a:rPr lang="ja-JP" altLang="en-US" sz="1400" b="1"/>
              <a:t>実部</a:t>
            </a:r>
            <a:r>
              <a:rPr lang="ja-JP" altLang="en-US" sz="1400"/>
              <a:t>の値</a:t>
            </a:r>
          </a:p>
        </p:txBody>
      </p:sp>
      <p:sp>
        <p:nvSpPr>
          <p:cNvPr id="1033" name="Text Box 20">
            <a:extLst>
              <a:ext uri="{FF2B5EF4-FFF2-40B4-BE49-F238E27FC236}">
                <a16:creationId xmlns:a16="http://schemas.microsoft.com/office/drawing/2014/main" id="{0C63FD13-0FBF-4E6D-A017-28639C1F2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992688"/>
            <a:ext cx="70850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ここで．．．単位円を思い浮かべれば分かると思うが，</a:t>
            </a:r>
            <a:endParaRPr lang="en-US" altLang="ja-JP"/>
          </a:p>
          <a:p>
            <a:pPr eaLnBrk="1" hangingPunct="1"/>
            <a:r>
              <a:rPr lang="ja-JP" altLang="en-US"/>
              <a:t>半分は複素共役なので，</a:t>
            </a:r>
            <a:r>
              <a:rPr lang="en-US" altLang="ja-JP" i="1"/>
              <a:t>N/2</a:t>
            </a:r>
            <a:r>
              <a:rPr lang="ja-JP" altLang="en-US"/>
              <a:t>点までの回転子が分かっていればよい</a:t>
            </a:r>
          </a:p>
          <a:p>
            <a:pPr eaLnBrk="1" hangingPunct="1"/>
            <a:r>
              <a:rPr lang="ja-JP" altLang="en-US" b="1" u="sng">
                <a:solidFill>
                  <a:schemeClr val="folHlink"/>
                </a:solidFill>
              </a:rPr>
              <a:t>すなわち，実際は，</a:t>
            </a:r>
            <a:r>
              <a:rPr lang="en-US" altLang="ja-JP" b="1" i="1" u="sng">
                <a:solidFill>
                  <a:schemeClr val="folHlink"/>
                </a:solidFill>
              </a:rPr>
              <a:t>i=0,</a:t>
            </a:r>
            <a:r>
              <a:rPr lang="en-US" altLang="ja-JP" b="1" i="1" u="sng">
                <a:solidFill>
                  <a:schemeClr val="folHlink"/>
                </a:solidFill>
                <a:latin typeface="Arial" panose="020B0604020202020204" pitchFamily="34" charset="0"/>
              </a:rPr>
              <a:t>…</a:t>
            </a:r>
            <a:r>
              <a:rPr lang="en-US" altLang="ja-JP" b="1" i="1" u="sng">
                <a:solidFill>
                  <a:schemeClr val="folHlink"/>
                </a:solidFill>
              </a:rPr>
              <a:t>,N/2-1</a:t>
            </a:r>
            <a:r>
              <a:rPr lang="ja-JP" altLang="en-US" b="1" u="sng">
                <a:solidFill>
                  <a:schemeClr val="folHlink"/>
                </a:solidFill>
              </a:rPr>
              <a:t>まで計算するだけでもよいことになる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7">
            <a:extLst>
              <a:ext uri="{FF2B5EF4-FFF2-40B4-BE49-F238E27FC236}">
                <a16:creationId xmlns:a16="http://schemas.microsoft.com/office/drawing/2014/main" id="{3F52BB30-E96F-4BFC-B787-28E733F0C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4760913"/>
            <a:ext cx="8101012" cy="1008062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B6E3D4E-F9E4-40C8-BFA5-EE58EEAA46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solidFill>
                  <a:schemeClr val="tx1"/>
                </a:solidFill>
              </a:rPr>
              <a:t>②FFT or IFFT</a:t>
            </a:r>
            <a:r>
              <a:rPr lang="ja-JP" altLang="en-US">
                <a:solidFill>
                  <a:schemeClr val="tx1"/>
                </a:solidFill>
              </a:rPr>
              <a:t>の違いは</a:t>
            </a:r>
            <a:endParaRPr lang="en-US" altLang="ja-JP">
              <a:solidFill>
                <a:schemeClr val="tx1"/>
              </a:solidFill>
            </a:endParaRPr>
          </a:p>
        </p:txBody>
      </p:sp>
      <p:sp>
        <p:nvSpPr>
          <p:cNvPr id="6148" name="Text Box 11">
            <a:extLst>
              <a:ext uri="{FF2B5EF4-FFF2-40B4-BE49-F238E27FC236}">
                <a16:creationId xmlns:a16="http://schemas.microsoft.com/office/drawing/2014/main" id="{9367748C-D83A-4B4B-A9FF-9C1B8CEB2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2070100"/>
            <a:ext cx="8480425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FFT</a:t>
            </a:r>
            <a:r>
              <a:rPr lang="ja-JP" altLang="en-US"/>
              <a:t>と</a:t>
            </a:r>
            <a:r>
              <a:rPr lang="en-US" altLang="ja-JP"/>
              <a:t>IFFT</a:t>
            </a:r>
            <a:r>
              <a:rPr lang="ja-JP" altLang="en-US"/>
              <a:t>の違いは，回転子が「</a:t>
            </a:r>
            <a:r>
              <a:rPr lang="ja-JP" altLang="en-US" b="1">
                <a:solidFill>
                  <a:schemeClr val="folHlink"/>
                </a:solidFill>
              </a:rPr>
              <a:t>時計回り</a:t>
            </a:r>
            <a:r>
              <a:rPr lang="ja-JP" altLang="en-US"/>
              <a:t>」か「</a:t>
            </a:r>
            <a:r>
              <a:rPr lang="ja-JP" altLang="en-US" b="1">
                <a:solidFill>
                  <a:schemeClr val="folHlink"/>
                </a:solidFill>
              </a:rPr>
              <a:t>反時計回り</a:t>
            </a:r>
            <a:r>
              <a:rPr lang="ja-JP" altLang="en-US"/>
              <a:t>」かの違いで，</a:t>
            </a:r>
          </a:p>
          <a:p>
            <a:pPr eaLnBrk="1" hangingPunct="1"/>
            <a:r>
              <a:rPr lang="ja-JP" altLang="en-US" b="1">
                <a:solidFill>
                  <a:schemeClr val="folHlink"/>
                </a:solidFill>
              </a:rPr>
              <a:t>計算過程は全く同じ</a:t>
            </a:r>
            <a:r>
              <a:rPr lang="ja-JP" altLang="en-US"/>
              <a:t>である．</a:t>
            </a:r>
          </a:p>
          <a:p>
            <a:pPr eaLnBrk="1" hangingPunct="1"/>
            <a:endParaRPr lang="ja-JP" altLang="en-US"/>
          </a:p>
          <a:p>
            <a:pPr eaLnBrk="1" hangingPunct="1"/>
            <a:endParaRPr lang="en-US" altLang="ja-JP"/>
          </a:p>
          <a:p>
            <a:pPr eaLnBrk="1" hangingPunct="1"/>
            <a:endParaRPr lang="ja-JP" altLang="en-US"/>
          </a:p>
          <a:p>
            <a:pPr eaLnBrk="1" hangingPunct="1"/>
            <a:r>
              <a:rPr lang="ja-JP" altLang="en-US"/>
              <a:t>ということは．．．</a:t>
            </a:r>
          </a:p>
          <a:p>
            <a:pPr eaLnBrk="1" hangingPunct="1"/>
            <a:r>
              <a:rPr lang="en-US" altLang="ja-JP"/>
              <a:t>FFT</a:t>
            </a:r>
            <a:r>
              <a:rPr lang="ja-JP" altLang="en-US"/>
              <a:t>も</a:t>
            </a:r>
            <a:r>
              <a:rPr lang="en-US" altLang="ja-JP"/>
              <a:t>IFFT</a:t>
            </a:r>
            <a:r>
              <a:rPr lang="ja-JP" altLang="en-US"/>
              <a:t>も「入力された</a:t>
            </a:r>
            <a:r>
              <a:rPr lang="ja-JP" altLang="en-US" b="1">
                <a:solidFill>
                  <a:schemeClr val="folHlink"/>
                </a:solidFill>
              </a:rPr>
              <a:t>複素形式のデータ</a:t>
            </a:r>
            <a:r>
              <a:rPr lang="ja-JP" altLang="en-US"/>
              <a:t>」</a:t>
            </a:r>
            <a:r>
              <a:rPr lang="en-US" altLang="ja-JP"/>
              <a:t>×</a:t>
            </a:r>
            <a:r>
              <a:rPr lang="ja-JP" altLang="en-US"/>
              <a:t>「</a:t>
            </a:r>
            <a:r>
              <a:rPr lang="ja-JP" altLang="en-US" b="1">
                <a:solidFill>
                  <a:schemeClr val="folHlink"/>
                </a:solidFill>
              </a:rPr>
              <a:t>回転子</a:t>
            </a:r>
            <a:r>
              <a:rPr lang="ja-JP" altLang="en-US"/>
              <a:t>」＝「結果」という計算ができる</a:t>
            </a:r>
          </a:p>
          <a:p>
            <a:pPr eaLnBrk="1" hangingPunct="1"/>
            <a:endParaRPr lang="ja-JP" altLang="en-US"/>
          </a:p>
          <a:p>
            <a:pPr eaLnBrk="1" hangingPunct="1"/>
            <a:endParaRPr lang="ja-JP" altLang="en-US"/>
          </a:p>
          <a:p>
            <a:pPr eaLnBrk="1" hangingPunct="1"/>
            <a:endParaRPr lang="ja-JP" altLang="en-US"/>
          </a:p>
          <a:p>
            <a:pPr eaLnBrk="1" hangingPunct="1"/>
            <a:endParaRPr lang="ja-JP" altLang="en-US"/>
          </a:p>
          <a:p>
            <a:pPr eaLnBrk="1" hangingPunct="1"/>
            <a:r>
              <a:rPr lang="ja-JP" altLang="en-US"/>
              <a:t>回転子</a:t>
            </a:r>
            <a:r>
              <a:rPr lang="en-US" altLang="ja-JP"/>
              <a:t>W</a:t>
            </a:r>
            <a:r>
              <a:rPr lang="ja-JP" altLang="en-US"/>
              <a:t>に対し，</a:t>
            </a:r>
            <a:r>
              <a:rPr lang="ja-JP" altLang="en-US" b="1">
                <a:solidFill>
                  <a:schemeClr val="folHlink"/>
                </a:solidFill>
              </a:rPr>
              <a:t>複素共役な値</a:t>
            </a:r>
            <a:r>
              <a:rPr lang="ja-JP" altLang="en-US"/>
              <a:t>にするだけで</a:t>
            </a:r>
            <a:r>
              <a:rPr lang="en-US" altLang="ja-JP"/>
              <a:t>FFT←→IFFT</a:t>
            </a:r>
            <a:r>
              <a:rPr lang="ja-JP" altLang="en-US"/>
              <a:t>の変換が可能となる</a:t>
            </a:r>
          </a:p>
          <a:p>
            <a:pPr eaLnBrk="1" hangingPunct="1"/>
            <a:endParaRPr lang="en-US" altLang="ja-JP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27F50B36-F9D9-406F-8DDD-6AC9C212DBA2}"/>
              </a:ext>
            </a:extLst>
          </p:cNvPr>
          <p:cNvSpPr/>
          <p:nvPr/>
        </p:nvSpPr>
        <p:spPr>
          <a:xfrm>
            <a:off x="3659188" y="4232275"/>
            <a:ext cx="1716087" cy="511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7" name="爆発 1 6">
            <a:extLst>
              <a:ext uri="{FF2B5EF4-FFF2-40B4-BE49-F238E27FC236}">
                <a16:creationId xmlns:a16="http://schemas.microsoft.com/office/drawing/2014/main" id="{04B30ABD-B860-4181-A9DE-56C9377525C8}"/>
              </a:ext>
            </a:extLst>
          </p:cNvPr>
          <p:cNvSpPr/>
          <p:nvPr/>
        </p:nvSpPr>
        <p:spPr>
          <a:xfrm>
            <a:off x="1979613" y="4652963"/>
            <a:ext cx="3384550" cy="1404937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C1BD7BDA-E371-41AE-93FE-801A52641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solidFill>
                  <a:schemeClr val="tx1"/>
                </a:solidFill>
              </a:rPr>
              <a:t>③-1</a:t>
            </a:r>
            <a:r>
              <a:rPr lang="ja-JP" altLang="en-US">
                <a:solidFill>
                  <a:schemeClr val="tx1"/>
                </a:solidFill>
              </a:rPr>
              <a:t>ビットリバーサルの例１</a:t>
            </a:r>
            <a:br>
              <a:rPr lang="en-US" altLang="ja-JP">
                <a:solidFill>
                  <a:schemeClr val="tx1"/>
                </a:solidFill>
              </a:rPr>
            </a:br>
            <a:r>
              <a:rPr lang="ja-JP" altLang="en-US">
                <a:solidFill>
                  <a:schemeClr val="tx1"/>
                </a:solidFill>
              </a:rPr>
              <a:t>ビット演算で実現</a:t>
            </a:r>
          </a:p>
        </p:txBody>
      </p:sp>
      <p:sp>
        <p:nvSpPr>
          <p:cNvPr id="7171" name="Text Box 11">
            <a:extLst>
              <a:ext uri="{FF2B5EF4-FFF2-40B4-BE49-F238E27FC236}">
                <a16:creationId xmlns:a16="http://schemas.microsoft.com/office/drawing/2014/main" id="{23A4D128-F03E-4540-AEAF-8D19260C8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1989138"/>
            <a:ext cx="4359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入力データの順番を入れ替えるための準備</a:t>
            </a:r>
          </a:p>
          <a:p>
            <a:pPr eaLnBrk="1" hangingPunct="1"/>
            <a:r>
              <a:rPr lang="ja-JP" altLang="en-US"/>
              <a:t>例えば，ビットシフトを利用すると．．．．．．．</a:t>
            </a:r>
          </a:p>
        </p:txBody>
      </p:sp>
      <p:sp>
        <p:nvSpPr>
          <p:cNvPr id="7172" name="Rectangle 13">
            <a:extLst>
              <a:ext uri="{FF2B5EF4-FFF2-40B4-BE49-F238E27FC236}">
                <a16:creationId xmlns:a16="http://schemas.microsoft.com/office/drawing/2014/main" id="{5B15247D-8582-4C0F-8282-3499AB1F8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176588"/>
            <a:ext cx="5762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０</a:t>
            </a:r>
          </a:p>
        </p:txBody>
      </p:sp>
      <p:sp>
        <p:nvSpPr>
          <p:cNvPr id="7173" name="Rectangle 14">
            <a:extLst>
              <a:ext uri="{FF2B5EF4-FFF2-40B4-BE49-F238E27FC236}">
                <a16:creationId xmlns:a16="http://schemas.microsoft.com/office/drawing/2014/main" id="{1B6C3876-05AB-485F-BCAF-306256B87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3176588"/>
            <a:ext cx="576262" cy="360362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１</a:t>
            </a:r>
          </a:p>
        </p:txBody>
      </p:sp>
      <p:sp>
        <p:nvSpPr>
          <p:cNvPr id="7174" name="Rectangle 15">
            <a:extLst>
              <a:ext uri="{FF2B5EF4-FFF2-40B4-BE49-F238E27FC236}">
                <a16:creationId xmlns:a16="http://schemas.microsoft.com/office/drawing/2014/main" id="{81518804-B8F4-404A-8BAD-799A28246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176588"/>
            <a:ext cx="576262" cy="360362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１</a:t>
            </a:r>
          </a:p>
        </p:txBody>
      </p:sp>
      <p:sp>
        <p:nvSpPr>
          <p:cNvPr id="7175" name="Rectangle 16">
            <a:extLst>
              <a:ext uri="{FF2B5EF4-FFF2-40B4-BE49-F238E27FC236}">
                <a16:creationId xmlns:a16="http://schemas.microsoft.com/office/drawing/2014/main" id="{A5C266C8-47C3-4FB5-A7EC-9B3869B1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3176588"/>
            <a:ext cx="576263" cy="36036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０</a:t>
            </a:r>
          </a:p>
        </p:txBody>
      </p:sp>
      <p:sp>
        <p:nvSpPr>
          <p:cNvPr id="7176" name="Text Box 21">
            <a:extLst>
              <a:ext uri="{FF2B5EF4-FFF2-40B4-BE49-F238E27FC236}">
                <a16:creationId xmlns:a16="http://schemas.microsoft.com/office/drawing/2014/main" id="{DB57930F-42A7-4178-A496-D5C55DD5C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0513" y="3181350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・・・</a:t>
            </a:r>
          </a:p>
        </p:txBody>
      </p:sp>
      <p:sp>
        <p:nvSpPr>
          <p:cNvPr id="7177" name="AutoShape 22">
            <a:extLst>
              <a:ext uri="{FF2B5EF4-FFF2-40B4-BE49-F238E27FC236}">
                <a16:creationId xmlns:a16="http://schemas.microsoft.com/office/drawing/2014/main" id="{B408AB70-10A3-4E04-932B-980513645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673350"/>
            <a:ext cx="3240087" cy="431800"/>
          </a:xfrm>
          <a:prstGeom prst="leftRightArrow">
            <a:avLst>
              <a:gd name="adj1" fmla="val 50000"/>
              <a:gd name="adj2" fmla="val 15007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/>
              <a:t>int</a:t>
            </a:r>
            <a:r>
              <a:rPr lang="ja-JP" altLang="en-US"/>
              <a:t>型なら</a:t>
            </a:r>
            <a:r>
              <a:rPr lang="en-US" altLang="ja-JP"/>
              <a:t>32</a:t>
            </a:r>
            <a:r>
              <a:rPr lang="ja-JP" altLang="en-US"/>
              <a:t>ビット</a:t>
            </a:r>
          </a:p>
        </p:txBody>
      </p:sp>
      <p:sp>
        <p:nvSpPr>
          <p:cNvPr id="7178" name="AutoShape 24">
            <a:extLst>
              <a:ext uri="{FF2B5EF4-FFF2-40B4-BE49-F238E27FC236}">
                <a16:creationId xmlns:a16="http://schemas.microsoft.com/office/drawing/2014/main" id="{E75C0684-407F-4F3D-8F0E-9227CE9B8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3608388"/>
            <a:ext cx="1979613" cy="468312"/>
          </a:xfrm>
          <a:prstGeom prst="leftRightArrow">
            <a:avLst>
              <a:gd name="adj1" fmla="val 50000"/>
              <a:gd name="adj2" fmla="val 84542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/>
              <a:t>N=8</a:t>
            </a:r>
            <a:r>
              <a:rPr lang="ja-JP" altLang="en-US"/>
              <a:t>なら</a:t>
            </a:r>
            <a:r>
              <a:rPr lang="en-US" altLang="ja-JP"/>
              <a:t>3</a:t>
            </a:r>
            <a:r>
              <a:rPr lang="ja-JP" altLang="en-US"/>
              <a:t>ビット</a:t>
            </a:r>
          </a:p>
        </p:txBody>
      </p:sp>
      <p:sp>
        <p:nvSpPr>
          <p:cNvPr id="7179" name="Text Box 26">
            <a:extLst>
              <a:ext uri="{FF2B5EF4-FFF2-40B4-BE49-F238E27FC236}">
                <a16:creationId xmlns:a16="http://schemas.microsoft.com/office/drawing/2014/main" id="{8EC176F8-AC79-4871-8A49-C3A435478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950" y="4187825"/>
            <a:ext cx="28829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600"/>
              <a:t>全体は</a:t>
            </a:r>
            <a:r>
              <a:rPr lang="en-US" altLang="ja-JP" sz="1600"/>
              <a:t>32</a:t>
            </a:r>
            <a:r>
              <a:rPr lang="ja-JP" altLang="en-US" sz="1600"/>
              <a:t>ビット分あるが，</a:t>
            </a:r>
          </a:p>
          <a:p>
            <a:pPr eaLnBrk="1" hangingPunct="1"/>
            <a:r>
              <a:rPr lang="ja-JP" altLang="en-US" sz="1600"/>
              <a:t>例えば</a:t>
            </a:r>
            <a:r>
              <a:rPr lang="en-US" altLang="ja-JP" sz="1600"/>
              <a:t>N=8</a:t>
            </a:r>
            <a:r>
              <a:rPr lang="ja-JP" altLang="en-US" sz="1600"/>
              <a:t>の時は</a:t>
            </a:r>
          </a:p>
          <a:p>
            <a:pPr eaLnBrk="1" hangingPunct="1"/>
            <a:r>
              <a:rPr lang="en-US" altLang="ja-JP" sz="1600"/>
              <a:t>000</a:t>
            </a:r>
            <a:r>
              <a:rPr lang="ja-JP" altLang="en-US" sz="1600"/>
              <a:t>～</a:t>
            </a:r>
            <a:r>
              <a:rPr lang="en-US" altLang="ja-JP" sz="1600"/>
              <a:t>111</a:t>
            </a:r>
            <a:r>
              <a:rPr lang="ja-JP" altLang="en-US" sz="1600"/>
              <a:t>まで表現されるので，</a:t>
            </a:r>
          </a:p>
          <a:p>
            <a:pPr eaLnBrk="1" hangingPunct="1"/>
            <a:r>
              <a:rPr lang="en-US" altLang="ja-JP" sz="1600"/>
              <a:t>3</a:t>
            </a:r>
            <a:r>
              <a:rPr lang="ja-JP" altLang="en-US" sz="1600"/>
              <a:t>ビット分が有効な範囲</a:t>
            </a:r>
          </a:p>
        </p:txBody>
      </p:sp>
      <p:sp>
        <p:nvSpPr>
          <p:cNvPr id="7180" name="AutoShape 27">
            <a:extLst>
              <a:ext uri="{FF2B5EF4-FFF2-40B4-BE49-F238E27FC236}">
                <a16:creationId xmlns:a16="http://schemas.microsoft.com/office/drawing/2014/main" id="{F607F78F-E882-46BB-B2E9-AA10F8166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8" y="3643313"/>
            <a:ext cx="1150937" cy="433387"/>
          </a:xfrm>
          <a:prstGeom prst="leftRightArrow">
            <a:avLst>
              <a:gd name="adj1" fmla="val 50000"/>
              <a:gd name="adj2" fmla="val 5311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全て</a:t>
            </a:r>
            <a:r>
              <a:rPr lang="en-US" altLang="ja-JP"/>
              <a:t>0</a:t>
            </a:r>
          </a:p>
        </p:txBody>
      </p:sp>
      <p:sp>
        <p:nvSpPr>
          <p:cNvPr id="7181" name="Rectangle 28">
            <a:extLst>
              <a:ext uri="{FF2B5EF4-FFF2-40B4-BE49-F238E27FC236}">
                <a16:creationId xmlns:a16="http://schemas.microsoft.com/office/drawing/2014/main" id="{116375C5-ACA1-47A3-99E9-F4EE8BDDB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3176588"/>
            <a:ext cx="5762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０</a:t>
            </a:r>
          </a:p>
        </p:txBody>
      </p:sp>
      <p:sp>
        <p:nvSpPr>
          <p:cNvPr id="7182" name="Rectangle 29">
            <a:extLst>
              <a:ext uri="{FF2B5EF4-FFF2-40B4-BE49-F238E27FC236}">
                <a16:creationId xmlns:a16="http://schemas.microsoft.com/office/drawing/2014/main" id="{707E4A3C-F80E-4968-AC7D-D13B5575E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638" y="3176588"/>
            <a:ext cx="5762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１</a:t>
            </a:r>
          </a:p>
        </p:txBody>
      </p:sp>
      <p:sp>
        <p:nvSpPr>
          <p:cNvPr id="7183" name="Rectangle 30">
            <a:extLst>
              <a:ext uri="{FF2B5EF4-FFF2-40B4-BE49-F238E27FC236}">
                <a16:creationId xmlns:a16="http://schemas.microsoft.com/office/drawing/2014/main" id="{AABD8604-8A46-4F15-9269-3D6BC9DDC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3775" y="3176588"/>
            <a:ext cx="5762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１</a:t>
            </a:r>
          </a:p>
        </p:txBody>
      </p:sp>
      <p:sp>
        <p:nvSpPr>
          <p:cNvPr id="7184" name="AutoShape 31">
            <a:extLst>
              <a:ext uri="{FF2B5EF4-FFF2-40B4-BE49-F238E27FC236}">
                <a16:creationId xmlns:a16="http://schemas.microsoft.com/office/drawing/2014/main" id="{6961BE64-9578-4E4B-AF5D-F27B882DE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38" y="2673350"/>
            <a:ext cx="719137" cy="133191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反転</a:t>
            </a:r>
          </a:p>
        </p:txBody>
      </p:sp>
      <p:sp>
        <p:nvSpPr>
          <p:cNvPr id="7185" name="Text Box 33">
            <a:extLst>
              <a:ext uri="{FF2B5EF4-FFF2-40B4-BE49-F238E27FC236}">
                <a16:creationId xmlns:a16="http://schemas.microsoft.com/office/drawing/2014/main" id="{6DA822B9-4122-4C98-8CD3-4E7DEA57E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31702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6</a:t>
            </a:r>
          </a:p>
        </p:txBody>
      </p:sp>
      <p:sp>
        <p:nvSpPr>
          <p:cNvPr id="7186" name="Text Box 34">
            <a:extLst>
              <a:ext uri="{FF2B5EF4-FFF2-40B4-BE49-F238E27FC236}">
                <a16:creationId xmlns:a16="http://schemas.microsoft.com/office/drawing/2014/main" id="{F64FEE04-3E26-467E-A401-14F7E31E1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0" y="31765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3</a:t>
            </a:r>
          </a:p>
        </p:txBody>
      </p:sp>
      <p:sp>
        <p:nvSpPr>
          <p:cNvPr id="7187" name="Rectangle 37">
            <a:extLst>
              <a:ext uri="{FF2B5EF4-FFF2-40B4-BE49-F238E27FC236}">
                <a16:creationId xmlns:a16="http://schemas.microsoft.com/office/drawing/2014/main" id="{F707F37F-0AAE-4CFB-B354-ABCC13E02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3968750"/>
            <a:ext cx="576262" cy="360363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０</a:t>
            </a:r>
          </a:p>
        </p:txBody>
      </p:sp>
      <p:sp>
        <p:nvSpPr>
          <p:cNvPr id="7188" name="Rectangle 38">
            <a:extLst>
              <a:ext uri="{FF2B5EF4-FFF2-40B4-BE49-F238E27FC236}">
                <a16:creationId xmlns:a16="http://schemas.microsoft.com/office/drawing/2014/main" id="{F9CD156D-05DE-48C3-9609-48C357E81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4616450"/>
            <a:ext cx="5762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０</a:t>
            </a:r>
          </a:p>
        </p:txBody>
      </p:sp>
      <p:sp>
        <p:nvSpPr>
          <p:cNvPr id="7189" name="Rectangle 39">
            <a:extLst>
              <a:ext uri="{FF2B5EF4-FFF2-40B4-BE49-F238E27FC236}">
                <a16:creationId xmlns:a16="http://schemas.microsoft.com/office/drawing/2014/main" id="{81E1D73F-A074-41AF-B529-593ADEE84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3775" y="4616450"/>
            <a:ext cx="5762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０</a:t>
            </a:r>
          </a:p>
        </p:txBody>
      </p:sp>
      <p:sp>
        <p:nvSpPr>
          <p:cNvPr id="7190" name="Rectangle 40">
            <a:extLst>
              <a:ext uri="{FF2B5EF4-FFF2-40B4-BE49-F238E27FC236}">
                <a16:creationId xmlns:a16="http://schemas.microsoft.com/office/drawing/2014/main" id="{7DA8866B-CCD4-4568-9F7C-9473F6F74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638" y="4616450"/>
            <a:ext cx="576262" cy="360363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１</a:t>
            </a:r>
          </a:p>
        </p:txBody>
      </p:sp>
      <p:sp>
        <p:nvSpPr>
          <p:cNvPr id="7191" name="Rectangle 41">
            <a:extLst>
              <a:ext uri="{FF2B5EF4-FFF2-40B4-BE49-F238E27FC236}">
                <a16:creationId xmlns:a16="http://schemas.microsoft.com/office/drawing/2014/main" id="{3C9CDCE1-7D4C-4053-BC79-108D8C995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5265738"/>
            <a:ext cx="5762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０</a:t>
            </a:r>
          </a:p>
        </p:txBody>
      </p:sp>
      <p:sp>
        <p:nvSpPr>
          <p:cNvPr id="7192" name="Rectangle 42">
            <a:extLst>
              <a:ext uri="{FF2B5EF4-FFF2-40B4-BE49-F238E27FC236}">
                <a16:creationId xmlns:a16="http://schemas.microsoft.com/office/drawing/2014/main" id="{5433A1BB-0428-4556-B68B-0AADFDC49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638" y="5265738"/>
            <a:ext cx="5762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０</a:t>
            </a:r>
          </a:p>
        </p:txBody>
      </p:sp>
      <p:sp>
        <p:nvSpPr>
          <p:cNvPr id="7193" name="Rectangle 43">
            <a:extLst>
              <a:ext uri="{FF2B5EF4-FFF2-40B4-BE49-F238E27FC236}">
                <a16:creationId xmlns:a16="http://schemas.microsoft.com/office/drawing/2014/main" id="{F9909A38-339B-4D4B-AAAC-C57D1FD77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3775" y="5265738"/>
            <a:ext cx="576263" cy="360362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１</a:t>
            </a:r>
          </a:p>
        </p:txBody>
      </p:sp>
      <p:sp>
        <p:nvSpPr>
          <p:cNvPr id="7194" name="Rectangle 44">
            <a:extLst>
              <a:ext uri="{FF2B5EF4-FFF2-40B4-BE49-F238E27FC236}">
                <a16:creationId xmlns:a16="http://schemas.microsoft.com/office/drawing/2014/main" id="{C80E4E1F-4AAD-4DBF-8EAE-F68D2CF0A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638" y="3968750"/>
            <a:ext cx="5762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０</a:t>
            </a:r>
          </a:p>
        </p:txBody>
      </p:sp>
      <p:sp>
        <p:nvSpPr>
          <p:cNvPr id="7195" name="Rectangle 45">
            <a:extLst>
              <a:ext uri="{FF2B5EF4-FFF2-40B4-BE49-F238E27FC236}">
                <a16:creationId xmlns:a16="http://schemas.microsoft.com/office/drawing/2014/main" id="{9B918D9F-CAF9-4828-B061-38C733AF1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363" y="3968750"/>
            <a:ext cx="5762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０</a:t>
            </a:r>
          </a:p>
        </p:txBody>
      </p:sp>
      <p:sp>
        <p:nvSpPr>
          <p:cNvPr id="7196" name="Text Box 46">
            <a:extLst>
              <a:ext uri="{FF2B5EF4-FFF2-40B4-BE49-F238E27FC236}">
                <a16:creationId xmlns:a16="http://schemas.microsoft.com/office/drawing/2014/main" id="{CA3CC95E-7040-4C09-B2E7-89FAD1715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0" y="393382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0</a:t>
            </a:r>
          </a:p>
        </p:txBody>
      </p:sp>
      <p:sp>
        <p:nvSpPr>
          <p:cNvPr id="7197" name="Text Box 47">
            <a:extLst>
              <a:ext uri="{FF2B5EF4-FFF2-40B4-BE49-F238E27FC236}">
                <a16:creationId xmlns:a16="http://schemas.microsoft.com/office/drawing/2014/main" id="{3FA4A31A-FE30-423E-9F30-0B42EE79D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0" y="46164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2</a:t>
            </a:r>
          </a:p>
        </p:txBody>
      </p:sp>
      <p:sp>
        <p:nvSpPr>
          <p:cNvPr id="7198" name="Text Box 48">
            <a:extLst>
              <a:ext uri="{FF2B5EF4-FFF2-40B4-BE49-F238E27FC236}">
                <a16:creationId xmlns:a16="http://schemas.microsoft.com/office/drawing/2014/main" id="{D7FCD093-813B-4B5F-A3FF-23007634B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0" y="52657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1</a:t>
            </a:r>
          </a:p>
        </p:txBody>
      </p:sp>
      <p:sp>
        <p:nvSpPr>
          <p:cNvPr id="7199" name="Text Box 49">
            <a:extLst>
              <a:ext uri="{FF2B5EF4-FFF2-40B4-BE49-F238E27FC236}">
                <a16:creationId xmlns:a16="http://schemas.microsoft.com/office/drawing/2014/main" id="{F78497E6-618B-4593-9D53-90B30005AD4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769101" y="35687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000"/>
              <a:t>=</a:t>
            </a:r>
          </a:p>
        </p:txBody>
      </p:sp>
      <p:sp>
        <p:nvSpPr>
          <p:cNvPr id="7200" name="Text Box 50">
            <a:extLst>
              <a:ext uri="{FF2B5EF4-FFF2-40B4-BE49-F238E27FC236}">
                <a16:creationId xmlns:a16="http://schemas.microsoft.com/office/drawing/2014/main" id="{0218C38E-9A33-4709-8D9D-23FBF08C7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4292600"/>
            <a:ext cx="371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b="1"/>
              <a:t>+</a:t>
            </a:r>
          </a:p>
        </p:txBody>
      </p:sp>
      <p:sp>
        <p:nvSpPr>
          <p:cNvPr id="7201" name="Text Box 51">
            <a:extLst>
              <a:ext uri="{FF2B5EF4-FFF2-40B4-BE49-F238E27FC236}">
                <a16:creationId xmlns:a16="http://schemas.microsoft.com/office/drawing/2014/main" id="{27B7B57B-0D76-4575-9399-3D84A472A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4933950"/>
            <a:ext cx="371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b="1"/>
              <a:t>+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右矢印 67">
            <a:extLst>
              <a:ext uri="{FF2B5EF4-FFF2-40B4-BE49-F238E27FC236}">
                <a16:creationId xmlns:a16="http://schemas.microsoft.com/office/drawing/2014/main" id="{AB1DCA95-79D2-40CF-8BEC-C956F21EC892}"/>
              </a:ext>
            </a:extLst>
          </p:cNvPr>
          <p:cNvSpPr/>
          <p:nvPr/>
        </p:nvSpPr>
        <p:spPr>
          <a:xfrm>
            <a:off x="1943100" y="2673350"/>
            <a:ext cx="576263" cy="25082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8195" name="AutoShape 363">
            <a:extLst>
              <a:ext uri="{FF2B5EF4-FFF2-40B4-BE49-F238E27FC236}">
                <a16:creationId xmlns:a16="http://schemas.microsoft.com/office/drawing/2014/main" id="{DA59E8D4-0401-4020-9B7A-96108A9EB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3" y="6488113"/>
            <a:ext cx="684212" cy="396875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196" name="AutoShape 358">
            <a:extLst>
              <a:ext uri="{FF2B5EF4-FFF2-40B4-BE49-F238E27FC236}">
                <a16:creationId xmlns:a16="http://schemas.microsoft.com/office/drawing/2014/main" id="{03C67966-0C07-47F2-AB8A-EDE6E8910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844675"/>
            <a:ext cx="431800" cy="396875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197" name="AutoShape 359">
            <a:extLst>
              <a:ext uri="{FF2B5EF4-FFF2-40B4-BE49-F238E27FC236}">
                <a16:creationId xmlns:a16="http://schemas.microsoft.com/office/drawing/2014/main" id="{1981A8DA-6E45-4B03-8790-26D72B0E3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1844675"/>
            <a:ext cx="431800" cy="396875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198" name="AutoShape 360">
            <a:extLst>
              <a:ext uri="{FF2B5EF4-FFF2-40B4-BE49-F238E27FC236}">
                <a16:creationId xmlns:a16="http://schemas.microsoft.com/office/drawing/2014/main" id="{E5875DFF-5FC4-48B5-84E4-E251B2A99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600325"/>
            <a:ext cx="647700" cy="396875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199" name="AutoShape 361">
            <a:extLst>
              <a:ext uri="{FF2B5EF4-FFF2-40B4-BE49-F238E27FC236}">
                <a16:creationId xmlns:a16="http://schemas.microsoft.com/office/drawing/2014/main" id="{E4876E91-D60C-43EB-859F-957E8A348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3" y="2600325"/>
            <a:ext cx="647700" cy="396875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200" name="AutoShape 362">
            <a:extLst>
              <a:ext uri="{FF2B5EF4-FFF2-40B4-BE49-F238E27FC236}">
                <a16:creationId xmlns:a16="http://schemas.microsoft.com/office/drawing/2014/main" id="{C9CE11B7-36B6-45A7-84D0-AAC0538F4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2600325"/>
            <a:ext cx="684213" cy="396875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201" name="Text Box 3">
            <a:extLst>
              <a:ext uri="{FF2B5EF4-FFF2-40B4-BE49-F238E27FC236}">
                <a16:creationId xmlns:a16="http://schemas.microsoft.com/office/drawing/2014/main" id="{8C4A5660-DF52-4D27-8329-04588C70B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2349500"/>
            <a:ext cx="183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>
                <a:latin typeface="Arial" panose="020B0604020202020204" pitchFamily="34" charset="0"/>
              </a:rPr>
              <a:t>１バイトの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N=8(n=3)</a:t>
            </a:r>
            <a:r>
              <a:rPr lang="ja-JP" altLang="en-US">
                <a:latin typeface="Arial" panose="020B0604020202020204" pitchFamily="34" charset="0"/>
              </a:rPr>
              <a:t>の場合</a:t>
            </a:r>
          </a:p>
        </p:txBody>
      </p:sp>
      <p:sp>
        <p:nvSpPr>
          <p:cNvPr id="8202" name="Text Box 4">
            <a:extLst>
              <a:ext uri="{FF2B5EF4-FFF2-40B4-BE49-F238E27FC236}">
                <a16:creationId xmlns:a16="http://schemas.microsoft.com/office/drawing/2014/main" id="{66E6D851-ABBB-4866-A31C-165F91509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1844675"/>
            <a:ext cx="3543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bit_r[3]</a:t>
            </a:r>
            <a:r>
              <a:rPr lang="ja-JP" altLang="en-US">
                <a:latin typeface="Arial" panose="020B0604020202020204" pitchFamily="34" charset="0"/>
              </a:rPr>
              <a:t>の様子</a:t>
            </a:r>
            <a:r>
              <a:rPr lang="en-US" altLang="ja-JP">
                <a:latin typeface="Arial" panose="020B0604020202020204" pitchFamily="34" charset="0"/>
              </a:rPr>
              <a:t>(</a:t>
            </a:r>
            <a:r>
              <a:rPr lang="ja-JP" altLang="en-US">
                <a:latin typeface="Arial" panose="020B0604020202020204" pitchFamily="34" charset="0"/>
              </a:rPr>
              <a:t>すなわち</a:t>
            </a:r>
            <a:r>
              <a:rPr lang="en-US" altLang="ja-JP">
                <a:latin typeface="Arial" panose="020B0604020202020204" pitchFamily="34" charset="0"/>
              </a:rPr>
              <a:t>i=3</a:t>
            </a:r>
            <a:r>
              <a:rPr lang="ja-JP" altLang="en-US">
                <a:latin typeface="Arial" panose="020B0604020202020204" pitchFamily="34" charset="0"/>
              </a:rPr>
              <a:t>のとき</a:t>
            </a:r>
            <a:r>
              <a:rPr lang="en-US" altLang="ja-JP">
                <a:latin typeface="Arial" panose="020B0604020202020204" pitchFamily="34" charset="0"/>
              </a:rPr>
              <a:t>) </a:t>
            </a:r>
          </a:p>
        </p:txBody>
      </p:sp>
      <p:sp>
        <p:nvSpPr>
          <p:cNvPr id="8203" name="Text Box 5">
            <a:extLst>
              <a:ext uri="{FF2B5EF4-FFF2-40B4-BE49-F238E27FC236}">
                <a16:creationId xmlns:a16="http://schemas.microsoft.com/office/drawing/2014/main" id="{E3463F0B-8700-4783-AB16-311D59461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925" y="2286000"/>
            <a:ext cx="109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j=0</a:t>
            </a:r>
            <a:r>
              <a:rPr lang="ja-JP" altLang="en-US">
                <a:latin typeface="Arial" panose="020B0604020202020204" pitchFamily="34" charset="0"/>
              </a:rPr>
              <a:t>のとき</a:t>
            </a:r>
          </a:p>
        </p:txBody>
      </p:sp>
      <p:sp>
        <p:nvSpPr>
          <p:cNvPr id="8204" name="Line 6">
            <a:extLst>
              <a:ext uri="{FF2B5EF4-FFF2-40B4-BE49-F238E27FC236}">
                <a16:creationId xmlns:a16="http://schemas.microsoft.com/office/drawing/2014/main" id="{378E7998-B7F2-431E-91DD-552FCE1C6E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4325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05" name="Text Box 7">
            <a:extLst>
              <a:ext uri="{FF2B5EF4-FFF2-40B4-BE49-F238E27FC236}">
                <a16:creationId xmlns:a16="http://schemas.microsoft.com/office/drawing/2014/main" id="{4878E37B-EE0F-412D-AC14-0A86EF68F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325" y="2971800"/>
            <a:ext cx="1533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>
                <a:latin typeface="Arial" panose="020B0604020202020204" pitchFamily="34" charset="0"/>
              </a:rPr>
              <a:t>右へ</a:t>
            </a:r>
            <a:r>
              <a:rPr lang="en-US" altLang="ja-JP">
                <a:solidFill>
                  <a:srgbClr val="C00000"/>
                </a:solidFill>
                <a:latin typeface="Arial" panose="020B0604020202020204" pitchFamily="34" charset="0"/>
              </a:rPr>
              <a:t>0</a:t>
            </a:r>
            <a:r>
              <a:rPr lang="ja-JP" altLang="en-US">
                <a:solidFill>
                  <a:srgbClr val="C00000"/>
                </a:solidFill>
                <a:latin typeface="Arial" panose="020B0604020202020204" pitchFamily="34" charset="0"/>
              </a:rPr>
              <a:t>個シフト</a:t>
            </a:r>
          </a:p>
        </p:txBody>
      </p:sp>
      <p:graphicFrame>
        <p:nvGraphicFramePr>
          <p:cNvPr id="175112" name="Group 8">
            <a:extLst>
              <a:ext uri="{FF2B5EF4-FFF2-40B4-BE49-F238E27FC236}">
                <a16:creationId xmlns:a16="http://schemas.microsoft.com/office/drawing/2014/main" id="{3DA8EC65-0CED-4F2D-A6B2-879BA73238CF}"/>
              </a:ext>
            </a:extLst>
          </p:cNvPr>
          <p:cNvGraphicFramePr>
            <a:graphicFrameLocks noGrp="1"/>
          </p:cNvGraphicFramePr>
          <p:nvPr/>
        </p:nvGraphicFramePr>
        <p:xfrm>
          <a:off x="2854325" y="4132263"/>
          <a:ext cx="1666875" cy="2444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172037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32696241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11724760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68338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7189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760585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9262366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216479441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416899"/>
                  </a:ext>
                </a:extLst>
              </a:tr>
            </a:tbl>
          </a:graphicData>
        </a:graphic>
      </p:graphicFrame>
      <p:graphicFrame>
        <p:nvGraphicFramePr>
          <p:cNvPr id="175132" name="Group 28">
            <a:extLst>
              <a:ext uri="{FF2B5EF4-FFF2-40B4-BE49-F238E27FC236}">
                <a16:creationId xmlns:a16="http://schemas.microsoft.com/office/drawing/2014/main" id="{AE9348D5-9FDF-4ED7-AEF2-F631803446DB}"/>
              </a:ext>
            </a:extLst>
          </p:cNvPr>
          <p:cNvGraphicFramePr>
            <a:graphicFrameLocks noGrp="1"/>
          </p:cNvGraphicFramePr>
          <p:nvPr/>
        </p:nvGraphicFramePr>
        <p:xfrm>
          <a:off x="2854325" y="2667000"/>
          <a:ext cx="1670050" cy="2444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40031827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5649325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3106010668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918560974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13049801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02492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58075325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3655187780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884489"/>
                  </a:ext>
                </a:extLst>
              </a:tr>
            </a:tbl>
          </a:graphicData>
        </a:graphic>
      </p:graphicFrame>
      <p:graphicFrame>
        <p:nvGraphicFramePr>
          <p:cNvPr id="175152" name="Group 48">
            <a:extLst>
              <a:ext uri="{FF2B5EF4-FFF2-40B4-BE49-F238E27FC236}">
                <a16:creationId xmlns:a16="http://schemas.microsoft.com/office/drawing/2014/main" id="{8B8046F0-3867-4155-A79F-739DAA5EECF2}"/>
              </a:ext>
            </a:extLst>
          </p:cNvPr>
          <p:cNvGraphicFramePr>
            <a:graphicFrameLocks noGrp="1"/>
          </p:cNvGraphicFramePr>
          <p:nvPr/>
        </p:nvGraphicFramePr>
        <p:xfrm>
          <a:off x="2854325" y="4818063"/>
          <a:ext cx="1670050" cy="2444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6417465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3464141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1072207297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1958666585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32962309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618318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8637308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304311639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00101"/>
                  </a:ext>
                </a:extLst>
              </a:tr>
            </a:tbl>
          </a:graphicData>
        </a:graphic>
      </p:graphicFrame>
      <p:sp>
        <p:nvSpPr>
          <p:cNvPr id="8266" name="AutoShape 68">
            <a:extLst>
              <a:ext uri="{FF2B5EF4-FFF2-40B4-BE49-F238E27FC236}">
                <a16:creationId xmlns:a16="http://schemas.microsoft.com/office/drawing/2014/main" id="{82775BC3-A388-4D89-A70E-C99245B04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525" y="3352800"/>
            <a:ext cx="6858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267" name="Text Box 69">
            <a:extLst>
              <a:ext uri="{FF2B5EF4-FFF2-40B4-BE49-F238E27FC236}">
                <a16:creationId xmlns:a16="http://schemas.microsoft.com/office/drawing/2014/main" id="{D4A1A8EF-8D50-40CD-940C-3DCC840F7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25" y="3824288"/>
            <a:ext cx="2936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200" b="1">
                <a:latin typeface="Arial" panose="020B0604020202020204" pitchFamily="34" charset="0"/>
              </a:rPr>
              <a:t>&amp;</a:t>
            </a:r>
          </a:p>
        </p:txBody>
      </p:sp>
      <p:sp>
        <p:nvSpPr>
          <p:cNvPr id="8268" name="AutoShape 70">
            <a:extLst>
              <a:ext uri="{FF2B5EF4-FFF2-40B4-BE49-F238E27FC236}">
                <a16:creationId xmlns:a16="http://schemas.microsoft.com/office/drawing/2014/main" id="{173AAB85-85B4-4F75-95B0-1E11400F9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525" y="4513263"/>
            <a:ext cx="6858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269" name="Line 71">
            <a:extLst>
              <a:ext uri="{FF2B5EF4-FFF2-40B4-BE49-F238E27FC236}">
                <a16:creationId xmlns:a16="http://schemas.microsoft.com/office/drawing/2014/main" id="{5A72109F-EE97-4200-9FAA-A2FDCAE2E9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4325" y="527526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70" name="Text Box 72">
            <a:extLst>
              <a:ext uri="{FF2B5EF4-FFF2-40B4-BE49-F238E27FC236}">
                <a16:creationId xmlns:a16="http://schemas.microsoft.com/office/drawing/2014/main" id="{9EE30358-A76C-41DA-954C-632139B48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325" y="5122863"/>
            <a:ext cx="1533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>
                <a:latin typeface="Arial" panose="020B0604020202020204" pitchFamily="34" charset="0"/>
              </a:rPr>
              <a:t>左へ</a:t>
            </a:r>
            <a:r>
              <a:rPr lang="en-US" altLang="ja-JP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r>
              <a:rPr lang="ja-JP" altLang="en-US">
                <a:solidFill>
                  <a:srgbClr val="C00000"/>
                </a:solidFill>
                <a:latin typeface="Arial" panose="020B0604020202020204" pitchFamily="34" charset="0"/>
              </a:rPr>
              <a:t>個シフト</a:t>
            </a:r>
          </a:p>
        </p:txBody>
      </p:sp>
      <p:graphicFrame>
        <p:nvGraphicFramePr>
          <p:cNvPr id="175177" name="Group 73">
            <a:extLst>
              <a:ext uri="{FF2B5EF4-FFF2-40B4-BE49-F238E27FC236}">
                <a16:creationId xmlns:a16="http://schemas.microsoft.com/office/drawing/2014/main" id="{B5290CBE-CE18-41A2-B298-FF7CAD0C8B51}"/>
              </a:ext>
            </a:extLst>
          </p:cNvPr>
          <p:cNvGraphicFramePr>
            <a:graphicFrameLocks noGrp="1"/>
          </p:cNvGraphicFramePr>
          <p:nvPr/>
        </p:nvGraphicFramePr>
        <p:xfrm>
          <a:off x="2854325" y="3581400"/>
          <a:ext cx="1668463" cy="2444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755435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65743171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356585483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6686498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91853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1366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11439401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3720681766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825357"/>
                  </a:ext>
                </a:extLst>
              </a:tr>
            </a:tbl>
          </a:graphicData>
        </a:graphic>
      </p:graphicFrame>
      <p:graphicFrame>
        <p:nvGraphicFramePr>
          <p:cNvPr id="175197" name="Group 93">
            <a:extLst>
              <a:ext uri="{FF2B5EF4-FFF2-40B4-BE49-F238E27FC236}">
                <a16:creationId xmlns:a16="http://schemas.microsoft.com/office/drawing/2014/main" id="{9C392361-8727-417C-BF01-C83BFC4B87F0}"/>
              </a:ext>
            </a:extLst>
          </p:cNvPr>
          <p:cNvGraphicFramePr>
            <a:graphicFrameLocks noGrp="1"/>
          </p:cNvGraphicFramePr>
          <p:nvPr/>
        </p:nvGraphicFramePr>
        <p:xfrm>
          <a:off x="2854325" y="5503863"/>
          <a:ext cx="1668463" cy="2444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3139978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93518783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594622686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6867683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851409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108651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2552918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156344529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267968"/>
                  </a:ext>
                </a:extLst>
              </a:tr>
            </a:tbl>
          </a:graphicData>
        </a:graphic>
      </p:graphicFrame>
      <p:sp>
        <p:nvSpPr>
          <p:cNvPr id="8311" name="Text Box 113">
            <a:extLst>
              <a:ext uri="{FF2B5EF4-FFF2-40B4-BE49-F238E27FC236}">
                <a16:creationId xmlns:a16="http://schemas.microsoft.com/office/drawing/2014/main" id="{221AF442-0CA8-4241-A5D8-6A5A08375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1725" y="2300288"/>
            <a:ext cx="1092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j=1</a:t>
            </a:r>
            <a:r>
              <a:rPr lang="ja-JP" altLang="en-US">
                <a:latin typeface="Arial" panose="020B0604020202020204" pitchFamily="34" charset="0"/>
              </a:rPr>
              <a:t>のとき</a:t>
            </a:r>
          </a:p>
        </p:txBody>
      </p:sp>
      <p:sp>
        <p:nvSpPr>
          <p:cNvPr id="8312" name="Line 114">
            <a:extLst>
              <a:ext uri="{FF2B5EF4-FFF2-40B4-BE49-F238E27FC236}">
                <a16:creationId xmlns:a16="http://schemas.microsoft.com/office/drawing/2014/main" id="{645E327A-C976-4240-9274-B690B8E20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4125" y="31384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313" name="Text Box 115">
            <a:extLst>
              <a:ext uri="{FF2B5EF4-FFF2-40B4-BE49-F238E27FC236}">
                <a16:creationId xmlns:a16="http://schemas.microsoft.com/office/drawing/2014/main" id="{C99F8B34-A976-4AF4-86F5-B2A4E81CD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5" y="2986088"/>
            <a:ext cx="1533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>
                <a:latin typeface="Arial" panose="020B0604020202020204" pitchFamily="34" charset="0"/>
              </a:rPr>
              <a:t>右へ</a:t>
            </a:r>
            <a:r>
              <a:rPr lang="en-US" altLang="ja-JP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r>
              <a:rPr lang="ja-JP" altLang="en-US">
                <a:solidFill>
                  <a:srgbClr val="C00000"/>
                </a:solidFill>
                <a:latin typeface="Arial" panose="020B0604020202020204" pitchFamily="34" charset="0"/>
              </a:rPr>
              <a:t>個シフト</a:t>
            </a:r>
          </a:p>
        </p:txBody>
      </p:sp>
      <p:graphicFrame>
        <p:nvGraphicFramePr>
          <p:cNvPr id="175220" name="Group 116">
            <a:extLst>
              <a:ext uri="{FF2B5EF4-FFF2-40B4-BE49-F238E27FC236}">
                <a16:creationId xmlns:a16="http://schemas.microsoft.com/office/drawing/2014/main" id="{B75A511E-924C-4F44-911A-9C6D5BA654B4}"/>
              </a:ext>
            </a:extLst>
          </p:cNvPr>
          <p:cNvGraphicFramePr>
            <a:graphicFrameLocks noGrp="1"/>
          </p:cNvGraphicFramePr>
          <p:nvPr/>
        </p:nvGraphicFramePr>
        <p:xfrm>
          <a:off x="5064125" y="4146550"/>
          <a:ext cx="1666875" cy="2444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361524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55510787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4827355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212830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68809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636744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6753168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3035881641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23239"/>
                  </a:ext>
                </a:extLst>
              </a:tr>
            </a:tbl>
          </a:graphicData>
        </a:graphic>
      </p:graphicFrame>
      <p:graphicFrame>
        <p:nvGraphicFramePr>
          <p:cNvPr id="175260" name="Group 156">
            <a:extLst>
              <a:ext uri="{FF2B5EF4-FFF2-40B4-BE49-F238E27FC236}">
                <a16:creationId xmlns:a16="http://schemas.microsoft.com/office/drawing/2014/main" id="{431AFD46-5928-4128-BF39-847F517579C3}"/>
              </a:ext>
            </a:extLst>
          </p:cNvPr>
          <p:cNvGraphicFramePr>
            <a:graphicFrameLocks noGrp="1"/>
          </p:cNvGraphicFramePr>
          <p:nvPr/>
        </p:nvGraphicFramePr>
        <p:xfrm>
          <a:off x="5064125" y="4832350"/>
          <a:ext cx="1668463" cy="2444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5354914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7197287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3282880686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2324286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528860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58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1170831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502953946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045129"/>
                  </a:ext>
                </a:extLst>
              </a:tr>
            </a:tbl>
          </a:graphicData>
        </a:graphic>
      </p:graphicFrame>
      <p:sp>
        <p:nvSpPr>
          <p:cNvPr id="8354" name="AutoShape 176">
            <a:extLst>
              <a:ext uri="{FF2B5EF4-FFF2-40B4-BE49-F238E27FC236}">
                <a16:creationId xmlns:a16="http://schemas.microsoft.com/office/drawing/2014/main" id="{7F6678ED-B08E-41EC-AD7D-66F595326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3367088"/>
            <a:ext cx="6858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355" name="Text Box 177">
            <a:extLst>
              <a:ext uri="{FF2B5EF4-FFF2-40B4-BE49-F238E27FC236}">
                <a16:creationId xmlns:a16="http://schemas.microsoft.com/office/drawing/2014/main" id="{6C616492-13DB-4861-BDB1-26DB92CF4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9925" y="3838575"/>
            <a:ext cx="293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200" b="1">
                <a:latin typeface="Arial" panose="020B0604020202020204" pitchFamily="34" charset="0"/>
              </a:rPr>
              <a:t>&amp;</a:t>
            </a:r>
          </a:p>
        </p:txBody>
      </p:sp>
      <p:sp>
        <p:nvSpPr>
          <p:cNvPr id="8356" name="AutoShape 178">
            <a:extLst>
              <a:ext uri="{FF2B5EF4-FFF2-40B4-BE49-F238E27FC236}">
                <a16:creationId xmlns:a16="http://schemas.microsoft.com/office/drawing/2014/main" id="{923C106C-E4B9-4B79-B67B-E27E2A4A4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4527550"/>
            <a:ext cx="6858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357" name="Line 179">
            <a:extLst>
              <a:ext uri="{FF2B5EF4-FFF2-40B4-BE49-F238E27FC236}">
                <a16:creationId xmlns:a16="http://schemas.microsoft.com/office/drawing/2014/main" id="{004DE2F0-6662-4419-B98A-A497E69FAA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4125" y="52895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358" name="Text Box 180">
            <a:extLst>
              <a:ext uri="{FF2B5EF4-FFF2-40B4-BE49-F238E27FC236}">
                <a16:creationId xmlns:a16="http://schemas.microsoft.com/office/drawing/2014/main" id="{376F89B4-D7AC-4353-A1F0-867C2A677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5" y="5121275"/>
            <a:ext cx="1533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>
                <a:latin typeface="Arial" panose="020B0604020202020204" pitchFamily="34" charset="0"/>
              </a:rPr>
              <a:t>左へ</a:t>
            </a:r>
            <a:r>
              <a:rPr lang="en-US" altLang="ja-JP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r>
              <a:rPr lang="ja-JP" altLang="en-US">
                <a:solidFill>
                  <a:srgbClr val="C00000"/>
                </a:solidFill>
                <a:latin typeface="Arial" panose="020B0604020202020204" pitchFamily="34" charset="0"/>
              </a:rPr>
              <a:t>個シフト</a:t>
            </a:r>
          </a:p>
        </p:txBody>
      </p:sp>
      <p:graphicFrame>
        <p:nvGraphicFramePr>
          <p:cNvPr id="175285" name="Group 181">
            <a:extLst>
              <a:ext uri="{FF2B5EF4-FFF2-40B4-BE49-F238E27FC236}">
                <a16:creationId xmlns:a16="http://schemas.microsoft.com/office/drawing/2014/main" id="{D1F3B624-FAB8-47EB-A211-1B98989ECFEA}"/>
              </a:ext>
            </a:extLst>
          </p:cNvPr>
          <p:cNvGraphicFramePr>
            <a:graphicFrameLocks noGrp="1"/>
          </p:cNvGraphicFramePr>
          <p:nvPr/>
        </p:nvGraphicFramePr>
        <p:xfrm>
          <a:off x="5064125" y="3595688"/>
          <a:ext cx="1666875" cy="2444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5652410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8655120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178964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269315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41226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080164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14532642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1133627789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408589"/>
                  </a:ext>
                </a:extLst>
              </a:tr>
            </a:tbl>
          </a:graphicData>
        </a:graphic>
      </p:graphicFrame>
      <p:graphicFrame>
        <p:nvGraphicFramePr>
          <p:cNvPr id="175305" name="Group 201">
            <a:extLst>
              <a:ext uri="{FF2B5EF4-FFF2-40B4-BE49-F238E27FC236}">
                <a16:creationId xmlns:a16="http://schemas.microsoft.com/office/drawing/2014/main" id="{650950AE-09D2-458B-8E71-7C89B6A2E732}"/>
              </a:ext>
            </a:extLst>
          </p:cNvPr>
          <p:cNvGraphicFramePr>
            <a:graphicFrameLocks noGrp="1"/>
          </p:cNvGraphicFramePr>
          <p:nvPr/>
        </p:nvGraphicFramePr>
        <p:xfrm>
          <a:off x="5064125" y="5518150"/>
          <a:ext cx="1666875" cy="2444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0957679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6635204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8639537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81331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68580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56067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29157254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1954532768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378876"/>
                  </a:ext>
                </a:extLst>
              </a:tr>
            </a:tbl>
          </a:graphicData>
        </a:graphic>
      </p:graphicFrame>
      <p:sp>
        <p:nvSpPr>
          <p:cNvPr id="8399" name="Text Box 221">
            <a:extLst>
              <a:ext uri="{FF2B5EF4-FFF2-40B4-BE49-F238E27FC236}">
                <a16:creationId xmlns:a16="http://schemas.microsoft.com/office/drawing/2014/main" id="{94D8EFE6-6BC9-4B63-A862-D5B6DFB73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25" y="2286000"/>
            <a:ext cx="109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j=2</a:t>
            </a:r>
            <a:r>
              <a:rPr lang="ja-JP" altLang="en-US">
                <a:latin typeface="Arial" panose="020B0604020202020204" pitchFamily="34" charset="0"/>
              </a:rPr>
              <a:t>のとき</a:t>
            </a:r>
          </a:p>
        </p:txBody>
      </p:sp>
      <p:sp>
        <p:nvSpPr>
          <p:cNvPr id="8400" name="Line 222">
            <a:extLst>
              <a:ext uri="{FF2B5EF4-FFF2-40B4-BE49-F238E27FC236}">
                <a16:creationId xmlns:a16="http://schemas.microsoft.com/office/drawing/2014/main" id="{0595FBC9-CFD7-4E48-BFE9-642BF0B49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1525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401" name="Text Box 223">
            <a:extLst>
              <a:ext uri="{FF2B5EF4-FFF2-40B4-BE49-F238E27FC236}">
                <a16:creationId xmlns:a16="http://schemas.microsoft.com/office/drawing/2014/main" id="{123F5A2D-47A8-4CA1-A1DF-FC584FC26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2990850"/>
            <a:ext cx="1533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>
                <a:latin typeface="Arial" panose="020B0604020202020204" pitchFamily="34" charset="0"/>
              </a:rPr>
              <a:t>右へ</a:t>
            </a:r>
            <a:r>
              <a:rPr lang="en-US" altLang="ja-JP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r>
              <a:rPr lang="ja-JP" altLang="en-US">
                <a:solidFill>
                  <a:srgbClr val="C00000"/>
                </a:solidFill>
                <a:latin typeface="Arial" panose="020B0604020202020204" pitchFamily="34" charset="0"/>
              </a:rPr>
              <a:t>個シフト</a:t>
            </a:r>
          </a:p>
        </p:txBody>
      </p:sp>
      <p:graphicFrame>
        <p:nvGraphicFramePr>
          <p:cNvPr id="175328" name="Group 224">
            <a:extLst>
              <a:ext uri="{FF2B5EF4-FFF2-40B4-BE49-F238E27FC236}">
                <a16:creationId xmlns:a16="http://schemas.microsoft.com/office/drawing/2014/main" id="{D6B3DDD7-4296-47E3-B7A3-87DBA73FC09B}"/>
              </a:ext>
            </a:extLst>
          </p:cNvPr>
          <p:cNvGraphicFramePr>
            <a:graphicFrameLocks noGrp="1"/>
          </p:cNvGraphicFramePr>
          <p:nvPr/>
        </p:nvGraphicFramePr>
        <p:xfrm>
          <a:off x="7121525" y="4132263"/>
          <a:ext cx="1666875" cy="2444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7892976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85556842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11703605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68686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154161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659814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125735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686558456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0631"/>
                  </a:ext>
                </a:extLst>
              </a:tr>
            </a:tbl>
          </a:graphicData>
        </a:graphic>
      </p:graphicFrame>
      <p:graphicFrame>
        <p:nvGraphicFramePr>
          <p:cNvPr id="175368" name="Group 264">
            <a:extLst>
              <a:ext uri="{FF2B5EF4-FFF2-40B4-BE49-F238E27FC236}">
                <a16:creationId xmlns:a16="http://schemas.microsoft.com/office/drawing/2014/main" id="{13ADACC1-BA23-4E0B-8CF6-E0A2CCF0695B}"/>
              </a:ext>
            </a:extLst>
          </p:cNvPr>
          <p:cNvGraphicFramePr>
            <a:graphicFrameLocks noGrp="1"/>
          </p:cNvGraphicFramePr>
          <p:nvPr/>
        </p:nvGraphicFramePr>
        <p:xfrm>
          <a:off x="7121525" y="4818063"/>
          <a:ext cx="1666875" cy="2444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41864622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063111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3457533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2869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92525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4215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77959992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1626093255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7592365"/>
                  </a:ext>
                </a:extLst>
              </a:tr>
            </a:tbl>
          </a:graphicData>
        </a:graphic>
      </p:graphicFrame>
      <p:sp>
        <p:nvSpPr>
          <p:cNvPr id="8442" name="AutoShape 284">
            <a:extLst>
              <a:ext uri="{FF2B5EF4-FFF2-40B4-BE49-F238E27FC236}">
                <a16:creationId xmlns:a16="http://schemas.microsoft.com/office/drawing/2014/main" id="{6E511A7E-9455-4E4C-A813-7CE4B5AF2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725" y="3352800"/>
            <a:ext cx="6858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443" name="Text Box 285">
            <a:extLst>
              <a:ext uri="{FF2B5EF4-FFF2-40B4-BE49-F238E27FC236}">
                <a16:creationId xmlns:a16="http://schemas.microsoft.com/office/drawing/2014/main" id="{85A7B8F9-02A8-43C5-9D71-0957D316B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7325" y="3824288"/>
            <a:ext cx="2936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200" b="1">
                <a:latin typeface="Arial" panose="020B0604020202020204" pitchFamily="34" charset="0"/>
              </a:rPr>
              <a:t>&amp;</a:t>
            </a:r>
          </a:p>
        </p:txBody>
      </p:sp>
      <p:sp>
        <p:nvSpPr>
          <p:cNvPr id="8444" name="AutoShape 286">
            <a:extLst>
              <a:ext uri="{FF2B5EF4-FFF2-40B4-BE49-F238E27FC236}">
                <a16:creationId xmlns:a16="http://schemas.microsoft.com/office/drawing/2014/main" id="{B4E6FAA6-A870-4036-9783-3A5E1BA44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725" y="4513263"/>
            <a:ext cx="6858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445" name="Line 287">
            <a:extLst>
              <a:ext uri="{FF2B5EF4-FFF2-40B4-BE49-F238E27FC236}">
                <a16:creationId xmlns:a16="http://schemas.microsoft.com/office/drawing/2014/main" id="{8711B800-D9CD-45DD-9C3A-BBC9A04524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1525" y="527526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446" name="Text Box 288">
            <a:extLst>
              <a:ext uri="{FF2B5EF4-FFF2-40B4-BE49-F238E27FC236}">
                <a16:creationId xmlns:a16="http://schemas.microsoft.com/office/drawing/2014/main" id="{34ED04B8-AA99-4B7A-9962-8FEF6D308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5114925"/>
            <a:ext cx="1533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>
                <a:latin typeface="Arial" panose="020B0604020202020204" pitchFamily="34" charset="0"/>
              </a:rPr>
              <a:t>左へ</a:t>
            </a:r>
            <a:r>
              <a:rPr lang="en-US" altLang="ja-JP">
                <a:solidFill>
                  <a:srgbClr val="C00000"/>
                </a:solidFill>
                <a:latin typeface="Arial" panose="020B0604020202020204" pitchFamily="34" charset="0"/>
              </a:rPr>
              <a:t>0</a:t>
            </a:r>
            <a:r>
              <a:rPr lang="ja-JP" altLang="en-US">
                <a:solidFill>
                  <a:srgbClr val="C00000"/>
                </a:solidFill>
                <a:latin typeface="Arial" panose="020B0604020202020204" pitchFamily="34" charset="0"/>
              </a:rPr>
              <a:t>個シフト</a:t>
            </a:r>
          </a:p>
        </p:txBody>
      </p:sp>
      <p:graphicFrame>
        <p:nvGraphicFramePr>
          <p:cNvPr id="175393" name="Group 289">
            <a:extLst>
              <a:ext uri="{FF2B5EF4-FFF2-40B4-BE49-F238E27FC236}">
                <a16:creationId xmlns:a16="http://schemas.microsoft.com/office/drawing/2014/main" id="{19A8A05B-D84B-4C3D-A27F-14CBA5A0C60F}"/>
              </a:ext>
            </a:extLst>
          </p:cNvPr>
          <p:cNvGraphicFramePr>
            <a:graphicFrameLocks noGrp="1"/>
          </p:cNvGraphicFramePr>
          <p:nvPr/>
        </p:nvGraphicFramePr>
        <p:xfrm>
          <a:off x="7121525" y="3581400"/>
          <a:ext cx="1666875" cy="2444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8324378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93691119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4244453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196572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3387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923850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0789329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65881142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721706"/>
                  </a:ext>
                </a:extLst>
              </a:tr>
            </a:tbl>
          </a:graphicData>
        </a:graphic>
      </p:graphicFrame>
      <p:graphicFrame>
        <p:nvGraphicFramePr>
          <p:cNvPr id="175413" name="Group 309">
            <a:extLst>
              <a:ext uri="{FF2B5EF4-FFF2-40B4-BE49-F238E27FC236}">
                <a16:creationId xmlns:a16="http://schemas.microsoft.com/office/drawing/2014/main" id="{0F8024F9-8494-4F13-8E04-EBC79A99A8D0}"/>
              </a:ext>
            </a:extLst>
          </p:cNvPr>
          <p:cNvGraphicFramePr>
            <a:graphicFrameLocks noGrp="1"/>
          </p:cNvGraphicFramePr>
          <p:nvPr/>
        </p:nvGraphicFramePr>
        <p:xfrm>
          <a:off x="7121525" y="5503863"/>
          <a:ext cx="1666875" cy="2444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4258281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4854548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37961488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289099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16455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09963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8253114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4099349815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234117"/>
                  </a:ext>
                </a:extLst>
              </a:tr>
            </a:tbl>
          </a:graphicData>
        </a:graphic>
      </p:graphicFrame>
      <p:sp>
        <p:nvSpPr>
          <p:cNvPr id="8487" name="Line 350">
            <a:extLst>
              <a:ext uri="{FF2B5EF4-FFF2-40B4-BE49-F238E27FC236}">
                <a16:creationId xmlns:a16="http://schemas.microsoft.com/office/drawing/2014/main" id="{2B51DB30-38BE-49B8-AD7F-F834D6D5F9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5850" y="589915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488" name="Line 351">
            <a:extLst>
              <a:ext uri="{FF2B5EF4-FFF2-40B4-BE49-F238E27FC236}">
                <a16:creationId xmlns:a16="http://schemas.microsoft.com/office/drawing/2014/main" id="{532DF72C-B3A6-44D0-8374-8002DA660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58229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489" name="Line 352">
            <a:extLst>
              <a:ext uri="{FF2B5EF4-FFF2-40B4-BE49-F238E27FC236}">
                <a16:creationId xmlns:a16="http://schemas.microsoft.com/office/drawing/2014/main" id="{15B17E08-6260-43DB-9AA5-C6FE322BDA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1450" y="589915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490" name="Text Box 353">
            <a:extLst>
              <a:ext uri="{FF2B5EF4-FFF2-40B4-BE49-F238E27FC236}">
                <a16:creationId xmlns:a16="http://schemas.microsoft.com/office/drawing/2014/main" id="{E24458D3-5748-40FE-A06D-D6EF49691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850" y="6218238"/>
            <a:ext cx="649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b="1">
                <a:latin typeface="Arial" panose="020B0604020202020204" pitchFamily="34" charset="0"/>
              </a:rPr>
              <a:t>合計</a:t>
            </a:r>
          </a:p>
        </p:txBody>
      </p:sp>
      <p:sp>
        <p:nvSpPr>
          <p:cNvPr id="8491" name="Text Box 354">
            <a:extLst>
              <a:ext uri="{FF2B5EF4-FFF2-40B4-BE49-F238E27FC236}">
                <a16:creationId xmlns:a16="http://schemas.microsoft.com/office/drawing/2014/main" id="{1E182BFA-6A2D-4871-A993-2CABDB203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752850"/>
            <a:ext cx="171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400">
                <a:latin typeface="Arial" panose="020B0604020202020204" pitchFamily="34" charset="0"/>
              </a:rPr>
              <a:t>LSB</a:t>
            </a:r>
            <a:r>
              <a:rPr lang="ja-JP" altLang="en-US" sz="1400">
                <a:latin typeface="Arial" panose="020B0604020202020204" pitchFamily="34" charset="0"/>
              </a:rPr>
              <a:t>を取り出す</a:t>
            </a:r>
            <a:endParaRPr lang="en-US" altLang="ja-JP" sz="1400">
              <a:latin typeface="Arial" panose="020B0604020202020204" pitchFamily="34" charset="0"/>
            </a:endParaRPr>
          </a:p>
          <a:p>
            <a:pPr eaLnBrk="1" hangingPunct="1"/>
            <a:r>
              <a:rPr lang="ja-JP" altLang="en-US" sz="1400">
                <a:latin typeface="Arial" panose="020B0604020202020204" pitchFamily="34" charset="0"/>
              </a:rPr>
              <a:t>（論理積</a:t>
            </a:r>
            <a:r>
              <a:rPr lang="en-US" altLang="ja-JP" sz="1400">
                <a:latin typeface="Arial" panose="020B0604020202020204" pitchFamily="34" charset="0"/>
              </a:rPr>
              <a:t>and</a:t>
            </a:r>
            <a:r>
              <a:rPr lang="ja-JP" altLang="en-US" sz="1400">
                <a:latin typeface="Arial" panose="020B0604020202020204" pitchFamily="34" charset="0"/>
              </a:rPr>
              <a:t>を利用）</a:t>
            </a:r>
          </a:p>
        </p:txBody>
      </p:sp>
      <p:sp>
        <p:nvSpPr>
          <p:cNvPr id="8492" name="Text Box 355">
            <a:extLst>
              <a:ext uri="{FF2B5EF4-FFF2-40B4-BE49-F238E27FC236}">
                <a16:creationId xmlns:a16="http://schemas.microsoft.com/office/drawing/2014/main" id="{424876DD-3B3F-4D96-82BB-9A7F3BD0D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" y="5105400"/>
            <a:ext cx="17414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400">
                <a:latin typeface="Arial" panose="020B0604020202020204" pitchFamily="34" charset="0"/>
              </a:rPr>
              <a:t>取り出した</a:t>
            </a:r>
            <a:r>
              <a:rPr lang="en-US" altLang="ja-JP" sz="1400">
                <a:latin typeface="Arial" panose="020B0604020202020204" pitchFamily="34" charset="0"/>
              </a:rPr>
              <a:t>LSB</a:t>
            </a:r>
            <a:r>
              <a:rPr lang="ja-JP" altLang="en-US" sz="1400">
                <a:latin typeface="Arial" panose="020B0604020202020204" pitchFamily="34" charset="0"/>
              </a:rPr>
              <a:t>を</a:t>
            </a:r>
          </a:p>
          <a:p>
            <a:pPr eaLnBrk="1" hangingPunct="1"/>
            <a:r>
              <a:rPr lang="en-US" altLang="ja-JP" sz="1400">
                <a:latin typeface="Arial" panose="020B0604020202020204" pitchFamily="34" charset="0"/>
              </a:rPr>
              <a:t>MSB</a:t>
            </a:r>
            <a:r>
              <a:rPr lang="ja-JP" altLang="en-US" sz="1400">
                <a:latin typeface="Arial" panose="020B0604020202020204" pitchFamily="34" charset="0"/>
              </a:rPr>
              <a:t>から順に詰める</a:t>
            </a:r>
          </a:p>
        </p:txBody>
      </p:sp>
      <p:sp>
        <p:nvSpPr>
          <p:cNvPr id="8493" name="Rectangle 357">
            <a:extLst>
              <a:ext uri="{FF2B5EF4-FFF2-40B4-BE49-F238E27FC236}">
                <a16:creationId xmlns:a16="http://schemas.microsoft.com/office/drawing/2014/main" id="{A807A305-7959-441A-8212-EE82BF90A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ビットシフトを利用する場合のビットリバーサルの概要</a:t>
            </a:r>
          </a:p>
        </p:txBody>
      </p:sp>
      <p:sp>
        <p:nvSpPr>
          <p:cNvPr id="8494" name="Text Box 365">
            <a:extLst>
              <a:ext uri="{FF2B5EF4-FFF2-40B4-BE49-F238E27FC236}">
                <a16:creationId xmlns:a16="http://schemas.microsoft.com/office/drawing/2014/main" id="{C47AECB4-E56A-47BF-8532-7D11903CC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263" y="1477963"/>
            <a:ext cx="63642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>
                <a:latin typeface="Arial" panose="020B0604020202020204" pitchFamily="34" charset="0"/>
              </a:rPr>
              <a:t>例えば</a:t>
            </a:r>
            <a:r>
              <a:rPr lang="en-US" altLang="ja-JP">
                <a:latin typeface="Arial" panose="020B0604020202020204" pitchFamily="34" charset="0"/>
              </a:rPr>
              <a:t>bit_r[]</a:t>
            </a:r>
            <a:r>
              <a:rPr lang="ja-JP" altLang="en-US">
                <a:latin typeface="Arial" panose="020B0604020202020204" pitchFamily="34" charset="0"/>
              </a:rPr>
              <a:t>という配列の中にビット逆転した値を入れるとすると </a:t>
            </a:r>
          </a:p>
        </p:txBody>
      </p:sp>
      <p:sp>
        <p:nvSpPr>
          <p:cNvPr id="8495" name="テキスト ボックス 57">
            <a:extLst>
              <a:ext uri="{FF2B5EF4-FFF2-40B4-BE49-F238E27FC236}">
                <a16:creationId xmlns:a16="http://schemas.microsoft.com/office/drawing/2014/main" id="{578B2B31-5150-4100-839B-2E86365DB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6021388"/>
            <a:ext cx="1146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>
                <a:solidFill>
                  <a:srgbClr val="009900"/>
                </a:solidFill>
              </a:rPr>
              <a:t>それぞれを足し算</a:t>
            </a: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1377DDC5-8086-4B2B-9CCC-2EFC4A52071F}"/>
              </a:ext>
            </a:extLst>
          </p:cNvPr>
          <p:cNvSpPr/>
          <p:nvPr/>
        </p:nvSpPr>
        <p:spPr>
          <a:xfrm>
            <a:off x="4338638" y="4076700"/>
            <a:ext cx="233362" cy="396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A73D8307-6A01-484A-A936-66504B761708}"/>
              </a:ext>
            </a:extLst>
          </p:cNvPr>
          <p:cNvSpPr/>
          <p:nvPr/>
        </p:nvSpPr>
        <p:spPr>
          <a:xfrm>
            <a:off x="6551613" y="4076700"/>
            <a:ext cx="234950" cy="396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1" name="円/楕円 60">
            <a:extLst>
              <a:ext uri="{FF2B5EF4-FFF2-40B4-BE49-F238E27FC236}">
                <a16:creationId xmlns:a16="http://schemas.microsoft.com/office/drawing/2014/main" id="{78204EEC-199E-4FF6-A276-7CBEECFC47BD}"/>
              </a:ext>
            </a:extLst>
          </p:cNvPr>
          <p:cNvSpPr/>
          <p:nvPr/>
        </p:nvSpPr>
        <p:spPr>
          <a:xfrm>
            <a:off x="8604250" y="4076700"/>
            <a:ext cx="234950" cy="396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3" name="下矢印 62">
            <a:extLst>
              <a:ext uri="{FF2B5EF4-FFF2-40B4-BE49-F238E27FC236}">
                <a16:creationId xmlns:a16="http://schemas.microsoft.com/office/drawing/2014/main" id="{2B5D1713-2CC8-45B2-A1B0-3E8247E03373}"/>
              </a:ext>
            </a:extLst>
          </p:cNvPr>
          <p:cNvSpPr/>
          <p:nvPr/>
        </p:nvSpPr>
        <p:spPr>
          <a:xfrm>
            <a:off x="4392613" y="4545013"/>
            <a:ext cx="142875" cy="17938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8500" name="テキスト ボックス 63">
            <a:extLst>
              <a:ext uri="{FF2B5EF4-FFF2-40B4-BE49-F238E27FC236}">
                <a16:creationId xmlns:a16="http://schemas.microsoft.com/office/drawing/2014/main" id="{C1B2EA69-754A-4FB6-BAA3-05995D99A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113" y="3290888"/>
            <a:ext cx="6604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>
                <a:solidFill>
                  <a:srgbClr val="009900"/>
                </a:solidFill>
              </a:rPr>
              <a:t>そのまま</a:t>
            </a:r>
          </a:p>
        </p:txBody>
      </p:sp>
      <p:sp>
        <p:nvSpPr>
          <p:cNvPr id="8501" name="テキスト ボックス 64">
            <a:extLst>
              <a:ext uri="{FF2B5EF4-FFF2-40B4-BE49-F238E27FC236}">
                <a16:creationId xmlns:a16="http://schemas.microsoft.com/office/drawing/2014/main" id="{E1942F3A-EF4D-48DA-A0B2-987AA5340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3305175"/>
            <a:ext cx="6270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>
                <a:solidFill>
                  <a:srgbClr val="009900"/>
                </a:solidFill>
              </a:rPr>
              <a:t>１つズレ</a:t>
            </a:r>
          </a:p>
        </p:txBody>
      </p:sp>
      <p:sp>
        <p:nvSpPr>
          <p:cNvPr id="8502" name="テキスト ボックス 65">
            <a:extLst>
              <a:ext uri="{FF2B5EF4-FFF2-40B4-BE49-F238E27FC236}">
                <a16:creationId xmlns:a16="http://schemas.microsoft.com/office/drawing/2014/main" id="{55B13A67-434E-40B1-BE0B-C93AACEF0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284538"/>
            <a:ext cx="6270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>
                <a:solidFill>
                  <a:srgbClr val="009900"/>
                </a:solidFill>
              </a:rPr>
              <a:t>２つズレ</a:t>
            </a:r>
          </a:p>
        </p:txBody>
      </p:sp>
      <p:graphicFrame>
        <p:nvGraphicFramePr>
          <p:cNvPr id="175240" name="Group 136">
            <a:extLst>
              <a:ext uri="{FF2B5EF4-FFF2-40B4-BE49-F238E27FC236}">
                <a16:creationId xmlns:a16="http://schemas.microsoft.com/office/drawing/2014/main" id="{3D97E567-7506-4A41-9893-E37C576ECC47}"/>
              </a:ext>
            </a:extLst>
          </p:cNvPr>
          <p:cNvGraphicFramePr>
            <a:graphicFrameLocks noGrp="1"/>
          </p:cNvGraphicFramePr>
          <p:nvPr/>
        </p:nvGraphicFramePr>
        <p:xfrm>
          <a:off x="5064125" y="2681288"/>
          <a:ext cx="1668463" cy="2444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009984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3033770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40665782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2287282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51944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50452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87191305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3638323924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456576"/>
                  </a:ext>
                </a:extLst>
              </a:tr>
            </a:tbl>
          </a:graphicData>
        </a:graphic>
      </p:graphicFrame>
      <p:graphicFrame>
        <p:nvGraphicFramePr>
          <p:cNvPr id="175348" name="Group 244">
            <a:extLst>
              <a:ext uri="{FF2B5EF4-FFF2-40B4-BE49-F238E27FC236}">
                <a16:creationId xmlns:a16="http://schemas.microsoft.com/office/drawing/2014/main" id="{BCA6230C-B807-4CB1-B6E6-77B96C70AA5E}"/>
              </a:ext>
            </a:extLst>
          </p:cNvPr>
          <p:cNvGraphicFramePr>
            <a:graphicFrameLocks noGrp="1"/>
          </p:cNvGraphicFramePr>
          <p:nvPr/>
        </p:nvGraphicFramePr>
        <p:xfrm>
          <a:off x="7121525" y="2667000"/>
          <a:ext cx="1668463" cy="2444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476852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57589918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459301982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40641260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3964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414451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819543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1088861441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320934"/>
                  </a:ext>
                </a:extLst>
              </a:tr>
            </a:tbl>
          </a:graphicData>
        </a:graphic>
      </p:graphicFrame>
      <p:sp>
        <p:nvSpPr>
          <p:cNvPr id="8543" name="テキスト ボックス 66">
            <a:extLst>
              <a:ext uri="{FF2B5EF4-FFF2-40B4-BE49-F238E27FC236}">
                <a16:creationId xmlns:a16="http://schemas.microsoft.com/office/drawing/2014/main" id="{3C13709D-E5B8-47D2-90EC-D5B450734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2673350"/>
            <a:ext cx="511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000">
                <a:solidFill>
                  <a:srgbClr val="009900"/>
                </a:solidFill>
              </a:rPr>
              <a:t>3</a:t>
            </a:r>
            <a:r>
              <a:rPr lang="ja-JP" altLang="en-US" sz="1000">
                <a:solidFill>
                  <a:srgbClr val="009900"/>
                </a:solidFill>
              </a:rPr>
              <a:t>桁分</a:t>
            </a:r>
          </a:p>
        </p:txBody>
      </p:sp>
      <p:graphicFrame>
        <p:nvGraphicFramePr>
          <p:cNvPr id="175433" name="Group 329">
            <a:extLst>
              <a:ext uri="{FF2B5EF4-FFF2-40B4-BE49-F238E27FC236}">
                <a16:creationId xmlns:a16="http://schemas.microsoft.com/office/drawing/2014/main" id="{4AD1F325-7E32-4A8C-9E95-233067BDCFE5}"/>
              </a:ext>
            </a:extLst>
          </p:cNvPr>
          <p:cNvGraphicFramePr>
            <a:graphicFrameLocks noGrp="1"/>
          </p:cNvGraphicFramePr>
          <p:nvPr/>
        </p:nvGraphicFramePr>
        <p:xfrm>
          <a:off x="5073650" y="6570663"/>
          <a:ext cx="1666875" cy="2444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6028833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80426675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3154721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138669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28635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37532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73027350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645823799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7017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34">
            <a:extLst>
              <a:ext uri="{FF2B5EF4-FFF2-40B4-BE49-F238E27FC236}">
                <a16:creationId xmlns:a16="http://schemas.microsoft.com/office/drawing/2014/main" id="{D521AE6A-48E7-443F-A56E-1595786CC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129338"/>
            <a:ext cx="431800" cy="396875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9219" name="AutoShape 33">
            <a:extLst>
              <a:ext uri="{FF2B5EF4-FFF2-40B4-BE49-F238E27FC236}">
                <a16:creationId xmlns:a16="http://schemas.microsoft.com/office/drawing/2014/main" id="{6075B441-3922-4D56-9B84-96DD44172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013325"/>
            <a:ext cx="431800" cy="396875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9220" name="AutoShape 32">
            <a:extLst>
              <a:ext uri="{FF2B5EF4-FFF2-40B4-BE49-F238E27FC236}">
                <a16:creationId xmlns:a16="http://schemas.microsoft.com/office/drawing/2014/main" id="{B3F73ACC-C2AC-4753-A81E-2F985806D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188" y="4184650"/>
            <a:ext cx="431800" cy="396875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9221" name="AutoShape 31">
            <a:extLst>
              <a:ext uri="{FF2B5EF4-FFF2-40B4-BE49-F238E27FC236}">
                <a16:creationId xmlns:a16="http://schemas.microsoft.com/office/drawing/2014/main" id="{9CA19EA5-D0EC-49F7-A479-EDC3A4BF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3429000"/>
            <a:ext cx="431800" cy="396875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9222" name="Text Box 3">
            <a:extLst>
              <a:ext uri="{FF2B5EF4-FFF2-40B4-BE49-F238E27FC236}">
                <a16:creationId xmlns:a16="http://schemas.microsoft.com/office/drawing/2014/main" id="{E9356274-1A97-4430-A4A2-F66376D1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475" y="2006600"/>
            <a:ext cx="352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0</a:t>
            </a:r>
            <a:r>
              <a:rPr lang="ja-JP" altLang="en-US">
                <a:latin typeface="Arial" panose="020B0604020202020204" pitchFamily="34" charset="0"/>
              </a:rPr>
              <a:t>から</a:t>
            </a:r>
            <a:r>
              <a:rPr lang="en-US" altLang="ja-JP">
                <a:latin typeface="Arial" panose="020B0604020202020204" pitchFamily="34" charset="0"/>
              </a:rPr>
              <a:t>N-1</a:t>
            </a:r>
            <a:r>
              <a:rPr lang="ja-JP" altLang="en-US">
                <a:latin typeface="Arial" panose="020B0604020202020204" pitchFamily="34" charset="0"/>
              </a:rPr>
              <a:t>までのビットリバーサルで</a:t>
            </a:r>
          </a:p>
        </p:txBody>
      </p:sp>
      <p:grpSp>
        <p:nvGrpSpPr>
          <p:cNvPr id="9223" name="Group 5">
            <a:extLst>
              <a:ext uri="{FF2B5EF4-FFF2-40B4-BE49-F238E27FC236}">
                <a16:creationId xmlns:a16="http://schemas.microsoft.com/office/drawing/2014/main" id="{D17430AF-9B18-467E-99FA-C10781821CCB}"/>
              </a:ext>
            </a:extLst>
          </p:cNvPr>
          <p:cNvGrpSpPr>
            <a:grpSpLocks/>
          </p:cNvGrpSpPr>
          <p:nvPr/>
        </p:nvGrpSpPr>
        <p:grpSpPr bwMode="auto">
          <a:xfrm>
            <a:off x="1422400" y="3067050"/>
            <a:ext cx="882650" cy="757238"/>
            <a:chOff x="384" y="1248"/>
            <a:chExt cx="556" cy="477"/>
          </a:xfrm>
        </p:grpSpPr>
        <p:sp>
          <p:nvSpPr>
            <p:cNvPr id="9255" name="Text Box 6">
              <a:extLst>
                <a:ext uri="{FF2B5EF4-FFF2-40B4-BE49-F238E27FC236}">
                  <a16:creationId xmlns:a16="http://schemas.microsoft.com/office/drawing/2014/main" id="{B80CD112-4C55-488F-9048-ADB96BE56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488"/>
              <a:ext cx="19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9256" name="Text Box 7">
              <a:extLst>
                <a:ext uri="{FF2B5EF4-FFF2-40B4-BE49-F238E27FC236}">
                  <a16:creationId xmlns:a16="http://schemas.microsoft.com/office/drawing/2014/main" id="{DC1CFA90-6C4C-4F28-B5B1-DAE843203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248"/>
              <a:ext cx="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Arial" panose="020B0604020202020204" pitchFamily="34" charset="0"/>
                </a:rPr>
                <a:t>bit_r[0]</a:t>
              </a:r>
            </a:p>
          </p:txBody>
        </p:sp>
      </p:grpSp>
      <p:sp>
        <p:nvSpPr>
          <p:cNvPr id="9224" name="Line 8">
            <a:extLst>
              <a:ext uri="{FF2B5EF4-FFF2-40B4-BE49-F238E27FC236}">
                <a16:creationId xmlns:a16="http://schemas.microsoft.com/office/drawing/2014/main" id="{2F097BD4-51F0-46D3-9A91-2A6B12DA5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9275" y="4364038"/>
            <a:ext cx="11430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5" name="Text Box 9">
            <a:extLst>
              <a:ext uri="{FF2B5EF4-FFF2-40B4-BE49-F238E27FC236}">
                <a16:creationId xmlns:a16="http://schemas.microsoft.com/office/drawing/2014/main" id="{FE780C96-FC6A-46B2-A6A5-4380FC99D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0" y="3987800"/>
            <a:ext cx="444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+4</a:t>
            </a:r>
          </a:p>
        </p:txBody>
      </p:sp>
      <p:sp>
        <p:nvSpPr>
          <p:cNvPr id="9226" name="Text Box 10">
            <a:extLst>
              <a:ext uri="{FF2B5EF4-FFF2-40B4-BE49-F238E27FC236}">
                <a16:creationId xmlns:a16="http://schemas.microsoft.com/office/drawing/2014/main" id="{F7E206DA-E2F9-453B-8912-117C56C58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300" y="429260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(N/2)</a:t>
            </a:r>
          </a:p>
        </p:txBody>
      </p:sp>
      <p:grpSp>
        <p:nvGrpSpPr>
          <p:cNvPr id="9227" name="Group 11">
            <a:extLst>
              <a:ext uri="{FF2B5EF4-FFF2-40B4-BE49-F238E27FC236}">
                <a16:creationId xmlns:a16="http://schemas.microsoft.com/office/drawing/2014/main" id="{92969BF2-EB12-46CE-9B5A-5F1BAF224355}"/>
              </a:ext>
            </a:extLst>
          </p:cNvPr>
          <p:cNvGrpSpPr>
            <a:grpSpLocks/>
          </p:cNvGrpSpPr>
          <p:nvPr/>
        </p:nvGrpSpPr>
        <p:grpSpPr bwMode="auto">
          <a:xfrm>
            <a:off x="2879725" y="3822700"/>
            <a:ext cx="882650" cy="757238"/>
            <a:chOff x="384" y="1248"/>
            <a:chExt cx="556" cy="477"/>
          </a:xfrm>
        </p:grpSpPr>
        <p:sp>
          <p:nvSpPr>
            <p:cNvPr id="9253" name="Text Box 12">
              <a:extLst>
                <a:ext uri="{FF2B5EF4-FFF2-40B4-BE49-F238E27FC236}">
                  <a16:creationId xmlns:a16="http://schemas.microsoft.com/office/drawing/2014/main" id="{C8AA07B4-9435-4002-93BE-38CFE7636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488"/>
              <a:ext cx="19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9254" name="Text Box 13">
              <a:extLst>
                <a:ext uri="{FF2B5EF4-FFF2-40B4-BE49-F238E27FC236}">
                  <a16:creationId xmlns:a16="http://schemas.microsoft.com/office/drawing/2014/main" id="{4D55B006-6BA6-4388-8DF0-CB67D6B3F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248"/>
              <a:ext cx="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Arial" panose="020B0604020202020204" pitchFamily="34" charset="0"/>
                </a:rPr>
                <a:t>bit_r[1]</a:t>
              </a:r>
            </a:p>
          </p:txBody>
        </p:sp>
      </p:grpSp>
      <p:sp>
        <p:nvSpPr>
          <p:cNvPr id="9228" name="Line 14">
            <a:extLst>
              <a:ext uri="{FF2B5EF4-FFF2-40B4-BE49-F238E27FC236}">
                <a16:creationId xmlns:a16="http://schemas.microsoft.com/office/drawing/2014/main" id="{5842D94A-34AF-434C-94CC-18E96A66D7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7075" y="6350000"/>
            <a:ext cx="12192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9" name="Text Box 15">
            <a:extLst>
              <a:ext uri="{FF2B5EF4-FFF2-40B4-BE49-F238E27FC236}">
                <a16:creationId xmlns:a16="http://schemas.microsoft.com/office/drawing/2014/main" id="{51234BB2-77BA-4EA1-A674-E1C902207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5" y="5969000"/>
            <a:ext cx="444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+2</a:t>
            </a:r>
          </a:p>
        </p:txBody>
      </p:sp>
      <p:sp>
        <p:nvSpPr>
          <p:cNvPr id="9230" name="Text Box 16">
            <a:extLst>
              <a:ext uri="{FF2B5EF4-FFF2-40B4-BE49-F238E27FC236}">
                <a16:creationId xmlns:a16="http://schemas.microsoft.com/office/drawing/2014/main" id="{210BD635-E961-44FC-A6A6-40C957529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63" y="633888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(N/4)</a:t>
            </a:r>
          </a:p>
        </p:txBody>
      </p:sp>
      <p:grpSp>
        <p:nvGrpSpPr>
          <p:cNvPr id="9231" name="Group 17">
            <a:extLst>
              <a:ext uri="{FF2B5EF4-FFF2-40B4-BE49-F238E27FC236}">
                <a16:creationId xmlns:a16="http://schemas.microsoft.com/office/drawing/2014/main" id="{2D94424E-3A4E-4478-8CE1-C93DCBB70160}"/>
              </a:ext>
            </a:extLst>
          </p:cNvPr>
          <p:cNvGrpSpPr>
            <a:grpSpLocks/>
          </p:cNvGrpSpPr>
          <p:nvPr/>
        </p:nvGrpSpPr>
        <p:grpSpPr bwMode="auto">
          <a:xfrm>
            <a:off x="4392613" y="5764213"/>
            <a:ext cx="882650" cy="757237"/>
            <a:chOff x="384" y="1248"/>
            <a:chExt cx="556" cy="477"/>
          </a:xfrm>
        </p:grpSpPr>
        <p:sp>
          <p:nvSpPr>
            <p:cNvPr id="9251" name="Text Box 18">
              <a:extLst>
                <a:ext uri="{FF2B5EF4-FFF2-40B4-BE49-F238E27FC236}">
                  <a16:creationId xmlns:a16="http://schemas.microsoft.com/office/drawing/2014/main" id="{98508C35-D60E-4C1D-8EA3-053BB0334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488"/>
              <a:ext cx="19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9252" name="Text Box 19">
              <a:extLst>
                <a:ext uri="{FF2B5EF4-FFF2-40B4-BE49-F238E27FC236}">
                  <a16:creationId xmlns:a16="http://schemas.microsoft.com/office/drawing/2014/main" id="{C218497A-207E-4241-A7D1-4E8F3A463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248"/>
              <a:ext cx="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Arial" panose="020B0604020202020204" pitchFamily="34" charset="0"/>
                </a:rPr>
                <a:t>bit_r[3]</a:t>
              </a:r>
            </a:p>
          </p:txBody>
        </p:sp>
      </p:grpSp>
      <p:sp>
        <p:nvSpPr>
          <p:cNvPr id="9232" name="Line 20">
            <a:extLst>
              <a:ext uri="{FF2B5EF4-FFF2-40B4-BE49-F238E27FC236}">
                <a16:creationId xmlns:a16="http://schemas.microsoft.com/office/drawing/2014/main" id="{A957267E-A77A-4B0F-887A-3C0AC06B3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0225" y="4365625"/>
            <a:ext cx="0" cy="8636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3" name="Line 21">
            <a:extLst>
              <a:ext uri="{FF2B5EF4-FFF2-40B4-BE49-F238E27FC236}">
                <a16:creationId xmlns:a16="http://schemas.microsoft.com/office/drawing/2014/main" id="{E19FC008-1E9D-4FDB-821B-5703B5227C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0225" y="5229225"/>
            <a:ext cx="2667000" cy="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4" name="Text Box 22">
            <a:extLst>
              <a:ext uri="{FF2B5EF4-FFF2-40B4-BE49-F238E27FC236}">
                <a16:creationId xmlns:a16="http://schemas.microsoft.com/office/drawing/2014/main" id="{2DD36DCF-595C-4655-823E-CB4D9B3D4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5" y="4857750"/>
            <a:ext cx="444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+2</a:t>
            </a:r>
          </a:p>
        </p:txBody>
      </p:sp>
      <p:sp>
        <p:nvSpPr>
          <p:cNvPr id="9235" name="Text Box 23">
            <a:extLst>
              <a:ext uri="{FF2B5EF4-FFF2-40B4-BE49-F238E27FC236}">
                <a16:creationId xmlns:a16="http://schemas.microsoft.com/office/drawing/2014/main" id="{74E34128-873C-4181-A0D6-F69EC4CAD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63" y="51927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(N/4)</a:t>
            </a:r>
          </a:p>
        </p:txBody>
      </p:sp>
      <p:grpSp>
        <p:nvGrpSpPr>
          <p:cNvPr id="9236" name="Group 24">
            <a:extLst>
              <a:ext uri="{FF2B5EF4-FFF2-40B4-BE49-F238E27FC236}">
                <a16:creationId xmlns:a16="http://schemas.microsoft.com/office/drawing/2014/main" id="{7BA8C802-021C-4070-896B-35571156E558}"/>
              </a:ext>
            </a:extLst>
          </p:cNvPr>
          <p:cNvGrpSpPr>
            <a:grpSpLocks/>
          </p:cNvGrpSpPr>
          <p:nvPr/>
        </p:nvGrpSpPr>
        <p:grpSpPr bwMode="auto">
          <a:xfrm>
            <a:off x="4392613" y="4652963"/>
            <a:ext cx="882650" cy="757237"/>
            <a:chOff x="384" y="1248"/>
            <a:chExt cx="556" cy="477"/>
          </a:xfrm>
        </p:grpSpPr>
        <p:sp>
          <p:nvSpPr>
            <p:cNvPr id="9249" name="Text Box 25">
              <a:extLst>
                <a:ext uri="{FF2B5EF4-FFF2-40B4-BE49-F238E27FC236}">
                  <a16:creationId xmlns:a16="http://schemas.microsoft.com/office/drawing/2014/main" id="{D1440C9D-95FA-41BD-A33E-AF1844463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488"/>
              <a:ext cx="19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9250" name="Text Box 26">
              <a:extLst>
                <a:ext uri="{FF2B5EF4-FFF2-40B4-BE49-F238E27FC236}">
                  <a16:creationId xmlns:a16="http://schemas.microsoft.com/office/drawing/2014/main" id="{3E345C91-2FC1-4A15-BE2D-000A27789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248"/>
              <a:ext cx="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Arial" panose="020B0604020202020204" pitchFamily="34" charset="0"/>
                </a:rPr>
                <a:t>bit_r[2]</a:t>
              </a:r>
            </a:p>
          </p:txBody>
        </p:sp>
      </p:grpSp>
      <p:sp>
        <p:nvSpPr>
          <p:cNvPr id="9237" name="Line 27">
            <a:extLst>
              <a:ext uri="{FF2B5EF4-FFF2-40B4-BE49-F238E27FC236}">
                <a16:creationId xmlns:a16="http://schemas.microsoft.com/office/drawing/2014/main" id="{ED519445-09D1-43AA-B49B-75984FE413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7075" y="4597400"/>
            <a:ext cx="0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8" name="Text Box 29">
            <a:extLst>
              <a:ext uri="{FF2B5EF4-FFF2-40B4-BE49-F238E27FC236}">
                <a16:creationId xmlns:a16="http://schemas.microsoft.com/office/drawing/2014/main" id="{D66E8572-5B82-41C3-9665-96860A207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038" y="2420938"/>
            <a:ext cx="49990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N=8</a:t>
            </a:r>
            <a:r>
              <a:rPr lang="ja-JP" altLang="en-US">
                <a:latin typeface="Arial" panose="020B0604020202020204" pitchFamily="34" charset="0"/>
              </a:rPr>
              <a:t>の場合，</a:t>
            </a:r>
            <a:r>
              <a:rPr lang="ja-JP" altLang="en-US" b="1">
                <a:solidFill>
                  <a:schemeClr val="folHlink"/>
                </a:solidFill>
              </a:rPr>
              <a:t>偶数部のビットを算出</a:t>
            </a:r>
            <a:r>
              <a:rPr lang="ja-JP" altLang="en-US"/>
              <a:t>するには．．．．</a:t>
            </a:r>
          </a:p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  <p:sp>
        <p:nvSpPr>
          <p:cNvPr id="9239" name="Rectangle 30">
            <a:extLst>
              <a:ext uri="{FF2B5EF4-FFF2-40B4-BE49-F238E27FC236}">
                <a16:creationId xmlns:a16="http://schemas.microsoft.com/office/drawing/2014/main" id="{8406FE25-00C6-4463-AC39-B527B824E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solidFill>
                  <a:schemeClr val="tx1"/>
                </a:solidFill>
              </a:rPr>
              <a:t>③-2</a:t>
            </a:r>
            <a:r>
              <a:rPr lang="ja-JP" altLang="en-US">
                <a:solidFill>
                  <a:schemeClr val="tx1"/>
                </a:solidFill>
              </a:rPr>
              <a:t>ビットリバーサルの例２</a:t>
            </a:r>
            <a:br>
              <a:rPr lang="en-US" altLang="ja-JP">
                <a:solidFill>
                  <a:schemeClr val="tx1"/>
                </a:solidFill>
              </a:rPr>
            </a:br>
            <a:r>
              <a:rPr lang="ja-JP" altLang="en-US"/>
              <a:t>１０進法で実現</a:t>
            </a:r>
          </a:p>
        </p:txBody>
      </p:sp>
      <p:sp>
        <p:nvSpPr>
          <p:cNvPr id="9240" name="Line 35">
            <a:extLst>
              <a:ext uri="{FF2B5EF4-FFF2-40B4-BE49-F238E27FC236}">
                <a16:creationId xmlns:a16="http://schemas.microsoft.com/office/drawing/2014/main" id="{49D81C35-E4BD-4CF3-9E10-C0F69F8FF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0225" y="3824288"/>
            <a:ext cx="0" cy="541337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1" name="Oval 28">
            <a:extLst>
              <a:ext uri="{FF2B5EF4-FFF2-40B4-BE49-F238E27FC236}">
                <a16:creationId xmlns:a16="http://schemas.microsoft.com/office/drawing/2014/main" id="{526ACE65-C02C-4E15-AD3F-7F9AF2D72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432435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9242" name="Text Box 37">
            <a:extLst>
              <a:ext uri="{FF2B5EF4-FFF2-40B4-BE49-F238E27FC236}">
                <a16:creationId xmlns:a16="http://schemas.microsoft.com/office/drawing/2014/main" id="{C5F78EC0-AA93-4B8F-AF1B-6E04A91AE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263" y="1477963"/>
            <a:ext cx="63642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>
                <a:latin typeface="Arial" panose="020B0604020202020204" pitchFamily="34" charset="0"/>
              </a:rPr>
              <a:t>例えば</a:t>
            </a:r>
            <a:r>
              <a:rPr lang="en-US" altLang="ja-JP">
                <a:latin typeface="Arial" panose="020B0604020202020204" pitchFamily="34" charset="0"/>
              </a:rPr>
              <a:t>bit_r[]</a:t>
            </a:r>
            <a:r>
              <a:rPr lang="ja-JP" altLang="en-US">
                <a:latin typeface="Arial" panose="020B0604020202020204" pitchFamily="34" charset="0"/>
              </a:rPr>
              <a:t>という配列の中にビット逆転した値を入れるとすると </a:t>
            </a:r>
          </a:p>
        </p:txBody>
      </p:sp>
      <p:sp>
        <p:nvSpPr>
          <p:cNvPr id="9243" name="Text Box 38">
            <a:extLst>
              <a:ext uri="{FF2B5EF4-FFF2-40B4-BE49-F238E27FC236}">
                <a16:creationId xmlns:a16="http://schemas.microsoft.com/office/drawing/2014/main" id="{7CB7DF7F-5735-4C81-AE07-F7E696C83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3681413"/>
            <a:ext cx="1281113" cy="23082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bit_r[0]=0</a:t>
            </a:r>
          </a:p>
          <a:p>
            <a:pPr eaLnBrk="1" hangingPunct="1"/>
            <a:r>
              <a:rPr lang="en-US" altLang="ja-JP"/>
              <a:t>bit_r[1]=4</a:t>
            </a:r>
          </a:p>
          <a:p>
            <a:pPr eaLnBrk="1" hangingPunct="1"/>
            <a:r>
              <a:rPr lang="en-US" altLang="ja-JP"/>
              <a:t>bit_r[2]=2</a:t>
            </a:r>
          </a:p>
          <a:p>
            <a:pPr eaLnBrk="1" hangingPunct="1"/>
            <a:r>
              <a:rPr lang="en-US" altLang="ja-JP"/>
              <a:t>bit_r[3]=6</a:t>
            </a:r>
          </a:p>
          <a:p>
            <a:pPr eaLnBrk="1" hangingPunct="1"/>
            <a:r>
              <a:rPr lang="en-US" altLang="ja-JP"/>
              <a:t>    </a:t>
            </a:r>
            <a:r>
              <a:rPr lang="ja-JP" altLang="en-US"/>
              <a:t>　・</a:t>
            </a:r>
          </a:p>
          <a:p>
            <a:pPr eaLnBrk="1" hangingPunct="1"/>
            <a:r>
              <a:rPr lang="ja-JP" altLang="en-US"/>
              <a:t>　　　・</a:t>
            </a:r>
          </a:p>
          <a:p>
            <a:pPr eaLnBrk="1" hangingPunct="1"/>
            <a:r>
              <a:rPr lang="ja-JP" altLang="en-US"/>
              <a:t>　　　・</a:t>
            </a:r>
          </a:p>
          <a:p>
            <a:pPr eaLnBrk="1" hangingPunct="1"/>
            <a:endParaRPr lang="en-US" altLang="ja-JP"/>
          </a:p>
        </p:txBody>
      </p:sp>
      <p:sp>
        <p:nvSpPr>
          <p:cNvPr id="9244" name="Text Box 39">
            <a:extLst>
              <a:ext uri="{FF2B5EF4-FFF2-40B4-BE49-F238E27FC236}">
                <a16:creationId xmlns:a16="http://schemas.microsoft.com/office/drawing/2014/main" id="{822545E0-2B68-434E-8B7F-E0FE92A65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0513" y="3362325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すなわち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B51B2B5-EC5B-424C-B706-740FCB070A6A}"/>
              </a:ext>
            </a:extLst>
          </p:cNvPr>
          <p:cNvCxnSpPr/>
          <p:nvPr/>
        </p:nvCxnSpPr>
        <p:spPr>
          <a:xfrm rot="5400000">
            <a:off x="7402512" y="5418138"/>
            <a:ext cx="1204913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7DBB8F8-C26B-47C6-925C-45F927DD42CC}"/>
              </a:ext>
            </a:extLst>
          </p:cNvPr>
          <p:cNvSpPr txBox="1"/>
          <p:nvPr/>
        </p:nvSpPr>
        <p:spPr>
          <a:xfrm>
            <a:off x="6118225" y="6057900"/>
            <a:ext cx="2713038" cy="584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1600" dirty="0"/>
              <a:t>ちなみに奇数部は</a:t>
            </a:r>
            <a:endParaRPr lang="en-US" altLang="ja-JP" sz="1600" dirty="0"/>
          </a:p>
          <a:p>
            <a:pPr>
              <a:defRPr/>
            </a:pPr>
            <a:r>
              <a:rPr lang="ja-JP" altLang="en-US" sz="1600" dirty="0"/>
              <a:t>偶数部の結果に１を足すだけ</a:t>
            </a: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6D73190D-37A0-492D-B4D7-F23261E00783}"/>
              </a:ext>
            </a:extLst>
          </p:cNvPr>
          <p:cNvCxnSpPr/>
          <p:nvPr/>
        </p:nvCxnSpPr>
        <p:spPr>
          <a:xfrm rot="5400000">
            <a:off x="2270919" y="5218906"/>
            <a:ext cx="2921000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3A2A5EC-97CF-492C-86DC-7ED7C6298C80}"/>
              </a:ext>
            </a:extLst>
          </p:cNvPr>
          <p:cNvCxnSpPr/>
          <p:nvPr/>
        </p:nvCxnSpPr>
        <p:spPr>
          <a:xfrm rot="5400000">
            <a:off x="481013" y="4779963"/>
            <a:ext cx="3652837" cy="1587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9159E6F-14BC-473C-A566-0C6E602DA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solidFill>
                  <a:schemeClr val="tx1"/>
                </a:solidFill>
              </a:rPr>
              <a:t>④</a:t>
            </a:r>
            <a:r>
              <a:rPr lang="ja-JP" altLang="en-US">
                <a:solidFill>
                  <a:schemeClr val="tx1"/>
                </a:solidFill>
              </a:rPr>
              <a:t>ビットリバーサルの通りにデータ入れ替え</a:t>
            </a:r>
          </a:p>
        </p:txBody>
      </p:sp>
      <p:sp>
        <p:nvSpPr>
          <p:cNvPr id="10243" name="Text Box 4">
            <a:extLst>
              <a:ext uri="{FF2B5EF4-FFF2-40B4-BE49-F238E27FC236}">
                <a16:creationId xmlns:a16="http://schemas.microsoft.com/office/drawing/2014/main" id="{FD982765-BD81-413F-8CAA-5AD8F13E3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338" y="3282950"/>
            <a:ext cx="65357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2400"/>
              <a:t>入れ替える順番は先ほど求めているので，</a:t>
            </a:r>
            <a:endParaRPr lang="en-US" altLang="ja-JP" sz="2400"/>
          </a:p>
          <a:p>
            <a:pPr eaLnBrk="1" hangingPunct="1"/>
            <a:endParaRPr lang="ja-JP" altLang="en-US" sz="2400"/>
          </a:p>
          <a:p>
            <a:pPr eaLnBrk="1" hangingPunct="1"/>
            <a:r>
              <a:rPr lang="en-US" altLang="ja-JP" sz="2400"/>
              <a:t>N</a:t>
            </a:r>
            <a:r>
              <a:rPr lang="ja-JP" altLang="en-US" sz="2400"/>
              <a:t>個のデータをその順番通りに入れ替えておく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>
            <a:extLst>
              <a:ext uri="{FF2B5EF4-FFF2-40B4-BE49-F238E27FC236}">
                <a16:creationId xmlns:a16="http://schemas.microsoft.com/office/drawing/2014/main" id="{DBD894BA-089A-4601-9734-0189B873EADD}"/>
              </a:ext>
            </a:extLst>
          </p:cNvPr>
          <p:cNvSpPr/>
          <p:nvPr/>
        </p:nvSpPr>
        <p:spPr>
          <a:xfrm>
            <a:off x="1760538" y="4852988"/>
            <a:ext cx="4600575" cy="6937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7EEA764C-04AC-4BD7-B9D3-ADA832EBAAE6}"/>
              </a:ext>
            </a:extLst>
          </p:cNvPr>
          <p:cNvSpPr/>
          <p:nvPr/>
        </p:nvSpPr>
        <p:spPr>
          <a:xfrm>
            <a:off x="1176338" y="3648075"/>
            <a:ext cx="4052887" cy="547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0445CA9-798D-4A07-99BE-4454129CD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solidFill>
                  <a:schemeClr val="tx1"/>
                </a:solidFill>
              </a:rPr>
              <a:t>⑤</a:t>
            </a:r>
            <a:r>
              <a:rPr lang="ja-JP" altLang="en-US">
                <a:solidFill>
                  <a:schemeClr val="tx1"/>
                </a:solidFill>
              </a:rPr>
              <a:t>バタフライ演算</a:t>
            </a:r>
          </a:p>
        </p:txBody>
      </p:sp>
      <p:sp>
        <p:nvSpPr>
          <p:cNvPr id="11267" name="Text Box 4">
            <a:extLst>
              <a:ext uri="{FF2B5EF4-FFF2-40B4-BE49-F238E27FC236}">
                <a16:creationId xmlns:a16="http://schemas.microsoft.com/office/drawing/2014/main" id="{16CB3DAA-3643-41F9-AD8C-EA6505921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2060575"/>
            <a:ext cx="4673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バタフライ演算自体は簡単な計算</a:t>
            </a:r>
          </a:p>
          <a:p>
            <a:pPr>
              <a:defRPr/>
            </a:pPr>
            <a:r>
              <a:rPr lang="ja-JP" altLang="en-US" dirty="0"/>
              <a:t>（難しいのは</a:t>
            </a:r>
            <a:r>
              <a:rPr lang="ja-JP" altLang="en-US" b="1" dirty="0">
                <a:solidFill>
                  <a:schemeClr val="tx2">
                    <a:lumMod val="50000"/>
                  </a:schemeClr>
                </a:solidFill>
              </a:rPr>
              <a:t>実際に与える変数</a:t>
            </a:r>
            <a:r>
              <a:rPr lang="ja-JP" altLang="en-US" dirty="0"/>
              <a:t>を考えるところ）</a:t>
            </a:r>
          </a:p>
        </p:txBody>
      </p:sp>
      <p:sp>
        <p:nvSpPr>
          <p:cNvPr id="11270" name="Text Box 16">
            <a:extLst>
              <a:ext uri="{FF2B5EF4-FFF2-40B4-BE49-F238E27FC236}">
                <a16:creationId xmlns:a16="http://schemas.microsoft.com/office/drawing/2014/main" id="{F4A116EB-D6C3-4655-B01A-32C53FDBF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033713"/>
            <a:ext cx="4090988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流れは「２入力２出力の計算」を行うのみ</a:t>
            </a:r>
            <a:endParaRPr lang="en-US" altLang="ja-JP"/>
          </a:p>
          <a:p>
            <a:pPr eaLnBrk="1" hangingPunct="1"/>
            <a:r>
              <a:rPr lang="ja-JP" altLang="en-US"/>
              <a:t>すなわち</a:t>
            </a:r>
          </a:p>
          <a:p>
            <a:pPr eaLnBrk="1" hangingPunct="1"/>
            <a:r>
              <a:rPr lang="ja-JP" altLang="en-US"/>
              <a:t>　上段入力→必要な演算→上段出力</a:t>
            </a:r>
          </a:p>
          <a:p>
            <a:pPr eaLnBrk="1" hangingPunct="1"/>
            <a:r>
              <a:rPr lang="ja-JP" altLang="en-US"/>
              <a:t>　下段入力→必要な演算→下段出力</a:t>
            </a:r>
            <a:endParaRPr lang="en-US" altLang="ja-JP"/>
          </a:p>
          <a:p>
            <a:pPr eaLnBrk="1" hangingPunct="1"/>
            <a:r>
              <a:rPr lang="ja-JP" altLang="en-US"/>
              <a:t>の</a:t>
            </a:r>
            <a:r>
              <a:rPr lang="en-US" altLang="ja-JP"/>
              <a:t>1</a:t>
            </a:r>
            <a:r>
              <a:rPr lang="ja-JP" altLang="en-US"/>
              <a:t>セット</a:t>
            </a:r>
          </a:p>
        </p:txBody>
      </p:sp>
      <p:sp>
        <p:nvSpPr>
          <p:cNvPr id="11271" name="Text Box 17">
            <a:extLst>
              <a:ext uri="{FF2B5EF4-FFF2-40B4-BE49-F238E27FC236}">
                <a16:creationId xmlns:a16="http://schemas.microsoft.com/office/drawing/2014/main" id="{E6CBFDDC-1A80-47DF-AE2A-7C912D046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638" y="4875213"/>
            <a:ext cx="46783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＊通常はこのバタフライ演算の出力結果を</a:t>
            </a:r>
            <a:endParaRPr lang="en-US" altLang="ja-JP"/>
          </a:p>
          <a:p>
            <a:pPr eaLnBrk="1" hangingPunct="1"/>
            <a:r>
              <a:rPr lang="ja-JP" altLang="en-US"/>
              <a:t>　　　　　　　　　そのまま次段の入力に利用する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3229</TotalTime>
  <Words>872</Words>
  <Application>Microsoft Office PowerPoint</Application>
  <PresentationFormat>画面に合わせる (4:3)</PresentationFormat>
  <Paragraphs>279</Paragraphs>
  <Slides>9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Tahoma</vt:lpstr>
      <vt:lpstr>ＭＳ Ｐゴシック</vt:lpstr>
      <vt:lpstr>Arial</vt:lpstr>
      <vt:lpstr>Wingdings</vt:lpstr>
      <vt:lpstr>Calibri</vt:lpstr>
      <vt:lpstr>Blends</vt:lpstr>
      <vt:lpstr>Microsoft 数式 3.0</vt:lpstr>
      <vt:lpstr>ＦＦＴプログラム作成の参考</vt:lpstr>
      <vt:lpstr>FFT(IFFT)の流れ</vt:lpstr>
      <vt:lpstr>①回転子の算出</vt:lpstr>
      <vt:lpstr>②FFT or IFFTの違いは</vt:lpstr>
      <vt:lpstr>③-1ビットリバーサルの例１ ビット演算で実現</vt:lpstr>
      <vt:lpstr>ビットシフトを利用する場合のビットリバーサルの概要</vt:lpstr>
      <vt:lpstr>③-2ビットリバーサルの例２ １０進法で実現</vt:lpstr>
      <vt:lpstr>④ビットリバーサルの通りにデータ入れ替え</vt:lpstr>
      <vt:lpstr>⑤バタフライ演算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信号処理　Ｉ</dc:title>
  <dc:creator>S. Y.</dc:creator>
  <cp:lastModifiedBy>椎名 泰之</cp:lastModifiedBy>
  <cp:revision>304</cp:revision>
  <dcterms:created xsi:type="dcterms:W3CDTF">2004-04-14T13:17:48Z</dcterms:created>
  <dcterms:modified xsi:type="dcterms:W3CDTF">2019-04-25T00:40:22Z</dcterms:modified>
</cp:coreProperties>
</file>