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4"/>
  </p:sldMasterIdLst>
  <p:sldIdLst>
    <p:sldId id="256" r:id="rId5"/>
    <p:sldId id="266" r:id="rId6"/>
    <p:sldId id="267" r:id="rId7"/>
    <p:sldId id="268" r:id="rId8"/>
    <p:sldId id="257" r:id="rId9"/>
    <p:sldId id="258" r:id="rId10"/>
    <p:sldId id="260" r:id="rId11"/>
    <p:sldId id="261" r:id="rId12"/>
    <p:sldId id="262" r:id="rId13"/>
    <p:sldId id="269" r:id="rId14"/>
    <p:sldId id="265" r:id="rId15"/>
    <p:sldId id="263" r:id="rId16"/>
    <p:sldId id="270" r:id="rId17"/>
    <p:sldId id="264"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661D26-82F9-4687-9C49-D5790027E0D1}" v="36" dt="2025-04-28T17:18:20.5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1056" y="31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66C03C0E-3F98-4A8B-BCFE-F0C905038B8C}" type="datetimeFigureOut">
              <a:rPr lang="en-US" smtClean="0"/>
              <a:t>4/28/2025</a:t>
            </a:fld>
            <a:endParaRPr lang="en-US"/>
          </a:p>
        </p:txBody>
      </p:sp>
      <p:sp>
        <p:nvSpPr>
          <p:cNvPr id="5" name="Footer Placeholder 4"/>
          <p:cNvSpPr>
            <a:spLocks noGrp="1"/>
          </p:cNvSpPr>
          <p:nvPr>
            <p:ph type="ftr" sz="quarter" idx="11"/>
          </p:nvPr>
        </p:nvSpPr>
        <p:spPr>
          <a:xfrm>
            <a:off x="3623733" y="6117336"/>
            <a:ext cx="3609438" cy="365125"/>
          </a:xfrm>
        </p:spPr>
        <p:txBody>
          <a:bodyPr/>
          <a:lstStyle/>
          <a:p>
            <a:endParaRPr lang="en-US"/>
          </a:p>
        </p:txBody>
      </p:sp>
      <p:sp>
        <p:nvSpPr>
          <p:cNvPr id="6" name="Slide Number Placeholder 5"/>
          <p:cNvSpPr>
            <a:spLocks noGrp="1"/>
          </p:cNvSpPr>
          <p:nvPr>
            <p:ph type="sldNum" sz="quarter" idx="12"/>
          </p:nvPr>
        </p:nvSpPr>
        <p:spPr>
          <a:xfrm>
            <a:off x="8275320" y="6117336"/>
            <a:ext cx="411480" cy="365125"/>
          </a:xfrm>
        </p:spPr>
        <p:txBody>
          <a:bodyPr/>
          <a:lstStyle/>
          <a:p>
            <a:fld id="{1D68EC02-F02D-4FE7-B83E-84AAD57E1E19}" type="slidenum">
              <a:rPr lang="en-US" smtClean="0"/>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704854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C03C0E-3F98-4A8B-BCFE-F0C905038B8C}" type="datetimeFigureOut">
              <a:rPr lang="en-US" smtClean="0"/>
              <a:t>4/28/2025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68EC02-F02D-4FE7-B83E-84AAD57E1E19}" type="slidenum">
              <a:rPr lang="en-US" smtClean="0"/>
              <a:t>‹#›</a:t>
            </a:fld>
            <a:endParaRPr lang="en-US"/>
          </a:p>
        </p:txBody>
      </p:sp>
    </p:spTree>
    <p:extLst>
      <p:ext uri="{BB962C8B-B14F-4D97-AF65-F5344CB8AC3E}">
        <p14:creationId xmlns:p14="http://schemas.microsoft.com/office/powerpoint/2010/main" val="2893403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C03C0E-3F98-4A8B-BCFE-F0C905038B8C}"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68EC02-F02D-4FE7-B83E-84AAD57E1E19}" type="slidenum">
              <a:rPr lang="en-US" smtClean="0"/>
              <a:t>‹#›</a:t>
            </a:fld>
            <a:endParaRPr lang="en-US"/>
          </a:p>
        </p:txBody>
      </p:sp>
    </p:spTree>
    <p:extLst>
      <p:ext uri="{BB962C8B-B14F-4D97-AF65-F5344CB8AC3E}">
        <p14:creationId xmlns:p14="http://schemas.microsoft.com/office/powerpoint/2010/main" val="1180203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C03C0E-3F98-4A8B-BCFE-F0C905038B8C}"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68EC02-F02D-4FE7-B83E-84AAD57E1E19}" type="slidenum">
              <a:rPr lang="en-US" smtClean="0"/>
              <a:t>‹#›</a:t>
            </a:fld>
            <a:endParaRPr lang="en-US"/>
          </a:p>
        </p:txBody>
      </p:sp>
    </p:spTree>
    <p:extLst>
      <p:ext uri="{BB962C8B-B14F-4D97-AF65-F5344CB8AC3E}">
        <p14:creationId xmlns:p14="http://schemas.microsoft.com/office/powerpoint/2010/main" val="19854342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C03C0E-3F98-4A8B-BCFE-F0C905038B8C}"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68EC02-F02D-4FE7-B83E-84AAD57E1E19}" type="slidenum">
              <a:rPr lang="en-US" smtClean="0"/>
              <a:t>‹#›</a:t>
            </a:fld>
            <a:endParaRPr lang="en-US"/>
          </a:p>
        </p:txBody>
      </p:sp>
    </p:spTree>
    <p:extLst>
      <p:ext uri="{BB962C8B-B14F-4D97-AF65-F5344CB8AC3E}">
        <p14:creationId xmlns:p14="http://schemas.microsoft.com/office/powerpoint/2010/main" val="25826037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C03C0E-3F98-4A8B-BCFE-F0C905038B8C}"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68EC02-F02D-4FE7-B83E-84AAD57E1E19}" type="slidenum">
              <a:rPr lang="en-US" smtClean="0"/>
              <a:t>‹#›</a:t>
            </a:fld>
            <a:endParaRPr lang="en-US"/>
          </a:p>
        </p:txBody>
      </p:sp>
    </p:spTree>
    <p:extLst>
      <p:ext uri="{BB962C8B-B14F-4D97-AF65-F5344CB8AC3E}">
        <p14:creationId xmlns:p14="http://schemas.microsoft.com/office/powerpoint/2010/main" val="15542016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C03C0E-3F98-4A8B-BCFE-F0C905038B8C}"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68EC02-F02D-4FE7-B83E-84AAD57E1E19}" type="slidenum">
              <a:rPr lang="en-US" smtClean="0"/>
              <a:t>‹#›</a:t>
            </a:fld>
            <a:endParaRPr lang="en-US"/>
          </a:p>
        </p:txBody>
      </p:sp>
    </p:spTree>
    <p:extLst>
      <p:ext uri="{BB962C8B-B14F-4D97-AF65-F5344CB8AC3E}">
        <p14:creationId xmlns:p14="http://schemas.microsoft.com/office/powerpoint/2010/main" val="12247633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C03C0E-3F98-4A8B-BCFE-F0C905038B8C}"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68EC02-F02D-4FE7-B83E-84AAD57E1E19}" type="slidenum">
              <a:rPr lang="en-US" smtClean="0"/>
              <a:t>‹#›</a:t>
            </a:fld>
            <a:endParaRPr lang="en-US"/>
          </a:p>
        </p:txBody>
      </p:sp>
    </p:spTree>
    <p:extLst>
      <p:ext uri="{BB962C8B-B14F-4D97-AF65-F5344CB8AC3E}">
        <p14:creationId xmlns:p14="http://schemas.microsoft.com/office/powerpoint/2010/main" val="17797526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C03C0E-3F98-4A8B-BCFE-F0C905038B8C}"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68EC02-F02D-4FE7-B83E-84AAD57E1E19}" type="slidenum">
              <a:rPr lang="en-US" smtClean="0"/>
              <a:t>‹#›</a:t>
            </a:fld>
            <a:endParaRPr lang="en-US"/>
          </a:p>
        </p:txBody>
      </p:sp>
    </p:spTree>
    <p:extLst>
      <p:ext uri="{BB962C8B-B14F-4D97-AF65-F5344CB8AC3E}">
        <p14:creationId xmlns:p14="http://schemas.microsoft.com/office/powerpoint/2010/main" val="3582501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66C03C0E-3F98-4A8B-BCFE-F0C905038B8C}" type="datetimeFigureOut">
              <a:rPr lang="en-US" smtClean="0"/>
              <a:t>4/28/2025</a:t>
            </a:fld>
            <a:endParaRPr lang="en-US"/>
          </a:p>
        </p:txBody>
      </p:sp>
      <p:sp>
        <p:nvSpPr>
          <p:cNvPr id="5" name="Footer Placeholder 4"/>
          <p:cNvSpPr>
            <a:spLocks noGrp="1"/>
          </p:cNvSpPr>
          <p:nvPr>
            <p:ph type="ftr" sz="quarter" idx="11"/>
          </p:nvPr>
        </p:nvSpPr>
        <p:spPr>
          <a:xfrm>
            <a:off x="1972647" y="6108173"/>
            <a:ext cx="5314517" cy="365125"/>
          </a:xfrm>
        </p:spPr>
        <p:txBody>
          <a:bodyPr/>
          <a:lstStyle/>
          <a:p>
            <a:endParaRPr lang="en-US"/>
          </a:p>
        </p:txBody>
      </p:sp>
      <p:sp>
        <p:nvSpPr>
          <p:cNvPr id="6" name="Slide Number Placeholder 5"/>
          <p:cNvSpPr>
            <a:spLocks noGrp="1"/>
          </p:cNvSpPr>
          <p:nvPr>
            <p:ph type="sldNum" sz="quarter" idx="12"/>
          </p:nvPr>
        </p:nvSpPr>
        <p:spPr>
          <a:xfrm>
            <a:off x="8258967" y="6108173"/>
            <a:ext cx="427833" cy="365125"/>
          </a:xfrm>
        </p:spPr>
        <p:txBody>
          <a:bodyPr/>
          <a:lstStyle/>
          <a:p>
            <a:fld id="{1D68EC02-F02D-4FE7-B83E-84AAD57E1E19}" type="slidenum">
              <a:rPr lang="en-US" smtClean="0"/>
              <a:t>‹#›</a:t>
            </a:fld>
            <a:endParaRPr lang="en-US"/>
          </a:p>
        </p:txBody>
      </p:sp>
    </p:spTree>
    <p:extLst>
      <p:ext uri="{BB962C8B-B14F-4D97-AF65-F5344CB8AC3E}">
        <p14:creationId xmlns:p14="http://schemas.microsoft.com/office/powerpoint/2010/main" val="1784724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C03C0E-3F98-4A8B-BCFE-F0C905038B8C}"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73317" y="6116070"/>
            <a:ext cx="413483" cy="365125"/>
          </a:xfrm>
        </p:spPr>
        <p:txBody>
          <a:bodyPr/>
          <a:lstStyle/>
          <a:p>
            <a:fld id="{1D68EC02-F02D-4FE7-B83E-84AAD57E1E19}" type="slidenum">
              <a:rPr lang="en-US" smtClean="0"/>
              <a:t>‹#›</a:t>
            </a:fld>
            <a:endParaRPr lang="en-US"/>
          </a:p>
        </p:txBody>
      </p:sp>
    </p:spTree>
    <p:extLst>
      <p:ext uri="{BB962C8B-B14F-4D97-AF65-F5344CB8AC3E}">
        <p14:creationId xmlns:p14="http://schemas.microsoft.com/office/powerpoint/2010/main" val="1242972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C03C0E-3F98-4A8B-BCFE-F0C905038B8C}" type="datetimeFigureOut">
              <a:rPr lang="en-US" smtClean="0"/>
              <a:t>4/28/2025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68EC02-F02D-4FE7-B83E-84AAD57E1E19}" type="slidenum">
              <a:rPr lang="en-US" smtClean="0"/>
              <a:t>‹#›</a:t>
            </a:fld>
            <a:endParaRPr lang="en-US"/>
          </a:p>
        </p:txBody>
      </p:sp>
    </p:spTree>
    <p:extLst>
      <p:ext uri="{BB962C8B-B14F-4D97-AF65-F5344CB8AC3E}">
        <p14:creationId xmlns:p14="http://schemas.microsoft.com/office/powerpoint/2010/main" val="756000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C03C0E-3F98-4A8B-BCFE-F0C905038B8C}" type="datetimeFigureOut">
              <a:rPr lang="en-US" smtClean="0"/>
              <a:t>4/28/2025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68EC02-F02D-4FE7-B83E-84AAD57E1E19}" type="slidenum">
              <a:rPr lang="en-US" smtClean="0"/>
              <a:t>‹#›</a:t>
            </a:fld>
            <a:endParaRPr lang="en-US"/>
          </a:p>
        </p:txBody>
      </p:sp>
    </p:spTree>
    <p:extLst>
      <p:ext uri="{BB962C8B-B14F-4D97-AF65-F5344CB8AC3E}">
        <p14:creationId xmlns:p14="http://schemas.microsoft.com/office/powerpoint/2010/main" val="2151602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03C0E-3F98-4A8B-BCFE-F0C905038B8C}" type="datetimeFigureOut">
              <a:rPr lang="en-US" smtClean="0"/>
              <a:t>4/28/2025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68EC02-F02D-4FE7-B83E-84AAD57E1E19}" type="slidenum">
              <a:rPr lang="en-US" smtClean="0"/>
              <a:t>‹#›</a:t>
            </a:fld>
            <a:endParaRPr lang="en-US"/>
          </a:p>
        </p:txBody>
      </p:sp>
    </p:spTree>
    <p:extLst>
      <p:ext uri="{BB962C8B-B14F-4D97-AF65-F5344CB8AC3E}">
        <p14:creationId xmlns:p14="http://schemas.microsoft.com/office/powerpoint/2010/main" val="204688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C03C0E-3F98-4A8B-BCFE-F0C905038B8C}" type="datetimeFigureOut">
              <a:rPr lang="en-US" smtClean="0"/>
              <a:t>4/28/2025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68EC02-F02D-4FE7-B83E-84AAD57E1E19}" type="slidenum">
              <a:rPr lang="en-US" smtClean="0"/>
              <a:t>‹#›</a:t>
            </a:fld>
            <a:endParaRPr lang="en-US"/>
          </a:p>
        </p:txBody>
      </p:sp>
    </p:spTree>
    <p:extLst>
      <p:ext uri="{BB962C8B-B14F-4D97-AF65-F5344CB8AC3E}">
        <p14:creationId xmlns:p14="http://schemas.microsoft.com/office/powerpoint/2010/main" val="2912516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C03C0E-3F98-4A8B-BCFE-F0C905038B8C}" type="datetimeFigureOut">
              <a:rPr lang="en-US" smtClean="0"/>
              <a:t>4/28/2025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68EC02-F02D-4FE7-B83E-84AAD57E1E19}" type="slidenum">
              <a:rPr lang="en-US" smtClean="0"/>
              <a:t>‹#›</a:t>
            </a:fld>
            <a:endParaRPr lang="en-US"/>
          </a:p>
        </p:txBody>
      </p:sp>
    </p:spTree>
    <p:extLst>
      <p:ext uri="{BB962C8B-B14F-4D97-AF65-F5344CB8AC3E}">
        <p14:creationId xmlns:p14="http://schemas.microsoft.com/office/powerpoint/2010/main" val="189648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C03C0E-3F98-4A8B-BCFE-F0C905038B8C}" type="datetimeFigureOut">
              <a:rPr lang="en-US" smtClean="0"/>
              <a:t>4/28/2025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68EC02-F02D-4FE7-B83E-84AAD57E1E19}" type="slidenum">
              <a:rPr lang="en-US" smtClean="0"/>
              <a:t>‹#›</a:t>
            </a:fld>
            <a:endParaRPr lang="en-US"/>
          </a:p>
        </p:txBody>
      </p:sp>
    </p:spTree>
    <p:extLst>
      <p:ext uri="{BB962C8B-B14F-4D97-AF65-F5344CB8AC3E}">
        <p14:creationId xmlns:p14="http://schemas.microsoft.com/office/powerpoint/2010/main" val="582260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6C03C0E-3F98-4A8B-BCFE-F0C905038B8C}" type="datetimeFigureOut">
              <a:rPr lang="en-US" smtClean="0"/>
              <a:t>4/28/2025</a:t>
            </a:fld>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68EC02-F02D-4FE7-B83E-84AAD57E1E19}" type="slidenum">
              <a:rPr lang="en-US" smtClean="0"/>
              <a:t>‹#›</a:t>
            </a:fld>
            <a:endParaRPr lang="en-US"/>
          </a:p>
        </p:txBody>
      </p:sp>
    </p:spTree>
    <p:extLst>
      <p:ext uri="{BB962C8B-B14F-4D97-AF65-F5344CB8AC3E}">
        <p14:creationId xmlns:p14="http://schemas.microsoft.com/office/powerpoint/2010/main" val="3505024309"/>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0" y="1236134"/>
            <a:ext cx="4190999" cy="1219200"/>
          </a:xfrm>
        </p:spPr>
        <p:txBody>
          <a:bodyPr/>
          <a:lstStyle/>
          <a:p>
            <a:r>
              <a:rPr lang="en-US" dirty="0"/>
              <a:t>Recycling Aid</a:t>
            </a:r>
            <a:endParaRPr lang="en-US" sz="3600" dirty="0"/>
          </a:p>
        </p:txBody>
      </p:sp>
      <p:sp>
        <p:nvSpPr>
          <p:cNvPr id="3" name="Subtitle 2"/>
          <p:cNvSpPr>
            <a:spLocks noGrp="1"/>
          </p:cNvSpPr>
          <p:nvPr>
            <p:ph type="subTitle" idx="1"/>
          </p:nvPr>
        </p:nvSpPr>
        <p:spPr>
          <a:xfrm>
            <a:off x="2362200" y="4402667"/>
            <a:ext cx="5762563" cy="1364531"/>
          </a:xfrm>
        </p:spPr>
        <p:txBody>
          <a:bodyPr/>
          <a:lstStyle/>
          <a:p>
            <a:pPr algn="ctr"/>
            <a:r>
              <a:rPr lang="en-US" dirty="0">
                <a:latin typeface="Times New Roman" panose="02020603050405020304" pitchFamily="18" charset="0"/>
                <a:cs typeface="Times New Roman" panose="02020603050405020304" pitchFamily="18" charset="0"/>
              </a:rPr>
              <a:t>By </a:t>
            </a:r>
            <a:r>
              <a:rPr lang="en-US" b="0" dirty="0">
                <a:effectLst/>
                <a:latin typeface="Times New Roman" panose="02020603050405020304" pitchFamily="18" charset="0"/>
                <a:cs typeface="Times New Roman" panose="02020603050405020304" pitchFamily="18" charset="0"/>
              </a:rPr>
              <a:t>Andrew Casey, Saadat Emilbekova, Dylan Jablonski, Jason Mele &amp; Will Zakroff</a:t>
            </a:r>
          </a:p>
          <a:p>
            <a:endParaRPr lang="en-US" dirty="0"/>
          </a:p>
        </p:txBody>
      </p:sp>
      <p:pic>
        <p:nvPicPr>
          <p:cNvPr id="5" name="Picture 4" descr="A white recycle symbol on a black background&#10;&#10;AI-generated content may be incorrect.">
            <a:extLst>
              <a:ext uri="{FF2B5EF4-FFF2-40B4-BE49-F238E27FC236}">
                <a16:creationId xmlns:a16="http://schemas.microsoft.com/office/drawing/2014/main" id="{A0772650-09C0-24CA-DC5F-BA396D1896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77599" y="2663744"/>
            <a:ext cx="1531799" cy="1507067"/>
          </a:xfrm>
          <a:prstGeom prst="rect">
            <a:avLst/>
          </a:prstGeom>
        </p:spPr>
      </p:pic>
    </p:spTree>
    <p:extLst>
      <p:ext uri="{BB962C8B-B14F-4D97-AF65-F5344CB8AC3E}">
        <p14:creationId xmlns:p14="http://schemas.microsoft.com/office/powerpoint/2010/main" val="1989542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iles of logs">
            <a:extLst>
              <a:ext uri="{FF2B5EF4-FFF2-40B4-BE49-F238E27FC236}">
                <a16:creationId xmlns:a16="http://schemas.microsoft.com/office/drawing/2014/main" id="{B97F8D7E-ED63-8EE5-4781-9E3B530C7AB3}"/>
              </a:ext>
            </a:extLst>
          </p:cNvPr>
          <p:cNvPicPr>
            <a:picLocks noChangeAspect="1"/>
          </p:cNvPicPr>
          <p:nvPr/>
        </p:nvPicPr>
        <p:blipFill>
          <a:blip r:embed="rId3"/>
          <a:srcRect l="11564" r="49753" b="-1"/>
          <a:stretch/>
        </p:blipFill>
        <p:spPr>
          <a:xfrm>
            <a:off x="5169693" y="10"/>
            <a:ext cx="397430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grpSp>
        <p:nvGrpSpPr>
          <p:cNvPr id="11" name="Group 10">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74570" y="0"/>
            <a:ext cx="1827609" cy="6858001"/>
            <a:chOff x="1320800" y="0"/>
            <a:chExt cx="2436813" cy="6858001"/>
          </a:xfrm>
        </p:grpSpPr>
        <p:sp>
          <p:nvSpPr>
            <p:cNvPr id="12"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3"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4"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5"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6"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7"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5FCA342B-FF04-4FCB-A58F-DD28838BD1EF}"/>
              </a:ext>
            </a:extLst>
          </p:cNvPr>
          <p:cNvSpPr>
            <a:spLocks noGrp="1"/>
          </p:cNvSpPr>
          <p:nvPr>
            <p:ph type="title"/>
          </p:nvPr>
        </p:nvSpPr>
        <p:spPr>
          <a:xfrm>
            <a:off x="729060" y="685800"/>
            <a:ext cx="3945510" cy="1752599"/>
          </a:xfrm>
        </p:spPr>
        <p:txBody>
          <a:bodyPr>
            <a:normAutofit/>
          </a:bodyPr>
          <a:lstStyle/>
          <a:p>
            <a:pPr algn="l"/>
            <a:r>
              <a:rPr lang="en-US" dirty="0"/>
              <a:t>Use of logging</a:t>
            </a:r>
            <a:endParaRPr lang="en-US"/>
          </a:p>
        </p:txBody>
      </p:sp>
      <p:sp>
        <p:nvSpPr>
          <p:cNvPr id="3" name="Content Placeholder 2">
            <a:extLst>
              <a:ext uri="{FF2B5EF4-FFF2-40B4-BE49-F238E27FC236}">
                <a16:creationId xmlns:a16="http://schemas.microsoft.com/office/drawing/2014/main" id="{60C822AF-792F-404C-9DD2-AC1752FEEDCA}"/>
              </a:ext>
            </a:extLst>
          </p:cNvPr>
          <p:cNvSpPr>
            <a:spLocks noGrp="1"/>
          </p:cNvSpPr>
          <p:nvPr>
            <p:ph idx="1"/>
          </p:nvPr>
        </p:nvSpPr>
        <p:spPr>
          <a:xfrm>
            <a:off x="482601" y="2666999"/>
            <a:ext cx="3945510" cy="3124201"/>
          </a:xfrm>
        </p:spPr>
        <p:txBody>
          <a:bodyPr>
            <a:normAutofit/>
          </a:bodyPr>
          <a:lstStyle/>
          <a:p>
            <a:pPr>
              <a:lnSpc>
                <a:spcPct val="90000"/>
              </a:lnSpc>
            </a:pPr>
            <a:r>
              <a:rPr lang="en-US" sz="1400" dirty="0"/>
              <a:t>How and where did you use logging?</a:t>
            </a:r>
          </a:p>
          <a:p>
            <a:pPr lvl="1">
              <a:lnSpc>
                <a:spcPct val="90000"/>
              </a:lnSpc>
              <a:buFont typeface="Wingdings" panose="05000000000000000000" pitchFamily="2" charset="2"/>
              <a:buChar char="Ø"/>
            </a:pPr>
            <a:r>
              <a:rPr lang="en-US" sz="1400" dirty="0"/>
              <a:t>We used logging in our project to create a logger object called </a:t>
            </a:r>
            <a:r>
              <a:rPr lang="en-US" sz="1400" dirty="0" err="1"/>
              <a:t>Gui.L</a:t>
            </a:r>
            <a:r>
              <a:rPr lang="en-US" sz="1400" dirty="0"/>
              <a:t>. An example of where we use logging is in </a:t>
            </a:r>
            <a:r>
              <a:rPr lang="en-US" sz="1400" dirty="0" err="1"/>
              <a:t>Gui_Game</a:t>
            </a:r>
            <a:r>
              <a:rPr lang="en-US" sz="1400" dirty="0"/>
              <a:t> to log messages when buttons were clicked. This was used to help track users' actions.</a:t>
            </a:r>
          </a:p>
          <a:p>
            <a:pPr>
              <a:lnSpc>
                <a:spcPct val="90000"/>
              </a:lnSpc>
            </a:pPr>
            <a:r>
              <a:rPr lang="en-US" sz="1400" dirty="0"/>
              <a:t>Why did you implement this way?</a:t>
            </a:r>
          </a:p>
          <a:p>
            <a:pPr lvl="1">
              <a:lnSpc>
                <a:spcPct val="90000"/>
              </a:lnSpc>
              <a:buFont typeface="Wingdings" panose="05000000000000000000" pitchFamily="2" charset="2"/>
              <a:buChar char="Ø"/>
            </a:pPr>
            <a:r>
              <a:rPr lang="en-US" sz="1400" dirty="0"/>
              <a:t>We used logging this way because it was an easier way to see what a user what doing during the program and if any issues were occurring because of those actions.</a:t>
            </a:r>
          </a:p>
        </p:txBody>
      </p:sp>
    </p:spTree>
    <p:extLst>
      <p:ext uri="{BB962C8B-B14F-4D97-AF65-F5344CB8AC3E}">
        <p14:creationId xmlns:p14="http://schemas.microsoft.com/office/powerpoint/2010/main" val="1942282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Lambda Expressions</a:t>
            </a:r>
            <a:br>
              <a:rPr lang="en-US" dirty="0"/>
            </a:br>
            <a:r>
              <a:rPr lang="en-US" sz="3200" dirty="0"/>
              <a:t>(beyond .</a:t>
            </a:r>
            <a:r>
              <a:rPr lang="en-US" sz="3200" dirty="0" err="1"/>
              <a:t>forEach</a:t>
            </a:r>
            <a:r>
              <a:rPr lang="en-US" sz="3200" dirty="0"/>
              <a:t>() and event handling)</a:t>
            </a:r>
            <a:endParaRPr lang="en-US" dirty="0"/>
          </a:p>
        </p:txBody>
      </p:sp>
      <p:sp>
        <p:nvSpPr>
          <p:cNvPr id="3" name="Content Placeholder 2"/>
          <p:cNvSpPr>
            <a:spLocks noGrp="1"/>
          </p:cNvSpPr>
          <p:nvPr>
            <p:ph idx="1"/>
          </p:nvPr>
        </p:nvSpPr>
        <p:spPr/>
        <p:txBody>
          <a:bodyPr>
            <a:normAutofit/>
          </a:bodyPr>
          <a:lstStyle/>
          <a:p>
            <a:pPr marL="0" indent="0">
              <a:buNone/>
            </a:pPr>
            <a:r>
              <a:rPr lang="en-US" u="sng" dirty="0"/>
              <a:t>Example</a:t>
            </a:r>
          </a:p>
          <a:p>
            <a:pPr marL="0" indent="0">
              <a:buNone/>
            </a:pPr>
            <a:endParaRPr lang="en-US" u="sng" dirty="0"/>
          </a:p>
          <a:p>
            <a:pPr marL="0" indent="0">
              <a:buNone/>
            </a:pPr>
            <a:endParaRPr lang="en-US" u="sng" dirty="0"/>
          </a:p>
          <a:p>
            <a:pPr marL="0" indent="0">
              <a:buNone/>
            </a:pPr>
            <a:endParaRPr lang="en-US" u="sng" dirty="0"/>
          </a:p>
          <a:p>
            <a:pPr marL="0" indent="0">
              <a:buNone/>
            </a:pPr>
            <a:endParaRPr lang="en-US" u="sng" dirty="0"/>
          </a:p>
          <a:p>
            <a:pPr marL="0" indent="0">
              <a:buNone/>
            </a:pPr>
            <a:endParaRPr lang="en-US" u="sng" dirty="0"/>
          </a:p>
          <a:p>
            <a:pPr marL="0" indent="0">
              <a:buNone/>
            </a:pPr>
            <a:endParaRPr lang="en-US" u="sng" dirty="0"/>
          </a:p>
        </p:txBody>
      </p:sp>
      <p:sp>
        <p:nvSpPr>
          <p:cNvPr id="6" name="TextBox 5">
            <a:extLst>
              <a:ext uri="{FF2B5EF4-FFF2-40B4-BE49-F238E27FC236}">
                <a16:creationId xmlns:a16="http://schemas.microsoft.com/office/drawing/2014/main" id="{F496C600-844E-0AFF-67C4-F82202E62CF8}"/>
              </a:ext>
            </a:extLst>
          </p:cNvPr>
          <p:cNvSpPr txBox="1"/>
          <p:nvPr/>
        </p:nvSpPr>
        <p:spPr>
          <a:xfrm>
            <a:off x="4648200" y="2667000"/>
            <a:ext cx="3513667" cy="2585323"/>
          </a:xfrm>
          <a:prstGeom prst="rect">
            <a:avLst/>
          </a:prstGeom>
          <a:noFill/>
        </p:spPr>
        <p:txBody>
          <a:bodyPr wrap="square" rtlCol="0">
            <a:spAutoFit/>
          </a:bodyPr>
          <a:lstStyle/>
          <a:p>
            <a:r>
              <a:rPr lang="en-US" u="sng" dirty="0"/>
              <a:t>Explanation</a:t>
            </a:r>
          </a:p>
          <a:p>
            <a:r>
              <a:rPr lang="en-US" dirty="0"/>
              <a:t>In the red box we can see a lambda expression being used. </a:t>
            </a:r>
          </a:p>
          <a:p>
            <a:r>
              <a:rPr lang="en-US" dirty="0" err="1"/>
              <a:t>cellData</a:t>
            </a:r>
            <a:r>
              <a:rPr lang="en-US" dirty="0"/>
              <a:t> -&gt; is a lambda expression that creates dynamic behavior by telling the table how to pull the right value for each cell. The lambda replaces the need to create a full class to handle the cell data.</a:t>
            </a:r>
          </a:p>
        </p:txBody>
      </p:sp>
      <p:pic>
        <p:nvPicPr>
          <p:cNvPr id="12" name="Picture 11" descr="A screen shot of a computer code&#10;&#10;AI-generated content may be incorrect.">
            <a:extLst>
              <a:ext uri="{FF2B5EF4-FFF2-40B4-BE49-F238E27FC236}">
                <a16:creationId xmlns:a16="http://schemas.microsoft.com/office/drawing/2014/main" id="{64E10FF8-7FAF-3F95-B816-38B165B082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000" y="3084532"/>
            <a:ext cx="3124200" cy="2183479"/>
          </a:xfrm>
          <a:prstGeom prst="rect">
            <a:avLst/>
          </a:prstGeom>
        </p:spPr>
      </p:pic>
    </p:spTree>
    <p:extLst>
      <p:ext uri="{BB962C8B-B14F-4D97-AF65-F5344CB8AC3E}">
        <p14:creationId xmlns:p14="http://schemas.microsoft.com/office/powerpoint/2010/main" val="2019044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Patterns</a:t>
            </a:r>
          </a:p>
        </p:txBody>
      </p:sp>
      <p:sp>
        <p:nvSpPr>
          <p:cNvPr id="3" name="Content Placeholder 2"/>
          <p:cNvSpPr>
            <a:spLocks noGrp="1"/>
          </p:cNvSpPr>
          <p:nvPr>
            <p:ph idx="1"/>
          </p:nvPr>
        </p:nvSpPr>
        <p:spPr/>
        <p:txBody>
          <a:bodyPr/>
          <a:lstStyle/>
          <a:p>
            <a:r>
              <a:rPr lang="en-US" dirty="0"/>
              <a:t>Which design patterns did you use (if any) for this project?</a:t>
            </a:r>
          </a:p>
          <a:p>
            <a:endParaRPr lang="en-US" dirty="0"/>
          </a:p>
          <a:p>
            <a:r>
              <a:rPr lang="en-US" dirty="0"/>
              <a:t>Which design patterns would make sense for this project?</a:t>
            </a:r>
          </a:p>
        </p:txBody>
      </p:sp>
      <p:sp>
        <p:nvSpPr>
          <p:cNvPr id="4" name="TextBox 3">
            <a:extLst>
              <a:ext uri="{FF2B5EF4-FFF2-40B4-BE49-F238E27FC236}">
                <a16:creationId xmlns:a16="http://schemas.microsoft.com/office/drawing/2014/main" id="{D9647607-462E-4D1D-A31F-5D37D9C43590}"/>
              </a:ext>
            </a:extLst>
          </p:cNvPr>
          <p:cNvSpPr txBox="1"/>
          <p:nvPr/>
        </p:nvSpPr>
        <p:spPr>
          <a:xfrm>
            <a:off x="2286000" y="4495800"/>
            <a:ext cx="3429000" cy="646331"/>
          </a:xfrm>
          <a:prstGeom prst="rect">
            <a:avLst/>
          </a:prstGeom>
          <a:noFill/>
        </p:spPr>
        <p:txBody>
          <a:bodyPr wrap="square" rtlCol="0">
            <a:spAutoFit/>
          </a:bodyPr>
          <a:lstStyle/>
          <a:p>
            <a:pPr algn="ctr"/>
            <a:r>
              <a:rPr lang="en-US">
                <a:solidFill>
                  <a:srgbClr val="FF0000"/>
                </a:solidFill>
                <a:latin typeface="Comic Sans MS" panose="030F0702030302020204" pitchFamily="66" charset="0"/>
              </a:rPr>
              <a:t>Consult with professor to see if this should be included.</a:t>
            </a:r>
          </a:p>
        </p:txBody>
      </p:sp>
    </p:spTree>
    <p:extLst>
      <p:ext uri="{BB962C8B-B14F-4D97-AF65-F5344CB8AC3E}">
        <p14:creationId xmlns:p14="http://schemas.microsoft.com/office/powerpoint/2010/main" val="2472866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Threads</a:t>
            </a:r>
            <a:endParaRPr lang="en-US" dirty="0"/>
          </a:p>
        </p:txBody>
      </p:sp>
      <p:sp>
        <p:nvSpPr>
          <p:cNvPr id="3" name="Content Placeholder 2"/>
          <p:cNvSpPr>
            <a:spLocks noGrp="1"/>
          </p:cNvSpPr>
          <p:nvPr>
            <p:ph idx="1"/>
          </p:nvPr>
        </p:nvSpPr>
        <p:spPr/>
        <p:txBody>
          <a:bodyPr/>
          <a:lstStyle/>
          <a:p>
            <a:r>
              <a:rPr lang="en-US" dirty="0"/>
              <a:t>How did you use multithreading in the project?</a:t>
            </a:r>
          </a:p>
        </p:txBody>
      </p:sp>
      <p:sp>
        <p:nvSpPr>
          <p:cNvPr id="4" name="TextBox 3">
            <a:extLst>
              <a:ext uri="{FF2B5EF4-FFF2-40B4-BE49-F238E27FC236}">
                <a16:creationId xmlns:a16="http://schemas.microsoft.com/office/drawing/2014/main" id="{D9647607-462E-4D1D-A31F-5D37D9C43590}"/>
              </a:ext>
            </a:extLst>
          </p:cNvPr>
          <p:cNvSpPr txBox="1"/>
          <p:nvPr/>
        </p:nvSpPr>
        <p:spPr>
          <a:xfrm>
            <a:off x="2286000" y="4495800"/>
            <a:ext cx="3429000" cy="646331"/>
          </a:xfrm>
          <a:prstGeom prst="rect">
            <a:avLst/>
          </a:prstGeom>
          <a:noFill/>
        </p:spPr>
        <p:txBody>
          <a:bodyPr wrap="square" rtlCol="0">
            <a:spAutoFit/>
          </a:bodyPr>
          <a:lstStyle/>
          <a:p>
            <a:pPr algn="ctr"/>
            <a:r>
              <a:rPr lang="en-US" dirty="0">
                <a:solidFill>
                  <a:srgbClr val="FF0000"/>
                </a:solidFill>
                <a:latin typeface="Comic Sans MS" panose="030F0702030302020204" pitchFamily="66" charset="0"/>
              </a:rPr>
              <a:t>Consult with professor to see if this should be included.</a:t>
            </a:r>
          </a:p>
        </p:txBody>
      </p:sp>
    </p:spTree>
    <p:extLst>
      <p:ext uri="{BB962C8B-B14F-4D97-AF65-F5344CB8AC3E}">
        <p14:creationId xmlns:p14="http://schemas.microsoft.com/office/powerpoint/2010/main" val="538012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 Contributions</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Jason: </a:t>
            </a:r>
            <a:r>
              <a:rPr lang="en-US" b="0" i="0" dirty="0">
                <a:effectLst/>
                <a:latin typeface="gg sans"/>
              </a:rPr>
              <a:t>UML, Polymorphic </a:t>
            </a:r>
            <a:r>
              <a:rPr lang="en-US" dirty="0">
                <a:latin typeface="gg sans"/>
              </a:rPr>
              <a:t>C</a:t>
            </a:r>
            <a:r>
              <a:rPr lang="en-US" b="0" i="0" dirty="0">
                <a:effectLst/>
                <a:latin typeface="gg sans"/>
              </a:rPr>
              <a:t>ollections, Abstract class, JavaFX, File </a:t>
            </a:r>
            <a:r>
              <a:rPr lang="en-US" dirty="0">
                <a:latin typeface="gg sans"/>
              </a:rPr>
              <a:t>I</a:t>
            </a:r>
            <a:r>
              <a:rPr lang="en-US" b="0" i="0" dirty="0">
                <a:effectLst/>
                <a:latin typeface="gg sans"/>
              </a:rPr>
              <a:t>/</a:t>
            </a:r>
            <a:r>
              <a:rPr lang="en-US" dirty="0">
                <a:latin typeface="gg sans"/>
              </a:rPr>
              <a:t>O</a:t>
            </a:r>
            <a:r>
              <a:rPr lang="en-US" b="0" i="0" dirty="0">
                <a:effectLst/>
                <a:latin typeface="gg sans"/>
              </a:rPr>
              <a:t>, Logging, Threads, and Serialization.</a:t>
            </a:r>
          </a:p>
          <a:p>
            <a:pPr marL="0" indent="0">
              <a:buNone/>
            </a:pPr>
            <a:r>
              <a:rPr lang="en-US" b="0" dirty="0">
                <a:effectLst/>
                <a:latin typeface="Times New Roman" panose="02020603050405020304" pitchFamily="18" charset="0"/>
                <a:cs typeface="Times New Roman" panose="02020603050405020304" pitchFamily="18" charset="0"/>
              </a:rPr>
              <a:t>Andrew Casey: </a:t>
            </a:r>
            <a:r>
              <a:rPr lang="en-US" b="0" dirty="0">
                <a:effectLst/>
                <a:latin typeface="gg sans"/>
                <a:cs typeface="Times New Roman" panose="02020603050405020304" pitchFamily="18" charset="0"/>
              </a:rPr>
              <a:t>L</a:t>
            </a:r>
            <a:r>
              <a:rPr lang="en-US" b="0" i="0" dirty="0">
                <a:effectLst/>
                <a:latin typeface="gg sans"/>
              </a:rPr>
              <a:t>ambdas, Polymorphic Collections, JavaFX and Serialization.</a:t>
            </a:r>
            <a:endParaRPr lang="en-US" b="0" dirty="0">
              <a:effectLst/>
              <a:latin typeface="Times New Roman" panose="02020603050405020304" pitchFamily="18" charset="0"/>
              <a:cs typeface="Times New Roman" panose="02020603050405020304" pitchFamily="18" charset="0"/>
            </a:endParaRPr>
          </a:p>
          <a:p>
            <a:pPr marL="0" indent="0">
              <a:buNone/>
            </a:pPr>
            <a:r>
              <a:rPr lang="en-US" b="0" dirty="0">
                <a:effectLst/>
                <a:latin typeface="Times New Roman" panose="02020603050405020304" pitchFamily="18" charset="0"/>
                <a:cs typeface="Times New Roman" panose="02020603050405020304" pitchFamily="18" charset="0"/>
              </a:rPr>
              <a:t>Will Zakroff</a:t>
            </a:r>
            <a:r>
              <a:rPr lang="en-US" dirty="0">
                <a:latin typeface="Times New Roman" panose="02020603050405020304" pitchFamily="18" charset="0"/>
                <a:cs typeface="Times New Roman" panose="02020603050405020304" pitchFamily="18" charset="0"/>
              </a:rPr>
              <a:t>: </a:t>
            </a:r>
            <a:r>
              <a:rPr lang="en-US" b="0" dirty="0">
                <a:effectLst/>
                <a:latin typeface="gg sans"/>
                <a:cs typeface="Times New Roman" panose="02020603050405020304" pitchFamily="18" charset="0"/>
              </a:rPr>
              <a:t>L</a:t>
            </a:r>
            <a:r>
              <a:rPr lang="en-US" b="0" i="0" dirty="0">
                <a:effectLst/>
                <a:latin typeface="gg sans"/>
              </a:rPr>
              <a:t>ambdas, Polymorphic Collections, JavaFX and Serialization.</a:t>
            </a:r>
            <a:endParaRPr lang="en-US" b="0" dirty="0">
              <a:effectLst/>
              <a:latin typeface="Times New Roman" panose="02020603050405020304" pitchFamily="18" charset="0"/>
              <a:cs typeface="Times New Roman" panose="02020603050405020304" pitchFamily="18" charset="0"/>
            </a:endParaRPr>
          </a:p>
          <a:p>
            <a:pPr marL="0" indent="0">
              <a:buNone/>
            </a:pPr>
            <a:r>
              <a:rPr lang="en-US" b="0" dirty="0">
                <a:effectLst/>
                <a:latin typeface="Times New Roman" panose="02020603050405020304" pitchFamily="18" charset="0"/>
                <a:cs typeface="Times New Roman" panose="02020603050405020304" pitchFamily="18" charset="0"/>
              </a:rPr>
              <a:t>Saadat Emilbekova</a:t>
            </a:r>
            <a:r>
              <a:rPr lang="en-US" dirty="0">
                <a:latin typeface="Times New Roman" panose="02020603050405020304" pitchFamily="18" charset="0"/>
                <a:cs typeface="Times New Roman" panose="02020603050405020304" pitchFamily="18" charset="0"/>
              </a:rPr>
              <a:t>: Polymorphic Collections, JavaFX</a:t>
            </a:r>
            <a:endParaRPr lang="en-US" b="0" dirty="0">
              <a:effectLst/>
              <a:latin typeface="Times New Roman" panose="02020603050405020304" pitchFamily="18" charset="0"/>
              <a:cs typeface="Times New Roman" panose="02020603050405020304" pitchFamily="18" charset="0"/>
            </a:endParaRPr>
          </a:p>
          <a:p>
            <a:pPr marL="0" indent="0">
              <a:buNone/>
            </a:pPr>
            <a:r>
              <a:rPr lang="en-US" b="0" dirty="0">
                <a:effectLst/>
                <a:latin typeface="Times New Roman" panose="02020603050405020304" pitchFamily="18" charset="0"/>
                <a:cs typeface="Times New Roman" panose="02020603050405020304" pitchFamily="18" charset="0"/>
              </a:rPr>
              <a:t>Dylan Jablonski: </a:t>
            </a:r>
            <a:r>
              <a:rPr lang="en-US" dirty="0">
                <a:latin typeface="Times New Roman" panose="02020603050405020304" pitchFamily="18" charset="0"/>
                <a:cs typeface="Times New Roman" panose="02020603050405020304" pitchFamily="18" charset="0"/>
              </a:rPr>
              <a:t>Polymorphic Collections, JavaFX, Sequence Diagram </a:t>
            </a:r>
            <a:endParaRPr lang="en-US" b="0" dirty="0">
              <a:effectLst/>
              <a:latin typeface="Times New Roman" panose="02020603050405020304" pitchFamily="18" charset="0"/>
              <a:cs typeface="Times New Roman" panose="02020603050405020304" pitchFamily="18" charset="0"/>
            </a:endParaRPr>
          </a:p>
          <a:p>
            <a:pPr marL="0" indent="0">
              <a:buNone/>
            </a:pPr>
            <a:endParaRPr lang="en-US" b="0" i="0" dirty="0">
              <a:effectLst/>
              <a:latin typeface="gg sans"/>
            </a:endParaRPr>
          </a:p>
        </p:txBody>
      </p:sp>
    </p:spTree>
    <p:extLst>
      <p:ext uri="{BB962C8B-B14F-4D97-AF65-F5344CB8AC3E}">
        <p14:creationId xmlns:p14="http://schemas.microsoft.com/office/powerpoint/2010/main" val="1546531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AC2FF-AD27-409B-B861-5A42C10D9E02}"/>
              </a:ext>
            </a:extLst>
          </p:cNvPr>
          <p:cNvSpPr>
            <a:spLocks noGrp="1"/>
          </p:cNvSpPr>
          <p:nvPr>
            <p:ph type="title"/>
          </p:nvPr>
        </p:nvSpPr>
        <p:spPr>
          <a:xfrm>
            <a:off x="3632200" y="905933"/>
            <a:ext cx="4995068" cy="965200"/>
          </a:xfrm>
        </p:spPr>
        <p:txBody>
          <a:bodyPr>
            <a:normAutofit/>
          </a:bodyPr>
          <a:lstStyle/>
          <a:p>
            <a:r>
              <a:rPr lang="en-US" dirty="0"/>
              <a:t>Project Overview</a:t>
            </a:r>
          </a:p>
        </p:txBody>
      </p:sp>
      <p:pic>
        <p:nvPicPr>
          <p:cNvPr id="9" name="Picture 8" descr="A green recycle bin with a wheel&#10;&#10;AI-generated content may be incorrect.">
            <a:extLst>
              <a:ext uri="{FF2B5EF4-FFF2-40B4-BE49-F238E27FC236}">
                <a16:creationId xmlns:a16="http://schemas.microsoft.com/office/drawing/2014/main" id="{017B6363-7D5F-F919-A166-1D3FC5015FF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7608" y="1704575"/>
            <a:ext cx="2724591" cy="3448849"/>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3" name="Content Placeholder 2">
            <a:extLst>
              <a:ext uri="{FF2B5EF4-FFF2-40B4-BE49-F238E27FC236}">
                <a16:creationId xmlns:a16="http://schemas.microsoft.com/office/drawing/2014/main" id="{CB0FEE92-3A4C-4DD5-BBF0-F1CA5577CF75}"/>
              </a:ext>
            </a:extLst>
          </p:cNvPr>
          <p:cNvSpPr>
            <a:spLocks noGrp="1"/>
          </p:cNvSpPr>
          <p:nvPr>
            <p:ph idx="1"/>
          </p:nvPr>
        </p:nvSpPr>
        <p:spPr>
          <a:xfrm>
            <a:off x="3810000" y="1704575"/>
            <a:ext cx="4995068" cy="3793067"/>
          </a:xfrm>
        </p:spPr>
        <p:txBody>
          <a:bodyPr>
            <a:normAutofit lnSpcReduction="10000"/>
          </a:bodyPr>
          <a:lstStyle/>
          <a:p>
            <a:pPr>
              <a:lnSpc>
                <a:spcPct val="90000"/>
              </a:lnSpc>
            </a:pPr>
            <a:r>
              <a:rPr lang="en-US" sz="1500" dirty="0"/>
              <a:t>What is the goal of our project?</a:t>
            </a:r>
          </a:p>
          <a:p>
            <a:pPr lvl="1">
              <a:lnSpc>
                <a:spcPct val="90000"/>
              </a:lnSpc>
              <a:buFont typeface="Wingdings" panose="05000000000000000000" pitchFamily="2" charset="2"/>
              <a:buChar char="Ø"/>
            </a:pPr>
            <a:r>
              <a:rPr lang="en-US" sz="1500" dirty="0"/>
              <a:t>Help people learn how to properly recycle by teaching people what each recycling material is and how you would recycle that material. </a:t>
            </a:r>
          </a:p>
          <a:p>
            <a:pPr>
              <a:lnSpc>
                <a:spcPct val="90000"/>
              </a:lnSpc>
            </a:pPr>
            <a:r>
              <a:rPr lang="en-US" sz="1500" dirty="0"/>
              <a:t>Why is our project socially relevant?</a:t>
            </a:r>
          </a:p>
          <a:p>
            <a:pPr lvl="1">
              <a:lnSpc>
                <a:spcPct val="90000"/>
              </a:lnSpc>
              <a:buFont typeface="Wingdings" panose="05000000000000000000" pitchFamily="2" charset="2"/>
              <a:buChar char="Ø"/>
            </a:pPr>
            <a:r>
              <a:rPr lang="en-US" sz="1500" dirty="0"/>
              <a:t>Our project is socially relevant due to it addressing the issues of pollution and waste, particularly due to the problem of improper recycling. Teaching people to correctly recycle, could lead to less waste and pollution as a whole. </a:t>
            </a:r>
          </a:p>
          <a:p>
            <a:pPr lvl="1">
              <a:lnSpc>
                <a:spcPct val="90000"/>
              </a:lnSpc>
            </a:pPr>
            <a:r>
              <a:rPr lang="en-US" sz="1500" dirty="0"/>
              <a:t>  What are the requirements (functionality) of your project?</a:t>
            </a:r>
          </a:p>
          <a:p>
            <a:pPr lvl="2">
              <a:lnSpc>
                <a:spcPct val="90000"/>
              </a:lnSpc>
              <a:buFont typeface="Wingdings" panose="05000000000000000000" pitchFamily="2" charset="2"/>
              <a:buChar char="Ø"/>
            </a:pPr>
            <a:r>
              <a:rPr lang="en-US" sz="1300" dirty="0"/>
              <a:t>Our functionality of our project was teaching recycling by letting users look up materials, calculate impact, play a recycling game, and simulate recycling behavior with different settings.</a:t>
            </a:r>
          </a:p>
          <a:p>
            <a:pPr lvl="2">
              <a:lnSpc>
                <a:spcPct val="90000"/>
              </a:lnSpc>
              <a:buFont typeface="Wingdings" panose="05000000000000000000" pitchFamily="2" charset="2"/>
              <a:buChar char="Ø"/>
            </a:pPr>
            <a:endParaRPr lang="en-US" sz="1300" dirty="0"/>
          </a:p>
        </p:txBody>
      </p:sp>
    </p:spTree>
    <p:extLst>
      <p:ext uri="{BB962C8B-B14F-4D97-AF65-F5344CB8AC3E}">
        <p14:creationId xmlns:p14="http://schemas.microsoft.com/office/powerpoint/2010/main" val="2878798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ADD15-55C2-4384-8BF1-793F2C38B47A}"/>
              </a:ext>
            </a:extLst>
          </p:cNvPr>
          <p:cNvSpPr>
            <a:spLocks noGrp="1"/>
          </p:cNvSpPr>
          <p:nvPr>
            <p:ph type="title"/>
          </p:nvPr>
        </p:nvSpPr>
        <p:spPr/>
        <p:txBody>
          <a:bodyPr/>
          <a:lstStyle/>
          <a:p>
            <a:r>
              <a:rPr lang="en-US" dirty="0"/>
              <a:t>UML Class Diagram</a:t>
            </a:r>
          </a:p>
        </p:txBody>
      </p:sp>
      <p:pic>
        <p:nvPicPr>
          <p:cNvPr id="9" name="Content Placeholder 8" descr="A screenshot of a computer screen&#10;&#10;AI-generated content may be incorrect.">
            <a:extLst>
              <a:ext uri="{FF2B5EF4-FFF2-40B4-BE49-F238E27FC236}">
                <a16:creationId xmlns:a16="http://schemas.microsoft.com/office/drawing/2014/main" id="{E1CA144D-8703-32C6-7066-980277EB243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24000" y="1805766"/>
            <a:ext cx="7267417" cy="4621537"/>
          </a:xfrm>
        </p:spPr>
      </p:pic>
    </p:spTree>
    <p:extLst>
      <p:ext uri="{BB962C8B-B14F-4D97-AF65-F5344CB8AC3E}">
        <p14:creationId xmlns:p14="http://schemas.microsoft.com/office/powerpoint/2010/main" val="4048289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06507-7372-456F-9DD0-AAF7087428C6}"/>
              </a:ext>
            </a:extLst>
          </p:cNvPr>
          <p:cNvSpPr>
            <a:spLocks noGrp="1"/>
          </p:cNvSpPr>
          <p:nvPr>
            <p:ph type="title"/>
          </p:nvPr>
        </p:nvSpPr>
        <p:spPr/>
        <p:txBody>
          <a:bodyPr/>
          <a:lstStyle/>
          <a:p>
            <a:r>
              <a:rPr lang="en-US" dirty="0"/>
              <a:t>UML Sequence Diagram</a:t>
            </a:r>
          </a:p>
        </p:txBody>
      </p:sp>
      <p:sp>
        <p:nvSpPr>
          <p:cNvPr id="13" name="Content Placeholder 12">
            <a:extLst>
              <a:ext uri="{FF2B5EF4-FFF2-40B4-BE49-F238E27FC236}">
                <a16:creationId xmlns:a16="http://schemas.microsoft.com/office/drawing/2014/main" id="{285A24CC-4F1E-29F1-0805-A5D98B500E0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24226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our cube prisms in a line">
            <a:extLst>
              <a:ext uri="{FF2B5EF4-FFF2-40B4-BE49-F238E27FC236}">
                <a16:creationId xmlns:a16="http://schemas.microsoft.com/office/drawing/2014/main" id="{EC94F56B-03C9-E0DC-2BAD-263850EC5FE9}"/>
              </a:ext>
            </a:extLst>
          </p:cNvPr>
          <p:cNvPicPr>
            <a:picLocks noChangeAspect="1"/>
          </p:cNvPicPr>
          <p:nvPr/>
        </p:nvPicPr>
        <p:blipFill>
          <a:blip r:embed="rId3"/>
          <a:srcRect l="24202" r="37115" b="-1"/>
          <a:stretch/>
        </p:blipFill>
        <p:spPr>
          <a:xfrm>
            <a:off x="5169693" y="10"/>
            <a:ext cx="397430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grpSp>
        <p:nvGrpSpPr>
          <p:cNvPr id="11" name="Group 10">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74570" y="0"/>
            <a:ext cx="1827609" cy="6858001"/>
            <a:chOff x="1320800" y="0"/>
            <a:chExt cx="2436813" cy="6858001"/>
          </a:xfrm>
        </p:grpSpPr>
        <p:sp>
          <p:nvSpPr>
            <p:cNvPr id="12"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3"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4"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5"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6"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7"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2" name="Title 1"/>
          <p:cNvSpPr>
            <a:spLocks noGrp="1"/>
          </p:cNvSpPr>
          <p:nvPr>
            <p:ph type="title"/>
          </p:nvPr>
        </p:nvSpPr>
        <p:spPr>
          <a:xfrm>
            <a:off x="729060" y="685800"/>
            <a:ext cx="3945510" cy="1752599"/>
          </a:xfrm>
        </p:spPr>
        <p:txBody>
          <a:bodyPr>
            <a:normAutofit/>
          </a:bodyPr>
          <a:lstStyle/>
          <a:p>
            <a:pPr algn="l"/>
            <a:r>
              <a:rPr lang="en-US" dirty="0"/>
              <a:t>Polymorphic Collections</a:t>
            </a:r>
            <a:endParaRPr lang="en-US"/>
          </a:p>
        </p:txBody>
      </p:sp>
      <p:sp>
        <p:nvSpPr>
          <p:cNvPr id="3" name="Content Placeholder 2"/>
          <p:cNvSpPr>
            <a:spLocks noGrp="1"/>
          </p:cNvSpPr>
          <p:nvPr>
            <p:ph idx="1"/>
          </p:nvPr>
        </p:nvSpPr>
        <p:spPr>
          <a:xfrm>
            <a:off x="482601" y="2666999"/>
            <a:ext cx="3945510" cy="3124201"/>
          </a:xfrm>
        </p:spPr>
        <p:txBody>
          <a:bodyPr>
            <a:normAutofit/>
          </a:bodyPr>
          <a:lstStyle/>
          <a:p>
            <a:pPr>
              <a:lnSpc>
                <a:spcPct val="90000"/>
              </a:lnSpc>
            </a:pPr>
            <a:r>
              <a:rPr lang="en-US" sz="900" dirty="0"/>
              <a:t>How did you use them in your application?</a:t>
            </a:r>
          </a:p>
          <a:p>
            <a:pPr lvl="1">
              <a:lnSpc>
                <a:spcPct val="90000"/>
              </a:lnSpc>
              <a:buFont typeface="Wingdings" panose="05000000000000000000" pitchFamily="2" charset="2"/>
              <a:buChar char="Ø"/>
            </a:pPr>
            <a:r>
              <a:rPr lang="en-US" sz="900" dirty="0"/>
              <a:t>We use polymorphic collection in our project by generating random material subclasses like Paper and Glass. Even though they are different classes, they can be treated the same because they inherit from the Material class, which lets us store them together and  work with them using shared methods. </a:t>
            </a:r>
          </a:p>
          <a:p>
            <a:pPr>
              <a:lnSpc>
                <a:spcPct val="90000"/>
              </a:lnSpc>
            </a:pPr>
            <a:r>
              <a:rPr lang="en-US" sz="900" dirty="0"/>
              <a:t>What code demonstrates how you handled different object types?</a:t>
            </a:r>
          </a:p>
          <a:p>
            <a:pPr lvl="1">
              <a:lnSpc>
                <a:spcPct val="90000"/>
              </a:lnSpc>
              <a:buFont typeface="Wingdings" panose="05000000000000000000" pitchFamily="2" charset="2"/>
              <a:buChar char="Ø"/>
            </a:pPr>
            <a:r>
              <a:rPr lang="en-US" sz="900" dirty="0"/>
              <a:t>In our code we have one method called attempt Recycle. Instead of checking exactly what kind of material it is , we checked what the material is able to do like if its compost, donate, and bin. This lets us recycle different materials. </a:t>
            </a:r>
          </a:p>
          <a:p>
            <a:pPr>
              <a:lnSpc>
                <a:spcPct val="90000"/>
              </a:lnSpc>
            </a:pPr>
            <a:r>
              <a:rPr lang="en-US" sz="900" dirty="0"/>
              <a:t>How did you avoid coupling to subclasses?</a:t>
            </a:r>
          </a:p>
          <a:p>
            <a:pPr lvl="1">
              <a:lnSpc>
                <a:spcPct val="90000"/>
              </a:lnSpc>
              <a:buFont typeface="Wingdings" panose="05000000000000000000" pitchFamily="2" charset="2"/>
              <a:buChar char="Ø"/>
            </a:pPr>
            <a:r>
              <a:rPr lang="en-US" sz="900" dirty="0"/>
              <a:t>Instead of checking the material’s exact class, we checking if it used an interface like Compostable or </a:t>
            </a:r>
            <a:r>
              <a:rPr lang="en-US" sz="900" dirty="0" err="1"/>
              <a:t>Binnable</a:t>
            </a:r>
            <a:r>
              <a:rPr lang="en-US" sz="900" dirty="0"/>
              <a:t>. This allows any material that can compost, bin, and add newer ones later without changing anything. In our project the code only care about what the material can do and not what class it is.</a:t>
            </a:r>
          </a:p>
        </p:txBody>
      </p:sp>
      <p:pic>
        <p:nvPicPr>
          <p:cNvPr id="8" name="Picture 7" descr="A grey trash can with a lid&#10;&#10;AI-generated content may be incorrect.">
            <a:extLst>
              <a:ext uri="{FF2B5EF4-FFF2-40B4-BE49-F238E27FC236}">
                <a16:creationId xmlns:a16="http://schemas.microsoft.com/office/drawing/2014/main" id="{0B670192-F4E0-B11B-F8EF-21F00251903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67719" y="1050547"/>
            <a:ext cx="760392" cy="1099303"/>
          </a:xfrm>
          <a:prstGeom prst="rect">
            <a:avLst/>
          </a:prstGeom>
        </p:spPr>
      </p:pic>
    </p:spTree>
    <p:extLst>
      <p:ext uri="{BB962C8B-B14F-4D97-AF65-F5344CB8AC3E}">
        <p14:creationId xmlns:p14="http://schemas.microsoft.com/office/powerpoint/2010/main" val="1726439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3302781"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p:nvPr>
        </p:nvSpPr>
        <p:spPr>
          <a:xfrm>
            <a:off x="372084" y="685801"/>
            <a:ext cx="2057400" cy="5105400"/>
          </a:xfrm>
        </p:spPr>
        <p:txBody>
          <a:bodyPr>
            <a:normAutofit/>
          </a:bodyPr>
          <a:lstStyle/>
          <a:p>
            <a:pPr algn="l"/>
            <a:r>
              <a:rPr lang="en-US" sz="2800">
                <a:solidFill>
                  <a:srgbClr val="FFFFFF"/>
                </a:solidFill>
              </a:rPr>
              <a:t>Abstract Classes and Interfaces</a:t>
            </a: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86469" y="0"/>
            <a:ext cx="1827609"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3" name="Content Placeholder 2"/>
          <p:cNvSpPr>
            <a:spLocks noGrp="1"/>
          </p:cNvSpPr>
          <p:nvPr>
            <p:ph idx="1"/>
          </p:nvPr>
        </p:nvSpPr>
        <p:spPr>
          <a:xfrm>
            <a:off x="3837829" y="685801"/>
            <a:ext cx="4789439" cy="5105400"/>
          </a:xfrm>
        </p:spPr>
        <p:txBody>
          <a:bodyPr>
            <a:normAutofit/>
          </a:bodyPr>
          <a:lstStyle/>
          <a:p>
            <a:pPr>
              <a:lnSpc>
                <a:spcPct val="90000"/>
              </a:lnSpc>
            </a:pPr>
            <a:r>
              <a:rPr lang="en-US" sz="1200" dirty="0"/>
              <a:t>Where did you use abstract classes?</a:t>
            </a:r>
          </a:p>
          <a:p>
            <a:pPr lvl="1">
              <a:lnSpc>
                <a:spcPct val="90000"/>
              </a:lnSpc>
              <a:buFont typeface="Wingdings" panose="05000000000000000000" pitchFamily="2" charset="2"/>
              <a:buChar char="Ø"/>
            </a:pPr>
            <a:r>
              <a:rPr lang="en-US" sz="1200" dirty="0"/>
              <a:t>We used an abstract class called Material</a:t>
            </a:r>
          </a:p>
          <a:p>
            <a:pPr>
              <a:lnSpc>
                <a:spcPct val="90000"/>
              </a:lnSpc>
            </a:pPr>
            <a:r>
              <a:rPr lang="en-US" sz="1200" dirty="0"/>
              <a:t>Why did you use them?</a:t>
            </a:r>
          </a:p>
          <a:p>
            <a:pPr lvl="1">
              <a:lnSpc>
                <a:spcPct val="90000"/>
              </a:lnSpc>
              <a:buFont typeface="Wingdings" panose="05000000000000000000" pitchFamily="2" charset="2"/>
              <a:buChar char="Ø"/>
            </a:pPr>
            <a:r>
              <a:rPr lang="en-US" sz="1200" dirty="0"/>
              <a:t>We used the Material class to allow subclass to share common variables and methods for materials, and to prevent anyone from making a generic material object that isn’t specific like Paper or Plastic.</a:t>
            </a:r>
          </a:p>
          <a:p>
            <a:pPr>
              <a:lnSpc>
                <a:spcPct val="90000"/>
              </a:lnSpc>
            </a:pPr>
            <a:r>
              <a:rPr lang="en-US" sz="1200" dirty="0"/>
              <a:t>Where were interfaces used?</a:t>
            </a:r>
          </a:p>
          <a:p>
            <a:pPr lvl="1">
              <a:lnSpc>
                <a:spcPct val="90000"/>
              </a:lnSpc>
              <a:buFont typeface="Wingdings" panose="05000000000000000000" pitchFamily="2" charset="2"/>
              <a:buChar char="Ø"/>
            </a:pPr>
            <a:r>
              <a:rPr lang="en-US" sz="1200" dirty="0"/>
              <a:t>We had interfaces like Disposable and Compostable and they were used to describe what a material can do. Example: The </a:t>
            </a:r>
            <a:r>
              <a:rPr lang="en-US" sz="1200" dirty="0" err="1"/>
              <a:t>Food_Waste</a:t>
            </a:r>
            <a:r>
              <a:rPr lang="en-US" sz="1200" dirty="0"/>
              <a:t> subclass of Material implements Compostable, showing that any </a:t>
            </a:r>
            <a:r>
              <a:rPr lang="en-US" sz="1200" dirty="0" err="1"/>
              <a:t>Food_Waste</a:t>
            </a:r>
            <a:r>
              <a:rPr lang="en-US" sz="1200" dirty="0"/>
              <a:t> is compostable. </a:t>
            </a:r>
          </a:p>
          <a:p>
            <a:pPr>
              <a:lnSpc>
                <a:spcPct val="90000"/>
              </a:lnSpc>
            </a:pPr>
            <a:r>
              <a:rPr lang="en-US" sz="1200" dirty="0"/>
              <a:t>Did you </a:t>
            </a:r>
            <a:r>
              <a:rPr lang="en-US" sz="1200" i="1" dirty="0"/>
              <a:t>have</a:t>
            </a:r>
            <a:r>
              <a:rPr lang="en-US" sz="1200" dirty="0"/>
              <a:t> to use interfaces for your project?</a:t>
            </a:r>
          </a:p>
          <a:p>
            <a:pPr lvl="1">
              <a:lnSpc>
                <a:spcPct val="90000"/>
              </a:lnSpc>
              <a:buFont typeface="Wingdings" panose="05000000000000000000" pitchFamily="2" charset="2"/>
              <a:buChar char="Ø"/>
            </a:pPr>
            <a:r>
              <a:rPr lang="en-US" sz="1200" dirty="0"/>
              <a:t>Yes, we had to use interfaces in our project due to needing to check if something could be composted or disposable without needing to know the exact type of material subclass it is.</a:t>
            </a:r>
          </a:p>
          <a:p>
            <a:pPr>
              <a:lnSpc>
                <a:spcPct val="90000"/>
              </a:lnSpc>
            </a:pPr>
            <a:r>
              <a:rPr lang="en-US" sz="1200" dirty="0"/>
              <a:t>What were the advantages/disadvantages of using interfaces?</a:t>
            </a:r>
          </a:p>
          <a:p>
            <a:pPr lvl="1">
              <a:lnSpc>
                <a:spcPct val="90000"/>
              </a:lnSpc>
              <a:buFont typeface="Wingdings" panose="05000000000000000000" pitchFamily="2" charset="2"/>
              <a:buChar char="Ø"/>
            </a:pPr>
            <a:r>
              <a:rPr lang="en-US" sz="1200" dirty="0"/>
              <a:t>An advantage of using interfaces is it decoupled the code, where we didn’t need to know what class, a material was, we only needed to know what it could do. A disadvantage is some materials implement many interfaces; this makes them a little more complicated to set up. </a:t>
            </a:r>
          </a:p>
          <a:p>
            <a:pPr>
              <a:lnSpc>
                <a:spcPct val="90000"/>
              </a:lnSpc>
            </a:pPr>
            <a:endParaRPr lang="en-US" sz="1200" dirty="0"/>
          </a:p>
        </p:txBody>
      </p:sp>
    </p:spTree>
    <p:extLst>
      <p:ext uri="{BB962C8B-B14F-4D97-AF65-F5344CB8AC3E}">
        <p14:creationId xmlns:p14="http://schemas.microsoft.com/office/powerpoint/2010/main" val="2385928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63" name="Group 62">
            <a:extLst>
              <a:ext uri="{FF2B5EF4-FFF2-40B4-BE49-F238E27FC236}">
                <a16:creationId xmlns:a16="http://schemas.microsoft.com/office/drawing/2014/main" id="{80B164F3-7502-452A-9B50-B46F936526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109" y="0"/>
            <a:ext cx="1827609" cy="6858001"/>
            <a:chOff x="1320800" y="0"/>
            <a:chExt cx="2436813" cy="6858001"/>
          </a:xfrm>
        </p:grpSpPr>
        <p:sp>
          <p:nvSpPr>
            <p:cNvPr id="64" name="Freeform 6">
              <a:extLst>
                <a:ext uri="{FF2B5EF4-FFF2-40B4-BE49-F238E27FC236}">
                  <a16:creationId xmlns:a16="http://schemas.microsoft.com/office/drawing/2014/main" id="{F8D9EA12-6051-46EE-9A00-6A72443797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65" name="Freeform 7">
              <a:extLst>
                <a:ext uri="{FF2B5EF4-FFF2-40B4-BE49-F238E27FC236}">
                  <a16:creationId xmlns:a16="http://schemas.microsoft.com/office/drawing/2014/main" id="{EE0409B1-4B1E-46FF-8AA5-068B60D3C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66" name="Freeform 8">
              <a:extLst>
                <a:ext uri="{FF2B5EF4-FFF2-40B4-BE49-F238E27FC236}">
                  <a16:creationId xmlns:a16="http://schemas.microsoft.com/office/drawing/2014/main" id="{646A2FAF-C431-4DF8-BE4F-75C965CD6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67" name="Freeform 9">
              <a:extLst>
                <a:ext uri="{FF2B5EF4-FFF2-40B4-BE49-F238E27FC236}">
                  <a16:creationId xmlns:a16="http://schemas.microsoft.com/office/drawing/2014/main" id="{FA3F9B87-2EA9-4FF8-A126-2A4CC6953C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68" name="Freeform 10">
              <a:extLst>
                <a:ext uri="{FF2B5EF4-FFF2-40B4-BE49-F238E27FC236}">
                  <a16:creationId xmlns:a16="http://schemas.microsoft.com/office/drawing/2014/main" id="{FE91666D-09D9-41B6-9278-2D1E80EBFC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69" name="Freeform 11">
              <a:extLst>
                <a:ext uri="{FF2B5EF4-FFF2-40B4-BE49-F238E27FC236}">
                  <a16:creationId xmlns:a16="http://schemas.microsoft.com/office/drawing/2014/main" id="{6C234DDD-BA55-48FD-9851-5A6E61E262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2" name="Title 1"/>
          <p:cNvSpPr>
            <a:spLocks noGrp="1"/>
          </p:cNvSpPr>
          <p:nvPr>
            <p:ph type="title"/>
          </p:nvPr>
        </p:nvSpPr>
        <p:spPr>
          <a:xfrm>
            <a:off x="1320800" y="685800"/>
            <a:ext cx="1901722" cy="1752599"/>
          </a:xfrm>
        </p:spPr>
        <p:txBody>
          <a:bodyPr anchor="b">
            <a:normAutofit/>
          </a:bodyPr>
          <a:lstStyle/>
          <a:p>
            <a:pPr algn="l"/>
            <a:r>
              <a:rPr lang="en-US" sz="2800"/>
              <a:t>JavaFX GUI</a:t>
            </a:r>
          </a:p>
        </p:txBody>
      </p:sp>
      <p:sp>
        <p:nvSpPr>
          <p:cNvPr id="3" name="Content Placeholder 2"/>
          <p:cNvSpPr>
            <a:spLocks noGrp="1"/>
          </p:cNvSpPr>
          <p:nvPr>
            <p:ph idx="1"/>
          </p:nvPr>
        </p:nvSpPr>
        <p:spPr>
          <a:xfrm>
            <a:off x="881755" y="2668905"/>
            <a:ext cx="2462442" cy="3213896"/>
          </a:xfrm>
        </p:spPr>
        <p:txBody>
          <a:bodyPr anchor="t">
            <a:normAutofit/>
          </a:bodyPr>
          <a:lstStyle/>
          <a:p>
            <a:r>
              <a:rPr lang="en-US" sz="1600" dirty="0"/>
              <a:t>What was the most challenging aspect of your GUI?</a:t>
            </a:r>
          </a:p>
          <a:p>
            <a:pPr lvl="1">
              <a:buFont typeface="Wingdings" panose="05000000000000000000" pitchFamily="2" charset="2"/>
              <a:buChar char="Ø"/>
            </a:pPr>
            <a:r>
              <a:rPr lang="en-US" sz="1200" dirty="0"/>
              <a:t>The most challenging part of the GUI was trying to manage all of the different user choices a user could pick and updating the screen correctly with proper information and without confusing the user.</a:t>
            </a:r>
          </a:p>
          <a:p>
            <a:pPr lvl="1"/>
            <a:endParaRPr lang="en-US" sz="1200" dirty="0"/>
          </a:p>
        </p:txBody>
      </p:sp>
      <p:sp>
        <p:nvSpPr>
          <p:cNvPr id="71" name="Rounded Rectangle 16">
            <a:extLst>
              <a:ext uri="{FF2B5EF4-FFF2-40B4-BE49-F238E27FC236}">
                <a16:creationId xmlns:a16="http://schemas.microsoft.com/office/drawing/2014/main" id="{1A1414DF-B074-4B70-ACC0-4DE4D8B7AA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65871" y="648931"/>
            <a:ext cx="5161397"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73B4678-6F52-23BB-8D95-6AD494E4ED31}"/>
              </a:ext>
            </a:extLst>
          </p:cNvPr>
          <p:cNvPicPr>
            <a:picLocks noChangeAspect="1"/>
          </p:cNvPicPr>
          <p:nvPr/>
        </p:nvPicPr>
        <p:blipFill>
          <a:blip r:embed="rId3"/>
          <a:srcRect l="22854" r="22616" b="1"/>
          <a:stretch/>
        </p:blipFill>
        <p:spPr>
          <a:xfrm>
            <a:off x="3705901" y="1011765"/>
            <a:ext cx="4678019" cy="4546708"/>
          </a:xfrm>
          <a:prstGeom prst="rect">
            <a:avLst/>
          </a:prstGeom>
        </p:spPr>
      </p:pic>
    </p:spTree>
    <p:extLst>
      <p:ext uri="{BB962C8B-B14F-4D97-AF65-F5344CB8AC3E}">
        <p14:creationId xmlns:p14="http://schemas.microsoft.com/office/powerpoint/2010/main" val="3746842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8375697-2869-412A-AEB4-B32967993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red triangle with a exclamation mark&#10;&#10;AI-generated content may be incorrect.">
            <a:extLst>
              <a:ext uri="{FF2B5EF4-FFF2-40B4-BE49-F238E27FC236}">
                <a16:creationId xmlns:a16="http://schemas.microsoft.com/office/drawing/2014/main" id="{338C2B09-BDA6-B225-D7D5-517040AAA204}"/>
              </a:ext>
            </a:extLst>
          </p:cNvPr>
          <p:cNvPicPr>
            <a:picLocks noChangeAspect="1"/>
          </p:cNvPicPr>
          <p:nvPr/>
        </p:nvPicPr>
        <p:blipFill>
          <a:blip r:embed="rId3">
            <a:extLst>
              <a:ext uri="{28A0092B-C50C-407E-A947-70E740481C1C}">
                <a14:useLocalDpi xmlns:a14="http://schemas.microsoft.com/office/drawing/2010/main" val="0"/>
              </a:ext>
            </a:extLst>
          </a:blip>
          <a:srcRect l="34820" t="9091" r="18189"/>
          <a:stretch/>
        </p:blipFill>
        <p:spPr>
          <a:xfrm>
            <a:off x="20" y="10"/>
            <a:ext cx="3544889" cy="6857990"/>
          </a:xfrm>
          <a:prstGeom prst="rect">
            <a:avLst/>
          </a:prstGeom>
        </p:spPr>
      </p:pic>
      <p:grpSp>
        <p:nvGrpSpPr>
          <p:cNvPr id="8" name="Group 7">
            <a:extLst>
              <a:ext uri="{FF2B5EF4-FFF2-40B4-BE49-F238E27FC236}">
                <a16:creationId xmlns:a16="http://schemas.microsoft.com/office/drawing/2014/main" id="{2DE9E2D4-C94D-4382-BD75-9A451C3DC7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17698" y="-12875"/>
            <a:ext cx="1953297" cy="6890194"/>
            <a:chOff x="2199787" y="-12875"/>
            <a:chExt cx="2679011" cy="6890194"/>
          </a:xfrm>
        </p:grpSpPr>
        <p:sp useBgFill="1">
          <p:nvSpPr>
            <p:cNvPr id="13" name="Rectangle 19">
              <a:extLst>
                <a:ext uri="{FF2B5EF4-FFF2-40B4-BE49-F238E27FC236}">
                  <a16:creationId xmlns:a16="http://schemas.microsoft.com/office/drawing/2014/main" id="{8348A120-519A-4F2A-BE9F-C1CC48B109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2">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20">
              <a:extLst>
                <a:ext uri="{FF2B5EF4-FFF2-40B4-BE49-F238E27FC236}">
                  <a16:creationId xmlns:a16="http://schemas.microsoft.com/office/drawing/2014/main" id="{8AE68E3F-5084-4FF1-9164-9A44B19D39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2">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7884AB1D-699B-435C-BC0A-D649097B95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70459" y="0"/>
            <a:ext cx="1827609" cy="6858001"/>
            <a:chOff x="1320800" y="0"/>
            <a:chExt cx="2436813" cy="6858001"/>
          </a:xfrm>
        </p:grpSpPr>
        <p:sp>
          <p:nvSpPr>
            <p:cNvPr id="17" name="Freeform 6">
              <a:extLst>
                <a:ext uri="{FF2B5EF4-FFF2-40B4-BE49-F238E27FC236}">
                  <a16:creationId xmlns:a16="http://schemas.microsoft.com/office/drawing/2014/main" id="{E081C1DB-D6A0-4ED6-A4FC-16466E903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8" name="Freeform 7">
              <a:extLst>
                <a:ext uri="{FF2B5EF4-FFF2-40B4-BE49-F238E27FC236}">
                  <a16:creationId xmlns:a16="http://schemas.microsoft.com/office/drawing/2014/main" id="{0BE09B71-5BD8-4B95-8DE8-A10B0657D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9" name="Freeform 8">
              <a:extLst>
                <a:ext uri="{FF2B5EF4-FFF2-40B4-BE49-F238E27FC236}">
                  <a16:creationId xmlns:a16="http://schemas.microsoft.com/office/drawing/2014/main" id="{F5AAF0BD-4755-42CE-B339-2C2746BB7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20" name="Freeform 9">
              <a:extLst>
                <a:ext uri="{FF2B5EF4-FFF2-40B4-BE49-F238E27FC236}">
                  <a16:creationId xmlns:a16="http://schemas.microsoft.com/office/drawing/2014/main" id="{3824AAED-F160-40F4-8FBB-F674A4ECF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1" name="Freeform 10">
              <a:extLst>
                <a:ext uri="{FF2B5EF4-FFF2-40B4-BE49-F238E27FC236}">
                  <a16:creationId xmlns:a16="http://schemas.microsoft.com/office/drawing/2014/main" id="{2D4B81E4-BEC2-45B9-8242-EB3960183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22" name="Freeform 11">
              <a:extLst>
                <a:ext uri="{FF2B5EF4-FFF2-40B4-BE49-F238E27FC236}">
                  <a16:creationId xmlns:a16="http://schemas.microsoft.com/office/drawing/2014/main" id="{3CF69791-86E8-4D88-B224-E0D2775DC0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2" name="Title 1"/>
          <p:cNvSpPr>
            <a:spLocks noGrp="1"/>
          </p:cNvSpPr>
          <p:nvPr>
            <p:ph type="title"/>
          </p:nvPr>
        </p:nvSpPr>
        <p:spPr>
          <a:xfrm>
            <a:off x="2971799" y="685800"/>
            <a:ext cx="5509418" cy="1413933"/>
          </a:xfrm>
        </p:spPr>
        <p:txBody>
          <a:bodyPr>
            <a:normAutofit/>
          </a:bodyPr>
          <a:lstStyle/>
          <a:p>
            <a:r>
              <a:rPr lang="en-US"/>
              <a:t>Customized Error Handling</a:t>
            </a:r>
            <a:endParaRPr lang="en-US" dirty="0"/>
          </a:p>
        </p:txBody>
      </p:sp>
      <p:sp>
        <p:nvSpPr>
          <p:cNvPr id="3" name="Content Placeholder 2"/>
          <p:cNvSpPr>
            <a:spLocks noGrp="1"/>
          </p:cNvSpPr>
          <p:nvPr>
            <p:ph idx="1"/>
          </p:nvPr>
        </p:nvSpPr>
        <p:spPr>
          <a:xfrm>
            <a:off x="2882900" y="2048933"/>
            <a:ext cx="5744367" cy="3742267"/>
          </a:xfrm>
        </p:spPr>
        <p:txBody>
          <a:bodyPr>
            <a:normAutofit/>
          </a:bodyPr>
          <a:lstStyle/>
          <a:p>
            <a:r>
              <a:rPr lang="en-US" dirty="0"/>
              <a:t>Where did you use it?</a:t>
            </a:r>
          </a:p>
          <a:p>
            <a:pPr lvl="1">
              <a:buFont typeface="Wingdings" panose="05000000000000000000" pitchFamily="2" charset="2"/>
              <a:buChar char="Ø"/>
            </a:pPr>
            <a:r>
              <a:rPr lang="en-US" dirty="0"/>
              <a:t>We used the custom exceptions when recycling a material failed, like when composting or disposing didn’t work</a:t>
            </a:r>
          </a:p>
          <a:p>
            <a:r>
              <a:rPr lang="en-US" dirty="0"/>
              <a:t>Did you like using it?  Or did you feel it was overkill?</a:t>
            </a:r>
          </a:p>
          <a:p>
            <a:pPr lvl="1">
              <a:buFont typeface="Wingdings" panose="05000000000000000000" pitchFamily="2" charset="2"/>
              <a:buChar char="Ø"/>
            </a:pPr>
            <a:r>
              <a:rPr lang="en-US" dirty="0"/>
              <a:t>We liked using these exception due to it showing exactly what went wrong. </a:t>
            </a:r>
          </a:p>
        </p:txBody>
      </p:sp>
    </p:spTree>
    <p:extLst>
      <p:ext uri="{BB962C8B-B14F-4D97-AF65-F5344CB8AC3E}">
        <p14:creationId xmlns:p14="http://schemas.microsoft.com/office/powerpoint/2010/main" val="394957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a:t>
            </a:r>
            <a:r>
              <a:rPr lang="en-US" dirty="0" err="1"/>
              <a:t>Input/Output</a:t>
            </a:r>
            <a:endParaRPr lang="en-US" dirty="0"/>
          </a:p>
        </p:txBody>
      </p:sp>
      <p:sp>
        <p:nvSpPr>
          <p:cNvPr id="3" name="Content Placeholder 2"/>
          <p:cNvSpPr>
            <a:spLocks noGrp="1"/>
          </p:cNvSpPr>
          <p:nvPr>
            <p:ph idx="1"/>
          </p:nvPr>
        </p:nvSpPr>
        <p:spPr/>
        <p:txBody>
          <a:bodyPr>
            <a:normAutofit fontScale="85000" lnSpcReduction="20000"/>
          </a:bodyPr>
          <a:lstStyle/>
          <a:p>
            <a:r>
              <a:rPr lang="en-US" dirty="0"/>
              <a:t>What were your file input/output strategies?</a:t>
            </a:r>
          </a:p>
          <a:p>
            <a:pPr lvl="1">
              <a:buFont typeface="Wingdings" panose="05000000000000000000" pitchFamily="2" charset="2"/>
              <a:buChar char="Ø"/>
            </a:pPr>
            <a:r>
              <a:rPr lang="en-US" dirty="0"/>
              <a:t>In Gui_Info, we used file input to read data from categories.csv. This file would hold information about each interface like Binnable and Compostable that would show in the Info screen.</a:t>
            </a:r>
          </a:p>
          <a:p>
            <a:pPr lvl="1">
              <a:buFont typeface="Wingdings" panose="05000000000000000000" pitchFamily="2" charset="2"/>
              <a:buChar char="Ø"/>
            </a:pPr>
            <a:r>
              <a:rPr lang="en-US" dirty="0"/>
              <a:t>In our </a:t>
            </a:r>
            <a:r>
              <a:rPr lang="en-US" dirty="0" err="1"/>
              <a:t>Gui_Calculator</a:t>
            </a:r>
            <a:r>
              <a:rPr lang="en-US" dirty="0"/>
              <a:t> and </a:t>
            </a:r>
            <a:r>
              <a:rPr lang="en-US" dirty="0" err="1"/>
              <a:t>Impact_Calculator</a:t>
            </a:r>
            <a:r>
              <a:rPr lang="en-US" dirty="0"/>
              <a:t>, we used file input/output by serializing and deserializing Material objects. This allowed us to save java objects into a .txt file like plastic.txt and load them back later.</a:t>
            </a:r>
          </a:p>
          <a:p>
            <a:r>
              <a:rPr lang="en-US" dirty="0"/>
              <a:t>Where did you use serialization?</a:t>
            </a:r>
          </a:p>
          <a:p>
            <a:pPr lvl="1">
              <a:buFont typeface="Wingdings" panose="05000000000000000000" pitchFamily="2" charset="2"/>
              <a:buChar char="Ø"/>
            </a:pPr>
            <a:r>
              <a:rPr lang="en-US" dirty="0"/>
              <a:t>We used serialization when saving material objects into .txt files.</a:t>
            </a:r>
          </a:p>
          <a:p>
            <a:pPr lvl="1">
              <a:buFont typeface="Wingdings" panose="05000000000000000000" pitchFamily="2" charset="2"/>
              <a:buChar char="Ø"/>
            </a:pPr>
            <a:r>
              <a:rPr lang="en-US" dirty="0"/>
              <a:t>We use deserialization when loading the objects back from the files so you could calculate impact scores in the Calculator.</a:t>
            </a:r>
          </a:p>
        </p:txBody>
      </p:sp>
    </p:spTree>
    <p:extLst>
      <p:ext uri="{BB962C8B-B14F-4D97-AF65-F5344CB8AC3E}">
        <p14:creationId xmlns:p14="http://schemas.microsoft.com/office/powerpoint/2010/main" val="458283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E10C0601D1FBB4C9B259D6FF057811C" ma:contentTypeVersion="6" ma:contentTypeDescription="Create a new document." ma:contentTypeScope="" ma:versionID="fc518b10c86d31da9edb6665f7df458c">
  <xsd:schema xmlns:xsd="http://www.w3.org/2001/XMLSchema" xmlns:xs="http://www.w3.org/2001/XMLSchema" xmlns:p="http://schemas.microsoft.com/office/2006/metadata/properties" xmlns:ns3="c098679b-c0c6-4dc6-ad69-d454db763082" targetNamespace="http://schemas.microsoft.com/office/2006/metadata/properties" ma:root="true" ma:fieldsID="9082ee3b56dc22aa272630a2fde29416" ns3:_="">
    <xsd:import namespace="c098679b-c0c6-4dc6-ad69-d454db763082"/>
    <xsd:element name="properties">
      <xsd:complexType>
        <xsd:sequence>
          <xsd:element name="documentManagement">
            <xsd:complexType>
              <xsd:all>
                <xsd:element ref="ns3:MediaServiceDateTaken" minOccurs="0"/>
                <xsd:element ref="ns3:_activity" minOccurs="0"/>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98679b-c0c6-4dc6-ad69-d454db763082"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_activity" ma:index="9" nillable="true" ma:displayName="_activity" ma:hidden="true" ma:internalName="_activity">
      <xsd:simpleType>
        <xsd:restriction base="dms:Note"/>
      </xsd:simpleType>
    </xsd:element>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c098679b-c0c6-4dc6-ad69-d454db763082" xsi:nil="true"/>
  </documentManagement>
</p:properties>
</file>

<file path=customXml/itemProps1.xml><?xml version="1.0" encoding="utf-8"?>
<ds:datastoreItem xmlns:ds="http://schemas.openxmlformats.org/officeDocument/2006/customXml" ds:itemID="{03872399-E73C-41D0-8F12-C72A5FF5864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098679b-c0c6-4dc6-ad69-d454db76308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0D75DC9-AE00-4C5B-BD30-C9A5485B65F4}">
  <ds:schemaRefs>
    <ds:schemaRef ds:uri="http://schemas.microsoft.com/sharepoint/v3/contenttype/forms"/>
  </ds:schemaRefs>
</ds:datastoreItem>
</file>

<file path=customXml/itemProps3.xml><?xml version="1.0" encoding="utf-8"?>
<ds:datastoreItem xmlns:ds="http://schemas.openxmlformats.org/officeDocument/2006/customXml" ds:itemID="{41186AF6-C350-4A27-929C-3A2C442D93CB}">
  <ds:schemaRefs>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schemas.microsoft.com/office/2006/metadata/properties"/>
    <ds:schemaRef ds:uri="http://purl.org/dc/elements/1.1/"/>
    <ds:schemaRef ds:uri="http://purl.org/dc/terms/"/>
    <ds:schemaRef ds:uri="c098679b-c0c6-4dc6-ad69-d454db76308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3219</TotalTime>
  <Words>1073</Words>
  <Application>Microsoft Office PowerPoint</Application>
  <PresentationFormat>On-screen Show (4:3)</PresentationFormat>
  <Paragraphs>72</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Comic Sans MS</vt:lpstr>
      <vt:lpstr>Corbel</vt:lpstr>
      <vt:lpstr>gg sans</vt:lpstr>
      <vt:lpstr>Times New Roman</vt:lpstr>
      <vt:lpstr>Wingdings</vt:lpstr>
      <vt:lpstr>Parallax</vt:lpstr>
      <vt:lpstr>Recycling Aid</vt:lpstr>
      <vt:lpstr>Project Overview</vt:lpstr>
      <vt:lpstr>UML Class Diagram</vt:lpstr>
      <vt:lpstr>UML Sequence Diagram</vt:lpstr>
      <vt:lpstr>Polymorphic Collections</vt:lpstr>
      <vt:lpstr>Abstract Classes and Interfaces</vt:lpstr>
      <vt:lpstr>JavaFX GUI</vt:lpstr>
      <vt:lpstr>Customized Error Handling</vt:lpstr>
      <vt:lpstr>File Input/Output</vt:lpstr>
      <vt:lpstr>Use of logging</vt:lpstr>
      <vt:lpstr>Lambda Expressions (beyond .forEach() and event handling)</vt:lpstr>
      <vt:lpstr>Design Patterns</vt:lpstr>
      <vt:lpstr>Threads</vt:lpstr>
      <vt:lpstr>Team 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for Presentation (feel free to customize look)</dc:title>
  <dc:creator>Count Petofi</dc:creator>
  <cp:lastModifiedBy>Jablonski, Dylan Joseph</cp:lastModifiedBy>
  <cp:revision>12</cp:revision>
  <dcterms:created xsi:type="dcterms:W3CDTF">2014-08-30T18:11:00Z</dcterms:created>
  <dcterms:modified xsi:type="dcterms:W3CDTF">2025-04-28T17:32:34Z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0x010100FE10C0601D1FBB4C9B259D6FF057811C</vt:lpwstr>
  </property>
</Properties>
</file>