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4"/>
  </p:sldMasterIdLst>
  <p:sldIdLst>
    <p:sldId id="256" r:id="rId5"/>
    <p:sldId id="266" r:id="rId6"/>
    <p:sldId id="275" r:id="rId7"/>
    <p:sldId id="267" r:id="rId8"/>
    <p:sldId id="274" r:id="rId9"/>
    <p:sldId id="268" r:id="rId10"/>
    <p:sldId id="257" r:id="rId11"/>
    <p:sldId id="258" r:id="rId12"/>
    <p:sldId id="271" r:id="rId13"/>
    <p:sldId id="260" r:id="rId14"/>
    <p:sldId id="261" r:id="rId15"/>
    <p:sldId id="273" r:id="rId16"/>
    <p:sldId id="272" r:id="rId17"/>
    <p:sldId id="269" r:id="rId18"/>
    <p:sldId id="265" r:id="rId19"/>
    <p:sldId id="270" r:id="rId20"/>
    <p:sldId id="264"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F5B92F-0731-4FA6-8538-4DB3A958FF3D}" v="496" dt="2025-04-29T17:16:44.860"/>
    <p1510:client id="{3FF2DF4E-37E1-4D3A-A0A7-902647A2B30D}" v="32" dt="2025-04-29T17:17:17.9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179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325773" y="6117336"/>
            <a:ext cx="857473" cy="365125"/>
          </a:xfrm>
        </p:spPr>
        <p:txBody>
          <a:bodyPr/>
          <a:lstStyle/>
          <a:p>
            <a:fld id="{66C03C0E-3F98-4A8B-BCFE-F0C905038B8C}" type="datetimeFigureOut">
              <a:rPr lang="en-US" smtClean="0"/>
              <a:t>4/29/2025</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1D68EC02-F02D-4FE7-B83E-84AAD57E1E19}" type="slidenum">
              <a:rPr lang="en-US" smtClean="0"/>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704854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C03C0E-3F98-4A8B-BCFE-F0C905038B8C}"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68EC02-F02D-4FE7-B83E-84AAD57E1E19}" type="slidenum">
              <a:rPr lang="en-US" smtClean="0"/>
              <a:t>‹#›</a:t>
            </a:fld>
            <a:endParaRPr lang="en-US"/>
          </a:p>
        </p:txBody>
      </p:sp>
    </p:spTree>
    <p:extLst>
      <p:ext uri="{BB962C8B-B14F-4D97-AF65-F5344CB8AC3E}">
        <p14:creationId xmlns:p14="http://schemas.microsoft.com/office/powerpoint/2010/main" val="2893403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C03C0E-3F98-4A8B-BCFE-F0C905038B8C}"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68EC02-F02D-4FE7-B83E-84AAD57E1E19}" type="slidenum">
              <a:rPr lang="en-US" smtClean="0"/>
              <a:t>‹#›</a:t>
            </a:fld>
            <a:endParaRPr lang="en-US"/>
          </a:p>
        </p:txBody>
      </p:sp>
    </p:spTree>
    <p:extLst>
      <p:ext uri="{BB962C8B-B14F-4D97-AF65-F5344CB8AC3E}">
        <p14:creationId xmlns:p14="http://schemas.microsoft.com/office/powerpoint/2010/main" val="1180203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C03C0E-3F98-4A8B-BCFE-F0C905038B8C}"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68EC02-F02D-4FE7-B83E-84AAD57E1E19}" type="slidenum">
              <a:rPr lang="en-US" smtClean="0"/>
              <a:t>‹#›</a:t>
            </a:fld>
            <a:endParaRPr lang="en-US"/>
          </a:p>
        </p:txBody>
      </p:sp>
    </p:spTree>
    <p:extLst>
      <p:ext uri="{BB962C8B-B14F-4D97-AF65-F5344CB8AC3E}">
        <p14:creationId xmlns:p14="http://schemas.microsoft.com/office/powerpoint/2010/main" val="1985434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C03C0E-3F98-4A8B-BCFE-F0C905038B8C}"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68EC02-F02D-4FE7-B83E-84AAD57E1E19}" type="slidenum">
              <a:rPr lang="en-US" smtClean="0"/>
              <a:t>‹#›</a:t>
            </a:fld>
            <a:endParaRPr lang="en-US"/>
          </a:p>
        </p:txBody>
      </p:sp>
    </p:spTree>
    <p:extLst>
      <p:ext uri="{BB962C8B-B14F-4D97-AF65-F5344CB8AC3E}">
        <p14:creationId xmlns:p14="http://schemas.microsoft.com/office/powerpoint/2010/main" val="2582603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C03C0E-3F98-4A8B-BCFE-F0C905038B8C}"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68EC02-F02D-4FE7-B83E-84AAD57E1E19}" type="slidenum">
              <a:rPr lang="en-US" smtClean="0"/>
              <a:t>‹#›</a:t>
            </a:fld>
            <a:endParaRPr lang="en-US"/>
          </a:p>
        </p:txBody>
      </p:sp>
    </p:spTree>
    <p:extLst>
      <p:ext uri="{BB962C8B-B14F-4D97-AF65-F5344CB8AC3E}">
        <p14:creationId xmlns:p14="http://schemas.microsoft.com/office/powerpoint/2010/main" val="1554201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C03C0E-3F98-4A8B-BCFE-F0C905038B8C}"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68EC02-F02D-4FE7-B83E-84AAD57E1E19}" type="slidenum">
              <a:rPr lang="en-US" smtClean="0"/>
              <a:t>‹#›</a:t>
            </a:fld>
            <a:endParaRPr lang="en-US"/>
          </a:p>
        </p:txBody>
      </p:sp>
    </p:spTree>
    <p:extLst>
      <p:ext uri="{BB962C8B-B14F-4D97-AF65-F5344CB8AC3E}">
        <p14:creationId xmlns:p14="http://schemas.microsoft.com/office/powerpoint/2010/main" val="1224763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C03C0E-3F98-4A8B-BCFE-F0C905038B8C}"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68EC02-F02D-4FE7-B83E-84AAD57E1E19}" type="slidenum">
              <a:rPr lang="en-US" smtClean="0"/>
              <a:t>‹#›</a:t>
            </a:fld>
            <a:endParaRPr lang="en-US"/>
          </a:p>
        </p:txBody>
      </p:sp>
    </p:spTree>
    <p:extLst>
      <p:ext uri="{BB962C8B-B14F-4D97-AF65-F5344CB8AC3E}">
        <p14:creationId xmlns:p14="http://schemas.microsoft.com/office/powerpoint/2010/main" val="17797526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C03C0E-3F98-4A8B-BCFE-F0C905038B8C}"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68EC02-F02D-4FE7-B83E-84AAD57E1E19}" type="slidenum">
              <a:rPr lang="en-US" smtClean="0"/>
              <a:t>‹#›</a:t>
            </a:fld>
            <a:endParaRPr lang="en-US"/>
          </a:p>
        </p:txBody>
      </p:sp>
    </p:spTree>
    <p:extLst>
      <p:ext uri="{BB962C8B-B14F-4D97-AF65-F5344CB8AC3E}">
        <p14:creationId xmlns:p14="http://schemas.microsoft.com/office/powerpoint/2010/main" val="3582501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344329" y="6108173"/>
            <a:ext cx="857473" cy="365125"/>
          </a:xfrm>
        </p:spPr>
        <p:txBody>
          <a:bodyPr/>
          <a:lstStyle/>
          <a:p>
            <a:fld id="{66C03C0E-3F98-4A8B-BCFE-F0C905038B8C}" type="datetimeFigureOut">
              <a:rPr lang="en-US" smtClean="0"/>
              <a:t>4/29/2025</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1D68EC02-F02D-4FE7-B83E-84AAD57E1E19}" type="slidenum">
              <a:rPr lang="en-US" smtClean="0"/>
              <a:t>‹#›</a:t>
            </a:fld>
            <a:endParaRPr lang="en-US"/>
          </a:p>
        </p:txBody>
      </p:sp>
    </p:spTree>
    <p:extLst>
      <p:ext uri="{BB962C8B-B14F-4D97-AF65-F5344CB8AC3E}">
        <p14:creationId xmlns:p14="http://schemas.microsoft.com/office/powerpoint/2010/main" val="1784724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C03C0E-3F98-4A8B-BCFE-F0C905038B8C}"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1D68EC02-F02D-4FE7-B83E-84AAD57E1E19}" type="slidenum">
              <a:rPr lang="en-US" smtClean="0"/>
              <a:t>‹#›</a:t>
            </a:fld>
            <a:endParaRPr lang="en-US"/>
          </a:p>
        </p:txBody>
      </p:sp>
    </p:spTree>
    <p:extLst>
      <p:ext uri="{BB962C8B-B14F-4D97-AF65-F5344CB8AC3E}">
        <p14:creationId xmlns:p14="http://schemas.microsoft.com/office/powerpoint/2010/main" val="1242972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6C03C0E-3F98-4A8B-BCFE-F0C905038B8C}"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68EC02-F02D-4FE7-B83E-84AAD57E1E19}" type="slidenum">
              <a:rPr lang="en-US" smtClean="0"/>
              <a:t>‹#›</a:t>
            </a:fld>
            <a:endParaRPr lang="en-US"/>
          </a:p>
        </p:txBody>
      </p:sp>
    </p:spTree>
    <p:extLst>
      <p:ext uri="{BB962C8B-B14F-4D97-AF65-F5344CB8AC3E}">
        <p14:creationId xmlns:p14="http://schemas.microsoft.com/office/powerpoint/2010/main" val="756000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03C0E-3F98-4A8B-BCFE-F0C905038B8C}" type="datetimeFigureOut">
              <a:rPr lang="en-US" smtClean="0"/>
              <a:t>4/29/2025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68EC02-F02D-4FE7-B83E-84AAD57E1E19}" type="slidenum">
              <a:rPr lang="en-US" smtClean="0"/>
              <a:t>‹#›</a:t>
            </a:fld>
            <a:endParaRPr lang="en-US"/>
          </a:p>
        </p:txBody>
      </p:sp>
    </p:spTree>
    <p:extLst>
      <p:ext uri="{BB962C8B-B14F-4D97-AF65-F5344CB8AC3E}">
        <p14:creationId xmlns:p14="http://schemas.microsoft.com/office/powerpoint/2010/main" val="2151602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C03C0E-3F98-4A8B-BCFE-F0C905038B8C}" type="datetimeFigureOut">
              <a:rPr lang="en-US" smtClean="0"/>
              <a:t>4/29/2025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68EC02-F02D-4FE7-B83E-84AAD57E1E19}" type="slidenum">
              <a:rPr lang="en-US" smtClean="0"/>
              <a:t>‹#›</a:t>
            </a:fld>
            <a:endParaRPr lang="en-US"/>
          </a:p>
        </p:txBody>
      </p:sp>
    </p:spTree>
    <p:extLst>
      <p:ext uri="{BB962C8B-B14F-4D97-AF65-F5344CB8AC3E}">
        <p14:creationId xmlns:p14="http://schemas.microsoft.com/office/powerpoint/2010/main" val="204688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C03C0E-3F98-4A8B-BCFE-F0C905038B8C}" type="datetimeFigureOut">
              <a:rPr lang="en-US" smtClean="0"/>
              <a:t>4/29/2025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68EC02-F02D-4FE7-B83E-84AAD57E1E19}" type="slidenum">
              <a:rPr lang="en-US" smtClean="0"/>
              <a:t>‹#›</a:t>
            </a:fld>
            <a:endParaRPr lang="en-US"/>
          </a:p>
        </p:txBody>
      </p:sp>
    </p:spTree>
    <p:extLst>
      <p:ext uri="{BB962C8B-B14F-4D97-AF65-F5344CB8AC3E}">
        <p14:creationId xmlns:p14="http://schemas.microsoft.com/office/powerpoint/2010/main" val="2912516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C03C0E-3F98-4A8B-BCFE-F0C905038B8C}"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68EC02-F02D-4FE7-B83E-84AAD57E1E19}" type="slidenum">
              <a:rPr lang="en-US" smtClean="0"/>
              <a:t>‹#›</a:t>
            </a:fld>
            <a:endParaRPr lang="en-US"/>
          </a:p>
        </p:txBody>
      </p:sp>
    </p:spTree>
    <p:extLst>
      <p:ext uri="{BB962C8B-B14F-4D97-AF65-F5344CB8AC3E}">
        <p14:creationId xmlns:p14="http://schemas.microsoft.com/office/powerpoint/2010/main" val="18964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C03C0E-3F98-4A8B-BCFE-F0C905038B8C}"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68EC02-F02D-4FE7-B83E-84AAD57E1E19}" type="slidenum">
              <a:rPr lang="en-US" smtClean="0"/>
              <a:t>‹#›</a:t>
            </a:fld>
            <a:endParaRPr lang="en-US"/>
          </a:p>
        </p:txBody>
      </p:sp>
    </p:spTree>
    <p:extLst>
      <p:ext uri="{BB962C8B-B14F-4D97-AF65-F5344CB8AC3E}">
        <p14:creationId xmlns:p14="http://schemas.microsoft.com/office/powerpoint/2010/main" val="58226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6C03C0E-3F98-4A8B-BCFE-F0C905038B8C}" type="datetimeFigureOut">
              <a:rPr lang="en-US" smtClean="0"/>
              <a:t>4/29/2025</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68EC02-F02D-4FE7-B83E-84AAD57E1E19}" type="slidenum">
              <a:rPr lang="en-US" smtClean="0"/>
              <a:t>‹#›</a:t>
            </a:fld>
            <a:endParaRPr lang="en-US"/>
          </a:p>
        </p:txBody>
      </p:sp>
    </p:spTree>
    <p:extLst>
      <p:ext uri="{BB962C8B-B14F-4D97-AF65-F5344CB8AC3E}">
        <p14:creationId xmlns:p14="http://schemas.microsoft.com/office/powerpoint/2010/main" val="350502430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0" y="1236134"/>
            <a:ext cx="4190999" cy="1219200"/>
          </a:xfrm>
        </p:spPr>
        <p:txBody>
          <a:bodyPr/>
          <a:lstStyle/>
          <a:p>
            <a:r>
              <a:rPr lang="en-US"/>
              <a:t>Recycling Aid</a:t>
            </a:r>
            <a:endParaRPr lang="en-US" sz="3600"/>
          </a:p>
        </p:txBody>
      </p:sp>
      <p:sp>
        <p:nvSpPr>
          <p:cNvPr id="3" name="Subtitle 2"/>
          <p:cNvSpPr>
            <a:spLocks noGrp="1"/>
          </p:cNvSpPr>
          <p:nvPr>
            <p:ph type="subTitle" idx="1"/>
          </p:nvPr>
        </p:nvSpPr>
        <p:spPr>
          <a:xfrm>
            <a:off x="2362200" y="4402667"/>
            <a:ext cx="5762563" cy="1364531"/>
          </a:xfrm>
        </p:spPr>
        <p:txBody>
          <a:bodyPr/>
          <a:lstStyle/>
          <a:p>
            <a:pPr algn="ctr"/>
            <a:r>
              <a:rPr lang="en-US">
                <a:latin typeface="Times New Roman" panose="02020603050405020304" pitchFamily="18" charset="0"/>
                <a:cs typeface="Times New Roman" panose="02020603050405020304" pitchFamily="18" charset="0"/>
              </a:rPr>
              <a:t>By </a:t>
            </a:r>
            <a:r>
              <a:rPr lang="en-US" b="0">
                <a:effectLst/>
                <a:latin typeface="Times New Roman" panose="02020603050405020304" pitchFamily="18" charset="0"/>
                <a:cs typeface="Times New Roman" panose="02020603050405020304" pitchFamily="18" charset="0"/>
              </a:rPr>
              <a:t>Andrew Casey, Saadat Emilbekova, Dylan Jablonski, Jason Mele &amp; Will Zakroff</a:t>
            </a:r>
          </a:p>
          <a:p>
            <a:endParaRPr lang="en-US"/>
          </a:p>
        </p:txBody>
      </p:sp>
      <p:pic>
        <p:nvPicPr>
          <p:cNvPr id="5" name="Picture 4" descr="A white recycle symbol on a black background&#10;&#10;AI-generated content may be incorrect.">
            <a:extLst>
              <a:ext uri="{FF2B5EF4-FFF2-40B4-BE49-F238E27FC236}">
                <a16:creationId xmlns:a16="http://schemas.microsoft.com/office/drawing/2014/main" id="{A0772650-09C0-24CA-DC5F-BA396D1896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77599" y="2663744"/>
            <a:ext cx="1531799" cy="1507067"/>
          </a:xfrm>
          <a:prstGeom prst="rect">
            <a:avLst/>
          </a:prstGeom>
        </p:spPr>
      </p:pic>
    </p:spTree>
    <p:extLst>
      <p:ext uri="{BB962C8B-B14F-4D97-AF65-F5344CB8AC3E}">
        <p14:creationId xmlns:p14="http://schemas.microsoft.com/office/powerpoint/2010/main" val="1989542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63" name="Group 62">
            <a:extLst>
              <a:ext uri="{FF2B5EF4-FFF2-40B4-BE49-F238E27FC236}">
                <a16:creationId xmlns:a16="http://schemas.microsoft.com/office/drawing/2014/main" id="{80B164F3-7502-452A-9B50-B46F936526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109" y="0"/>
            <a:ext cx="1827609" cy="6858001"/>
            <a:chOff x="1320800" y="0"/>
            <a:chExt cx="2436813" cy="6858001"/>
          </a:xfrm>
        </p:grpSpPr>
        <p:sp>
          <p:nvSpPr>
            <p:cNvPr id="64" name="Freeform 6">
              <a:extLst>
                <a:ext uri="{FF2B5EF4-FFF2-40B4-BE49-F238E27FC236}">
                  <a16:creationId xmlns:a16="http://schemas.microsoft.com/office/drawing/2014/main" id="{F8D9EA12-6051-46EE-9A00-6A72443797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65" name="Freeform 7">
              <a:extLst>
                <a:ext uri="{FF2B5EF4-FFF2-40B4-BE49-F238E27FC236}">
                  <a16:creationId xmlns:a16="http://schemas.microsoft.com/office/drawing/2014/main" id="{EE0409B1-4B1E-46FF-8AA5-068B60D3C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66" name="Freeform 8">
              <a:extLst>
                <a:ext uri="{FF2B5EF4-FFF2-40B4-BE49-F238E27FC236}">
                  <a16:creationId xmlns:a16="http://schemas.microsoft.com/office/drawing/2014/main" id="{646A2FAF-C431-4DF8-BE4F-75C965CD6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67" name="Freeform 9">
              <a:extLst>
                <a:ext uri="{FF2B5EF4-FFF2-40B4-BE49-F238E27FC236}">
                  <a16:creationId xmlns:a16="http://schemas.microsoft.com/office/drawing/2014/main" id="{FA3F9B87-2EA9-4FF8-A126-2A4CC6953C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68" name="Freeform 10">
              <a:extLst>
                <a:ext uri="{FF2B5EF4-FFF2-40B4-BE49-F238E27FC236}">
                  <a16:creationId xmlns:a16="http://schemas.microsoft.com/office/drawing/2014/main" id="{FE91666D-09D9-41B6-9278-2D1E80EBFC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69" name="Freeform 11">
              <a:extLst>
                <a:ext uri="{FF2B5EF4-FFF2-40B4-BE49-F238E27FC236}">
                  <a16:creationId xmlns:a16="http://schemas.microsoft.com/office/drawing/2014/main" id="{6C234DDD-BA55-48FD-9851-5A6E61E262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p:cNvSpPr>
            <a:spLocks noGrp="1"/>
          </p:cNvSpPr>
          <p:nvPr>
            <p:ph type="title"/>
          </p:nvPr>
        </p:nvSpPr>
        <p:spPr>
          <a:xfrm>
            <a:off x="1320800" y="685800"/>
            <a:ext cx="1901722" cy="1752599"/>
          </a:xfrm>
        </p:spPr>
        <p:txBody>
          <a:bodyPr anchor="b">
            <a:normAutofit/>
          </a:bodyPr>
          <a:lstStyle/>
          <a:p>
            <a:pPr algn="l"/>
            <a:r>
              <a:rPr lang="en-US" sz="2800"/>
              <a:t>JavaFX GUI</a:t>
            </a:r>
          </a:p>
        </p:txBody>
      </p:sp>
      <p:sp>
        <p:nvSpPr>
          <p:cNvPr id="3" name="Content Placeholder 2"/>
          <p:cNvSpPr>
            <a:spLocks noGrp="1"/>
          </p:cNvSpPr>
          <p:nvPr>
            <p:ph idx="1"/>
          </p:nvPr>
        </p:nvSpPr>
        <p:spPr>
          <a:xfrm>
            <a:off x="881755" y="2668905"/>
            <a:ext cx="2462442" cy="3213896"/>
          </a:xfrm>
        </p:spPr>
        <p:txBody>
          <a:bodyPr anchor="t">
            <a:normAutofit/>
          </a:bodyPr>
          <a:lstStyle/>
          <a:p>
            <a:r>
              <a:rPr lang="en-US" sz="1600"/>
              <a:t>What was the most challenging aspect of your GUI?</a:t>
            </a:r>
          </a:p>
          <a:p>
            <a:pPr lvl="1">
              <a:buFont typeface="Wingdings" panose="05000000000000000000" pitchFamily="2" charset="2"/>
              <a:buChar char="Ø"/>
            </a:pPr>
            <a:r>
              <a:rPr lang="en-US" sz="1200"/>
              <a:t>The most challenging part of the GUI was trying to manage all of the different user choices a user could pick and updating the screen correctly with proper information and without confusing the user.</a:t>
            </a:r>
          </a:p>
          <a:p>
            <a:pPr lvl="1"/>
            <a:endParaRPr lang="en-US" sz="1200"/>
          </a:p>
        </p:txBody>
      </p:sp>
      <p:sp>
        <p:nvSpPr>
          <p:cNvPr id="71" name="Rounded Rectangle 16">
            <a:extLst>
              <a:ext uri="{FF2B5EF4-FFF2-40B4-BE49-F238E27FC236}">
                <a16:creationId xmlns:a16="http://schemas.microsoft.com/office/drawing/2014/main" id="{1A1414DF-B074-4B70-ACC0-4DE4D8B7A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5871" y="648931"/>
            <a:ext cx="5161397"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73B4678-6F52-23BB-8D95-6AD494E4ED31}"/>
              </a:ext>
            </a:extLst>
          </p:cNvPr>
          <p:cNvPicPr>
            <a:picLocks noChangeAspect="1"/>
          </p:cNvPicPr>
          <p:nvPr/>
        </p:nvPicPr>
        <p:blipFill>
          <a:blip r:embed="rId3"/>
          <a:srcRect l="22854" r="22616" b="1"/>
          <a:stretch/>
        </p:blipFill>
        <p:spPr>
          <a:xfrm>
            <a:off x="3705901" y="1011765"/>
            <a:ext cx="4678019" cy="4546708"/>
          </a:xfrm>
          <a:prstGeom prst="rect">
            <a:avLst/>
          </a:prstGeom>
        </p:spPr>
      </p:pic>
    </p:spTree>
    <p:extLst>
      <p:ext uri="{BB962C8B-B14F-4D97-AF65-F5344CB8AC3E}">
        <p14:creationId xmlns:p14="http://schemas.microsoft.com/office/powerpoint/2010/main" val="374684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5" name="Picture 4" descr="A red triangle with a exclamation mark&#10;&#10;AI-generated content may be incorrect.">
            <a:extLst>
              <a:ext uri="{FF2B5EF4-FFF2-40B4-BE49-F238E27FC236}">
                <a16:creationId xmlns:a16="http://schemas.microsoft.com/office/drawing/2014/main" id="{338C2B09-BDA6-B225-D7D5-517040AAA204}"/>
              </a:ext>
            </a:extLst>
          </p:cNvPr>
          <p:cNvPicPr>
            <a:picLocks noChangeAspect="1"/>
          </p:cNvPicPr>
          <p:nvPr/>
        </p:nvPicPr>
        <p:blipFill>
          <a:blip r:embed="rId3">
            <a:duotone>
              <a:schemeClr val="bg2">
                <a:shade val="45000"/>
                <a:satMod val="135000"/>
              </a:schemeClr>
              <a:prstClr val="white"/>
            </a:duotone>
            <a:alphaModFix amt="21000"/>
            <a:extLst>
              <a:ext uri="{28A0092B-C50C-407E-A947-70E740481C1C}">
                <a14:useLocalDpi xmlns:a14="http://schemas.microsoft.com/office/drawing/2010/main" val="0"/>
              </a:ext>
            </a:extLst>
          </a:blip>
          <a:srcRect t="16326" r="-2" b="8673"/>
          <a:stretch/>
        </p:blipFill>
        <p:spPr>
          <a:xfrm>
            <a:off x="20" y="10"/>
            <a:ext cx="9143980" cy="6857990"/>
          </a:xfrm>
          <a:prstGeom prst="rect">
            <a:avLst/>
          </a:prstGeom>
        </p:spPr>
      </p:pic>
      <p:grpSp>
        <p:nvGrpSpPr>
          <p:cNvPr id="37" name="Group 36">
            <a:extLst>
              <a:ext uri="{FF2B5EF4-FFF2-40B4-BE49-F238E27FC236}">
                <a16:creationId xmlns:a16="http://schemas.microsoft.com/office/drawing/2014/main" id="{2DAE90E3-8F91-4218-8153-F632799FB0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109" y="0"/>
            <a:ext cx="1827609" cy="6858001"/>
            <a:chOff x="1320800" y="0"/>
            <a:chExt cx="2436813" cy="6858001"/>
          </a:xfrm>
        </p:grpSpPr>
        <p:sp>
          <p:nvSpPr>
            <p:cNvPr id="38" name="Freeform 6">
              <a:extLst>
                <a:ext uri="{FF2B5EF4-FFF2-40B4-BE49-F238E27FC236}">
                  <a16:creationId xmlns:a16="http://schemas.microsoft.com/office/drawing/2014/main" id="{C1DC6993-96FE-4235-985E-52489B4237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39" name="Freeform 7">
              <a:extLst>
                <a:ext uri="{FF2B5EF4-FFF2-40B4-BE49-F238E27FC236}">
                  <a16:creationId xmlns:a16="http://schemas.microsoft.com/office/drawing/2014/main" id="{76D3DE8D-3DEC-4FF8-B4FC-1DAB203644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40" name="Freeform 8">
              <a:extLst>
                <a:ext uri="{FF2B5EF4-FFF2-40B4-BE49-F238E27FC236}">
                  <a16:creationId xmlns:a16="http://schemas.microsoft.com/office/drawing/2014/main" id="{679297AF-1418-41DB-A81A-D77E0CAF4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41" name="Freeform 9">
              <a:extLst>
                <a:ext uri="{FF2B5EF4-FFF2-40B4-BE49-F238E27FC236}">
                  <a16:creationId xmlns:a16="http://schemas.microsoft.com/office/drawing/2014/main" id="{F6AD388B-2E71-431B-90AB-B2F71F9F9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42" name="Freeform 10">
              <a:extLst>
                <a:ext uri="{FF2B5EF4-FFF2-40B4-BE49-F238E27FC236}">
                  <a16:creationId xmlns:a16="http://schemas.microsoft.com/office/drawing/2014/main" id="{FA9972D4-1E8B-4A06-BD7C-B5140A3895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43" name="Freeform 11">
              <a:extLst>
                <a:ext uri="{FF2B5EF4-FFF2-40B4-BE49-F238E27FC236}">
                  <a16:creationId xmlns:a16="http://schemas.microsoft.com/office/drawing/2014/main" id="{528281FC-5068-4A18-832D-B47A0F1AC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p:cNvSpPr>
            <a:spLocks noGrp="1"/>
          </p:cNvSpPr>
          <p:nvPr>
            <p:ph type="title"/>
          </p:nvPr>
        </p:nvSpPr>
        <p:spPr>
          <a:xfrm>
            <a:off x="1113233" y="685800"/>
            <a:ext cx="7514035" cy="1185333"/>
          </a:xfrm>
        </p:spPr>
        <p:txBody>
          <a:bodyPr>
            <a:normAutofit/>
          </a:bodyPr>
          <a:lstStyle/>
          <a:p>
            <a:r>
              <a:rPr lang="en-US"/>
              <a:t>Customized Error Handling</a:t>
            </a:r>
          </a:p>
        </p:txBody>
      </p:sp>
      <p:sp>
        <p:nvSpPr>
          <p:cNvPr id="3" name="Content Placeholder 2"/>
          <p:cNvSpPr>
            <a:spLocks noGrp="1"/>
          </p:cNvSpPr>
          <p:nvPr>
            <p:ph idx="1"/>
          </p:nvPr>
        </p:nvSpPr>
        <p:spPr>
          <a:xfrm>
            <a:off x="1257298" y="1918758"/>
            <a:ext cx="3619502" cy="3793067"/>
          </a:xfrm>
        </p:spPr>
        <p:txBody>
          <a:bodyPr>
            <a:normAutofit/>
          </a:bodyPr>
          <a:lstStyle/>
          <a:p>
            <a:pPr marL="0" indent="0">
              <a:buNone/>
            </a:pPr>
            <a:r>
              <a:rPr lang="en-US" sz="1800"/>
              <a:t>Where did you use it?</a:t>
            </a:r>
          </a:p>
          <a:p>
            <a:pPr marL="0" indent="0">
              <a:buNone/>
            </a:pPr>
            <a:r>
              <a:rPr lang="en-US" sz="1800"/>
              <a:t>We created a custom exception class called failedTrashException and it was used to handle errors when a material failed to be recycled properly.</a:t>
            </a:r>
          </a:p>
          <a:p>
            <a:pPr lvl="1">
              <a:buFont typeface="Wingdings" panose="05000000000000000000" pitchFamily="2" charset="2"/>
              <a:buChar char="Ø"/>
            </a:pPr>
            <a:endParaRPr lang="en-US"/>
          </a:p>
          <a:p>
            <a:pPr lvl="1">
              <a:buFont typeface="Wingdings" panose="05000000000000000000" pitchFamily="2" charset="2"/>
              <a:buChar char="Ø"/>
            </a:pPr>
            <a:endParaRPr lang="en-US"/>
          </a:p>
          <a:p>
            <a:pPr lvl="1">
              <a:buFont typeface="Wingdings" panose="05000000000000000000" pitchFamily="2" charset="2"/>
              <a:buChar char="Ø"/>
            </a:pPr>
            <a:endParaRPr lang="en-US"/>
          </a:p>
          <a:p>
            <a:pPr lvl="1">
              <a:buFont typeface="Wingdings" panose="05000000000000000000" pitchFamily="2" charset="2"/>
              <a:buChar char="Ø"/>
            </a:pPr>
            <a:endParaRPr lang="en-US"/>
          </a:p>
          <a:p>
            <a:pPr lvl="1">
              <a:buFont typeface="Wingdings" panose="05000000000000000000" pitchFamily="2" charset="2"/>
              <a:buChar char="Ø"/>
            </a:pPr>
            <a:endParaRPr lang="en-US"/>
          </a:p>
        </p:txBody>
      </p:sp>
      <p:pic>
        <p:nvPicPr>
          <p:cNvPr id="9" name="Picture 8">
            <a:extLst>
              <a:ext uri="{FF2B5EF4-FFF2-40B4-BE49-F238E27FC236}">
                <a16:creationId xmlns:a16="http://schemas.microsoft.com/office/drawing/2014/main" id="{B7BAF940-A9BF-06A0-AE6B-7D2F14DE23D2}"/>
              </a:ext>
            </a:extLst>
          </p:cNvPr>
          <p:cNvPicPr>
            <a:picLocks noChangeAspect="1"/>
          </p:cNvPicPr>
          <p:nvPr/>
        </p:nvPicPr>
        <p:blipFill>
          <a:blip r:embed="rId4"/>
          <a:stretch>
            <a:fillRect/>
          </a:stretch>
        </p:blipFill>
        <p:spPr>
          <a:xfrm>
            <a:off x="1407318" y="4118601"/>
            <a:ext cx="3080736" cy="2043551"/>
          </a:xfrm>
          <a:prstGeom prst="rect">
            <a:avLst/>
          </a:prstGeom>
        </p:spPr>
      </p:pic>
      <p:sp>
        <p:nvSpPr>
          <p:cNvPr id="11" name="TextBox 10">
            <a:extLst>
              <a:ext uri="{FF2B5EF4-FFF2-40B4-BE49-F238E27FC236}">
                <a16:creationId xmlns:a16="http://schemas.microsoft.com/office/drawing/2014/main" id="{8088B618-E6E0-FDE2-DCE9-EE2265620DDC}"/>
              </a:ext>
            </a:extLst>
          </p:cNvPr>
          <p:cNvSpPr txBox="1"/>
          <p:nvPr/>
        </p:nvSpPr>
        <p:spPr>
          <a:xfrm>
            <a:off x="4768443" y="1787456"/>
            <a:ext cx="3140868" cy="1754326"/>
          </a:xfrm>
          <a:prstGeom prst="rect">
            <a:avLst/>
          </a:prstGeom>
          <a:noFill/>
        </p:spPr>
        <p:txBody>
          <a:bodyPr wrap="square" rtlCol="0">
            <a:spAutoFit/>
          </a:bodyPr>
          <a:lstStyle/>
          <a:p>
            <a:r>
              <a:rPr lang="en-US"/>
              <a:t>Did you like using it?  Or did you feel it was overkill?</a:t>
            </a:r>
          </a:p>
          <a:p>
            <a:pPr marL="285750" indent="-285750">
              <a:buFont typeface="Arial" panose="020B0604020202020204" pitchFamily="34" charset="0"/>
              <a:buChar char="•"/>
            </a:pPr>
            <a:endParaRPr lang="en-US"/>
          </a:p>
          <a:p>
            <a:r>
              <a:rPr lang="en-US"/>
              <a:t>We liked using these exception due to it showing exactly what went wrong. </a:t>
            </a:r>
          </a:p>
        </p:txBody>
      </p:sp>
      <p:sp>
        <p:nvSpPr>
          <p:cNvPr id="23" name="TextBox 22">
            <a:extLst>
              <a:ext uri="{FF2B5EF4-FFF2-40B4-BE49-F238E27FC236}">
                <a16:creationId xmlns:a16="http://schemas.microsoft.com/office/drawing/2014/main" id="{D4D355EA-FF90-DD2E-C74D-B32939D9038B}"/>
              </a:ext>
            </a:extLst>
          </p:cNvPr>
          <p:cNvSpPr txBox="1"/>
          <p:nvPr/>
        </p:nvSpPr>
        <p:spPr>
          <a:xfrm>
            <a:off x="1291630" y="3723243"/>
            <a:ext cx="2692024" cy="369332"/>
          </a:xfrm>
          <a:prstGeom prst="rect">
            <a:avLst/>
          </a:prstGeom>
          <a:noFill/>
        </p:spPr>
        <p:txBody>
          <a:bodyPr wrap="square" rtlCol="0">
            <a:spAutoFit/>
          </a:bodyPr>
          <a:lstStyle/>
          <a:p>
            <a:r>
              <a:rPr lang="en-US"/>
              <a:t>Custom exception class</a:t>
            </a:r>
          </a:p>
        </p:txBody>
      </p:sp>
      <p:pic>
        <p:nvPicPr>
          <p:cNvPr id="24" name="Picture 23">
            <a:extLst>
              <a:ext uri="{FF2B5EF4-FFF2-40B4-BE49-F238E27FC236}">
                <a16:creationId xmlns:a16="http://schemas.microsoft.com/office/drawing/2014/main" id="{99A6087E-39F9-DC70-0720-A544099494E3}"/>
              </a:ext>
            </a:extLst>
          </p:cNvPr>
          <p:cNvPicPr>
            <a:picLocks noChangeAspect="1"/>
          </p:cNvPicPr>
          <p:nvPr/>
        </p:nvPicPr>
        <p:blipFill>
          <a:blip r:embed="rId5"/>
          <a:stretch>
            <a:fillRect/>
          </a:stretch>
        </p:blipFill>
        <p:spPr>
          <a:xfrm>
            <a:off x="4772000" y="4229250"/>
            <a:ext cx="4113173" cy="1971365"/>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25" name="TextBox 24">
            <a:extLst>
              <a:ext uri="{FF2B5EF4-FFF2-40B4-BE49-F238E27FC236}">
                <a16:creationId xmlns:a16="http://schemas.microsoft.com/office/drawing/2014/main" id="{2C5F06A9-0966-3A02-AEAE-59DE7BA14A4D}"/>
              </a:ext>
            </a:extLst>
          </p:cNvPr>
          <p:cNvSpPr txBox="1"/>
          <p:nvPr/>
        </p:nvSpPr>
        <p:spPr>
          <a:xfrm>
            <a:off x="4772630" y="3776331"/>
            <a:ext cx="2692024" cy="369332"/>
          </a:xfrm>
          <a:prstGeom prst="rect">
            <a:avLst/>
          </a:prstGeom>
          <a:noFill/>
        </p:spPr>
        <p:txBody>
          <a:bodyPr wrap="square" rtlCol="0">
            <a:spAutoFit/>
          </a:bodyPr>
          <a:lstStyle/>
          <a:p>
            <a:r>
              <a:rPr lang="en-US"/>
              <a:t>Exception being used</a:t>
            </a:r>
          </a:p>
        </p:txBody>
      </p:sp>
    </p:spTree>
    <p:extLst>
      <p:ext uri="{BB962C8B-B14F-4D97-AF65-F5344CB8AC3E}">
        <p14:creationId xmlns:p14="http://schemas.microsoft.com/office/powerpoint/2010/main" val="394957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A4F98-87DF-6A06-734F-669F52FE9E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FD674D-E950-FFA9-93AA-54B336F8AE0A}"/>
              </a:ext>
            </a:extLst>
          </p:cNvPr>
          <p:cNvSpPr>
            <a:spLocks noGrp="1"/>
          </p:cNvSpPr>
          <p:nvPr>
            <p:ph type="title"/>
          </p:nvPr>
        </p:nvSpPr>
        <p:spPr>
          <a:xfrm>
            <a:off x="982970" y="-97134"/>
            <a:ext cx="7704667" cy="1981200"/>
          </a:xfrm>
        </p:spPr>
        <p:txBody>
          <a:bodyPr/>
          <a:lstStyle/>
          <a:p>
            <a:r>
              <a:rPr lang="en-US" u="sng"/>
              <a:t>File Input/Output </a:t>
            </a:r>
            <a:r>
              <a:rPr lang="en-US" u="sng" err="1"/>
              <a:t>Part1</a:t>
            </a:r>
            <a:endParaRPr lang="en-US" u="sng"/>
          </a:p>
        </p:txBody>
      </p:sp>
      <p:sp>
        <p:nvSpPr>
          <p:cNvPr id="3" name="Content Placeholder 2">
            <a:extLst>
              <a:ext uri="{FF2B5EF4-FFF2-40B4-BE49-F238E27FC236}">
                <a16:creationId xmlns:a16="http://schemas.microsoft.com/office/drawing/2014/main" id="{85E91F40-C662-B11D-64CC-AC7ADC5EE084}"/>
              </a:ext>
            </a:extLst>
          </p:cNvPr>
          <p:cNvSpPr>
            <a:spLocks noGrp="1"/>
          </p:cNvSpPr>
          <p:nvPr>
            <p:ph idx="1"/>
          </p:nvPr>
        </p:nvSpPr>
        <p:spPr>
          <a:xfrm>
            <a:off x="982970" y="1154933"/>
            <a:ext cx="7704666" cy="1219200"/>
          </a:xfrm>
        </p:spPr>
        <p:txBody>
          <a:bodyPr>
            <a:normAutofit/>
          </a:bodyPr>
          <a:lstStyle/>
          <a:p>
            <a:pPr algn="ctr"/>
            <a:r>
              <a:rPr lang="en-US" sz="1000"/>
              <a:t>What were your file input/output strategies?</a:t>
            </a:r>
          </a:p>
          <a:p>
            <a:pPr marL="0" lvl="0" indent="0" algn="ctr">
              <a:lnSpc>
                <a:spcPct val="100000"/>
              </a:lnSpc>
              <a:buNone/>
            </a:pPr>
            <a:r>
              <a:rPr lang="en-US" sz="1000"/>
              <a:t>We used two main files I/O strategies. Loading csv files to material categories and Serialization to save and load java objects</a:t>
            </a:r>
          </a:p>
          <a:p>
            <a:pPr marL="0" lvl="0" indent="0" algn="ctr">
              <a:lnSpc>
                <a:spcPct val="100000"/>
              </a:lnSpc>
              <a:buNone/>
            </a:pPr>
            <a:r>
              <a:rPr lang="en-US" sz="1000"/>
              <a:t>We load csv using the load csv method in the loader and this is used in Gui Lookup to display category data</a:t>
            </a:r>
          </a:p>
        </p:txBody>
      </p:sp>
      <p:pic>
        <p:nvPicPr>
          <p:cNvPr id="5" name="Picture 4">
            <a:extLst>
              <a:ext uri="{FF2B5EF4-FFF2-40B4-BE49-F238E27FC236}">
                <a16:creationId xmlns:a16="http://schemas.microsoft.com/office/drawing/2014/main" id="{DB9BA628-EF65-DCF5-DD39-B9715F312F19}"/>
              </a:ext>
            </a:extLst>
          </p:cNvPr>
          <p:cNvPicPr>
            <a:picLocks noChangeAspect="1"/>
          </p:cNvPicPr>
          <p:nvPr/>
        </p:nvPicPr>
        <p:blipFill>
          <a:blip r:embed="rId2"/>
          <a:stretch>
            <a:fillRect/>
          </a:stretch>
        </p:blipFill>
        <p:spPr>
          <a:xfrm>
            <a:off x="762000" y="2819400"/>
            <a:ext cx="3886200" cy="2599801"/>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7" name="Picture 6">
            <a:extLst>
              <a:ext uri="{FF2B5EF4-FFF2-40B4-BE49-F238E27FC236}">
                <a16:creationId xmlns:a16="http://schemas.microsoft.com/office/drawing/2014/main" id="{5E0782BE-E49E-83A5-95E9-2C15E32B69DC}"/>
              </a:ext>
            </a:extLst>
          </p:cNvPr>
          <p:cNvPicPr>
            <a:picLocks noChangeAspect="1"/>
          </p:cNvPicPr>
          <p:nvPr/>
        </p:nvPicPr>
        <p:blipFill>
          <a:blip r:embed="rId3"/>
          <a:stretch>
            <a:fillRect/>
          </a:stretch>
        </p:blipFill>
        <p:spPr>
          <a:xfrm>
            <a:off x="4835303" y="2819400"/>
            <a:ext cx="4067540" cy="2509668"/>
          </a:xfrm>
          <a:prstGeom prst="rect">
            <a:avLst/>
          </a:prstGeom>
        </p:spPr>
      </p:pic>
      <p:sp>
        <p:nvSpPr>
          <p:cNvPr id="6" name="TextBox 5">
            <a:extLst>
              <a:ext uri="{FF2B5EF4-FFF2-40B4-BE49-F238E27FC236}">
                <a16:creationId xmlns:a16="http://schemas.microsoft.com/office/drawing/2014/main" id="{555B02B3-436F-DD89-28C8-F82258E76FD8}"/>
              </a:ext>
            </a:extLst>
          </p:cNvPr>
          <p:cNvSpPr txBox="1"/>
          <p:nvPr/>
        </p:nvSpPr>
        <p:spPr>
          <a:xfrm>
            <a:off x="762000" y="2381666"/>
            <a:ext cx="3124200" cy="369332"/>
          </a:xfrm>
          <a:prstGeom prst="rect">
            <a:avLst/>
          </a:prstGeom>
          <a:noFill/>
        </p:spPr>
        <p:txBody>
          <a:bodyPr wrap="square" rtlCol="0">
            <a:spAutoFit/>
          </a:bodyPr>
          <a:lstStyle/>
          <a:p>
            <a:r>
              <a:rPr lang="en-US"/>
              <a:t>Explain </a:t>
            </a:r>
            <a:r>
              <a:rPr lang="en-US" err="1"/>
              <a:t>load_csv</a:t>
            </a:r>
            <a:r>
              <a:rPr lang="en-US"/>
              <a:t>() in Loader</a:t>
            </a:r>
          </a:p>
        </p:txBody>
      </p:sp>
      <p:sp>
        <p:nvSpPr>
          <p:cNvPr id="8" name="TextBox 7">
            <a:extLst>
              <a:ext uri="{FF2B5EF4-FFF2-40B4-BE49-F238E27FC236}">
                <a16:creationId xmlns:a16="http://schemas.microsoft.com/office/drawing/2014/main" id="{84C6E48F-33CD-9D83-D0F4-87D1B0F061C4}"/>
              </a:ext>
            </a:extLst>
          </p:cNvPr>
          <p:cNvSpPr txBox="1"/>
          <p:nvPr/>
        </p:nvSpPr>
        <p:spPr>
          <a:xfrm>
            <a:off x="4799536" y="2381401"/>
            <a:ext cx="4268264" cy="369332"/>
          </a:xfrm>
          <a:prstGeom prst="rect">
            <a:avLst/>
          </a:prstGeom>
          <a:noFill/>
        </p:spPr>
        <p:txBody>
          <a:bodyPr wrap="square" rtlCol="0">
            <a:spAutoFit/>
          </a:bodyPr>
          <a:lstStyle/>
          <a:p>
            <a:r>
              <a:rPr lang="en-US"/>
              <a:t>Explain Loader being used in </a:t>
            </a:r>
            <a:r>
              <a:rPr lang="en-US" err="1"/>
              <a:t>Gui_Info</a:t>
            </a:r>
            <a:endParaRPr lang="en-US"/>
          </a:p>
        </p:txBody>
      </p:sp>
    </p:spTree>
    <p:extLst>
      <p:ext uri="{BB962C8B-B14F-4D97-AF65-F5344CB8AC3E}">
        <p14:creationId xmlns:p14="http://schemas.microsoft.com/office/powerpoint/2010/main" val="65203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970" y="-97134"/>
            <a:ext cx="7704667" cy="1981200"/>
          </a:xfrm>
        </p:spPr>
        <p:txBody>
          <a:bodyPr/>
          <a:lstStyle/>
          <a:p>
            <a:r>
              <a:rPr lang="en-US" u="sng"/>
              <a:t>File Input/Output </a:t>
            </a:r>
            <a:r>
              <a:rPr lang="en-US" u="sng" err="1"/>
              <a:t>part2</a:t>
            </a:r>
            <a:endParaRPr lang="en-US" u="sng"/>
          </a:p>
        </p:txBody>
      </p:sp>
      <p:sp>
        <p:nvSpPr>
          <p:cNvPr id="4" name="Content Placeholder 2">
            <a:extLst>
              <a:ext uri="{FF2B5EF4-FFF2-40B4-BE49-F238E27FC236}">
                <a16:creationId xmlns:a16="http://schemas.microsoft.com/office/drawing/2014/main" id="{E3862EA9-9671-B4A9-383F-D47EC7E22A02}"/>
              </a:ext>
            </a:extLst>
          </p:cNvPr>
          <p:cNvSpPr txBox="1">
            <a:spLocks/>
          </p:cNvSpPr>
          <p:nvPr/>
        </p:nvSpPr>
        <p:spPr>
          <a:xfrm>
            <a:off x="845386" y="1524000"/>
            <a:ext cx="2819400" cy="1354493"/>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sz="1000"/>
              <a:t>Where did you use serialization?</a:t>
            </a:r>
          </a:p>
          <a:p>
            <a:pPr lvl="1">
              <a:buFont typeface="Wingdings" panose="05000000000000000000" pitchFamily="2" charset="2"/>
              <a:buChar char="Ø"/>
            </a:pPr>
            <a:r>
              <a:rPr lang="en-US" sz="1000"/>
              <a:t>We used java object serialization to save Material objects like Plastic and Wood into .txt files.</a:t>
            </a:r>
          </a:p>
          <a:p>
            <a:pPr lvl="1">
              <a:buFont typeface="Wingdings" panose="05000000000000000000" pitchFamily="2" charset="2"/>
              <a:buChar char="Ø"/>
            </a:pPr>
            <a:r>
              <a:rPr lang="en-US" sz="1000"/>
              <a:t>Later reload them without reconstructing manually, which persist data across sessions and quicky restores default materials.</a:t>
            </a:r>
          </a:p>
        </p:txBody>
      </p:sp>
      <p:pic>
        <p:nvPicPr>
          <p:cNvPr id="11" name="Picture 10">
            <a:extLst>
              <a:ext uri="{FF2B5EF4-FFF2-40B4-BE49-F238E27FC236}">
                <a16:creationId xmlns:a16="http://schemas.microsoft.com/office/drawing/2014/main" id="{EB807E08-1E9B-534D-8EBB-0CF02E1C54E3}"/>
              </a:ext>
            </a:extLst>
          </p:cNvPr>
          <p:cNvPicPr>
            <a:picLocks noChangeAspect="1"/>
          </p:cNvPicPr>
          <p:nvPr/>
        </p:nvPicPr>
        <p:blipFill>
          <a:blip r:embed="rId2"/>
          <a:stretch>
            <a:fillRect/>
          </a:stretch>
        </p:blipFill>
        <p:spPr>
          <a:xfrm>
            <a:off x="634483" y="3182034"/>
            <a:ext cx="3708918" cy="2438400"/>
          </a:xfrm>
          <a:prstGeom prst="rect">
            <a:avLst/>
          </a:prstGeom>
        </p:spPr>
      </p:pic>
      <p:sp>
        <p:nvSpPr>
          <p:cNvPr id="12" name="TextBox 11">
            <a:extLst>
              <a:ext uri="{FF2B5EF4-FFF2-40B4-BE49-F238E27FC236}">
                <a16:creationId xmlns:a16="http://schemas.microsoft.com/office/drawing/2014/main" id="{F24CF566-7BC0-F144-AE7F-AA967CF9BD92}"/>
              </a:ext>
            </a:extLst>
          </p:cNvPr>
          <p:cNvSpPr txBox="1"/>
          <p:nvPr/>
        </p:nvSpPr>
        <p:spPr>
          <a:xfrm>
            <a:off x="609600" y="2858869"/>
            <a:ext cx="4057636" cy="646331"/>
          </a:xfrm>
          <a:prstGeom prst="rect">
            <a:avLst/>
          </a:prstGeom>
          <a:noFill/>
        </p:spPr>
        <p:txBody>
          <a:bodyPr wrap="square" rtlCol="0">
            <a:spAutoFit/>
          </a:bodyPr>
          <a:lstStyle/>
          <a:p>
            <a:r>
              <a:rPr lang="en-US"/>
              <a:t>Explain serialize() in Loader</a:t>
            </a:r>
          </a:p>
          <a:p>
            <a:endParaRPr lang="en-US"/>
          </a:p>
        </p:txBody>
      </p:sp>
      <p:sp>
        <p:nvSpPr>
          <p:cNvPr id="13" name="TextBox 12">
            <a:extLst>
              <a:ext uri="{FF2B5EF4-FFF2-40B4-BE49-F238E27FC236}">
                <a16:creationId xmlns:a16="http://schemas.microsoft.com/office/drawing/2014/main" id="{6B09621A-99FE-65E7-448F-D78943C0393F}"/>
              </a:ext>
            </a:extLst>
          </p:cNvPr>
          <p:cNvSpPr txBox="1"/>
          <p:nvPr/>
        </p:nvSpPr>
        <p:spPr>
          <a:xfrm>
            <a:off x="4717001" y="3486541"/>
            <a:ext cx="4057636" cy="923330"/>
          </a:xfrm>
          <a:prstGeom prst="rect">
            <a:avLst/>
          </a:prstGeom>
          <a:noFill/>
        </p:spPr>
        <p:txBody>
          <a:bodyPr wrap="square" rtlCol="0">
            <a:spAutoFit/>
          </a:bodyPr>
          <a:lstStyle/>
          <a:p>
            <a:r>
              <a:rPr lang="en-US"/>
              <a:t>Explain how Loader uses serialization in RecycleDriviver  method</a:t>
            </a:r>
          </a:p>
          <a:p>
            <a:endParaRPr lang="en-US"/>
          </a:p>
        </p:txBody>
      </p:sp>
      <p:pic>
        <p:nvPicPr>
          <p:cNvPr id="15" name="Picture 14">
            <a:extLst>
              <a:ext uri="{FF2B5EF4-FFF2-40B4-BE49-F238E27FC236}">
                <a16:creationId xmlns:a16="http://schemas.microsoft.com/office/drawing/2014/main" id="{56EB39B2-75F8-798A-34C9-3F5FC5962D99}"/>
              </a:ext>
            </a:extLst>
          </p:cNvPr>
          <p:cNvPicPr>
            <a:picLocks noChangeAspect="1"/>
          </p:cNvPicPr>
          <p:nvPr/>
        </p:nvPicPr>
        <p:blipFill>
          <a:blip r:embed="rId3"/>
          <a:stretch>
            <a:fillRect/>
          </a:stretch>
        </p:blipFill>
        <p:spPr>
          <a:xfrm>
            <a:off x="4835303" y="1836031"/>
            <a:ext cx="4178080" cy="1699540"/>
          </a:xfrm>
          <a:prstGeom prst="rect">
            <a:avLst/>
          </a:prstGeom>
        </p:spPr>
      </p:pic>
      <p:pic>
        <p:nvPicPr>
          <p:cNvPr id="17" name="Picture 16">
            <a:extLst>
              <a:ext uri="{FF2B5EF4-FFF2-40B4-BE49-F238E27FC236}">
                <a16:creationId xmlns:a16="http://schemas.microsoft.com/office/drawing/2014/main" id="{4AA70340-99EE-6F90-54BC-0AC491D3540E}"/>
              </a:ext>
            </a:extLst>
          </p:cNvPr>
          <p:cNvPicPr>
            <a:picLocks noChangeAspect="1"/>
          </p:cNvPicPr>
          <p:nvPr/>
        </p:nvPicPr>
        <p:blipFill>
          <a:blip r:embed="rId4"/>
          <a:stretch>
            <a:fillRect/>
          </a:stretch>
        </p:blipFill>
        <p:spPr>
          <a:xfrm>
            <a:off x="4765364" y="4114800"/>
            <a:ext cx="3773700" cy="2664096"/>
          </a:xfrm>
          <a:prstGeom prst="rect">
            <a:avLst/>
          </a:prstGeom>
        </p:spPr>
      </p:pic>
      <p:sp>
        <p:nvSpPr>
          <p:cNvPr id="18" name="TextBox 17">
            <a:extLst>
              <a:ext uri="{FF2B5EF4-FFF2-40B4-BE49-F238E27FC236}">
                <a16:creationId xmlns:a16="http://schemas.microsoft.com/office/drawing/2014/main" id="{A8268529-48C4-68C7-1DAD-53DB6B48592A}"/>
              </a:ext>
            </a:extLst>
          </p:cNvPr>
          <p:cNvSpPr txBox="1"/>
          <p:nvPr/>
        </p:nvSpPr>
        <p:spPr>
          <a:xfrm>
            <a:off x="4732467" y="1512865"/>
            <a:ext cx="4057636" cy="646331"/>
          </a:xfrm>
          <a:prstGeom prst="rect">
            <a:avLst/>
          </a:prstGeom>
          <a:noFill/>
        </p:spPr>
        <p:txBody>
          <a:bodyPr wrap="square" rtlCol="0">
            <a:spAutoFit/>
          </a:bodyPr>
          <a:lstStyle/>
          <a:p>
            <a:r>
              <a:rPr lang="en-US"/>
              <a:t>Explain deserialize() in Loader</a:t>
            </a:r>
          </a:p>
          <a:p>
            <a:endParaRPr lang="en-US"/>
          </a:p>
        </p:txBody>
      </p:sp>
    </p:spTree>
    <p:extLst>
      <p:ext uri="{BB962C8B-B14F-4D97-AF65-F5344CB8AC3E}">
        <p14:creationId xmlns:p14="http://schemas.microsoft.com/office/powerpoint/2010/main" val="934056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68375697-2869-412A-AEB4-B32967993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iles of logs">
            <a:extLst>
              <a:ext uri="{FF2B5EF4-FFF2-40B4-BE49-F238E27FC236}">
                <a16:creationId xmlns:a16="http://schemas.microsoft.com/office/drawing/2014/main" id="{B97F8D7E-ED63-8EE5-4781-9E3B530C7AB3}"/>
              </a:ext>
            </a:extLst>
          </p:cNvPr>
          <p:cNvPicPr>
            <a:picLocks noChangeAspect="1"/>
          </p:cNvPicPr>
          <p:nvPr/>
        </p:nvPicPr>
        <p:blipFill>
          <a:blip r:embed="rId3"/>
          <a:srcRect l="21169" t="9091" r="47465"/>
          <a:stretch/>
        </p:blipFill>
        <p:spPr>
          <a:xfrm>
            <a:off x="20" y="10"/>
            <a:ext cx="3544889" cy="6857990"/>
          </a:xfrm>
          <a:prstGeom prst="rect">
            <a:avLst/>
          </a:prstGeom>
        </p:spPr>
      </p:pic>
      <p:grpSp>
        <p:nvGrpSpPr>
          <p:cNvPr id="49" name="Group 48">
            <a:extLst>
              <a:ext uri="{FF2B5EF4-FFF2-40B4-BE49-F238E27FC236}">
                <a16:creationId xmlns:a16="http://schemas.microsoft.com/office/drawing/2014/main" id="{2DE9E2D4-C94D-4382-BD75-9A451C3DC7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17698" y="-12875"/>
            <a:ext cx="1953297" cy="6890194"/>
            <a:chOff x="2199787" y="-12875"/>
            <a:chExt cx="2679011" cy="6890194"/>
          </a:xfrm>
        </p:grpSpPr>
        <p:sp useBgFill="1">
          <p:nvSpPr>
            <p:cNvPr id="50" name="Rectangle 19">
              <a:extLst>
                <a:ext uri="{FF2B5EF4-FFF2-40B4-BE49-F238E27FC236}">
                  <a16:creationId xmlns:a16="http://schemas.microsoft.com/office/drawing/2014/main" id="{8348A120-519A-4F2A-BE9F-C1CC48B10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Rectangle 20">
              <a:extLst>
                <a:ext uri="{FF2B5EF4-FFF2-40B4-BE49-F238E27FC236}">
                  <a16:creationId xmlns:a16="http://schemas.microsoft.com/office/drawing/2014/main" id="{8AE68E3F-5084-4FF1-9164-9A44B19D3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7884AB1D-699B-435C-BC0A-D649097B95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70459" y="0"/>
            <a:ext cx="1827609" cy="6858001"/>
            <a:chOff x="1320800" y="0"/>
            <a:chExt cx="2436813" cy="6858001"/>
          </a:xfrm>
        </p:grpSpPr>
        <p:sp>
          <p:nvSpPr>
            <p:cNvPr id="54" name="Freeform 6">
              <a:extLst>
                <a:ext uri="{FF2B5EF4-FFF2-40B4-BE49-F238E27FC236}">
                  <a16:creationId xmlns:a16="http://schemas.microsoft.com/office/drawing/2014/main" id="{E081C1DB-D6A0-4ED6-A4FC-16466E903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55" name="Freeform 7">
              <a:extLst>
                <a:ext uri="{FF2B5EF4-FFF2-40B4-BE49-F238E27FC236}">
                  <a16:creationId xmlns:a16="http://schemas.microsoft.com/office/drawing/2014/main" id="{0BE09B71-5BD8-4B95-8DE8-A10B0657D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56" name="Freeform 8">
              <a:extLst>
                <a:ext uri="{FF2B5EF4-FFF2-40B4-BE49-F238E27FC236}">
                  <a16:creationId xmlns:a16="http://schemas.microsoft.com/office/drawing/2014/main" id="{F5AAF0BD-4755-42CE-B339-2C2746BB7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57" name="Freeform 9">
              <a:extLst>
                <a:ext uri="{FF2B5EF4-FFF2-40B4-BE49-F238E27FC236}">
                  <a16:creationId xmlns:a16="http://schemas.microsoft.com/office/drawing/2014/main" id="{3824AAED-F160-40F4-8FBB-F674A4ECF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58" name="Freeform 10">
              <a:extLst>
                <a:ext uri="{FF2B5EF4-FFF2-40B4-BE49-F238E27FC236}">
                  <a16:creationId xmlns:a16="http://schemas.microsoft.com/office/drawing/2014/main" id="{2D4B81E4-BEC2-45B9-8242-EB3960183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59" name="Freeform 11">
              <a:extLst>
                <a:ext uri="{FF2B5EF4-FFF2-40B4-BE49-F238E27FC236}">
                  <a16:creationId xmlns:a16="http://schemas.microsoft.com/office/drawing/2014/main" id="{3CF69791-86E8-4D88-B224-E0D2775DC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5FCA342B-FF04-4FCB-A58F-DD28838BD1EF}"/>
              </a:ext>
            </a:extLst>
          </p:cNvPr>
          <p:cNvSpPr>
            <a:spLocks noGrp="1"/>
          </p:cNvSpPr>
          <p:nvPr>
            <p:ph type="title"/>
          </p:nvPr>
        </p:nvSpPr>
        <p:spPr>
          <a:xfrm>
            <a:off x="2971799" y="685800"/>
            <a:ext cx="5509418" cy="1413933"/>
          </a:xfrm>
        </p:spPr>
        <p:txBody>
          <a:bodyPr>
            <a:normAutofit/>
          </a:bodyPr>
          <a:lstStyle/>
          <a:p>
            <a:r>
              <a:rPr lang="en-US"/>
              <a:t>Use of logging</a:t>
            </a:r>
          </a:p>
        </p:txBody>
      </p:sp>
      <p:sp>
        <p:nvSpPr>
          <p:cNvPr id="3" name="Content Placeholder 2">
            <a:extLst>
              <a:ext uri="{FF2B5EF4-FFF2-40B4-BE49-F238E27FC236}">
                <a16:creationId xmlns:a16="http://schemas.microsoft.com/office/drawing/2014/main" id="{60C822AF-792F-404C-9DD2-AC1752FEEDCA}"/>
              </a:ext>
            </a:extLst>
          </p:cNvPr>
          <p:cNvSpPr>
            <a:spLocks noGrp="1"/>
          </p:cNvSpPr>
          <p:nvPr>
            <p:ph idx="1"/>
          </p:nvPr>
        </p:nvSpPr>
        <p:spPr>
          <a:xfrm>
            <a:off x="2620276" y="2008981"/>
            <a:ext cx="2440757" cy="3742267"/>
          </a:xfrm>
        </p:spPr>
        <p:txBody>
          <a:bodyPr>
            <a:normAutofit fontScale="92500" lnSpcReduction="10000"/>
          </a:bodyPr>
          <a:lstStyle/>
          <a:p>
            <a:r>
              <a:rPr lang="en-US" sz="1400"/>
              <a:t>How and where did you use logging?</a:t>
            </a:r>
          </a:p>
          <a:p>
            <a:pPr>
              <a:buFont typeface="Wingdings" panose="05000000000000000000" pitchFamily="2" charset="2"/>
              <a:buChar char="ü"/>
            </a:pPr>
            <a:r>
              <a:rPr lang="en-US" sz="1400"/>
              <a:t>We created a shared Logger in RecycleDriver and we passed this logger into different parts of the program. We logged important actions like loading csv files, serializing materials, deserializing materials, and resetting files.</a:t>
            </a:r>
          </a:p>
          <a:p>
            <a:r>
              <a:rPr lang="en-US" sz="1400"/>
              <a:t>Why did you implement this way?</a:t>
            </a:r>
          </a:p>
          <a:p>
            <a:pPr>
              <a:buFont typeface="Wingdings" panose="05000000000000000000" pitchFamily="2" charset="2"/>
              <a:buChar char="ü"/>
            </a:pPr>
            <a:r>
              <a:rPr lang="en-US" sz="1400"/>
              <a:t>We used logging this way because if something broke we could quickly fix it and we immediately knew what operation failed.</a:t>
            </a:r>
          </a:p>
        </p:txBody>
      </p:sp>
      <p:pic>
        <p:nvPicPr>
          <p:cNvPr id="6" name="Picture 5">
            <a:extLst>
              <a:ext uri="{FF2B5EF4-FFF2-40B4-BE49-F238E27FC236}">
                <a16:creationId xmlns:a16="http://schemas.microsoft.com/office/drawing/2014/main" id="{BA18984B-BA18-F934-64EE-D3E41546E024}"/>
              </a:ext>
            </a:extLst>
          </p:cNvPr>
          <p:cNvPicPr>
            <a:picLocks noChangeAspect="1"/>
          </p:cNvPicPr>
          <p:nvPr/>
        </p:nvPicPr>
        <p:blipFill>
          <a:blip r:embed="rId4"/>
          <a:stretch>
            <a:fillRect/>
          </a:stretch>
        </p:blipFill>
        <p:spPr>
          <a:xfrm>
            <a:off x="5245312" y="2311701"/>
            <a:ext cx="3714408" cy="415528"/>
          </a:xfrm>
          <a:prstGeom prst="rect">
            <a:avLst/>
          </a:prstGeom>
        </p:spPr>
      </p:pic>
      <p:sp>
        <p:nvSpPr>
          <p:cNvPr id="7" name="TextBox 6">
            <a:extLst>
              <a:ext uri="{FF2B5EF4-FFF2-40B4-BE49-F238E27FC236}">
                <a16:creationId xmlns:a16="http://schemas.microsoft.com/office/drawing/2014/main" id="{C1186FD3-D82A-6A93-6FAF-DD0B3669B1AC}"/>
              </a:ext>
            </a:extLst>
          </p:cNvPr>
          <p:cNvSpPr txBox="1"/>
          <p:nvPr/>
        </p:nvSpPr>
        <p:spPr>
          <a:xfrm>
            <a:off x="5245312" y="1852033"/>
            <a:ext cx="3714408" cy="369332"/>
          </a:xfrm>
          <a:prstGeom prst="rect">
            <a:avLst/>
          </a:prstGeom>
          <a:noFill/>
        </p:spPr>
        <p:txBody>
          <a:bodyPr wrap="square" rtlCol="0">
            <a:spAutoFit/>
          </a:bodyPr>
          <a:lstStyle/>
          <a:p>
            <a:r>
              <a:rPr lang="en-US"/>
              <a:t>Logging seen first in RecycleDriver</a:t>
            </a:r>
          </a:p>
        </p:txBody>
      </p:sp>
      <p:pic>
        <p:nvPicPr>
          <p:cNvPr id="10" name="Picture 9">
            <a:extLst>
              <a:ext uri="{FF2B5EF4-FFF2-40B4-BE49-F238E27FC236}">
                <a16:creationId xmlns:a16="http://schemas.microsoft.com/office/drawing/2014/main" id="{FD43F1F8-AAF1-C2DE-A9E8-88E30040E269}"/>
              </a:ext>
            </a:extLst>
          </p:cNvPr>
          <p:cNvPicPr>
            <a:picLocks noChangeAspect="1"/>
          </p:cNvPicPr>
          <p:nvPr/>
        </p:nvPicPr>
        <p:blipFill>
          <a:blip r:embed="rId5"/>
          <a:stretch>
            <a:fillRect/>
          </a:stretch>
        </p:blipFill>
        <p:spPr>
          <a:xfrm>
            <a:off x="5245312" y="3387598"/>
            <a:ext cx="3873774" cy="241751"/>
          </a:xfrm>
          <a:prstGeom prst="rect">
            <a:avLst/>
          </a:prstGeom>
        </p:spPr>
      </p:pic>
      <p:sp>
        <p:nvSpPr>
          <p:cNvPr id="18" name="TextBox 17">
            <a:extLst>
              <a:ext uri="{FF2B5EF4-FFF2-40B4-BE49-F238E27FC236}">
                <a16:creationId xmlns:a16="http://schemas.microsoft.com/office/drawing/2014/main" id="{AEC7CFAA-AE19-779E-65C9-A50CE54C23E2}"/>
              </a:ext>
            </a:extLst>
          </p:cNvPr>
          <p:cNvSpPr txBox="1"/>
          <p:nvPr/>
        </p:nvSpPr>
        <p:spPr>
          <a:xfrm>
            <a:off x="5242824" y="2780414"/>
            <a:ext cx="3714408" cy="461665"/>
          </a:xfrm>
          <a:prstGeom prst="rect">
            <a:avLst/>
          </a:prstGeom>
          <a:noFill/>
        </p:spPr>
        <p:txBody>
          <a:bodyPr wrap="square" rtlCol="0">
            <a:spAutoFit/>
          </a:bodyPr>
          <a:lstStyle/>
          <a:p>
            <a:r>
              <a:rPr lang="en-US" sz="1200"/>
              <a:t>Loggers are pass through the Loader in RecycleDriver so that the Loader can use them when serializing materials</a:t>
            </a:r>
          </a:p>
        </p:txBody>
      </p:sp>
      <p:pic>
        <p:nvPicPr>
          <p:cNvPr id="20" name="Picture 19">
            <a:extLst>
              <a:ext uri="{FF2B5EF4-FFF2-40B4-BE49-F238E27FC236}">
                <a16:creationId xmlns:a16="http://schemas.microsoft.com/office/drawing/2014/main" id="{446267F1-9657-4B85-9458-EB999DEBEE3A}"/>
              </a:ext>
            </a:extLst>
          </p:cNvPr>
          <p:cNvPicPr>
            <a:picLocks noChangeAspect="1"/>
          </p:cNvPicPr>
          <p:nvPr/>
        </p:nvPicPr>
        <p:blipFill>
          <a:blip r:embed="rId6"/>
          <a:stretch>
            <a:fillRect/>
          </a:stretch>
        </p:blipFill>
        <p:spPr>
          <a:xfrm>
            <a:off x="5209427" y="4315544"/>
            <a:ext cx="3786179" cy="1474665"/>
          </a:xfrm>
          <a:prstGeom prst="rect">
            <a:avLst/>
          </a:prstGeom>
        </p:spPr>
      </p:pic>
      <p:sp>
        <p:nvSpPr>
          <p:cNvPr id="21" name="TextBox 20">
            <a:extLst>
              <a:ext uri="{FF2B5EF4-FFF2-40B4-BE49-F238E27FC236}">
                <a16:creationId xmlns:a16="http://schemas.microsoft.com/office/drawing/2014/main" id="{FCFAC18A-A5B1-6076-D520-F4A9E72D7943}"/>
              </a:ext>
            </a:extLst>
          </p:cNvPr>
          <p:cNvSpPr txBox="1"/>
          <p:nvPr/>
        </p:nvSpPr>
        <p:spPr>
          <a:xfrm>
            <a:off x="5168102" y="3688048"/>
            <a:ext cx="3714408" cy="646331"/>
          </a:xfrm>
          <a:prstGeom prst="rect">
            <a:avLst/>
          </a:prstGeom>
          <a:noFill/>
        </p:spPr>
        <p:txBody>
          <a:bodyPr wrap="square" rtlCol="0">
            <a:spAutoFit/>
          </a:bodyPr>
          <a:lstStyle/>
          <a:p>
            <a:r>
              <a:rPr lang="en-US" sz="1200"/>
              <a:t>Now that the Loader has the logger it can log info on what is happening during the process allowing us to know what is happening and if any bugs are occurring</a:t>
            </a:r>
          </a:p>
        </p:txBody>
      </p:sp>
    </p:spTree>
    <p:extLst>
      <p:ext uri="{BB962C8B-B14F-4D97-AF65-F5344CB8AC3E}">
        <p14:creationId xmlns:p14="http://schemas.microsoft.com/office/powerpoint/2010/main" val="1942282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0"/>
            <a:ext cx="7704667" cy="1981200"/>
          </a:xfrm>
        </p:spPr>
        <p:txBody>
          <a:bodyPr/>
          <a:lstStyle/>
          <a:p>
            <a:r>
              <a:rPr lang="en-US"/>
              <a:t>Lambda Expressions</a:t>
            </a:r>
            <a:br>
              <a:rPr lang="en-US"/>
            </a:br>
            <a:r>
              <a:rPr lang="en-US" sz="3200"/>
              <a:t>(beyond .</a:t>
            </a:r>
            <a:r>
              <a:rPr lang="en-US" sz="3200" err="1"/>
              <a:t>forEach</a:t>
            </a:r>
            <a:r>
              <a:rPr lang="en-US" sz="3200"/>
              <a:t>() and event handling)</a:t>
            </a:r>
            <a:endParaRPr lang="en-US"/>
          </a:p>
        </p:txBody>
      </p:sp>
      <p:sp>
        <p:nvSpPr>
          <p:cNvPr id="3" name="Content Placeholder 2"/>
          <p:cNvSpPr>
            <a:spLocks noGrp="1"/>
          </p:cNvSpPr>
          <p:nvPr>
            <p:ph idx="1"/>
          </p:nvPr>
        </p:nvSpPr>
        <p:spPr>
          <a:xfrm>
            <a:off x="1371599" y="2667000"/>
            <a:ext cx="7315201" cy="3332816"/>
          </a:xfrm>
        </p:spPr>
        <p:txBody>
          <a:bodyPr>
            <a:normAutofit/>
          </a:bodyPr>
          <a:lstStyle/>
          <a:p>
            <a:pPr marL="0" indent="0">
              <a:buNone/>
            </a:pPr>
            <a:endParaRPr lang="en-US" u="sng"/>
          </a:p>
          <a:p>
            <a:pPr marL="0" indent="0">
              <a:buNone/>
            </a:pPr>
            <a:endParaRPr lang="en-US" u="sng"/>
          </a:p>
          <a:p>
            <a:pPr marL="0" indent="0">
              <a:buNone/>
            </a:pPr>
            <a:endParaRPr lang="en-US" u="sng"/>
          </a:p>
          <a:p>
            <a:pPr marL="0" indent="0">
              <a:buNone/>
            </a:pPr>
            <a:endParaRPr lang="en-US" u="sng"/>
          </a:p>
          <a:p>
            <a:pPr marL="0" indent="0">
              <a:buNone/>
            </a:pPr>
            <a:endParaRPr lang="en-US" u="sng"/>
          </a:p>
          <a:p>
            <a:pPr marL="0" indent="0">
              <a:buNone/>
            </a:pPr>
            <a:endParaRPr lang="en-US" u="sng"/>
          </a:p>
        </p:txBody>
      </p:sp>
      <p:sp>
        <p:nvSpPr>
          <p:cNvPr id="6" name="TextBox 5">
            <a:extLst>
              <a:ext uri="{FF2B5EF4-FFF2-40B4-BE49-F238E27FC236}">
                <a16:creationId xmlns:a16="http://schemas.microsoft.com/office/drawing/2014/main" id="{F496C600-844E-0AFF-67C4-F82202E62CF8}"/>
              </a:ext>
            </a:extLst>
          </p:cNvPr>
          <p:cNvSpPr txBox="1"/>
          <p:nvPr/>
        </p:nvSpPr>
        <p:spPr>
          <a:xfrm>
            <a:off x="719665" y="2304661"/>
            <a:ext cx="3852335" cy="2462213"/>
          </a:xfrm>
          <a:prstGeom prst="rect">
            <a:avLst/>
          </a:prstGeom>
          <a:noFill/>
        </p:spPr>
        <p:txBody>
          <a:bodyPr wrap="square" rtlCol="0">
            <a:spAutoFit/>
          </a:bodyPr>
          <a:lstStyle/>
          <a:p>
            <a:r>
              <a:rPr lang="en-US" sz="1400" u="sng"/>
              <a:t>Explanation</a:t>
            </a:r>
          </a:p>
          <a:p>
            <a:r>
              <a:rPr lang="en-US" sz="1400"/>
              <a:t>We use lambda’s in Gui_Simulator, where we use lambdas to define different garbage generations scenarios. </a:t>
            </a:r>
          </a:p>
          <a:p>
            <a:r>
              <a:rPr lang="en-US" sz="1400"/>
              <a:t>We have a HashMap called scenarios that stores a Recycle Type as its key and a lambda as its value. The lambda creates a list of materials based on a random selection without needing to write separated methods for each scenario. We store behaviors like neighborhood trash direct in a HashMap using a lambda. </a:t>
            </a:r>
          </a:p>
        </p:txBody>
      </p:sp>
      <p:pic>
        <p:nvPicPr>
          <p:cNvPr id="16" name="Picture 15">
            <a:extLst>
              <a:ext uri="{FF2B5EF4-FFF2-40B4-BE49-F238E27FC236}">
                <a16:creationId xmlns:a16="http://schemas.microsoft.com/office/drawing/2014/main" id="{D6447EE4-8D8B-98CE-76CD-C5E32B6CFBC6}"/>
              </a:ext>
            </a:extLst>
          </p:cNvPr>
          <p:cNvPicPr>
            <a:picLocks noChangeAspect="1"/>
          </p:cNvPicPr>
          <p:nvPr/>
        </p:nvPicPr>
        <p:blipFill>
          <a:blip r:embed="rId2"/>
          <a:stretch>
            <a:fillRect/>
          </a:stretch>
        </p:blipFill>
        <p:spPr>
          <a:xfrm>
            <a:off x="4648201" y="1960446"/>
            <a:ext cx="4046514" cy="4440353"/>
          </a:xfrm>
          <a:prstGeom prst="rect">
            <a:avLst/>
          </a:prstGeom>
        </p:spPr>
      </p:pic>
    </p:spTree>
    <p:extLst>
      <p:ext uri="{BB962C8B-B14F-4D97-AF65-F5344CB8AC3E}">
        <p14:creationId xmlns:p14="http://schemas.microsoft.com/office/powerpoint/2010/main" val="2019044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Threads</a:t>
            </a:r>
          </a:p>
        </p:txBody>
      </p:sp>
      <p:sp>
        <p:nvSpPr>
          <p:cNvPr id="6" name="TextBox 5">
            <a:extLst>
              <a:ext uri="{FF2B5EF4-FFF2-40B4-BE49-F238E27FC236}">
                <a16:creationId xmlns:a16="http://schemas.microsoft.com/office/drawing/2014/main" id="{5D7FB258-ADC3-E3B4-7EEF-E17E4B97CBD7}"/>
              </a:ext>
            </a:extLst>
          </p:cNvPr>
          <p:cNvSpPr txBox="1"/>
          <p:nvPr/>
        </p:nvSpPr>
        <p:spPr>
          <a:xfrm>
            <a:off x="806395" y="1905000"/>
            <a:ext cx="4004802" cy="1477328"/>
          </a:xfrm>
          <a:prstGeom prst="rect">
            <a:avLst/>
          </a:prstGeom>
          <a:noFill/>
        </p:spPr>
        <p:txBody>
          <a:bodyPr wrap="square" rtlCol="0">
            <a:spAutoFit/>
          </a:bodyPr>
          <a:lstStyle/>
          <a:p>
            <a:r>
              <a:rPr lang="en-US"/>
              <a:t>How did you use multithreading in the project?</a:t>
            </a:r>
          </a:p>
          <a:p>
            <a:r>
              <a:rPr lang="en-US"/>
              <a:t>In the </a:t>
            </a:r>
            <a:r>
              <a:rPr lang="en-US" err="1"/>
              <a:t>threadedStartup</a:t>
            </a:r>
            <a:r>
              <a:rPr lang="en-US"/>
              <a:t> method we create an </a:t>
            </a:r>
            <a:r>
              <a:rPr lang="en-US" err="1"/>
              <a:t>ExecutorService</a:t>
            </a:r>
            <a:r>
              <a:rPr lang="en-US"/>
              <a:t> which is a thread pool</a:t>
            </a:r>
          </a:p>
        </p:txBody>
      </p:sp>
      <p:pic>
        <p:nvPicPr>
          <p:cNvPr id="10" name="Picture 9">
            <a:extLst>
              <a:ext uri="{FF2B5EF4-FFF2-40B4-BE49-F238E27FC236}">
                <a16:creationId xmlns:a16="http://schemas.microsoft.com/office/drawing/2014/main" id="{A6A55A17-7AAC-7198-11C2-568FA1FD78CC}"/>
              </a:ext>
            </a:extLst>
          </p:cNvPr>
          <p:cNvPicPr>
            <a:picLocks noChangeAspect="1"/>
          </p:cNvPicPr>
          <p:nvPr/>
        </p:nvPicPr>
        <p:blipFill>
          <a:blip r:embed="rId2"/>
          <a:stretch>
            <a:fillRect/>
          </a:stretch>
        </p:blipFill>
        <p:spPr>
          <a:xfrm>
            <a:off x="4608786" y="1958260"/>
            <a:ext cx="4344397" cy="4419600"/>
          </a:xfrm>
          <a:prstGeom prst="rect">
            <a:avLst/>
          </a:prstGeom>
        </p:spPr>
      </p:pic>
    </p:spTree>
    <p:extLst>
      <p:ext uri="{BB962C8B-B14F-4D97-AF65-F5344CB8AC3E}">
        <p14:creationId xmlns:p14="http://schemas.microsoft.com/office/powerpoint/2010/main" val="538012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Team Contributions</a:t>
            </a:r>
          </a:p>
        </p:txBody>
      </p:sp>
      <p:sp>
        <p:nvSpPr>
          <p:cNvPr id="3" name="Content Placeholder 2"/>
          <p:cNvSpPr>
            <a:spLocks noGrp="1"/>
          </p:cNvSpPr>
          <p:nvPr>
            <p:ph idx="1"/>
          </p:nvPr>
        </p:nvSpPr>
        <p:spPr/>
        <p:txBody>
          <a:bodyPr>
            <a:normAutofit fontScale="92500" lnSpcReduction="20000"/>
          </a:bodyPr>
          <a:lstStyle/>
          <a:p>
            <a:pPr marL="0" indent="0">
              <a:buNone/>
            </a:pPr>
            <a:r>
              <a:rPr lang="en-US">
                <a:latin typeface="Times New Roman" panose="02020603050405020304" pitchFamily="18" charset="0"/>
                <a:cs typeface="Times New Roman" panose="02020603050405020304" pitchFamily="18" charset="0"/>
              </a:rPr>
              <a:t>Jason: </a:t>
            </a:r>
            <a:r>
              <a:rPr lang="en-US" b="0" i="0">
                <a:effectLst/>
                <a:latin typeface="gg sans"/>
              </a:rPr>
              <a:t>UML, Polymorphic </a:t>
            </a:r>
            <a:r>
              <a:rPr lang="en-US">
                <a:latin typeface="gg sans"/>
              </a:rPr>
              <a:t>C</a:t>
            </a:r>
            <a:r>
              <a:rPr lang="en-US" b="0" i="0">
                <a:effectLst/>
                <a:latin typeface="gg sans"/>
              </a:rPr>
              <a:t>ollections, Abstract class, JavaFX, File </a:t>
            </a:r>
            <a:r>
              <a:rPr lang="en-US">
                <a:latin typeface="gg sans"/>
              </a:rPr>
              <a:t>I</a:t>
            </a:r>
            <a:r>
              <a:rPr lang="en-US" b="0" i="0">
                <a:effectLst/>
                <a:latin typeface="gg sans"/>
              </a:rPr>
              <a:t>/</a:t>
            </a:r>
            <a:r>
              <a:rPr lang="en-US">
                <a:latin typeface="gg sans"/>
              </a:rPr>
              <a:t>O</a:t>
            </a:r>
            <a:r>
              <a:rPr lang="en-US" b="0" i="0">
                <a:effectLst/>
                <a:latin typeface="gg sans"/>
              </a:rPr>
              <a:t>, Logging, Threads, and Serialization.</a:t>
            </a:r>
          </a:p>
          <a:p>
            <a:pPr marL="0" indent="0">
              <a:buNone/>
            </a:pPr>
            <a:r>
              <a:rPr lang="en-US" b="0">
                <a:effectLst/>
                <a:latin typeface="Times New Roman" panose="02020603050405020304" pitchFamily="18" charset="0"/>
                <a:cs typeface="Times New Roman" panose="02020603050405020304" pitchFamily="18" charset="0"/>
              </a:rPr>
              <a:t>Andrew Casey: </a:t>
            </a:r>
            <a:r>
              <a:rPr lang="en-US" b="0">
                <a:effectLst/>
                <a:latin typeface="gg sans"/>
                <a:cs typeface="Times New Roman" panose="02020603050405020304" pitchFamily="18" charset="0"/>
              </a:rPr>
              <a:t>L</a:t>
            </a:r>
            <a:r>
              <a:rPr lang="en-US" b="0" i="0">
                <a:effectLst/>
                <a:latin typeface="gg sans"/>
              </a:rPr>
              <a:t>ambdas, Polymorphic Collections, JavaFX and Serialization.</a:t>
            </a:r>
            <a:endParaRPr lang="en-US" b="0">
              <a:effectLst/>
              <a:latin typeface="Times New Roman" panose="02020603050405020304" pitchFamily="18" charset="0"/>
              <a:cs typeface="Times New Roman" panose="02020603050405020304" pitchFamily="18" charset="0"/>
            </a:endParaRPr>
          </a:p>
          <a:p>
            <a:pPr marL="0" indent="0">
              <a:buNone/>
            </a:pPr>
            <a:r>
              <a:rPr lang="en-US" b="0">
                <a:effectLst/>
                <a:latin typeface="Times New Roman" panose="02020603050405020304" pitchFamily="18" charset="0"/>
                <a:cs typeface="Times New Roman" panose="02020603050405020304" pitchFamily="18" charset="0"/>
              </a:rPr>
              <a:t>Will Zakroff</a:t>
            </a:r>
            <a:r>
              <a:rPr lang="en-US">
                <a:latin typeface="Times New Roman" panose="02020603050405020304" pitchFamily="18" charset="0"/>
                <a:cs typeface="Times New Roman" panose="02020603050405020304" pitchFamily="18" charset="0"/>
              </a:rPr>
              <a:t>: </a:t>
            </a:r>
            <a:r>
              <a:rPr lang="en-US" b="0">
                <a:effectLst/>
                <a:latin typeface="gg sans"/>
                <a:cs typeface="Times New Roman" panose="02020603050405020304" pitchFamily="18" charset="0"/>
              </a:rPr>
              <a:t>L</a:t>
            </a:r>
            <a:r>
              <a:rPr lang="en-US" b="0" i="0">
                <a:effectLst/>
                <a:latin typeface="gg sans"/>
              </a:rPr>
              <a:t>ambdas, Polymorphic Collections, JavaFX and Serialization.</a:t>
            </a:r>
            <a:endParaRPr lang="en-US" b="0">
              <a:effectLst/>
              <a:latin typeface="Times New Roman" panose="02020603050405020304" pitchFamily="18" charset="0"/>
              <a:cs typeface="Times New Roman" panose="02020603050405020304" pitchFamily="18" charset="0"/>
            </a:endParaRPr>
          </a:p>
          <a:p>
            <a:pPr marL="0" indent="0">
              <a:buNone/>
            </a:pPr>
            <a:r>
              <a:rPr lang="en-US" b="0">
                <a:effectLst/>
                <a:latin typeface="Times New Roman" panose="02020603050405020304" pitchFamily="18" charset="0"/>
                <a:cs typeface="Times New Roman" panose="02020603050405020304" pitchFamily="18" charset="0"/>
              </a:rPr>
              <a:t>Saadat Emilbekova</a:t>
            </a:r>
            <a:r>
              <a:rPr lang="en-US">
                <a:latin typeface="Times New Roman" panose="02020603050405020304" pitchFamily="18" charset="0"/>
                <a:cs typeface="Times New Roman" panose="02020603050405020304" pitchFamily="18" charset="0"/>
              </a:rPr>
              <a:t>: Polymorphic Collections, JavaFX, Sequence Diagram, </a:t>
            </a:r>
            <a:endParaRPr lang="en-US" b="0">
              <a:effectLst/>
              <a:latin typeface="Times New Roman" panose="02020603050405020304" pitchFamily="18" charset="0"/>
              <a:cs typeface="Times New Roman" panose="02020603050405020304" pitchFamily="18" charset="0"/>
            </a:endParaRPr>
          </a:p>
          <a:p>
            <a:pPr marL="0" indent="0">
              <a:buNone/>
            </a:pPr>
            <a:r>
              <a:rPr lang="en-US" b="0">
                <a:effectLst/>
                <a:latin typeface="Times New Roman" panose="02020603050405020304" pitchFamily="18" charset="0"/>
                <a:cs typeface="Times New Roman" panose="02020603050405020304" pitchFamily="18" charset="0"/>
              </a:rPr>
              <a:t>Dylan Jablonski: </a:t>
            </a:r>
            <a:r>
              <a:rPr lang="en-US">
                <a:latin typeface="Times New Roman" panose="02020603050405020304" pitchFamily="18" charset="0"/>
                <a:cs typeface="Times New Roman" panose="02020603050405020304" pitchFamily="18" charset="0"/>
              </a:rPr>
              <a:t>Polymorphic Collections, JavaFX, UML</a:t>
            </a:r>
            <a:endParaRPr lang="en-US" b="0">
              <a:effectLst/>
              <a:latin typeface="Times New Roman" panose="02020603050405020304" pitchFamily="18" charset="0"/>
              <a:cs typeface="Times New Roman" panose="02020603050405020304" pitchFamily="18" charset="0"/>
            </a:endParaRPr>
          </a:p>
          <a:p>
            <a:pPr marL="0" indent="0">
              <a:buNone/>
            </a:pPr>
            <a:endParaRPr lang="en-US" b="0" i="0">
              <a:effectLst/>
              <a:latin typeface="gg sans"/>
            </a:endParaRPr>
          </a:p>
        </p:txBody>
      </p:sp>
    </p:spTree>
    <p:extLst>
      <p:ext uri="{BB962C8B-B14F-4D97-AF65-F5344CB8AC3E}">
        <p14:creationId xmlns:p14="http://schemas.microsoft.com/office/powerpoint/2010/main" val="1546531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AC2FF-AD27-409B-B861-5A42C10D9E02}"/>
              </a:ext>
            </a:extLst>
          </p:cNvPr>
          <p:cNvSpPr>
            <a:spLocks noGrp="1"/>
          </p:cNvSpPr>
          <p:nvPr>
            <p:ph type="title"/>
          </p:nvPr>
        </p:nvSpPr>
        <p:spPr>
          <a:xfrm>
            <a:off x="3632200" y="905933"/>
            <a:ext cx="4995068" cy="965200"/>
          </a:xfrm>
        </p:spPr>
        <p:txBody>
          <a:bodyPr>
            <a:normAutofit/>
          </a:bodyPr>
          <a:lstStyle/>
          <a:p>
            <a:r>
              <a:rPr lang="en-US"/>
              <a:t>Project Overview</a:t>
            </a:r>
          </a:p>
        </p:txBody>
      </p:sp>
      <p:pic>
        <p:nvPicPr>
          <p:cNvPr id="9" name="Picture 8" descr="A green recycle bin with a wheel&#10;&#10;AI-generated content may be incorrect.">
            <a:extLst>
              <a:ext uri="{FF2B5EF4-FFF2-40B4-BE49-F238E27FC236}">
                <a16:creationId xmlns:a16="http://schemas.microsoft.com/office/drawing/2014/main" id="{017B6363-7D5F-F919-A166-1D3FC5015F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7608" y="1704575"/>
            <a:ext cx="2724591" cy="344884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3" name="Content Placeholder 2">
            <a:extLst>
              <a:ext uri="{FF2B5EF4-FFF2-40B4-BE49-F238E27FC236}">
                <a16:creationId xmlns:a16="http://schemas.microsoft.com/office/drawing/2014/main" id="{CB0FEE92-3A4C-4DD5-BBF0-F1CA5577CF75}"/>
              </a:ext>
            </a:extLst>
          </p:cNvPr>
          <p:cNvSpPr>
            <a:spLocks noGrp="1"/>
          </p:cNvSpPr>
          <p:nvPr>
            <p:ph idx="1"/>
          </p:nvPr>
        </p:nvSpPr>
        <p:spPr>
          <a:xfrm>
            <a:off x="3810000" y="1871133"/>
            <a:ext cx="4995068" cy="3793067"/>
          </a:xfrm>
        </p:spPr>
        <p:txBody>
          <a:bodyPr>
            <a:normAutofit fontScale="92500" lnSpcReduction="10000"/>
          </a:bodyPr>
          <a:lstStyle/>
          <a:p>
            <a:pPr>
              <a:lnSpc>
                <a:spcPct val="90000"/>
              </a:lnSpc>
            </a:pPr>
            <a:r>
              <a:rPr lang="en-US" sz="1500"/>
              <a:t>What is the goal of our project?</a:t>
            </a:r>
          </a:p>
          <a:p>
            <a:pPr lvl="1">
              <a:lnSpc>
                <a:spcPct val="90000"/>
              </a:lnSpc>
              <a:buFont typeface="Wingdings" panose="05000000000000000000" pitchFamily="2" charset="2"/>
              <a:buChar char="Ø"/>
            </a:pPr>
            <a:r>
              <a:rPr lang="en-US" sz="1500"/>
              <a:t>Help people learn how to properly recycle by teaching people what each recycling material is and how you would recycle that material. </a:t>
            </a:r>
          </a:p>
          <a:p>
            <a:pPr>
              <a:lnSpc>
                <a:spcPct val="90000"/>
              </a:lnSpc>
            </a:pPr>
            <a:r>
              <a:rPr lang="en-US" sz="1500"/>
              <a:t>Why is our project socially relevant?</a:t>
            </a:r>
          </a:p>
          <a:p>
            <a:pPr lvl="1">
              <a:lnSpc>
                <a:spcPct val="90000"/>
              </a:lnSpc>
              <a:buFont typeface="Wingdings" panose="05000000000000000000" pitchFamily="2" charset="2"/>
              <a:buChar char="Ø"/>
            </a:pPr>
            <a:r>
              <a:rPr lang="en-US" sz="1500"/>
              <a:t>Our project is socially relevant due to it addressing the issues of pollution and waste, particularly due to the problem of improper recycling. Teaching people to correctly recycle, could lead to less waste and pollution as a whole. </a:t>
            </a:r>
          </a:p>
          <a:p>
            <a:pPr lvl="1">
              <a:lnSpc>
                <a:spcPct val="90000"/>
              </a:lnSpc>
            </a:pPr>
            <a:r>
              <a:rPr lang="en-US" sz="1500"/>
              <a:t>  What are the requirements (functionality) of your project?</a:t>
            </a:r>
          </a:p>
          <a:p>
            <a:pPr lvl="2">
              <a:lnSpc>
                <a:spcPct val="90000"/>
              </a:lnSpc>
              <a:buFont typeface="Wingdings" panose="05000000000000000000" pitchFamily="2" charset="2"/>
              <a:buChar char="Ø"/>
            </a:pPr>
            <a:r>
              <a:rPr lang="en-US" sz="1500"/>
              <a:t>Our functionality of our project was teaching recycling by letting users look up materials, calculate impact, play a recycling game, and simulate recycling behavior with different settings.</a:t>
            </a:r>
          </a:p>
          <a:p>
            <a:pPr lvl="2">
              <a:lnSpc>
                <a:spcPct val="90000"/>
              </a:lnSpc>
              <a:buFont typeface="Wingdings" panose="05000000000000000000" pitchFamily="2" charset="2"/>
              <a:buChar char="Ø"/>
            </a:pPr>
            <a:endParaRPr lang="en-US" sz="1300"/>
          </a:p>
        </p:txBody>
      </p:sp>
    </p:spTree>
    <p:extLst>
      <p:ext uri="{BB962C8B-B14F-4D97-AF65-F5344CB8AC3E}">
        <p14:creationId xmlns:p14="http://schemas.microsoft.com/office/powerpoint/2010/main" val="2878798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03B18-2410-D14B-A4CE-A3602A395164}"/>
              </a:ext>
            </a:extLst>
          </p:cNvPr>
          <p:cNvSpPr>
            <a:spLocks noGrp="1"/>
          </p:cNvSpPr>
          <p:nvPr>
            <p:ph type="title"/>
          </p:nvPr>
        </p:nvSpPr>
        <p:spPr/>
        <p:txBody>
          <a:bodyPr/>
          <a:lstStyle/>
          <a:p>
            <a:r>
              <a:rPr lang="en-US" dirty="0"/>
              <a:t>UML Class</a:t>
            </a:r>
          </a:p>
        </p:txBody>
      </p:sp>
      <p:pic>
        <p:nvPicPr>
          <p:cNvPr id="5" name="Picture 4" descr="A diagram of a computer system&#10;&#10;AI-generated content may be incorrect.">
            <a:extLst>
              <a:ext uri="{FF2B5EF4-FFF2-40B4-BE49-F238E27FC236}">
                <a16:creationId xmlns:a16="http://schemas.microsoft.com/office/drawing/2014/main" id="{070843AB-D0B7-F635-63EC-9EFFA360FF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152" y="1693173"/>
            <a:ext cx="8997696" cy="5073387"/>
          </a:xfrm>
          <a:prstGeom prst="rect">
            <a:avLst/>
          </a:prstGeom>
        </p:spPr>
      </p:pic>
    </p:spTree>
    <p:extLst>
      <p:ext uri="{BB962C8B-B14F-4D97-AF65-F5344CB8AC3E}">
        <p14:creationId xmlns:p14="http://schemas.microsoft.com/office/powerpoint/2010/main" val="2013944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ADD15-55C2-4384-8BF1-793F2C38B47A}"/>
              </a:ext>
            </a:extLst>
          </p:cNvPr>
          <p:cNvSpPr>
            <a:spLocks noGrp="1"/>
          </p:cNvSpPr>
          <p:nvPr>
            <p:ph type="title"/>
          </p:nvPr>
        </p:nvSpPr>
        <p:spPr>
          <a:xfrm>
            <a:off x="2044148" y="304800"/>
            <a:ext cx="6866467" cy="304799"/>
          </a:xfrm>
        </p:spPr>
        <p:txBody>
          <a:bodyPr>
            <a:normAutofit fontScale="90000"/>
          </a:bodyPr>
          <a:lstStyle/>
          <a:p>
            <a:r>
              <a:rPr lang="en-US" sz="3000"/>
              <a:t>UML Class Diagram Class and Interfaces</a:t>
            </a:r>
          </a:p>
        </p:txBody>
      </p:sp>
      <p:pic>
        <p:nvPicPr>
          <p:cNvPr id="4" name="Picture 3" descr="A diagram of a computer program&#10;&#10;AI-generated content may be incorrect.">
            <a:extLst>
              <a:ext uri="{FF2B5EF4-FFF2-40B4-BE49-F238E27FC236}">
                <a16:creationId xmlns:a16="http://schemas.microsoft.com/office/drawing/2014/main" id="{984ACAB5-EEA3-0A01-DF88-CB13629537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50363" y="788048"/>
            <a:ext cx="5275150" cy="6069952"/>
          </a:xfrm>
          <a:prstGeom prst="rect">
            <a:avLst/>
          </a:prstGeom>
        </p:spPr>
      </p:pic>
    </p:spTree>
    <p:extLst>
      <p:ext uri="{BB962C8B-B14F-4D97-AF65-F5344CB8AC3E}">
        <p14:creationId xmlns:p14="http://schemas.microsoft.com/office/powerpoint/2010/main" val="4048289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7EE9BC-4B4D-1EF5-7FA4-17F144E23F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60AE94-9323-0271-3E2F-B4BDE6BD35EC}"/>
              </a:ext>
            </a:extLst>
          </p:cNvPr>
          <p:cNvSpPr>
            <a:spLocks noGrp="1"/>
          </p:cNvSpPr>
          <p:nvPr>
            <p:ph type="title"/>
          </p:nvPr>
        </p:nvSpPr>
        <p:spPr>
          <a:xfrm>
            <a:off x="1295400" y="304800"/>
            <a:ext cx="6866467" cy="304799"/>
          </a:xfrm>
        </p:spPr>
        <p:txBody>
          <a:bodyPr>
            <a:normAutofit fontScale="90000"/>
          </a:bodyPr>
          <a:lstStyle/>
          <a:p>
            <a:r>
              <a:rPr lang="en-US" sz="3000"/>
              <a:t>UML Class Diagram Gui</a:t>
            </a:r>
          </a:p>
        </p:txBody>
      </p:sp>
      <p:pic>
        <p:nvPicPr>
          <p:cNvPr id="5" name="Picture 4" descr="A diagram of a computer flowchart&#10;&#10;AI-generated content may be incorrect.">
            <a:extLst>
              <a:ext uri="{FF2B5EF4-FFF2-40B4-BE49-F238E27FC236}">
                <a16:creationId xmlns:a16="http://schemas.microsoft.com/office/drawing/2014/main" id="{57CAC7C9-78A4-85ED-A155-9212DB3E12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12495" y="690428"/>
            <a:ext cx="5519010" cy="6167572"/>
          </a:xfrm>
          <a:prstGeom prst="rect">
            <a:avLst/>
          </a:prstGeom>
        </p:spPr>
      </p:pic>
    </p:spTree>
    <p:extLst>
      <p:ext uri="{BB962C8B-B14F-4D97-AF65-F5344CB8AC3E}">
        <p14:creationId xmlns:p14="http://schemas.microsoft.com/office/powerpoint/2010/main" val="3483749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06507-7372-456F-9DD0-AAF7087428C6}"/>
              </a:ext>
            </a:extLst>
          </p:cNvPr>
          <p:cNvSpPr>
            <a:spLocks noGrp="1"/>
          </p:cNvSpPr>
          <p:nvPr>
            <p:ph type="title"/>
          </p:nvPr>
        </p:nvSpPr>
        <p:spPr/>
        <p:txBody>
          <a:bodyPr/>
          <a:lstStyle/>
          <a:p>
            <a:r>
              <a:rPr lang="en-US"/>
              <a:t>UML Sequence Diagram Part1</a:t>
            </a:r>
          </a:p>
        </p:txBody>
      </p:sp>
      <p:pic>
        <p:nvPicPr>
          <p:cNvPr id="4" name="Content Placeholder 3">
            <a:extLst>
              <a:ext uri="{FF2B5EF4-FFF2-40B4-BE49-F238E27FC236}">
                <a16:creationId xmlns:a16="http://schemas.microsoft.com/office/drawing/2014/main" id="{BFDD69CE-DE88-42FE-EF1A-DE26B5187DC0}"/>
              </a:ext>
            </a:extLst>
          </p:cNvPr>
          <p:cNvPicPr>
            <a:picLocks noGrp="1" noChangeAspect="1"/>
          </p:cNvPicPr>
          <p:nvPr>
            <p:ph idx="1"/>
          </p:nvPr>
        </p:nvPicPr>
        <p:blipFill>
          <a:blip r:embed="rId2"/>
          <a:stretch>
            <a:fillRect/>
          </a:stretch>
        </p:blipFill>
        <p:spPr>
          <a:xfrm>
            <a:off x="914400" y="1905000"/>
            <a:ext cx="8229600" cy="2819400"/>
          </a:xfrm>
        </p:spPr>
      </p:pic>
    </p:spTree>
    <p:extLst>
      <p:ext uri="{BB962C8B-B14F-4D97-AF65-F5344CB8AC3E}">
        <p14:creationId xmlns:p14="http://schemas.microsoft.com/office/powerpoint/2010/main" val="3824226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13233" y="685800"/>
            <a:ext cx="7514035" cy="1185333"/>
          </a:xfrm>
        </p:spPr>
        <p:txBody>
          <a:bodyPr>
            <a:normAutofit/>
          </a:bodyPr>
          <a:lstStyle/>
          <a:p>
            <a:r>
              <a:rPr lang="en-US"/>
              <a:t>Polymorphic Collections</a:t>
            </a:r>
          </a:p>
        </p:txBody>
      </p:sp>
      <p:sp>
        <p:nvSpPr>
          <p:cNvPr id="3" name="Content Placeholder 2"/>
          <p:cNvSpPr>
            <a:spLocks noGrp="1"/>
          </p:cNvSpPr>
          <p:nvPr>
            <p:ph idx="1"/>
          </p:nvPr>
        </p:nvSpPr>
        <p:spPr>
          <a:xfrm>
            <a:off x="916683" y="544276"/>
            <a:ext cx="4167784" cy="3755475"/>
          </a:xfrm>
        </p:spPr>
        <p:txBody>
          <a:bodyPr>
            <a:normAutofit/>
          </a:bodyPr>
          <a:lstStyle/>
          <a:p>
            <a:pPr>
              <a:lnSpc>
                <a:spcPct val="90000"/>
              </a:lnSpc>
            </a:pPr>
            <a:r>
              <a:rPr lang="en-US" sz="1000"/>
              <a:t>How did you use them in your application?</a:t>
            </a:r>
          </a:p>
          <a:p>
            <a:pPr marL="0" indent="0">
              <a:lnSpc>
                <a:spcPct val="90000"/>
              </a:lnSpc>
              <a:buNone/>
            </a:pPr>
            <a:r>
              <a:rPr lang="en-US" sz="1000"/>
              <a:t>We use polymorphic collection in our project by generating random material subclasses like Cardboard and Electronic. Even though they are different classes, they can be treated the same because they inherit from the Material class, which lets us store them together and  work with them using shared methods. </a:t>
            </a:r>
          </a:p>
        </p:txBody>
      </p:sp>
      <p:pic>
        <p:nvPicPr>
          <p:cNvPr id="18" name="Picture 17">
            <a:extLst>
              <a:ext uri="{FF2B5EF4-FFF2-40B4-BE49-F238E27FC236}">
                <a16:creationId xmlns:a16="http://schemas.microsoft.com/office/drawing/2014/main" id="{F3CF9886-5E47-88E7-A1B4-3DF51D467E05}"/>
              </a:ext>
            </a:extLst>
          </p:cNvPr>
          <p:cNvPicPr>
            <a:picLocks noChangeAspect="1"/>
          </p:cNvPicPr>
          <p:nvPr/>
        </p:nvPicPr>
        <p:blipFill>
          <a:blip r:embed="rId3"/>
          <a:stretch>
            <a:fillRect/>
          </a:stretch>
        </p:blipFill>
        <p:spPr>
          <a:xfrm>
            <a:off x="709247" y="3074953"/>
            <a:ext cx="2684396" cy="2324880"/>
          </a:xfrm>
          <a:prstGeom prst="rect">
            <a:avLst/>
          </a:prstGeom>
        </p:spPr>
      </p:pic>
      <p:sp>
        <p:nvSpPr>
          <p:cNvPr id="19" name="TextBox 18">
            <a:extLst>
              <a:ext uri="{FF2B5EF4-FFF2-40B4-BE49-F238E27FC236}">
                <a16:creationId xmlns:a16="http://schemas.microsoft.com/office/drawing/2014/main" id="{40C24AFC-CD67-46CD-7AB8-15E51DCE66EF}"/>
              </a:ext>
            </a:extLst>
          </p:cNvPr>
          <p:cNvSpPr txBox="1"/>
          <p:nvPr/>
        </p:nvSpPr>
        <p:spPr>
          <a:xfrm>
            <a:off x="5286879" y="1871133"/>
            <a:ext cx="3505200" cy="1338828"/>
          </a:xfrm>
          <a:prstGeom prst="rect">
            <a:avLst/>
          </a:prstGeom>
          <a:noFill/>
        </p:spPr>
        <p:txBody>
          <a:bodyPr wrap="square" rtlCol="0">
            <a:spAutoFit/>
          </a:bodyPr>
          <a:lstStyle/>
          <a:p>
            <a:pPr marL="171450" indent="-171450">
              <a:lnSpc>
                <a:spcPct val="90000"/>
              </a:lnSpc>
              <a:buFont typeface="Arial" panose="020B0604020202020204" pitchFamily="34" charset="0"/>
              <a:buChar char="•"/>
            </a:pPr>
            <a:r>
              <a:rPr lang="en-US" sz="1000"/>
              <a:t>How did you avoid coupling to subclasses?</a:t>
            </a:r>
          </a:p>
          <a:p>
            <a:pPr>
              <a:lnSpc>
                <a:spcPct val="90000"/>
              </a:lnSpc>
            </a:pPr>
            <a:endParaRPr lang="en-US" sz="1000"/>
          </a:p>
          <a:p>
            <a:pPr>
              <a:lnSpc>
                <a:spcPct val="90000"/>
              </a:lnSpc>
            </a:pPr>
            <a:r>
              <a:rPr lang="en-US" sz="1000"/>
              <a:t>Instead of checking the material’s exact class, we checking if it used an interface like Compostable or Binnable. This allows any material that can compost, bin, and add newer ones later without changing anything. In our project the code only care about what the material can do and not what class it is.</a:t>
            </a:r>
          </a:p>
          <a:p>
            <a:endParaRPr lang="en-US"/>
          </a:p>
        </p:txBody>
      </p:sp>
      <p:sp>
        <p:nvSpPr>
          <p:cNvPr id="20" name="TextBox 19">
            <a:extLst>
              <a:ext uri="{FF2B5EF4-FFF2-40B4-BE49-F238E27FC236}">
                <a16:creationId xmlns:a16="http://schemas.microsoft.com/office/drawing/2014/main" id="{A108BD66-AC96-AB3C-4981-60D379DD711E}"/>
              </a:ext>
            </a:extLst>
          </p:cNvPr>
          <p:cNvSpPr txBox="1"/>
          <p:nvPr/>
        </p:nvSpPr>
        <p:spPr>
          <a:xfrm>
            <a:off x="5253384" y="2943317"/>
            <a:ext cx="3538695" cy="1349182"/>
          </a:xfrm>
          <a:prstGeom prst="rect">
            <a:avLst/>
          </a:prstGeom>
          <a:noFill/>
        </p:spPr>
        <p:txBody>
          <a:bodyPr wrap="square" rtlCol="0">
            <a:spAutoFit/>
          </a:bodyPr>
          <a:lstStyle/>
          <a:p>
            <a:pPr marL="171450" indent="-171450">
              <a:lnSpc>
                <a:spcPct val="90000"/>
              </a:lnSpc>
              <a:buFont typeface="Arial" panose="020B0604020202020204" pitchFamily="34" charset="0"/>
              <a:buChar char="•"/>
            </a:pPr>
            <a:r>
              <a:rPr lang="en-US" sz="1000"/>
              <a:t>What code demonstrates how you handled different object types?</a:t>
            </a:r>
          </a:p>
          <a:p>
            <a:pPr>
              <a:lnSpc>
                <a:spcPct val="90000"/>
              </a:lnSpc>
            </a:pPr>
            <a:endParaRPr lang="en-US" sz="1000"/>
          </a:p>
          <a:p>
            <a:pPr>
              <a:lnSpc>
                <a:spcPct val="90000"/>
              </a:lnSpc>
            </a:pPr>
            <a:r>
              <a:rPr lang="en-US" sz="1000"/>
              <a:t>In our code we have one method called attempt Recycle. Instead of checking exactly what kind of material it is , we checked what the material is able to do like if its compost, donate, and bin. This lets us recycle different materials. </a:t>
            </a:r>
          </a:p>
          <a:p>
            <a:endParaRPr lang="en-US"/>
          </a:p>
        </p:txBody>
      </p:sp>
      <p:pic>
        <p:nvPicPr>
          <p:cNvPr id="21" name="Picture 20">
            <a:extLst>
              <a:ext uri="{FF2B5EF4-FFF2-40B4-BE49-F238E27FC236}">
                <a16:creationId xmlns:a16="http://schemas.microsoft.com/office/drawing/2014/main" id="{EA2607C8-AC25-F071-6D09-938C6D202B82}"/>
              </a:ext>
            </a:extLst>
          </p:cNvPr>
          <p:cNvPicPr>
            <a:picLocks noChangeAspect="1"/>
          </p:cNvPicPr>
          <p:nvPr/>
        </p:nvPicPr>
        <p:blipFill>
          <a:blip r:embed="rId4"/>
          <a:stretch>
            <a:fillRect/>
          </a:stretch>
        </p:blipFill>
        <p:spPr>
          <a:xfrm>
            <a:off x="4845966" y="4200835"/>
            <a:ext cx="4113173" cy="1971365"/>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726439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599" y="1295400"/>
            <a:ext cx="3230167" cy="1752599"/>
          </a:xfrm>
        </p:spPr>
        <p:txBody>
          <a:bodyPr>
            <a:normAutofit/>
          </a:bodyPr>
          <a:lstStyle/>
          <a:p>
            <a:r>
              <a:rPr lang="en-US" sz="2800"/>
              <a:t>Abstract Classes</a:t>
            </a:r>
          </a:p>
        </p:txBody>
      </p:sp>
      <p:sp>
        <p:nvSpPr>
          <p:cNvPr id="3" name="Content Placeholder 2"/>
          <p:cNvSpPr>
            <a:spLocks noGrp="1"/>
          </p:cNvSpPr>
          <p:nvPr>
            <p:ph idx="1"/>
          </p:nvPr>
        </p:nvSpPr>
        <p:spPr>
          <a:xfrm>
            <a:off x="609600" y="2667000"/>
            <a:ext cx="3230167" cy="3124201"/>
          </a:xfrm>
        </p:spPr>
        <p:txBody>
          <a:bodyPr>
            <a:noAutofit/>
          </a:bodyPr>
          <a:lstStyle/>
          <a:p>
            <a:pPr>
              <a:lnSpc>
                <a:spcPct val="90000"/>
              </a:lnSpc>
            </a:pPr>
            <a:r>
              <a:rPr lang="en-US" sz="1400"/>
              <a:t>Where did you use abstract classes?</a:t>
            </a:r>
          </a:p>
          <a:p>
            <a:pPr lvl="1">
              <a:lnSpc>
                <a:spcPct val="90000"/>
              </a:lnSpc>
              <a:buFont typeface="Wingdings" panose="05000000000000000000" pitchFamily="2" charset="2"/>
              <a:buChar char="Ø"/>
            </a:pPr>
            <a:r>
              <a:rPr lang="en-US" sz="1400"/>
              <a:t>We used an abstract class called Material</a:t>
            </a:r>
          </a:p>
          <a:p>
            <a:pPr>
              <a:lnSpc>
                <a:spcPct val="90000"/>
              </a:lnSpc>
            </a:pPr>
            <a:r>
              <a:rPr lang="en-US" sz="1400"/>
              <a:t>Why did you use them?</a:t>
            </a:r>
          </a:p>
          <a:p>
            <a:pPr lvl="1">
              <a:lnSpc>
                <a:spcPct val="90000"/>
              </a:lnSpc>
              <a:buFont typeface="Wingdings" panose="05000000000000000000" pitchFamily="2" charset="2"/>
              <a:buChar char="Ø"/>
            </a:pPr>
            <a:r>
              <a:rPr lang="en-US" sz="1400"/>
              <a:t>We used the Material class to allow subclass to share common variables and methods for subclass materials, and to prevent anyone from making a generic material object that isn’t specific like Glass or Food Waste</a:t>
            </a:r>
          </a:p>
          <a:p>
            <a:pPr marL="0" indent="0">
              <a:lnSpc>
                <a:spcPct val="90000"/>
              </a:lnSpc>
              <a:buNone/>
            </a:pPr>
            <a:r>
              <a:rPr lang="en-US" sz="1400"/>
              <a:t>. </a:t>
            </a:r>
          </a:p>
        </p:txBody>
      </p:sp>
      <p:pic>
        <p:nvPicPr>
          <p:cNvPr id="79" name="Picture 78">
            <a:extLst>
              <a:ext uri="{FF2B5EF4-FFF2-40B4-BE49-F238E27FC236}">
                <a16:creationId xmlns:a16="http://schemas.microsoft.com/office/drawing/2014/main" id="{7C144661-C521-9811-944E-69778A997E80}"/>
              </a:ext>
            </a:extLst>
          </p:cNvPr>
          <p:cNvPicPr>
            <a:picLocks noChangeAspect="1"/>
          </p:cNvPicPr>
          <p:nvPr/>
        </p:nvPicPr>
        <p:blipFill>
          <a:blip r:embed="rId3"/>
          <a:stretch>
            <a:fillRect/>
          </a:stretch>
        </p:blipFill>
        <p:spPr>
          <a:xfrm>
            <a:off x="4125685" y="4038600"/>
            <a:ext cx="4156668" cy="802410"/>
          </a:xfrm>
          <a:prstGeom prst="rect">
            <a:avLst/>
          </a:prstGeom>
        </p:spPr>
      </p:pic>
      <p:pic>
        <p:nvPicPr>
          <p:cNvPr id="83" name="Picture 82">
            <a:extLst>
              <a:ext uri="{FF2B5EF4-FFF2-40B4-BE49-F238E27FC236}">
                <a16:creationId xmlns:a16="http://schemas.microsoft.com/office/drawing/2014/main" id="{BE1A1101-3AB4-443C-E3F6-EF6D645087D9}"/>
              </a:ext>
            </a:extLst>
          </p:cNvPr>
          <p:cNvPicPr>
            <a:picLocks noChangeAspect="1"/>
          </p:cNvPicPr>
          <p:nvPr/>
        </p:nvPicPr>
        <p:blipFill>
          <a:blip r:embed="rId4"/>
          <a:stretch>
            <a:fillRect/>
          </a:stretch>
        </p:blipFill>
        <p:spPr>
          <a:xfrm>
            <a:off x="3962400" y="5235824"/>
            <a:ext cx="4754167" cy="1244930"/>
          </a:xfrm>
          <a:prstGeom prst="rect">
            <a:avLst/>
          </a:prstGeom>
        </p:spPr>
      </p:pic>
      <p:pic>
        <p:nvPicPr>
          <p:cNvPr id="92" name="Picture 91">
            <a:extLst>
              <a:ext uri="{FF2B5EF4-FFF2-40B4-BE49-F238E27FC236}">
                <a16:creationId xmlns:a16="http://schemas.microsoft.com/office/drawing/2014/main" id="{8EFDAC0F-ABB8-33AB-A5A3-948765A44454}"/>
              </a:ext>
            </a:extLst>
          </p:cNvPr>
          <p:cNvPicPr>
            <a:picLocks noChangeAspect="1"/>
          </p:cNvPicPr>
          <p:nvPr/>
        </p:nvPicPr>
        <p:blipFill>
          <a:blip r:embed="rId5"/>
          <a:stretch>
            <a:fillRect/>
          </a:stretch>
        </p:blipFill>
        <p:spPr>
          <a:xfrm>
            <a:off x="4125685" y="1217471"/>
            <a:ext cx="4156668" cy="2175522"/>
          </a:xfrm>
          <a:prstGeom prst="rect">
            <a:avLst/>
          </a:prstGeom>
        </p:spPr>
      </p:pic>
      <p:sp>
        <p:nvSpPr>
          <p:cNvPr id="93" name="TextBox 92">
            <a:extLst>
              <a:ext uri="{FF2B5EF4-FFF2-40B4-BE49-F238E27FC236}">
                <a16:creationId xmlns:a16="http://schemas.microsoft.com/office/drawing/2014/main" id="{7478BF07-2614-1A9C-25EB-F7B8D9379606}"/>
              </a:ext>
            </a:extLst>
          </p:cNvPr>
          <p:cNvSpPr txBox="1"/>
          <p:nvPr/>
        </p:nvSpPr>
        <p:spPr>
          <a:xfrm>
            <a:off x="4953000" y="533400"/>
            <a:ext cx="2606291" cy="369332"/>
          </a:xfrm>
          <a:prstGeom prst="rect">
            <a:avLst/>
          </a:prstGeom>
          <a:noFill/>
        </p:spPr>
        <p:txBody>
          <a:bodyPr wrap="none" rtlCol="0">
            <a:spAutoFit/>
          </a:bodyPr>
          <a:lstStyle/>
          <a:p>
            <a:r>
              <a:rPr lang="en-US"/>
              <a:t>Example of Abstract class</a:t>
            </a:r>
          </a:p>
        </p:txBody>
      </p:sp>
    </p:spTree>
    <p:extLst>
      <p:ext uri="{BB962C8B-B14F-4D97-AF65-F5344CB8AC3E}">
        <p14:creationId xmlns:p14="http://schemas.microsoft.com/office/powerpoint/2010/main" val="2385928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a:extLst>
            <a:ext uri="{FF2B5EF4-FFF2-40B4-BE49-F238E27FC236}">
              <a16:creationId xmlns:a16="http://schemas.microsoft.com/office/drawing/2014/main" id="{E5875FFF-563F-01C3-2F2B-98510BF665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C4A746-AABF-5C89-F765-5C9C4A23C992}"/>
              </a:ext>
            </a:extLst>
          </p:cNvPr>
          <p:cNvSpPr>
            <a:spLocks noGrp="1"/>
          </p:cNvSpPr>
          <p:nvPr>
            <p:ph type="title"/>
          </p:nvPr>
        </p:nvSpPr>
        <p:spPr>
          <a:xfrm>
            <a:off x="2438400" y="-2078572"/>
            <a:ext cx="4419600" cy="5181331"/>
          </a:xfrm>
        </p:spPr>
        <p:txBody>
          <a:bodyPr>
            <a:normAutofit/>
          </a:bodyPr>
          <a:lstStyle/>
          <a:p>
            <a:r>
              <a:rPr lang="en-US" sz="2800"/>
              <a:t>Interfaces</a:t>
            </a:r>
          </a:p>
        </p:txBody>
      </p:sp>
      <p:sp>
        <p:nvSpPr>
          <p:cNvPr id="3" name="Content Placeholder 2">
            <a:extLst>
              <a:ext uri="{FF2B5EF4-FFF2-40B4-BE49-F238E27FC236}">
                <a16:creationId xmlns:a16="http://schemas.microsoft.com/office/drawing/2014/main" id="{460779A5-E20E-1841-D722-D2AFC8224B54}"/>
              </a:ext>
            </a:extLst>
          </p:cNvPr>
          <p:cNvSpPr>
            <a:spLocks noGrp="1"/>
          </p:cNvSpPr>
          <p:nvPr>
            <p:ph idx="1"/>
          </p:nvPr>
        </p:nvSpPr>
        <p:spPr>
          <a:xfrm>
            <a:off x="961440" y="914400"/>
            <a:ext cx="7679946" cy="3038164"/>
          </a:xfrm>
        </p:spPr>
        <p:txBody>
          <a:bodyPr>
            <a:normAutofit/>
          </a:bodyPr>
          <a:lstStyle/>
          <a:p>
            <a:pPr>
              <a:lnSpc>
                <a:spcPct val="90000"/>
              </a:lnSpc>
            </a:pPr>
            <a:r>
              <a:rPr lang="en-US" sz="1100"/>
              <a:t>Where were interfaces used?</a:t>
            </a:r>
          </a:p>
          <a:p>
            <a:pPr lvl="1">
              <a:lnSpc>
                <a:spcPct val="90000"/>
              </a:lnSpc>
              <a:buFont typeface="Wingdings" panose="05000000000000000000" pitchFamily="2" charset="2"/>
              <a:buChar char="Ø"/>
            </a:pPr>
            <a:r>
              <a:rPr lang="en-US" sz="1100"/>
              <a:t>We had interfaces like Disposable and Compostable and they were used to describe what a material can do. Example: The Food Waste subclass of Material implements Compostable, showing that any Food Waste is compostable. </a:t>
            </a:r>
          </a:p>
          <a:p>
            <a:pPr>
              <a:lnSpc>
                <a:spcPct val="90000"/>
              </a:lnSpc>
            </a:pPr>
            <a:r>
              <a:rPr lang="en-US" sz="1100"/>
              <a:t>Did you </a:t>
            </a:r>
            <a:r>
              <a:rPr lang="en-US" sz="1100" i="1"/>
              <a:t>have</a:t>
            </a:r>
            <a:r>
              <a:rPr lang="en-US" sz="1100"/>
              <a:t> to use interfaces for your project?</a:t>
            </a:r>
          </a:p>
          <a:p>
            <a:pPr lvl="1">
              <a:lnSpc>
                <a:spcPct val="90000"/>
              </a:lnSpc>
              <a:buFont typeface="Wingdings" panose="05000000000000000000" pitchFamily="2" charset="2"/>
              <a:buChar char="Ø"/>
            </a:pPr>
            <a:r>
              <a:rPr lang="en-US" sz="1100"/>
              <a:t>Yes, we had to use interfaces in our project due to needing to check if something could be composted or disposable without needing to know the exact type of material subclass it is.</a:t>
            </a:r>
          </a:p>
          <a:p>
            <a:pPr>
              <a:lnSpc>
                <a:spcPct val="90000"/>
              </a:lnSpc>
            </a:pPr>
            <a:r>
              <a:rPr lang="en-US" sz="1100"/>
              <a:t>What were the advantages/disadvantages of using interfaces?</a:t>
            </a:r>
          </a:p>
          <a:p>
            <a:pPr lvl="1">
              <a:lnSpc>
                <a:spcPct val="90000"/>
              </a:lnSpc>
              <a:buFont typeface="Wingdings" panose="05000000000000000000" pitchFamily="2" charset="2"/>
              <a:buChar char="Ø"/>
            </a:pPr>
            <a:r>
              <a:rPr lang="en-US" sz="1100"/>
              <a:t>An advantage of using interfaces is it decoupled the code, where we didn’t need to know what class, a material was, we only needed to know what it could do. A disadvantage is some materials implement many interfaces; this makes them a little more complicated to set up. </a:t>
            </a:r>
          </a:p>
          <a:p>
            <a:pPr>
              <a:lnSpc>
                <a:spcPct val="90000"/>
              </a:lnSpc>
            </a:pPr>
            <a:endParaRPr lang="en-US" sz="1100"/>
          </a:p>
        </p:txBody>
      </p:sp>
      <p:pic>
        <p:nvPicPr>
          <p:cNvPr id="5" name="Picture 4">
            <a:extLst>
              <a:ext uri="{FF2B5EF4-FFF2-40B4-BE49-F238E27FC236}">
                <a16:creationId xmlns:a16="http://schemas.microsoft.com/office/drawing/2014/main" id="{A027E4A4-CB4F-E3EF-66B7-E85BDF68F422}"/>
              </a:ext>
            </a:extLst>
          </p:cNvPr>
          <p:cNvPicPr>
            <a:picLocks noChangeAspect="1"/>
          </p:cNvPicPr>
          <p:nvPr/>
        </p:nvPicPr>
        <p:blipFill>
          <a:blip r:embed="rId3"/>
          <a:stretch>
            <a:fillRect/>
          </a:stretch>
        </p:blipFill>
        <p:spPr>
          <a:xfrm>
            <a:off x="578307" y="3843182"/>
            <a:ext cx="4048959" cy="160020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7" name="Picture 6">
            <a:extLst>
              <a:ext uri="{FF2B5EF4-FFF2-40B4-BE49-F238E27FC236}">
                <a16:creationId xmlns:a16="http://schemas.microsoft.com/office/drawing/2014/main" id="{FE1EBBF0-8317-4ADA-9E1A-9228079DB883}"/>
              </a:ext>
            </a:extLst>
          </p:cNvPr>
          <p:cNvPicPr>
            <a:picLocks noChangeAspect="1"/>
          </p:cNvPicPr>
          <p:nvPr/>
        </p:nvPicPr>
        <p:blipFill>
          <a:blip r:embed="rId4"/>
          <a:stretch>
            <a:fillRect/>
          </a:stretch>
        </p:blipFill>
        <p:spPr>
          <a:xfrm>
            <a:off x="4801413" y="3657600"/>
            <a:ext cx="4113173" cy="1971365"/>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3345488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E10C0601D1FBB4C9B259D6FF057811C" ma:contentTypeVersion="6" ma:contentTypeDescription="Create a new document." ma:contentTypeScope="" ma:versionID="fc518b10c86d31da9edb6665f7df458c">
  <xsd:schema xmlns:xsd="http://www.w3.org/2001/XMLSchema" xmlns:xs="http://www.w3.org/2001/XMLSchema" xmlns:p="http://schemas.microsoft.com/office/2006/metadata/properties" xmlns:ns3="c098679b-c0c6-4dc6-ad69-d454db763082" targetNamespace="http://schemas.microsoft.com/office/2006/metadata/properties" ma:root="true" ma:fieldsID="9082ee3b56dc22aa272630a2fde29416" ns3:_="">
    <xsd:import namespace="c098679b-c0c6-4dc6-ad69-d454db763082"/>
    <xsd:element name="properties">
      <xsd:complexType>
        <xsd:sequence>
          <xsd:element name="documentManagement">
            <xsd:complexType>
              <xsd:all>
                <xsd:element ref="ns3:MediaServiceDateTaken" minOccurs="0"/>
                <xsd:element ref="ns3:_activity"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98679b-c0c6-4dc6-ad69-d454db763082"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_activity" ma:index="9" nillable="true" ma:displayName="_activity" ma:hidden="true" ma:internalName="_activity">
      <xsd:simpleType>
        <xsd:restriction base="dms:Note"/>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c098679b-c0c6-4dc6-ad69-d454db763082" xsi:nil="true"/>
  </documentManagement>
</p:properties>
</file>

<file path=customXml/itemProps1.xml><?xml version="1.0" encoding="utf-8"?>
<ds:datastoreItem xmlns:ds="http://schemas.openxmlformats.org/officeDocument/2006/customXml" ds:itemID="{40D75DC9-AE00-4C5B-BD30-C9A5485B65F4}">
  <ds:schemaRefs>
    <ds:schemaRef ds:uri="http://schemas.microsoft.com/sharepoint/v3/contenttype/forms"/>
  </ds:schemaRefs>
</ds:datastoreItem>
</file>

<file path=customXml/itemProps2.xml><?xml version="1.0" encoding="utf-8"?>
<ds:datastoreItem xmlns:ds="http://schemas.openxmlformats.org/officeDocument/2006/customXml" ds:itemID="{03872399-E73C-41D0-8F12-C72A5FF58648}">
  <ds:schemaRefs>
    <ds:schemaRef ds:uri="c098679b-c0c6-4dc6-ad69-d454db76308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1186AF6-C350-4A27-929C-3A2C442D93CB}">
  <ds:schemaRefs>
    <ds:schemaRef ds:uri="http://schemas.microsoft.com/office/infopath/2007/PartnerControls"/>
    <ds:schemaRef ds:uri="http://schemas.microsoft.com/office/2006/metadata/properties"/>
    <ds:schemaRef ds:uri="http://purl.org/dc/terms/"/>
    <ds:schemaRef ds:uri="http://schemas.microsoft.com/office/2006/documentManagement/types"/>
    <ds:schemaRef ds:uri="http://purl.org/dc/elements/1.1/"/>
    <ds:schemaRef ds:uri="http://purl.org/dc/dcmitype/"/>
    <ds:schemaRef ds:uri="http://schemas.openxmlformats.org/package/2006/metadata/core-properties"/>
    <ds:schemaRef ds:uri="c098679b-c0c6-4dc6-ad69-d454db76308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0</TotalTime>
  <Words>1130</Words>
  <Application>Microsoft Office PowerPoint</Application>
  <PresentationFormat>On-screen Show (4:3)</PresentationFormat>
  <Paragraphs>88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gg sans</vt:lpstr>
      <vt:lpstr>Arial</vt:lpstr>
      <vt:lpstr>Corbel</vt:lpstr>
      <vt:lpstr>Times New Roman</vt:lpstr>
      <vt:lpstr>Wingdings</vt:lpstr>
      <vt:lpstr>Parallax</vt:lpstr>
      <vt:lpstr>Recycling Aid</vt:lpstr>
      <vt:lpstr>Project Overview</vt:lpstr>
      <vt:lpstr>UML Class</vt:lpstr>
      <vt:lpstr>UML Class Diagram Class and Interfaces</vt:lpstr>
      <vt:lpstr>UML Class Diagram Gui</vt:lpstr>
      <vt:lpstr>UML Sequence Diagram Part1</vt:lpstr>
      <vt:lpstr>Polymorphic Collections</vt:lpstr>
      <vt:lpstr>Abstract Classes</vt:lpstr>
      <vt:lpstr>Interfaces</vt:lpstr>
      <vt:lpstr>JavaFX GUI</vt:lpstr>
      <vt:lpstr>Customized Error Handling</vt:lpstr>
      <vt:lpstr>File Input/Output Part1</vt:lpstr>
      <vt:lpstr>File Input/Output part2</vt:lpstr>
      <vt:lpstr>Use of logging</vt:lpstr>
      <vt:lpstr>Lambda Expressions (beyond .forEach() and event handling)</vt:lpstr>
      <vt:lpstr>Threads</vt:lpstr>
      <vt:lpstr>Team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for Presentation (feel free to customize look)</dc:title>
  <dc:creator>Count Petofi</dc:creator>
  <cp:lastModifiedBy>Mele, Jason Daniel</cp:lastModifiedBy>
  <cp:revision>1</cp:revision>
  <dcterms:created xsi:type="dcterms:W3CDTF">2014-08-30T18:11:00Z</dcterms:created>
  <dcterms:modified xsi:type="dcterms:W3CDTF">2025-04-29T17:17:18Z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0x010100FE10C0601D1FBB4C9B259D6FF057811C</vt:lpwstr>
  </property>
</Properties>
</file>