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oes/current/oes152098.htm" TargetMode="External"/><Relationship Id="rId2" Type="http://schemas.openxmlformats.org/officeDocument/2006/relationships/hyperlink" Target="https://www.tidytextmining.com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pubs.com/dbrown/nbclass" TargetMode="External"/><Relationship Id="rId4" Type="http://schemas.openxmlformats.org/officeDocument/2006/relationships/hyperlink" Target="http://text2vec.org/vectoriz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153F-71BC-D14C-AE0D-FF3083B7F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808369"/>
          </a:xfrm>
        </p:spPr>
        <p:txBody>
          <a:bodyPr>
            <a:normAutofit/>
          </a:bodyPr>
          <a:lstStyle/>
          <a:p>
            <a:r>
              <a:rPr lang="en-US" sz="2600" dirty="0"/>
              <a:t>Analyzing Glassdoor Job Postings for Top Data Science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17F22-E2C1-9F41-AD63-9F8AC0440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Clancey Barrington</a:t>
            </a:r>
          </a:p>
          <a:p>
            <a:r>
              <a:rPr lang="en-US" dirty="0"/>
              <a:t>Stat 694 project</a:t>
            </a:r>
          </a:p>
        </p:txBody>
      </p:sp>
    </p:spTree>
    <p:extLst>
      <p:ext uri="{BB962C8B-B14F-4D97-AF65-F5344CB8AC3E}">
        <p14:creationId xmlns:p14="http://schemas.microsoft.com/office/powerpoint/2010/main" val="24527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2409-215B-8646-A0C2-3A4EFD4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desired languages and tools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04ED03D-B981-8749-A304-82FE2AE75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00237"/>
            <a:ext cx="4572000" cy="457200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9C1D6C2-EBA1-FB4C-A0FF-38506E450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10" y="190023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8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FEA3-F7CC-194E-98F9-0468676F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Desired Degree and salary by degree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3A44E62-F59C-CB4F-A890-F25B557A7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38338"/>
            <a:ext cx="4572000" cy="4572000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7289E2-5672-5A4E-9AA4-55B173AD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08" y="193833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4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20FF-4654-0440-9769-E6596A0D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7B535-0794-4E7D-A477-BAE8B7CC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05307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Predict job type based on job description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Basics of LDA (Latent Dirichlet allocation):</a:t>
            </a:r>
          </a:p>
          <a:p>
            <a:r>
              <a:rPr lang="en-US" dirty="0"/>
              <a:t>Topic model</a:t>
            </a:r>
          </a:p>
          <a:p>
            <a:r>
              <a:rPr lang="en-US" dirty="0"/>
              <a:t>Every document a mixture of topics</a:t>
            </a:r>
          </a:p>
          <a:p>
            <a:r>
              <a:rPr lang="en-US" dirty="0"/>
              <a:t>Every topic a mixture of words</a:t>
            </a:r>
          </a:p>
          <a:p>
            <a:r>
              <a:rPr lang="en-US" dirty="0"/>
              <a:t>Find mixture of words associated to topic and mixture of topics describes document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F10AA264-EA6D-9C46-8949-3FBA5758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08" y="1863790"/>
            <a:ext cx="4572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783BF-B4DD-714E-BFE3-A96E5D4D6CD1}"/>
              </a:ext>
            </a:extLst>
          </p:cNvPr>
          <p:cNvSpPr txBox="1"/>
          <p:nvPr/>
        </p:nvSpPr>
        <p:spPr>
          <a:xfrm>
            <a:off x="7981245" y="4960090"/>
            <a:ext cx="62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99.30%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CC251-CDB2-7240-98F1-046D22F923D6}"/>
              </a:ext>
            </a:extLst>
          </p:cNvPr>
          <p:cNvSpPr txBox="1"/>
          <p:nvPr/>
        </p:nvSpPr>
        <p:spPr>
          <a:xfrm>
            <a:off x="8607589" y="4038389"/>
            <a:ext cx="63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49.93%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CC1C6-57E0-0F46-A155-0A83D30A35BD}"/>
              </a:ext>
            </a:extLst>
          </p:cNvPr>
          <p:cNvSpPr txBox="1"/>
          <p:nvPr/>
        </p:nvSpPr>
        <p:spPr>
          <a:xfrm>
            <a:off x="9238357" y="3162854"/>
            <a:ext cx="85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99.93%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64BCC-DF06-274C-8B8A-348D65401D6F}"/>
              </a:ext>
            </a:extLst>
          </p:cNvPr>
          <p:cNvSpPr txBox="1"/>
          <p:nvPr/>
        </p:nvSpPr>
        <p:spPr>
          <a:xfrm>
            <a:off x="9917285" y="2287319"/>
            <a:ext cx="85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98.96%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228A3-F100-8D45-9503-5188C5B67C1D}"/>
              </a:ext>
            </a:extLst>
          </p:cNvPr>
          <p:cNvSpPr txBox="1"/>
          <p:nvPr/>
        </p:nvSpPr>
        <p:spPr>
          <a:xfrm>
            <a:off x="9917285" y="4038389"/>
            <a:ext cx="66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49.95%</a:t>
            </a:r>
          </a:p>
        </p:txBody>
      </p:sp>
    </p:spTree>
    <p:extLst>
      <p:ext uri="{BB962C8B-B14F-4D97-AF65-F5344CB8AC3E}">
        <p14:creationId xmlns:p14="http://schemas.microsoft.com/office/powerpoint/2010/main" val="17266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4F9F-988E-D342-9D1B-79F012C1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DD46-BC92-BB48-B07B-4978112D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Predict salary based on job description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salary into binary data</a:t>
            </a:r>
          </a:p>
          <a:p>
            <a:r>
              <a:rPr lang="en-US" sz="2000" dirty="0"/>
              <a:t>Above/ below $95,000</a:t>
            </a:r>
          </a:p>
          <a:p>
            <a:r>
              <a:rPr lang="en-US" sz="2000" dirty="0"/>
              <a:t>0 – above</a:t>
            </a:r>
          </a:p>
          <a:p>
            <a:r>
              <a:rPr lang="en-US" sz="2000" dirty="0"/>
              <a:t>1 – below</a:t>
            </a:r>
          </a:p>
          <a:p>
            <a:pPr marL="0" indent="0">
              <a:buNone/>
            </a:pPr>
            <a:r>
              <a:rPr lang="en-US" sz="2000" dirty="0"/>
              <a:t>Baseline</a:t>
            </a:r>
          </a:p>
          <a:p>
            <a:r>
              <a:rPr lang="en-US" sz="2000" dirty="0"/>
              <a:t>0 – 0.38</a:t>
            </a:r>
          </a:p>
          <a:p>
            <a:r>
              <a:rPr lang="en-US" sz="2000" dirty="0"/>
              <a:t>1 – 0.62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3D8BD9-7E17-8B4A-9EE7-7DEFC5373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0429"/>
              </p:ext>
            </p:extLst>
          </p:nvPr>
        </p:nvGraphicFramePr>
        <p:xfrm>
          <a:off x="5797029" y="2536287"/>
          <a:ext cx="581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0444">
                  <a:extLst>
                    <a:ext uri="{9D8B030D-6E8A-4147-A177-3AD203B41FA5}">
                      <a16:colId xmlns:a16="http://schemas.microsoft.com/office/drawing/2014/main" val="660248771"/>
                    </a:ext>
                  </a:extLst>
                </a:gridCol>
                <a:gridCol w="1693334">
                  <a:extLst>
                    <a:ext uri="{9D8B030D-6E8A-4147-A177-3AD203B41FA5}">
                      <a16:colId xmlns:a16="http://schemas.microsoft.com/office/drawing/2014/main" val="161716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6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0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Regression: Pruning &amp;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Regression: Hashing &amp;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1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Regression: Normalization &amp;</a:t>
                      </a:r>
                      <a:r>
                        <a:rPr lang="en-US" dirty="0" err="1"/>
                        <a:t>Tf-Idf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6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3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Naïve Bayes: Laplace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6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2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D8D8-51B3-F943-80E3-0E6D1AF3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E0F8-F052-6B47-978E-72AE4A02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https://www.tidytextmining.com/index.html</a:t>
            </a:r>
            <a:endParaRPr lang="en-US" dirty="0"/>
          </a:p>
          <a:p>
            <a:r>
              <a:rPr lang="en-US" dirty="0">
                <a:hlinkClick r:id="rId3"/>
              </a:rPr>
              <a:t>https://www.bls.gov/oes/current/oes152098.htm</a:t>
            </a:r>
            <a:endParaRPr lang="en-US" dirty="0"/>
          </a:p>
          <a:p>
            <a:r>
              <a:rPr lang="en-US" dirty="0">
                <a:hlinkClick r:id="rId4"/>
              </a:rPr>
              <a:t>http://text2vec.org/vectorization.html</a:t>
            </a:r>
            <a:endParaRPr lang="en-US" dirty="0"/>
          </a:p>
          <a:p>
            <a:r>
              <a:rPr lang="en-US" dirty="0">
                <a:hlinkClick r:id="rId5"/>
              </a:rPr>
              <a:t>https://rpubs.com/dbrown/nbclass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76F6-2859-5741-A8F1-8545EC8E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B376-06AC-5B41-901C-66D889A0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68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I’m graduating in Spring 2021!</a:t>
            </a:r>
          </a:p>
          <a:p>
            <a:r>
              <a:rPr lang="en-US" sz="2000" dirty="0"/>
              <a:t>What salary should I expect?</a:t>
            </a:r>
          </a:p>
          <a:p>
            <a:r>
              <a:rPr lang="en-US" sz="2000" dirty="0"/>
              <a:t>What skills do companies want?</a:t>
            </a:r>
          </a:p>
          <a:p>
            <a:r>
              <a:rPr lang="en-US" sz="2000" dirty="0"/>
              <a:t>What skills should I learn?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721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91D2-32F6-0C44-9C41-D5DA2BE9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03F4-8705-B448-B231-336F3A3E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Glassdoor job postings</a:t>
            </a:r>
          </a:p>
          <a:p>
            <a:r>
              <a:rPr lang="en-US" sz="2000" dirty="0"/>
              <a:t>Web scraped July 2020</a:t>
            </a:r>
          </a:p>
          <a:p>
            <a:r>
              <a:rPr lang="en-US" sz="2000" dirty="0"/>
              <a:t>Includes Business Analyst, Data Analyst, Data Engineer, and Data Scientist job postings</a:t>
            </a:r>
          </a:p>
          <a:p>
            <a:r>
              <a:rPr lang="en-US" sz="2000" dirty="0"/>
              <a:t>Includes job title, job description, salary estimate, location, etc.</a:t>
            </a:r>
          </a:p>
          <a:p>
            <a:r>
              <a:rPr lang="en-US" sz="2000" dirty="0"/>
              <a:t>12,576 job postings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D68-7CD7-BB43-8115-1AD615C9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Distribution and Boxplots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BFACC93-A847-5543-8552-2ABADB82E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57388"/>
            <a:ext cx="4572000" cy="4572000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3CDBCC-262D-1B42-9FD5-18FF95E0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08" y="19573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4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FDA7-782D-304D-BD36-DA689A6F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in California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4258B48-3D64-8B46-AA71-7DE974407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828407"/>
              </p:ext>
            </p:extLst>
          </p:nvPr>
        </p:nvGraphicFramePr>
        <p:xfrm>
          <a:off x="581192" y="2759294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359031793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403166168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440064009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523230819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844772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0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$93,730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$88,432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8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$128,500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$127,618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3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$143,000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$133,371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2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6C0B-8395-BA4D-ABEC-0F0C91AE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words in job description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C35F67C7-653E-BA49-86B3-B895D1CF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81200"/>
            <a:ext cx="4572000" cy="4572000"/>
          </a:xfr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18407130-E707-394E-A11E-58A0F15D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2038350"/>
            <a:ext cx="5003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4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825C-5841-4C4C-8E22-92E3DD93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Bigrams 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30E7836B-6D8B-B846-B9A3-46D58624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45482"/>
            <a:ext cx="4572000" cy="45720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0B97E4-534D-6A45-9635-AC96728F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80" y="1945482"/>
            <a:ext cx="48000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6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9E61-8775-B04B-9E98-84316AB8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Trigrams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139CC8E-07C1-D240-BF8D-088AE6743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22396"/>
            <a:ext cx="4572000" cy="45720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45FF28F-8740-4644-866E-2D785FA1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37" y="1922396"/>
            <a:ext cx="48076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5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1584-9CEA-5445-9A4D-58C9873B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desired Soft/ hard skills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5996C4-5932-744D-BD54-2CBE04853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38337"/>
            <a:ext cx="4572000" cy="457200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27EAEBE-E7AE-B943-B31C-C73C9A6A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08" y="193833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552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330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Analyzing Glassdoor Job Postings for Top Data Science Skills</vt:lpstr>
      <vt:lpstr>Motivation</vt:lpstr>
      <vt:lpstr>Data</vt:lpstr>
      <vt:lpstr>Salary Distribution and Boxplots</vt:lpstr>
      <vt:lpstr>Salary in California</vt:lpstr>
      <vt:lpstr>Most used words in job description</vt:lpstr>
      <vt:lpstr>Bigrams </vt:lpstr>
      <vt:lpstr>Trigrams</vt:lpstr>
      <vt:lpstr>Most desired Soft/ hard skills</vt:lpstr>
      <vt:lpstr>Most desired languages and tools</vt:lpstr>
      <vt:lpstr>Most Desired Degree and salary by degree</vt:lpstr>
      <vt:lpstr>LDA</vt:lpstr>
      <vt:lpstr>Salary Classification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Glassdoor Job Postings for Top Data Science Skills</dc:title>
  <dc:creator>Clancey Barrington</dc:creator>
  <cp:lastModifiedBy>Clancey Barrington</cp:lastModifiedBy>
  <cp:revision>9</cp:revision>
  <dcterms:created xsi:type="dcterms:W3CDTF">2020-12-09T11:33:00Z</dcterms:created>
  <dcterms:modified xsi:type="dcterms:W3CDTF">2020-12-10T05:05:51Z</dcterms:modified>
</cp:coreProperties>
</file>