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1"/>
    <p:restoredTop sz="94694"/>
  </p:normalViewPr>
  <p:slideViewPr>
    <p:cSldViewPr snapToGrid="0">
      <p:cViewPr varScale="1">
        <p:scale>
          <a:sx n="101" d="100"/>
          <a:sy n="101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0E839-EEF2-CB45-B116-351C86449AB6}" type="datetimeFigureOut">
              <a:rPr lang="de-DE" smtClean="0"/>
              <a:t>11.05.23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0E498-5C27-144E-9111-FDBABCD37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6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0E498-5C27-144E-9111-FDBABCD370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4696E6-88E5-D19D-2F6F-E55C6770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de-DE" sz="5400"/>
              <a:t>Kürzeste Wege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4181F-5F8E-A1B8-5528-F175AFF5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de-DE" sz="2200"/>
              <a:t>Dijkstra Algorithmus</a:t>
            </a:r>
          </a:p>
        </p:txBody>
      </p:sp>
      <p:pic>
        <p:nvPicPr>
          <p:cNvPr id="38" name="Picture 3" descr="Gabelung eines Waldwegs">
            <a:extLst>
              <a:ext uri="{FF2B5EF4-FFF2-40B4-BE49-F238E27FC236}">
                <a16:creationId xmlns:a16="http://schemas.microsoft.com/office/drawing/2014/main" id="{837B93A9-FCAC-6103-F5F5-47B61FB0F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0" r="24922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571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rgbClr val="ED7D31"/>
                </a:solidFill>
              </a:rPr>
              <a:t>Landeck</a:t>
            </a:r>
            <a:endParaRPr lang="de-DE" sz="1400" b="1" dirty="0">
              <a:solidFill>
                <a:srgbClr val="ED7D3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17CE71-4789-1910-79F6-4A0CB7B19F05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420179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978F5B-2356-08C1-0BE5-E9C945C9C5F7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05997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15002"/>
              </p:ext>
            </p:extLst>
          </p:nvPr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62458"/>
              </p:ext>
            </p:extLst>
          </p:nvPr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E5652D-D210-6D7D-8A5A-45A5636C93C4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b="1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09908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71491" y="27624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02FEC56-0ED9-F934-FC69-6630FE8EA415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43761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Fließ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9D2AE0-C7CC-5AB1-6C1B-EED6455E8601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214550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Prutz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D6C103-7AFD-53FD-7697-F3AF78726A7E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3230328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Prutz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E86CE34-7611-C54C-2FC7-3D8619771988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198978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Kauns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53C2F-F173-DC89-BBEA-F15BF5A9DE6E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302257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>
                <a:solidFill>
                  <a:srgbClr val="ED7D31"/>
                </a:solidFill>
              </a:rPr>
              <a:t>Kauns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134D3C-B3DD-BEE0-EC6D-49B53B06E0F4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2832572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accent1"/>
                </a:solidFill>
              </a:rPr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Prutz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Fließ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Kauns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trike="sngStrike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74515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Fließ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/>
              <a:t>6</a:t>
            </a:r>
            <a:endParaRPr lang="de-DE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2053C2F-F173-DC89-BBEA-F15BF5A9DE6E}"/>
              </a:ext>
            </a:extLst>
          </p:cNvPr>
          <p:cNvSpPr txBox="1"/>
          <p:nvPr/>
        </p:nvSpPr>
        <p:spPr>
          <a:xfrm>
            <a:off x="8533129" y="715564"/>
            <a:ext cx="37182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Algorithmus beendet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  <a:p>
            <a:pPr lvl="0"/>
            <a:endParaRPr lang="de-AT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Beispiel: Kürzester Weg von Imst nach </a:t>
            </a: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entlang der Vorgänger von </a:t>
            </a: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ausgehend: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Prutz</a:t>
            </a:r>
            <a:endParaRPr lang="de-AT" sz="1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Fl</a:t>
            </a: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ieß</a:t>
            </a: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 </a:t>
            </a:r>
            <a:r>
              <a:rPr lang="de-AT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Zams</a:t>
            </a:r>
            <a:endParaRPr lang="de-AT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de-AT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Imst</a:t>
            </a:r>
            <a:endParaRPr lang="de-AT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89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84047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83038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78734"/>
              </p:ext>
            </p:extLst>
          </p:nvPr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30657"/>
              </p:ext>
            </p:extLst>
          </p:nvPr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34745"/>
              </p:ext>
            </p:extLst>
          </p:nvPr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9871"/>
              </p:ext>
            </p:extLst>
          </p:nvPr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6682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8958"/>
              </p:ext>
            </p:extLst>
          </p:nvPr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7155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D7D3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2876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A8BF5D-2D64-240D-9027-70BDAA86979E}"/>
              </a:ext>
            </a:extLst>
          </p:cNvPr>
          <p:cNvSpPr txBox="1"/>
          <p:nvPr/>
        </p:nvSpPr>
        <p:spPr>
          <a:xfrm>
            <a:off x="8669308" y="831358"/>
            <a:ext cx="3467713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6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1: Startaufstellung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Markiere im Graphen zunächst den Startknoten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(grün)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Trage die Distanz zum Starknoten mit 0 ein. Dieser Startknoten wird zum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56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ED7D3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</a:t>
            </a:r>
            <a:r>
              <a:rPr lang="de-DE" sz="1200" dirty="0" err="1"/>
              <a:t>Zams</a:t>
            </a:r>
            <a:endParaRPr lang="de-DE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45837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64606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19197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7889C-E44E-DCC3-6A7C-A24616C8C453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856549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Zams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5978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63312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62670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A7889C-E44E-DCC3-6A7C-A24616C8C453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3059312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rgbClr val="ED7D31"/>
                </a:solidFill>
              </a:rPr>
              <a:t>Tunnel </a:t>
            </a:r>
            <a:r>
              <a:rPr lang="de-DE" sz="1100" b="1">
                <a:solidFill>
                  <a:srgbClr val="ED7D31"/>
                </a:solidFill>
              </a:rPr>
              <a:t>Portal Zams</a:t>
            </a:r>
            <a:endParaRPr lang="de-DE" sz="1100" b="1" dirty="0">
              <a:solidFill>
                <a:srgbClr val="ED7D3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81096"/>
              </p:ext>
            </p:extLst>
          </p:nvPr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7238"/>
              </p:ext>
            </p:extLst>
          </p:nvPr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08483"/>
              </p:ext>
            </p:extLst>
          </p:nvPr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7001"/>
              </p:ext>
            </p:extLst>
          </p:nvPr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5648"/>
              </p:ext>
            </p:extLst>
          </p:nvPr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7E9CF98-8857-3166-6A9C-14A43D6E86FC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683577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Tunnel Portal 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ED7D3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FAE947-47DF-593F-4BEB-DA21B250454F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1728985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Tunnel Portal 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Landeck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ED7D31"/>
                </a:solidFill>
              </a:rPr>
              <a:t>Piller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78408"/>
              </p:ext>
            </p:extLst>
          </p:nvPr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38043"/>
              </p:ext>
            </p:extLst>
          </p:nvPr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E1C0AB-F102-C147-F4C8-89C060C107E9}"/>
              </a:ext>
            </a:extLst>
          </p:cNvPr>
          <p:cNvSpPr txBox="1"/>
          <p:nvPr/>
        </p:nvSpPr>
        <p:spPr>
          <a:xfrm>
            <a:off x="8533129" y="715564"/>
            <a:ext cx="371824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2: Distanzen zu den Nachbarknoten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alle Nachbarknoten des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Knotens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die noch nicht </a:t>
            </a:r>
            <a:r>
              <a:rPr lang="de-AT" sz="11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 markiert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 (also noch nicht grün sind), erledigst du folgende Punkte:</a:t>
            </a:r>
          </a:p>
          <a:p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Berechne die Entfernung zum Startknoten: Entfernung zum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Entfernung zum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noch keine Entfernung eingetragen hat, dann trage die gerade berechnete Entfernung einfach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der betroffene Nachbar bereits eine Entfernung eingetragen hat und diese größer ist, als die gerade berechnete Entfernung, dann trage die neue Entfernung ein und merke dir den </a:t>
            </a:r>
            <a:r>
              <a:rPr lang="de-AT" sz="11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aktuellen Knoten </a:t>
            </a:r>
            <a:r>
              <a:rPr lang="de-AT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Vorgänger des Nachbarn.</a:t>
            </a:r>
          </a:p>
        </p:txBody>
      </p:sp>
    </p:spTree>
    <p:extLst>
      <p:ext uri="{BB962C8B-B14F-4D97-AF65-F5344CB8AC3E}">
        <p14:creationId xmlns:p14="http://schemas.microsoft.com/office/powerpoint/2010/main" val="351703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49AAF8-89A5-6080-2176-6A0DAEA1DC42}"/>
              </a:ext>
            </a:extLst>
          </p:cNvPr>
          <p:cNvSpPr/>
          <p:nvPr/>
        </p:nvSpPr>
        <p:spPr>
          <a:xfrm>
            <a:off x="7180225" y="624844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Imst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15EFE-199C-1061-B683-65531701B466}"/>
              </a:ext>
            </a:extLst>
          </p:cNvPr>
          <p:cNvSpPr/>
          <p:nvPr/>
        </p:nvSpPr>
        <p:spPr>
          <a:xfrm>
            <a:off x="3331373" y="674291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accent1"/>
                </a:solidFill>
              </a:rPr>
              <a:t>Tunnel Portal </a:t>
            </a:r>
            <a:r>
              <a:rPr lang="de-DE" sz="1050" dirty="0" err="1">
                <a:solidFill>
                  <a:schemeClr val="accent1"/>
                </a:solidFill>
              </a:rPr>
              <a:t>Zams</a:t>
            </a:r>
            <a:endParaRPr lang="de-DE" sz="1050" dirty="0">
              <a:solidFill>
                <a:schemeClr val="accent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A9436-3523-00A1-6CC9-05315D3AD70F}"/>
              </a:ext>
            </a:extLst>
          </p:cNvPr>
          <p:cNvSpPr/>
          <p:nvPr/>
        </p:nvSpPr>
        <p:spPr>
          <a:xfrm>
            <a:off x="825008" y="653813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rgbClr val="ED7D31"/>
                </a:solidFill>
              </a:rPr>
              <a:t>Landeck</a:t>
            </a:r>
            <a:endParaRPr lang="de-DE" sz="1400" b="1" dirty="0">
              <a:solidFill>
                <a:srgbClr val="ED7D3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F2765-B5DF-A190-FA5F-A52E0B4F7923}"/>
              </a:ext>
            </a:extLst>
          </p:cNvPr>
          <p:cNvSpPr/>
          <p:nvPr/>
        </p:nvSpPr>
        <p:spPr>
          <a:xfrm>
            <a:off x="769744" y="518554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Tunnel Portal Fließ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34647-A785-CC6B-D801-B3317EE7AAE3}"/>
              </a:ext>
            </a:extLst>
          </p:cNvPr>
          <p:cNvSpPr/>
          <p:nvPr/>
        </p:nvSpPr>
        <p:spPr>
          <a:xfrm>
            <a:off x="6085105" y="505731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Prutz</a:t>
            </a:r>
            <a:endParaRPr lang="de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59D91-AC87-F202-0CFD-39B5A29B73EE}"/>
              </a:ext>
            </a:extLst>
          </p:cNvPr>
          <p:cNvSpPr/>
          <p:nvPr/>
        </p:nvSpPr>
        <p:spPr>
          <a:xfrm>
            <a:off x="2941735" y="3182709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Fließ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A5E9A6-BAA3-0FBF-11DF-71FCCD1AB3AC}"/>
              </a:ext>
            </a:extLst>
          </p:cNvPr>
          <p:cNvSpPr/>
          <p:nvPr/>
        </p:nvSpPr>
        <p:spPr>
          <a:xfrm>
            <a:off x="7667139" y="3043920"/>
            <a:ext cx="9638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Kauns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448A39-9708-1134-8473-95866FC715B0}"/>
              </a:ext>
            </a:extLst>
          </p:cNvPr>
          <p:cNvSpPr/>
          <p:nvPr/>
        </p:nvSpPr>
        <p:spPr>
          <a:xfrm>
            <a:off x="5077615" y="3056172"/>
            <a:ext cx="963827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accent1"/>
                </a:solidFill>
              </a:rPr>
              <a:t>Piller</a:t>
            </a:r>
            <a:endParaRPr lang="de-DE" sz="1050" dirty="0">
              <a:solidFill>
                <a:schemeClr val="accent1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C699A69-E0E7-0963-1381-F0CDEF9B23D3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1788835" y="1111013"/>
            <a:ext cx="1542538" cy="2047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F734FC83-E250-811F-0BC4-5D777B607CBF}"/>
              </a:ext>
            </a:extLst>
          </p:cNvPr>
          <p:cNvCxnSpPr>
            <a:cxnSpLocks/>
            <a:stCxn id="4" idx="2"/>
            <a:endCxn id="7" idx="6"/>
          </p:cNvCxnSpPr>
          <p:nvPr/>
        </p:nvCxnSpPr>
        <p:spPr>
          <a:xfrm flipH="1">
            <a:off x="4295200" y="1082044"/>
            <a:ext cx="2885025" cy="4944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EE718C8E-8A9A-7368-D48D-5C3122ACE2A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251658" y="1568213"/>
            <a:ext cx="55264" cy="3617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C4DBC23-918E-B543-3C6F-F57605F593C0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1592422" y="1454780"/>
            <a:ext cx="1880100" cy="3864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EC2729A7-FB10-AA20-D9E9-2249E940B88C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1592422" y="3963198"/>
            <a:ext cx="1490462" cy="1356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CBF7CE81-FEDD-0ED9-7610-24E6B805E84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905562" y="3513372"/>
            <a:ext cx="1172053" cy="126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8C179BB6-13BB-45B4-9C93-6F2A8B265185}"/>
              </a:ext>
            </a:extLst>
          </p:cNvPr>
          <p:cNvCxnSpPr>
            <a:cxnSpLocks/>
            <a:stCxn id="19" idx="7"/>
            <a:endCxn id="4" idx="3"/>
          </p:cNvCxnSpPr>
          <p:nvPr/>
        </p:nvCxnSpPr>
        <p:spPr>
          <a:xfrm flipV="1">
            <a:off x="5900293" y="1405333"/>
            <a:ext cx="1421081" cy="17847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BF7147BF-E2F7-8A73-DE9E-F66E69EBC77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041442" y="3501120"/>
            <a:ext cx="1625697" cy="12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74C1A47-B410-7A11-42D5-39E69C01E183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6907783" y="3824409"/>
            <a:ext cx="900505" cy="1366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elle 118">
            <a:extLst>
              <a:ext uri="{FF2B5EF4-FFF2-40B4-BE49-F238E27FC236}">
                <a16:creationId xmlns:a16="http://schemas.microsoft.com/office/drawing/2014/main" id="{4CF709A3-8224-68E2-55C1-2AEAD4771A72}"/>
              </a:ext>
            </a:extLst>
          </p:cNvPr>
          <p:cNvGraphicFramePr>
            <a:graphicFrameLocks noGrp="1"/>
          </p:cNvGraphicFramePr>
          <p:nvPr/>
        </p:nvGraphicFramePr>
        <p:xfrm>
          <a:off x="6610833" y="7826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19" name="Tabelle 118">
            <a:extLst>
              <a:ext uri="{FF2B5EF4-FFF2-40B4-BE49-F238E27FC236}">
                <a16:creationId xmlns:a16="http://schemas.microsoft.com/office/drawing/2014/main" id="{27E89429-1CE7-B243-ED35-E1FBCA181B8D}"/>
              </a:ext>
            </a:extLst>
          </p:cNvPr>
          <p:cNvGraphicFramePr>
            <a:graphicFrameLocks noGrp="1"/>
          </p:cNvGraphicFramePr>
          <p:nvPr/>
        </p:nvGraphicFramePr>
        <p:xfrm>
          <a:off x="3506979" y="164297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0" name="Tabelle 118">
            <a:extLst>
              <a:ext uri="{FF2B5EF4-FFF2-40B4-BE49-F238E27FC236}">
                <a16:creationId xmlns:a16="http://schemas.microsoft.com/office/drawing/2014/main" id="{A9EB4C44-6C79-F7B3-CF39-B4B2ED07AE2E}"/>
              </a:ext>
            </a:extLst>
          </p:cNvPr>
          <p:cNvGraphicFramePr>
            <a:graphicFrameLocks noGrp="1"/>
          </p:cNvGraphicFramePr>
          <p:nvPr/>
        </p:nvGraphicFramePr>
        <p:xfrm>
          <a:off x="775622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1" name="Tabelle 118">
            <a:extLst>
              <a:ext uri="{FF2B5EF4-FFF2-40B4-BE49-F238E27FC236}">
                <a16:creationId xmlns:a16="http://schemas.microsoft.com/office/drawing/2014/main" id="{217B9FFB-6340-605B-FA8D-4E1F1933E357}"/>
              </a:ext>
            </a:extLst>
          </p:cNvPr>
          <p:cNvGraphicFramePr>
            <a:graphicFrameLocks noGrp="1"/>
          </p:cNvGraphicFramePr>
          <p:nvPr/>
        </p:nvGraphicFramePr>
        <p:xfrm>
          <a:off x="2866451" y="4264170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9919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2" name="Tabelle 118">
            <a:extLst>
              <a:ext uri="{FF2B5EF4-FFF2-40B4-BE49-F238E27FC236}">
                <a16:creationId xmlns:a16="http://schemas.microsoft.com/office/drawing/2014/main" id="{F64455E2-422B-EBFE-239E-287EA35F436C}"/>
              </a:ext>
            </a:extLst>
          </p:cNvPr>
          <p:cNvGraphicFramePr>
            <a:graphicFrameLocks noGrp="1"/>
          </p:cNvGraphicFramePr>
          <p:nvPr/>
        </p:nvGraphicFramePr>
        <p:xfrm>
          <a:off x="433835" y="1623381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3" name="Tabelle 118">
            <a:extLst>
              <a:ext uri="{FF2B5EF4-FFF2-40B4-BE49-F238E27FC236}">
                <a16:creationId xmlns:a16="http://schemas.microsoft.com/office/drawing/2014/main" id="{4CDDF408-492F-5CE9-A7F6-673186B9DE6C}"/>
              </a:ext>
            </a:extLst>
          </p:cNvPr>
          <p:cNvGraphicFramePr>
            <a:graphicFrameLocks noGrp="1"/>
          </p:cNvGraphicFramePr>
          <p:nvPr/>
        </p:nvGraphicFramePr>
        <p:xfrm>
          <a:off x="338093" y="618096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Portal </a:t>
                      </a:r>
                      <a:r>
                        <a:rPr lang="de-DE" sz="1000" dirty="0" err="1"/>
                        <a:t>Zams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4" name="Tabelle 118">
            <a:extLst>
              <a:ext uri="{FF2B5EF4-FFF2-40B4-BE49-F238E27FC236}">
                <a16:creationId xmlns:a16="http://schemas.microsoft.com/office/drawing/2014/main" id="{43356869-123D-DAAF-B83E-6F8AA9789EE1}"/>
              </a:ext>
            </a:extLst>
          </p:cNvPr>
          <p:cNvGraphicFramePr>
            <a:graphicFrameLocks noGrp="1"/>
          </p:cNvGraphicFramePr>
          <p:nvPr/>
        </p:nvGraphicFramePr>
        <p:xfrm>
          <a:off x="5077615" y="4067747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Imst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graphicFrame>
        <p:nvGraphicFramePr>
          <p:cNvPr id="125" name="Tabelle 118">
            <a:extLst>
              <a:ext uri="{FF2B5EF4-FFF2-40B4-BE49-F238E27FC236}">
                <a16:creationId xmlns:a16="http://schemas.microsoft.com/office/drawing/2014/main" id="{3DAA8D00-BC2A-8214-FF08-06DA1A69D973}"/>
              </a:ext>
            </a:extLst>
          </p:cNvPr>
          <p:cNvGraphicFramePr>
            <a:graphicFrameLocks noGrp="1"/>
          </p:cNvGraphicFramePr>
          <p:nvPr/>
        </p:nvGraphicFramePr>
        <p:xfrm>
          <a:off x="5629947" y="6061103"/>
          <a:ext cx="193765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28">
                  <a:extLst>
                    <a:ext uri="{9D8B030D-6E8A-4147-A177-3AD203B41FA5}">
                      <a16:colId xmlns:a16="http://schemas.microsoft.com/office/drawing/2014/main" val="2937205540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10469922"/>
                    </a:ext>
                  </a:extLst>
                </a:gridCol>
              </a:tblGrid>
              <a:tr h="181447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Vorgänger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03712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63674"/>
                  </a:ext>
                </a:extLst>
              </a:tr>
            </a:tbl>
          </a:graphicData>
        </a:graphic>
      </p:graphicFrame>
      <p:cxnSp>
        <p:nvCxnSpPr>
          <p:cNvPr id="132" name="Gerade Verbindung 131">
            <a:extLst>
              <a:ext uri="{FF2B5EF4-FFF2-40B4-BE49-F238E27FC236}">
                <a16:creationId xmlns:a16="http://schemas.microsoft.com/office/drawing/2014/main" id="{CDD363F2-FD4E-3C82-2FF7-B74AAB03E1DD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1733571" y="5514519"/>
            <a:ext cx="4351534" cy="128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4AE92A36-1FEB-2B35-2D52-5AF5102CBCD9}"/>
              </a:ext>
            </a:extLst>
          </p:cNvPr>
          <p:cNvSpPr txBox="1"/>
          <p:nvPr/>
        </p:nvSpPr>
        <p:spPr>
          <a:xfrm>
            <a:off x="5559528" y="7286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154041E-DAA3-C997-F6F6-4CFFCA27AA29}"/>
              </a:ext>
            </a:extLst>
          </p:cNvPr>
          <p:cNvSpPr txBox="1"/>
          <p:nvPr/>
        </p:nvSpPr>
        <p:spPr>
          <a:xfrm>
            <a:off x="2317154" y="41860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08E7231-2C30-C62C-EB77-1BBFFE7BACB8}"/>
              </a:ext>
            </a:extLst>
          </p:cNvPr>
          <p:cNvSpPr txBox="1"/>
          <p:nvPr/>
        </p:nvSpPr>
        <p:spPr>
          <a:xfrm>
            <a:off x="875430" y="3447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E95E07-28F7-F7B2-345C-189A93FAF297}"/>
              </a:ext>
            </a:extLst>
          </p:cNvPr>
          <p:cNvSpPr txBox="1"/>
          <p:nvPr/>
        </p:nvSpPr>
        <p:spPr>
          <a:xfrm>
            <a:off x="2361148" y="28332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0980D3A9-2FF5-09E8-43A7-F5AC6E2B31B3}"/>
              </a:ext>
            </a:extLst>
          </p:cNvPr>
          <p:cNvSpPr txBox="1"/>
          <p:nvPr/>
        </p:nvSpPr>
        <p:spPr>
          <a:xfrm>
            <a:off x="2384856" y="7519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285C395D-FE44-26E9-1DB8-28C76060E96A}"/>
              </a:ext>
            </a:extLst>
          </p:cNvPr>
          <p:cNvSpPr txBox="1"/>
          <p:nvPr/>
        </p:nvSpPr>
        <p:spPr>
          <a:xfrm>
            <a:off x="6267313" y="19160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0E92F70-BCD2-33E5-06C0-5128515C88D5}"/>
              </a:ext>
            </a:extLst>
          </p:cNvPr>
          <p:cNvSpPr txBox="1"/>
          <p:nvPr/>
        </p:nvSpPr>
        <p:spPr>
          <a:xfrm>
            <a:off x="4249648" y="31599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4D7994CB-4EC8-B9ED-DE2D-C1235E5D6F93}"/>
              </a:ext>
            </a:extLst>
          </p:cNvPr>
          <p:cNvSpPr txBox="1"/>
          <p:nvPr/>
        </p:nvSpPr>
        <p:spPr>
          <a:xfrm>
            <a:off x="6598775" y="31317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5BBAC14-AFC2-6003-37E3-30E282C78260}"/>
              </a:ext>
            </a:extLst>
          </p:cNvPr>
          <p:cNvSpPr txBox="1"/>
          <p:nvPr/>
        </p:nvSpPr>
        <p:spPr>
          <a:xfrm>
            <a:off x="3675620" y="562256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340DB2E-0526-D518-37BA-2C67EE6B6A55}"/>
              </a:ext>
            </a:extLst>
          </p:cNvPr>
          <p:cNvSpPr txBox="1"/>
          <p:nvPr/>
        </p:nvSpPr>
        <p:spPr>
          <a:xfrm>
            <a:off x="7129120" y="413848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407B92-1DA1-C13F-0F97-2056C2DABEE1}"/>
              </a:ext>
            </a:extLst>
          </p:cNvPr>
          <p:cNvSpPr txBox="1"/>
          <p:nvPr/>
        </p:nvSpPr>
        <p:spPr>
          <a:xfrm>
            <a:off x="8533129" y="715564"/>
            <a:ext cx="371824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de-AT" sz="14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Schritt 3: Weiterreise</a:t>
            </a:r>
          </a:p>
          <a:p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nicht besuchte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gibt, suchst du denjenigen mit der aktuell kleinsten Entfernung aus. Markiere diesen Knoten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besucht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Dieser Knoten wird der </a:t>
            </a:r>
            <a:r>
              <a:rPr lang="de-AT" sz="14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aktuelle Knoten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Fahre mit Schritt 2 fort.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es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nicht besuchten Knoten 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 gibt (alle Knoten sind </a:t>
            </a:r>
            <a:r>
              <a:rPr lang="de-AT" sz="14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grün</a:t>
            </a:r>
            <a:r>
              <a:rPr lang="de-A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dann ist der Algorithmus zu Ende. Du hast nun die kürzesten Wege vom Startknoten aus zu allen restlichen Knoten des Graphen berechnet.</a:t>
            </a:r>
          </a:p>
        </p:txBody>
      </p:sp>
    </p:spTree>
    <p:extLst>
      <p:ext uri="{BB962C8B-B14F-4D97-AF65-F5344CB8AC3E}">
        <p14:creationId xmlns:p14="http://schemas.microsoft.com/office/powerpoint/2010/main" val="239774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A3A21"/>
      </a:dk2>
      <a:lt2>
        <a:srgbClr val="E2E8E3"/>
      </a:lt2>
      <a:accent1>
        <a:srgbClr val="C34DB1"/>
      </a:accent1>
      <a:accent2>
        <a:srgbClr val="B13B6E"/>
      </a:accent2>
      <a:accent3>
        <a:srgbClr val="C34D4F"/>
      </a:accent3>
      <a:accent4>
        <a:srgbClr val="B16A3B"/>
      </a:accent4>
      <a:accent5>
        <a:srgbClr val="B7A248"/>
      </a:accent5>
      <a:accent6>
        <a:srgbClr val="93AE3A"/>
      </a:accent6>
      <a:hlink>
        <a:srgbClr val="319540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Microsoft Macintosh PowerPoint</Application>
  <PresentationFormat>Breitbild</PresentationFormat>
  <Paragraphs>925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AvenirNext LT Pro Medium</vt:lpstr>
      <vt:lpstr>Calibri</vt:lpstr>
      <vt:lpstr>Calibri Light</vt:lpstr>
      <vt:lpstr>Posterama</vt:lpstr>
      <vt:lpstr>Symbol</vt:lpstr>
      <vt:lpstr>ExploreVTI</vt:lpstr>
      <vt:lpstr>Kürzeste Wege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Kürzeste Wege</dc:title>
  <dc:creator>Landerer Claudio</dc:creator>
  <cp:lastModifiedBy>Landerer Claudio</cp:lastModifiedBy>
  <cp:revision>44</cp:revision>
  <dcterms:created xsi:type="dcterms:W3CDTF">2023-05-01T14:33:32Z</dcterms:created>
  <dcterms:modified xsi:type="dcterms:W3CDTF">2023-05-11T06:43:03Z</dcterms:modified>
</cp:coreProperties>
</file>