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24" r:id="rId5"/>
    <p:sldId id="302" r:id="rId6"/>
    <p:sldId id="315" r:id="rId7"/>
    <p:sldId id="294" r:id="rId8"/>
    <p:sldId id="327" r:id="rId9"/>
    <p:sldId id="295" r:id="rId10"/>
    <p:sldId id="329" r:id="rId11"/>
    <p:sldId id="330" r:id="rId12"/>
    <p:sldId id="331" r:id="rId13"/>
    <p:sldId id="310" r:id="rId14"/>
    <p:sldId id="31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33" autoAdjust="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10/1/2022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10/1/2022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tbyrnes/advertising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Factors</a:t>
            </a:r>
            <a:br>
              <a:rPr lang="en-US" dirty="0"/>
            </a:br>
            <a:r>
              <a:rPr lang="en-US" dirty="0"/>
              <a:t>Drive Click Rate?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Thinkful</a:t>
            </a:r>
            <a:r>
              <a:rPr lang="en-US" dirty="0"/>
              <a:t> | Capstone III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October 3, 2022</a:t>
            </a:r>
          </a:p>
          <a:p>
            <a:r>
              <a:rPr lang="en-US" dirty="0"/>
              <a:t>Cheryl Anderson 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E6D6-C63D-4A7C-B1F1-1E8117B2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5969000" cy="830997"/>
          </a:xfrm>
        </p:spPr>
        <p:txBody>
          <a:bodyPr/>
          <a:lstStyle/>
          <a:p>
            <a:r>
              <a:rPr lang="en-US" dirty="0"/>
              <a:t>Recommendations</a:t>
            </a:r>
          </a:p>
          <a:p>
            <a:endParaRPr lang="en-US" dirty="0"/>
          </a:p>
        </p:txBody>
      </p:sp>
      <p:pic>
        <p:nvPicPr>
          <p:cNvPr id="25" name="Picture Placeholder 4" descr="close up of building">
            <a:extLst>
              <a:ext uri="{FF2B5EF4-FFF2-40B4-BE49-F238E27FC236}">
                <a16:creationId xmlns:a16="http://schemas.microsoft.com/office/drawing/2014/main" id="{B43125FE-4923-4B38-ADD6-3F547696AB1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10082" b="10082"/>
          <a:stretch/>
        </p:blipFill>
        <p:spPr>
          <a:xfrm>
            <a:off x="9261475" y="0"/>
            <a:ext cx="2930525" cy="1560513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27DC06-E3ED-47AA-A80C-6DC3AB8A23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Target Market: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982E48-3FB5-4F2E-AE87-E5E083865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7700" y="2677067"/>
            <a:ext cx="5067300" cy="2935288"/>
          </a:xfrm>
        </p:spPr>
        <p:txBody>
          <a:bodyPr/>
          <a:lstStyle/>
          <a:p>
            <a:r>
              <a:rPr lang="en-US" dirty="0"/>
              <a:t>Users who spend between  35-60 minutes on the site.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dirty="0"/>
              <a:t>Users who are between the ages of 35-45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Users whose income is between $39k-$55k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Users who spend between 125-165 minutes per day online.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2BCCC6-6D52-4984-A92F-8B1A8A9032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Actions: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5E2CA68-BFC9-485F-A53E-F4C27258EF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Use the Target Market criteria to guide future advertising campaigns.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Conduct statistical analysis further to determine if there is a relationship with other factors and click rate.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Address any further questions and concerns with proper hypotheses and testing.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3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 build="p"/>
      <p:bldP spid="1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4448-4930-46E0-AD53-50021D9D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F6824-E409-4436-9F53-FF50E9FB0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factors that drive click rate are no longer a mystery. With statistical analysis, we can save time and money on future advertising campaigns and maximize profit. </a:t>
            </a:r>
          </a:p>
          <a:p>
            <a:endParaRPr lang="en-US" dirty="0"/>
          </a:p>
          <a:p>
            <a:r>
              <a:rPr lang="en-US" dirty="0"/>
              <a:t>Thank you for your time and please let me know if you have any questions.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59C11-3050-4901-B63B-0164B191B9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Cheryl Anderson</a:t>
            </a:r>
          </a:p>
          <a:p>
            <a:endParaRPr lang="en-US" dirty="0"/>
          </a:p>
        </p:txBody>
      </p:sp>
      <p:pic>
        <p:nvPicPr>
          <p:cNvPr id="20" name="Picture Placeholder 8" descr="close up of bridge">
            <a:extLst>
              <a:ext uri="{FF2B5EF4-FFF2-40B4-BE49-F238E27FC236}">
                <a16:creationId xmlns:a16="http://schemas.microsoft.com/office/drawing/2014/main" id="{2EC47CED-7A85-4080-9C7C-3921E48924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7082" r="17082"/>
          <a:stretch/>
        </p:blipFill>
        <p:spPr>
          <a:xfrm>
            <a:off x="5888038" y="533400"/>
            <a:ext cx="5541962" cy="5611813"/>
          </a:xfrm>
        </p:spPr>
      </p:pic>
    </p:spTree>
    <p:extLst>
      <p:ext uri="{BB962C8B-B14F-4D97-AF65-F5344CB8AC3E}">
        <p14:creationId xmlns:p14="http://schemas.microsoft.com/office/powerpoint/2010/main" val="71553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5254625" cy="1352200"/>
          </a:xfrm>
        </p:spPr>
        <p:txBody>
          <a:bodyPr/>
          <a:lstStyle/>
          <a:p>
            <a:r>
              <a:rPr lang="en-US" dirty="0"/>
              <a:t>Click Rate Analysis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Introduction &amp; Goals</a:t>
            </a:r>
          </a:p>
          <a:p>
            <a:r>
              <a:rPr lang="en-US" dirty="0"/>
              <a:t>Process</a:t>
            </a:r>
          </a:p>
          <a:p>
            <a:r>
              <a:rPr lang="en-US" dirty="0"/>
              <a:t>Four Factors that Drive Click Rate</a:t>
            </a:r>
          </a:p>
          <a:p>
            <a:r>
              <a:rPr lang="en-US" dirty="0"/>
              <a:t>Recommendations</a:t>
            </a:r>
          </a:p>
          <a:p>
            <a:r>
              <a:rPr lang="en-US" dirty="0"/>
              <a:t>Conclusion</a:t>
            </a:r>
          </a:p>
        </p:txBody>
      </p:sp>
      <p:pic>
        <p:nvPicPr>
          <p:cNvPr id="11" name="Picture Placeholder 10" descr="close up of building">
            <a:extLst>
              <a:ext uri="{FF2B5EF4-FFF2-40B4-BE49-F238E27FC236}">
                <a16:creationId xmlns:a16="http://schemas.microsoft.com/office/drawing/2014/main" id="{1CE2008D-DBCE-465F-90DA-B28A4E525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351" r="153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10699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Click Rate drives business to your site. But what are the factors that influence a user to click the ad?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4800" b="1" dirty="0">
                <a:latin typeface="+mj-lt"/>
              </a:rPr>
              <a:t>Goals</a:t>
            </a:r>
          </a:p>
          <a:p>
            <a:r>
              <a:rPr lang="en-US" b="1" dirty="0">
                <a:latin typeface="+mj-lt"/>
              </a:rPr>
              <a:t>Perform statistical analysis on factors that drive click rate</a:t>
            </a:r>
          </a:p>
          <a:p>
            <a:r>
              <a:rPr lang="en-US" b="1" dirty="0">
                <a:latin typeface="+mj-lt"/>
              </a:rPr>
              <a:t>Determine a Target Market for future advertising</a:t>
            </a:r>
          </a:p>
        </p:txBody>
      </p:sp>
      <p:pic>
        <p:nvPicPr>
          <p:cNvPr id="4" name="Picture Placeholder 3" descr="close up of building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544" r="225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EEDAF89-0ECD-416A-93E5-A300FF0B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026"/>
            <a:ext cx="10515600" cy="615329"/>
          </a:xfrm>
        </p:spPr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70132-B218-4DEB-9E02-C98ACD2B4A7B}"/>
              </a:ext>
            </a:extLst>
          </p:cNvPr>
          <p:cNvSpPr txBox="1"/>
          <p:nvPr/>
        </p:nvSpPr>
        <p:spPr>
          <a:xfrm>
            <a:off x="1341118" y="910146"/>
            <a:ext cx="93868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Dataset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https://www.kaggle.com/datasets/tbyrnes/advertising</a:t>
            </a:r>
            <a:r>
              <a:rPr lang="en-US" sz="2400" dirty="0"/>
              <a:t>. This dataset has 1000 rows and 10 columns, of which I chose the four factors to investigate in this analysis. </a:t>
            </a:r>
          </a:p>
          <a:p>
            <a:endParaRPr lang="en-US" sz="2400" b="1" dirty="0"/>
          </a:p>
          <a:p>
            <a:r>
              <a:rPr lang="en-US" sz="2400" b="1" dirty="0"/>
              <a:t>Statistical Analysis</a:t>
            </a:r>
            <a:r>
              <a:rPr lang="en-US" sz="2400" dirty="0"/>
              <a:t> will be performed on the relationship of the four factors that influence click rate. We will use correlation and t-test analysis, find a p-value, and deliver recommendations based on the results. </a:t>
            </a:r>
            <a:endParaRPr lang="en-US" sz="2400" b="1" dirty="0"/>
          </a:p>
          <a:p>
            <a:endParaRPr lang="en-US" sz="2400" dirty="0"/>
          </a:p>
          <a:p>
            <a:r>
              <a:rPr lang="en-US" sz="2400" b="1" dirty="0"/>
              <a:t>Click rate</a:t>
            </a:r>
            <a:r>
              <a:rPr lang="en-US" sz="2400" dirty="0"/>
              <a:t> is documented in the column "Clicked on Ad," which is indicated by 1 if the user clicked on the ad, and 0 if the user did not click on the ad. </a:t>
            </a:r>
          </a:p>
          <a:p>
            <a:endParaRPr lang="en-US" sz="2400" dirty="0"/>
          </a:p>
          <a:p>
            <a:r>
              <a:rPr lang="en-US" sz="2400" b="1" dirty="0"/>
              <a:t>Time</a:t>
            </a:r>
            <a:r>
              <a:rPr lang="en-US" sz="2400" dirty="0"/>
              <a:t> is measured in minutes. </a:t>
            </a:r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6F8EB6-D7DF-F284-E327-3C216BD55E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10087" y="1335115"/>
            <a:ext cx="3171825" cy="1765273"/>
          </a:xfrm>
        </p:spPr>
        <p:txBody>
          <a:bodyPr/>
          <a:lstStyle/>
          <a:p>
            <a:r>
              <a:rPr lang="en-US" b="1" dirty="0"/>
              <a:t>Daily Time Spent on Site</a:t>
            </a:r>
          </a:p>
          <a:p>
            <a:r>
              <a:rPr lang="en-US" b="1" dirty="0"/>
              <a:t>Age</a:t>
            </a:r>
          </a:p>
          <a:p>
            <a:r>
              <a:rPr lang="en-US" b="1" dirty="0"/>
              <a:t>Area Income</a:t>
            </a:r>
          </a:p>
          <a:p>
            <a:r>
              <a:rPr lang="en-US" b="1" dirty="0"/>
              <a:t>Daily Internet Usage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490DD2-0CD9-5FE6-EE97-F1B7467A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Factors that Drive Click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780E2-F638-052C-1852-8C7AAD597350}"/>
              </a:ext>
            </a:extLst>
          </p:cNvPr>
          <p:cNvSpPr txBox="1"/>
          <p:nvPr/>
        </p:nvSpPr>
        <p:spPr>
          <a:xfrm>
            <a:off x="1614486" y="2979749"/>
            <a:ext cx="84153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Hypothesis #1</a:t>
            </a:r>
            <a:r>
              <a:rPr lang="en-US" dirty="0"/>
              <a:t> Null: There is no statistical significance between "Daily Time Spent on Site," and click rate. Alternative: There is a statistical significance between "Daily Time Spent on Site" and click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Hypothesis #2</a:t>
            </a:r>
            <a:r>
              <a:rPr lang="en-US" dirty="0"/>
              <a:t> Null: There is no statistical significance between "Age" and click rate. Alternative: There is a statistical significance between "Age" and click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Hypothesis #3</a:t>
            </a:r>
            <a:r>
              <a:rPr lang="en-US" dirty="0"/>
              <a:t> Null: There is no statistical significance between "Area Income" and click rate. Alternative: There is a statistical significance between "Area Income" and click rate.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Hypothesis #4</a:t>
            </a:r>
            <a:r>
              <a:rPr lang="en-US" dirty="0"/>
              <a:t> Null: There is no statistical significance between "Daily Internet Usage," and click rate.  Alternative: There is a statistical significance between “Daily Internet Usage” and click rate.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9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86A9EC-640F-47FB-AA92-2851B301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893763"/>
          </a:xfrm>
        </p:spPr>
        <p:txBody>
          <a:bodyPr/>
          <a:lstStyle/>
          <a:p>
            <a:r>
              <a:rPr lang="en-US" dirty="0"/>
              <a:t>Factor 1: </a:t>
            </a:r>
            <a:br>
              <a:rPr lang="en-US" dirty="0"/>
            </a:br>
            <a:r>
              <a:rPr lang="en-US" dirty="0"/>
              <a:t>Daily Time Spent on Site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C0D436-B194-8A9B-B701-A4FFC828E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8" y="2774216"/>
            <a:ext cx="4763541" cy="3126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E65F30-99E0-BDC0-7791-04429CD60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727" y="2713017"/>
            <a:ext cx="3800475" cy="3467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58F84C-531F-16A1-BEBD-2D0C2EFD765E}"/>
              </a:ext>
            </a:extLst>
          </p:cNvPr>
          <p:cNvSpPr txBox="1"/>
          <p:nvPr/>
        </p:nvSpPr>
        <p:spPr>
          <a:xfrm>
            <a:off x="838200" y="1850886"/>
            <a:ext cx="10077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Alternative Hypothesis </a:t>
            </a:r>
            <a:r>
              <a:rPr lang="en-US" dirty="0"/>
              <a:t>is correct: After running the t-test, we see that the statistic is a negative number, which indicates there is a negative relationship. The more time spent on the site, the less likely the user is to click the ad. Our p-value is 0, which indicates there is a statistical significance.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E6635C-70E2-32E1-2448-17C83326CD12}"/>
              </a:ext>
            </a:extLst>
          </p:cNvPr>
          <p:cNvSpPr txBox="1"/>
          <p:nvPr/>
        </p:nvSpPr>
        <p:spPr>
          <a:xfrm>
            <a:off x="5392190" y="3096338"/>
            <a:ext cx="19325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Users who spent 35-60 minutes on the site were the most likely to click on the ad.</a:t>
            </a:r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86A9EC-640F-47FB-AA92-2851B301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2: 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9F9D8E-1ABD-DB91-7B4D-77B3C3A47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4" y="2443162"/>
            <a:ext cx="3730359" cy="34147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27A3CB-E7B0-D38C-E666-6D32CA83056D}"/>
              </a:ext>
            </a:extLst>
          </p:cNvPr>
          <p:cNvSpPr txBox="1"/>
          <p:nvPr/>
        </p:nvSpPr>
        <p:spPr>
          <a:xfrm>
            <a:off x="1214438" y="1289396"/>
            <a:ext cx="97631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Alternative Hypothesis </a:t>
            </a:r>
            <a:r>
              <a:rPr lang="en-US" dirty="0"/>
              <a:t>was correct: Our initial correlation test showed there was a relationship between age and click rate. Further investigation revealed that the average age of users who clicked on the ad was 36, but that users </a:t>
            </a:r>
            <a:r>
              <a:rPr lang="en-US" i="1" dirty="0"/>
              <a:t>aged 42 held the 75</a:t>
            </a:r>
            <a:r>
              <a:rPr lang="en-US" i="1" baseline="30000" dirty="0"/>
              <a:t>th</a:t>
            </a:r>
            <a:r>
              <a:rPr lang="en-US" i="1" dirty="0"/>
              <a:t> percentile of users who clicked on the ad</a:t>
            </a:r>
            <a:r>
              <a:rPr lang="en-US" dirty="0"/>
              <a:t>.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0E1A56-26BE-D704-B3B0-F601C6BA2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0" y="2557462"/>
            <a:ext cx="4295775" cy="2600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82BE5E-37E3-8A84-AEDE-053AD63C071C}"/>
              </a:ext>
            </a:extLst>
          </p:cNvPr>
          <p:cNvSpPr txBox="1"/>
          <p:nvPr/>
        </p:nvSpPr>
        <p:spPr>
          <a:xfrm flipH="1">
            <a:off x="4814888" y="3381825"/>
            <a:ext cx="2100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Users between 35-45 drive the most clicks. </a:t>
            </a:r>
          </a:p>
        </p:txBody>
      </p:sp>
    </p:spTree>
    <p:extLst>
      <p:ext uri="{BB962C8B-B14F-4D97-AF65-F5344CB8AC3E}">
        <p14:creationId xmlns:p14="http://schemas.microsoft.com/office/powerpoint/2010/main" val="297738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86A9EC-640F-47FB-AA92-2851B301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3: Area Income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27A3CB-E7B0-D38C-E666-6D32CA83056D}"/>
              </a:ext>
            </a:extLst>
          </p:cNvPr>
          <p:cNvSpPr txBox="1"/>
          <p:nvPr/>
        </p:nvSpPr>
        <p:spPr>
          <a:xfrm>
            <a:off x="1214438" y="1246408"/>
            <a:ext cx="97631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Alternative Hypothesis </a:t>
            </a:r>
            <a:r>
              <a:rPr lang="en-US" dirty="0"/>
              <a:t>was correct: From our initial statistical analysis, Area Income has a strong correlation to click rate. However, further investigation revealed a</a:t>
            </a:r>
            <a:r>
              <a:rPr lang="en-US" i="1" dirty="0"/>
              <a:t> negative</a:t>
            </a:r>
            <a:r>
              <a:rPr lang="en-US" dirty="0"/>
              <a:t> relationship, in that the higher- income users did not click on the ads as much as the middle-income users. The graphs below demonstrate this relationship: </a:t>
            </a:r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ACC28C-79DB-C873-8A1E-838E67263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8" y="2724150"/>
            <a:ext cx="4362450" cy="2609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16856B-A150-5819-513F-0E219C5C1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537" y="2536273"/>
            <a:ext cx="3629025" cy="3390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4DC83E-295B-776B-1C61-1EFF8AF1F314}"/>
              </a:ext>
            </a:extLst>
          </p:cNvPr>
          <p:cNvSpPr txBox="1"/>
          <p:nvPr/>
        </p:nvSpPr>
        <p:spPr>
          <a:xfrm>
            <a:off x="5576888" y="2873478"/>
            <a:ext cx="17716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Users with an income between</a:t>
            </a:r>
            <a:r>
              <a:rPr lang="en-US" dirty="0"/>
              <a:t> </a:t>
            </a:r>
            <a:r>
              <a:rPr lang="en-US" i="1" dirty="0"/>
              <a:t>$39k-$55k per year were most likely to click on the ad.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2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86A9EC-640F-47FB-AA92-2851B301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4: Daily Internet Usage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27A3CB-E7B0-D38C-E666-6D32CA83056D}"/>
              </a:ext>
            </a:extLst>
          </p:cNvPr>
          <p:cNvSpPr txBox="1"/>
          <p:nvPr/>
        </p:nvSpPr>
        <p:spPr>
          <a:xfrm>
            <a:off x="1214438" y="1246408"/>
            <a:ext cx="97631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Alternative Hypothesis </a:t>
            </a:r>
            <a:r>
              <a:rPr lang="en-US" dirty="0"/>
              <a:t>was correct: Daily Internet Usage has a strong statistical relationship to click rate. The statistical analysis showed a negative relationship with a p-value of 0. After breaking down the data further, it became clear that the users who spent </a:t>
            </a:r>
            <a:r>
              <a:rPr lang="en-US" i="1" dirty="0"/>
              <a:t>more </a:t>
            </a:r>
            <a:r>
              <a:rPr lang="en-US" dirty="0"/>
              <a:t>time online per day clicked the ad </a:t>
            </a:r>
            <a:r>
              <a:rPr lang="en-US" i="1" dirty="0"/>
              <a:t>less. </a:t>
            </a:r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4DC83E-295B-776B-1C61-1EFF8AF1F314}"/>
              </a:ext>
            </a:extLst>
          </p:cNvPr>
          <p:cNvSpPr txBox="1"/>
          <p:nvPr/>
        </p:nvSpPr>
        <p:spPr>
          <a:xfrm>
            <a:off x="5576888" y="2873478"/>
            <a:ext cx="17716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Users who spent an average of 125-165 minutes per day online were most likely to click the ad.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D55398-63D0-2B94-8FD5-EBF21F511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69" y="2637960"/>
            <a:ext cx="5148708" cy="32627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426690-5BD2-DD3C-9F17-8B569AAB3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356" y="2696796"/>
            <a:ext cx="4136232" cy="366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4326</TotalTime>
  <Words>817</Words>
  <Application>Microsoft Office PowerPoint</Application>
  <PresentationFormat>Widescreen</PresentationFormat>
  <Paragraphs>64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Corbel</vt:lpstr>
      <vt:lpstr>Wingdings</vt:lpstr>
      <vt:lpstr>Office Theme</vt:lpstr>
      <vt:lpstr>What Factors Drive Click Rate? </vt:lpstr>
      <vt:lpstr>Click Rate Analysis </vt:lpstr>
      <vt:lpstr>Introduction</vt:lpstr>
      <vt:lpstr>Process</vt:lpstr>
      <vt:lpstr>Four Factors that Drive Click Rate</vt:lpstr>
      <vt:lpstr>Factor 1:  Daily Time Spent on Site</vt:lpstr>
      <vt:lpstr>Factor 2: Age</vt:lpstr>
      <vt:lpstr>Factor 3: Area Income</vt:lpstr>
      <vt:lpstr>Factor 4: Daily Internet Usage</vt:lpstr>
      <vt:lpstr>Recommendations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Factors Drive Click Rate? </dc:title>
  <dc:creator>Cheryl Anderson</dc:creator>
  <cp:lastModifiedBy>Cheryl Anderson</cp:lastModifiedBy>
  <cp:revision>4</cp:revision>
  <dcterms:created xsi:type="dcterms:W3CDTF">2022-10-01T15:24:29Z</dcterms:created>
  <dcterms:modified xsi:type="dcterms:W3CDTF">2022-10-04T15:30:44Z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