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360" r:id="rId5"/>
    <p:sldId id="361" r:id="rId6"/>
    <p:sldId id="364" r:id="rId7"/>
    <p:sldId id="365" r:id="rId8"/>
    <p:sldId id="366" r:id="rId9"/>
    <p:sldId id="367" r:id="rId10"/>
    <p:sldId id="368" r:id="rId11"/>
    <p:sldId id="369" r:id="rId12"/>
    <p:sldId id="370" r:id="rId13"/>
    <p:sldId id="371" r:id="rId14"/>
    <p:sldId id="372" r:id="rId15"/>
    <p:sldId id="373" r:id="rId16"/>
    <p:sldId id="374" r:id="rId1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EE5E983-23AF-4CF1-87F1-0EF4A4FDDE02}" type="datetimeFigureOut">
              <a:rPr lang="en-US" smtClean="0"/>
              <a:t>3/4/2018</a:t>
            </a:fld>
            <a:endParaRPr lang="en-US" dirty="0"/>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5304E83B-5140-4802-B396-410DCA587832}" type="slidenum">
              <a:rPr lang="en-US" smtClean="0"/>
              <a:t>‹#›</a:t>
            </a:fld>
            <a:endParaRPr lang="en-US" dirty="0"/>
          </a:p>
        </p:txBody>
      </p:sp>
    </p:spTree>
    <p:extLst>
      <p:ext uri="{BB962C8B-B14F-4D97-AF65-F5344CB8AC3E}">
        <p14:creationId xmlns:p14="http://schemas.microsoft.com/office/powerpoint/2010/main" val="265374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04E83B-5140-4802-B396-410DCA587832}" type="slidenum">
              <a:rPr lang="en-US" smtClean="0"/>
              <a:t>1</a:t>
            </a:fld>
            <a:endParaRPr lang="en-US" dirty="0"/>
          </a:p>
        </p:txBody>
      </p:sp>
    </p:spTree>
    <p:extLst>
      <p:ext uri="{BB962C8B-B14F-4D97-AF65-F5344CB8AC3E}">
        <p14:creationId xmlns:p14="http://schemas.microsoft.com/office/powerpoint/2010/main" val="2607940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zoom.us/j/689481777"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c/dogs-vs-cats/data"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machinelearningmastery.com/evaluate-performance-deep-learning-models-keras/"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en.wikipedia.org/wiki/Cross-validation_(statistic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0" y="0"/>
            <a:ext cx="9144000" cy="512763"/>
          </a:xfrm>
          <a:prstGeom prst="rect">
            <a:avLst/>
          </a:prstGeom>
          <a:blipFill>
            <a:blip r:embed="rId3" cstate="print"/>
            <a:stretch>
              <a:fillRect/>
            </a:stretch>
          </a:blipFill>
        </p:spPr>
        <p:txBody>
          <a:bodyPr wrap="square" lIns="0" tIns="0" rIns="0" bIns="0" rtlCol="0">
            <a:noAutofit/>
          </a:bodyPr>
          <a:lstStyle/>
          <a:p>
            <a:endParaRPr dirty="0"/>
          </a:p>
        </p:txBody>
      </p:sp>
      <p:sp>
        <p:nvSpPr>
          <p:cNvPr id="10" name="object 10"/>
          <p:cNvSpPr/>
          <p:nvPr/>
        </p:nvSpPr>
        <p:spPr>
          <a:xfrm>
            <a:off x="180975" y="711361"/>
            <a:ext cx="1828800" cy="1828800"/>
          </a:xfrm>
          <a:prstGeom prst="rect">
            <a:avLst/>
          </a:prstGeom>
          <a:blipFill>
            <a:blip r:embed="rId4" cstate="print"/>
            <a:stretch>
              <a:fillRect/>
            </a:stretch>
          </a:blipFill>
        </p:spPr>
        <p:txBody>
          <a:bodyPr wrap="square" lIns="0" tIns="0" rIns="0" bIns="0" rtlCol="0">
            <a:noAutofit/>
          </a:bodyPr>
          <a:lstStyle/>
          <a:p>
            <a:endParaRPr dirty="0"/>
          </a:p>
        </p:txBody>
      </p:sp>
      <p:sp>
        <p:nvSpPr>
          <p:cNvPr id="8" name="object 8"/>
          <p:cNvSpPr txBox="1"/>
          <p:nvPr/>
        </p:nvSpPr>
        <p:spPr>
          <a:xfrm>
            <a:off x="393065" y="73373"/>
            <a:ext cx="1444094" cy="330199"/>
          </a:xfrm>
          <a:prstGeom prst="rect">
            <a:avLst/>
          </a:prstGeom>
        </p:spPr>
        <p:txBody>
          <a:bodyPr wrap="square" lIns="0" tIns="0" rIns="0" bIns="0" rtlCol="0">
            <a:noAutofit/>
          </a:bodyPr>
          <a:lstStyle/>
          <a:p>
            <a:pPr marL="12700">
              <a:lnSpc>
                <a:spcPts val="2555"/>
              </a:lnSpc>
              <a:spcBef>
                <a:spcPts val="127"/>
              </a:spcBef>
            </a:pPr>
            <a:r>
              <a:rPr sz="2400" b="1" spc="4" dirty="0">
                <a:solidFill>
                  <a:srgbClr val="FFFFFF"/>
                </a:solidFill>
                <a:latin typeface="Arial"/>
                <a:cs typeface="Arial"/>
              </a:rPr>
              <a:t>C</a:t>
            </a:r>
            <a:r>
              <a:rPr sz="2400" b="1" spc="0" dirty="0">
                <a:solidFill>
                  <a:srgbClr val="FFFFFF"/>
                </a:solidFill>
                <a:latin typeface="Arial"/>
                <a:cs typeface="Arial"/>
              </a:rPr>
              <a:t>S</a:t>
            </a:r>
            <a:r>
              <a:rPr sz="2400" b="1" spc="4" dirty="0">
                <a:solidFill>
                  <a:srgbClr val="FFFFFF"/>
                </a:solidFill>
                <a:latin typeface="Arial"/>
                <a:cs typeface="Arial"/>
              </a:rPr>
              <a:t>C</a:t>
            </a:r>
            <a:r>
              <a:rPr sz="2400" b="1" spc="-4" dirty="0">
                <a:solidFill>
                  <a:srgbClr val="FFFFFF"/>
                </a:solidFill>
                <a:latin typeface="Arial"/>
                <a:cs typeface="Arial"/>
              </a:rPr>
              <a:t>I</a:t>
            </a:r>
            <a:r>
              <a:rPr sz="2400" b="1" spc="0" dirty="0">
                <a:solidFill>
                  <a:srgbClr val="FFFFFF"/>
                </a:solidFill>
                <a:latin typeface="Arial"/>
                <a:cs typeface="Arial"/>
              </a:rPr>
              <a:t>-E</a:t>
            </a:r>
            <a:r>
              <a:rPr lang="en-US" sz="2400" b="1" spc="4" dirty="0">
                <a:solidFill>
                  <a:srgbClr val="FFFFFF"/>
                </a:solidFill>
                <a:latin typeface="Arial"/>
                <a:cs typeface="Arial"/>
              </a:rPr>
              <a:t>89</a:t>
            </a:r>
            <a:endParaRPr sz="2400" dirty="0">
              <a:latin typeface="Arial"/>
              <a:cs typeface="Arial"/>
            </a:endParaRPr>
          </a:p>
        </p:txBody>
      </p:sp>
      <p:sp>
        <p:nvSpPr>
          <p:cNvPr id="5" name="object 5"/>
          <p:cNvSpPr txBox="1"/>
          <p:nvPr/>
        </p:nvSpPr>
        <p:spPr>
          <a:xfrm>
            <a:off x="2009775" y="73373"/>
            <a:ext cx="2588353" cy="330199"/>
          </a:xfrm>
          <a:prstGeom prst="rect">
            <a:avLst/>
          </a:prstGeom>
        </p:spPr>
        <p:txBody>
          <a:bodyPr wrap="square" lIns="0" tIns="0" rIns="0" bIns="0" rtlCol="0">
            <a:noAutofit/>
          </a:bodyPr>
          <a:lstStyle/>
          <a:p>
            <a:pPr marL="12700">
              <a:lnSpc>
                <a:spcPts val="2555"/>
              </a:lnSpc>
              <a:spcBef>
                <a:spcPts val="127"/>
              </a:spcBef>
            </a:pPr>
            <a:r>
              <a:rPr lang="en-US" sz="2400" b="1" spc="4" dirty="0">
                <a:solidFill>
                  <a:srgbClr val="FFFFFF"/>
                </a:solidFill>
                <a:latin typeface="Arial"/>
                <a:cs typeface="Arial"/>
              </a:rPr>
              <a:t>Deep Learning</a:t>
            </a:r>
            <a:endParaRPr sz="2400" dirty="0">
              <a:latin typeface="Arial"/>
              <a:cs typeface="Arial"/>
            </a:endParaRPr>
          </a:p>
        </p:txBody>
      </p:sp>
      <p:sp>
        <p:nvSpPr>
          <p:cNvPr id="4" name="object 4"/>
          <p:cNvSpPr txBox="1"/>
          <p:nvPr/>
        </p:nvSpPr>
        <p:spPr>
          <a:xfrm>
            <a:off x="685800" y="5475636"/>
            <a:ext cx="8077200" cy="772764"/>
          </a:xfrm>
          <a:prstGeom prst="rect">
            <a:avLst/>
          </a:prstGeom>
        </p:spPr>
        <p:txBody>
          <a:bodyPr wrap="square" lIns="0" tIns="0" rIns="0" bIns="0" rtlCol="0">
            <a:noAutofit/>
          </a:bodyPr>
          <a:lstStyle/>
          <a:p>
            <a:pPr marL="12700" algn="ctr">
              <a:lnSpc>
                <a:spcPts val="2555"/>
              </a:lnSpc>
              <a:spcBef>
                <a:spcPts val="127"/>
              </a:spcBef>
            </a:pPr>
            <a:r>
              <a:rPr lang="en-US" sz="2400" b="1" spc="4" dirty="0">
                <a:solidFill>
                  <a:srgbClr val="004074"/>
                </a:solidFill>
                <a:latin typeface="Arial"/>
                <a:cs typeface="Arial"/>
              </a:rPr>
              <a:t>Deep Learning - </a:t>
            </a:r>
            <a:r>
              <a:rPr lang="en-US" sz="2400" b="1" spc="0" dirty="0">
                <a:solidFill>
                  <a:srgbClr val="004074"/>
                </a:solidFill>
                <a:latin typeface="Arial"/>
                <a:cs typeface="Arial"/>
              </a:rPr>
              <a:t>Lab </a:t>
            </a:r>
            <a:r>
              <a:rPr lang="en-US" sz="2400" b="1" spc="4" dirty="0">
                <a:solidFill>
                  <a:srgbClr val="004074"/>
                </a:solidFill>
                <a:latin typeface="Arial"/>
                <a:cs typeface="Arial"/>
              </a:rPr>
              <a:t>6 </a:t>
            </a:r>
            <a:r>
              <a:rPr lang="en-US" sz="2400" b="1" dirty="0">
                <a:solidFill>
                  <a:srgbClr val="004074"/>
                </a:solidFill>
                <a:latin typeface="Arial"/>
                <a:cs typeface="Arial"/>
              </a:rPr>
              <a:t>– </a:t>
            </a:r>
            <a:r>
              <a:rPr lang="en-US" sz="2400" b="1" spc="4" dirty="0">
                <a:solidFill>
                  <a:srgbClr val="004074"/>
                </a:solidFill>
                <a:latin typeface="Arial"/>
                <a:cs typeface="Arial"/>
              </a:rPr>
              <a:t>Claudio Bustamante</a:t>
            </a:r>
            <a:endParaRPr lang="en-US" sz="2400" dirty="0">
              <a:latin typeface="Arial"/>
              <a:cs typeface="Arial"/>
            </a:endParaRPr>
          </a:p>
          <a:p>
            <a:pPr marL="12700">
              <a:lnSpc>
                <a:spcPts val="2555"/>
              </a:lnSpc>
              <a:spcBef>
                <a:spcPts val="127"/>
              </a:spcBef>
            </a:pPr>
            <a:endParaRPr sz="2400" dirty="0">
              <a:latin typeface="Arial"/>
              <a:cs typeface="Arial"/>
            </a:endParaRPr>
          </a:p>
        </p:txBody>
      </p:sp>
      <p:sp>
        <p:nvSpPr>
          <p:cNvPr id="7" name="object 4">
            <a:extLst>
              <a:ext uri="{FF2B5EF4-FFF2-40B4-BE49-F238E27FC236}">
                <a16:creationId xmlns:a16="http://schemas.microsoft.com/office/drawing/2014/main" id="{B60C2FB5-2708-4B7B-AC66-F488BAAA572F}"/>
              </a:ext>
            </a:extLst>
          </p:cNvPr>
          <p:cNvSpPr txBox="1"/>
          <p:nvPr/>
        </p:nvSpPr>
        <p:spPr>
          <a:xfrm>
            <a:off x="1371600" y="2971800"/>
            <a:ext cx="7251955" cy="1219200"/>
          </a:xfrm>
          <a:prstGeom prst="rect">
            <a:avLst/>
          </a:prstGeom>
        </p:spPr>
        <p:txBody>
          <a:bodyPr wrap="square" lIns="0" tIns="0" rIns="0" bIns="0" rtlCol="0">
            <a:noAutofit/>
          </a:bodyPr>
          <a:lstStyle/>
          <a:p>
            <a:pPr marL="12700" algn="ctr">
              <a:lnSpc>
                <a:spcPts val="2555"/>
              </a:lnSpc>
              <a:spcBef>
                <a:spcPts val="127"/>
              </a:spcBef>
            </a:pPr>
            <a:r>
              <a:rPr sz="2400" b="1" spc="4" dirty="0">
                <a:solidFill>
                  <a:srgbClr val="004074"/>
                </a:solidFill>
                <a:latin typeface="Arial"/>
                <a:cs typeface="Arial"/>
              </a:rPr>
              <a:t>C</a:t>
            </a:r>
            <a:r>
              <a:rPr sz="2400" b="1" spc="0" dirty="0">
                <a:solidFill>
                  <a:srgbClr val="004074"/>
                </a:solidFill>
                <a:latin typeface="Arial"/>
                <a:cs typeface="Arial"/>
              </a:rPr>
              <a:t>S</a:t>
            </a:r>
            <a:r>
              <a:rPr sz="2400" b="1" spc="4" dirty="0">
                <a:solidFill>
                  <a:srgbClr val="004074"/>
                </a:solidFill>
                <a:latin typeface="Arial"/>
                <a:cs typeface="Arial"/>
              </a:rPr>
              <a:t>C</a:t>
            </a:r>
            <a:r>
              <a:rPr sz="2400" b="1" spc="-4" dirty="0">
                <a:solidFill>
                  <a:srgbClr val="004074"/>
                </a:solidFill>
                <a:latin typeface="Arial"/>
                <a:cs typeface="Arial"/>
              </a:rPr>
              <a:t>I</a:t>
            </a:r>
            <a:r>
              <a:rPr sz="2400" b="1" spc="0" dirty="0">
                <a:solidFill>
                  <a:srgbClr val="004074"/>
                </a:solidFill>
                <a:latin typeface="Arial"/>
                <a:cs typeface="Arial"/>
              </a:rPr>
              <a:t>E</a:t>
            </a:r>
            <a:r>
              <a:rPr lang="en-US" sz="2400" b="1" spc="0" dirty="0">
                <a:solidFill>
                  <a:srgbClr val="004074"/>
                </a:solidFill>
                <a:latin typeface="Arial"/>
                <a:cs typeface="Arial"/>
              </a:rPr>
              <a:t>89</a:t>
            </a:r>
            <a:r>
              <a:rPr sz="2400" b="1" spc="0" dirty="0">
                <a:solidFill>
                  <a:srgbClr val="004074"/>
                </a:solidFill>
                <a:latin typeface="Arial"/>
                <a:cs typeface="Arial"/>
              </a:rPr>
              <a:t> Sect</a:t>
            </a:r>
            <a:r>
              <a:rPr sz="2400" b="1" spc="-4" dirty="0">
                <a:solidFill>
                  <a:srgbClr val="004074"/>
                </a:solidFill>
                <a:latin typeface="Arial"/>
                <a:cs typeface="Arial"/>
              </a:rPr>
              <a:t>io</a:t>
            </a:r>
            <a:r>
              <a:rPr sz="2400" b="1" spc="0" dirty="0">
                <a:solidFill>
                  <a:srgbClr val="004074"/>
                </a:solidFill>
                <a:latin typeface="Arial"/>
                <a:cs typeface="Arial"/>
              </a:rPr>
              <a:t>n</a:t>
            </a:r>
            <a:r>
              <a:rPr lang="en-US" sz="2400" b="1" spc="0" dirty="0">
                <a:solidFill>
                  <a:srgbClr val="004074"/>
                </a:solidFill>
                <a:latin typeface="Arial"/>
                <a:cs typeface="Arial"/>
              </a:rPr>
              <a:t> </a:t>
            </a:r>
            <a:r>
              <a:rPr lang="en-US" sz="2400" b="1" dirty="0">
                <a:solidFill>
                  <a:srgbClr val="004074"/>
                </a:solidFill>
                <a:latin typeface="Arial"/>
                <a:cs typeface="Arial"/>
              </a:rPr>
              <a:t>– Harvard Extension School</a:t>
            </a:r>
            <a:endParaRPr lang="en-US" sz="2400" dirty="0">
              <a:latin typeface="Arial"/>
              <a:cs typeface="Arial"/>
            </a:endParaRPr>
          </a:p>
          <a:p>
            <a:pPr marL="12700">
              <a:lnSpc>
                <a:spcPts val="2555"/>
              </a:lnSpc>
              <a:spcBef>
                <a:spcPts val="127"/>
              </a:spcBef>
            </a:pPr>
            <a:endParaRPr sz="2400" dirty="0">
              <a:latin typeface="Arial"/>
              <a:cs typeface="Arial"/>
            </a:endParaRPr>
          </a:p>
        </p:txBody>
      </p:sp>
      <p:sp>
        <p:nvSpPr>
          <p:cNvPr id="2" name="Rectangle 1">
            <a:extLst>
              <a:ext uri="{FF2B5EF4-FFF2-40B4-BE49-F238E27FC236}">
                <a16:creationId xmlns:a16="http://schemas.microsoft.com/office/drawing/2014/main" id="{64A83B69-6213-4937-9693-2CC757359BDF}"/>
              </a:ext>
            </a:extLst>
          </p:cNvPr>
          <p:cNvSpPr/>
          <p:nvPr/>
        </p:nvSpPr>
        <p:spPr>
          <a:xfrm>
            <a:off x="2971800" y="3364468"/>
            <a:ext cx="2978316" cy="369332"/>
          </a:xfrm>
          <a:prstGeom prst="rect">
            <a:avLst/>
          </a:prstGeom>
        </p:spPr>
        <p:txBody>
          <a:bodyPr wrap="none">
            <a:spAutoFit/>
          </a:bodyPr>
          <a:lstStyle/>
          <a:p>
            <a:r>
              <a:rPr lang="en-US" dirty="0">
                <a:hlinkClick r:id="rId5"/>
              </a:rPr>
              <a:t>https://zoom.us/j/689481777</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0"/>
            <a:ext cx="9144000" cy="512763"/>
          </a:xfrm>
          <a:prstGeom prst="rect">
            <a:avLst/>
          </a:prstGeom>
          <a:blipFill>
            <a:blip r:embed="rId2" cstate="print"/>
            <a:stretch>
              <a:fillRect/>
            </a:stretch>
          </a:blipFill>
        </p:spPr>
        <p:txBody>
          <a:bodyPr wrap="square" lIns="0" tIns="0" rIns="0" bIns="0" rtlCol="0">
            <a:noAutofit/>
          </a:bodyPr>
          <a:lstStyle/>
          <a:p>
            <a:endParaRPr dirty="0"/>
          </a:p>
        </p:txBody>
      </p:sp>
      <p:sp>
        <p:nvSpPr>
          <p:cNvPr id="13" name="object 13"/>
          <p:cNvSpPr txBox="1"/>
          <p:nvPr/>
        </p:nvSpPr>
        <p:spPr>
          <a:xfrm>
            <a:off x="78740" y="141636"/>
            <a:ext cx="4188460" cy="330199"/>
          </a:xfrm>
          <a:prstGeom prst="rect">
            <a:avLst/>
          </a:prstGeom>
        </p:spPr>
        <p:txBody>
          <a:bodyPr wrap="square" lIns="0" tIns="0" rIns="0" bIns="0" rtlCol="0">
            <a:noAutofit/>
          </a:bodyPr>
          <a:lstStyle/>
          <a:p>
            <a:pPr marL="269239">
              <a:lnSpc>
                <a:spcPct val="95825"/>
              </a:lnSpc>
            </a:pPr>
            <a:r>
              <a:rPr lang="en-US" sz="2400" b="1" spc="4" dirty="0" err="1">
                <a:solidFill>
                  <a:srgbClr val="FFFFFF"/>
                </a:solidFill>
                <a:latin typeface="Arial"/>
                <a:cs typeface="Arial"/>
              </a:rPr>
              <a:t>Keras</a:t>
            </a:r>
            <a:r>
              <a:rPr lang="en-US" sz="2400" b="1" spc="4" dirty="0">
                <a:solidFill>
                  <a:srgbClr val="FFFFFF"/>
                </a:solidFill>
                <a:latin typeface="Arial"/>
                <a:cs typeface="Arial"/>
              </a:rPr>
              <a:t> – CNN-2</a:t>
            </a:r>
          </a:p>
        </p:txBody>
      </p:sp>
      <p:sp>
        <p:nvSpPr>
          <p:cNvPr id="11" name="object 11"/>
          <p:cNvSpPr txBox="1"/>
          <p:nvPr/>
        </p:nvSpPr>
        <p:spPr>
          <a:xfrm>
            <a:off x="152400" y="609600"/>
            <a:ext cx="8686800" cy="5878143"/>
          </a:xfrm>
          <a:prstGeom prst="rect">
            <a:avLst/>
          </a:prstGeom>
        </p:spPr>
        <p:txBody>
          <a:bodyPr wrap="square" lIns="0" tIns="0" rIns="0" bIns="0" rtlCol="0">
            <a:noAutofit/>
          </a:bodyPr>
          <a:lstStyle/>
          <a:p>
            <a:endParaRPr lang="en-US" dirty="0"/>
          </a:p>
          <a:p>
            <a:pPr marL="285750" indent="-285750">
              <a:buFont typeface="Wingdings" panose="05000000000000000000" pitchFamily="2" charset="2"/>
              <a:buChar char="ü"/>
            </a:pPr>
            <a:endParaRPr lang="en-US" sz="1600" i="1" spc="0" dirty="0">
              <a:solidFill>
                <a:srgbClr val="1B518D"/>
              </a:solidFill>
              <a:cs typeface="Arial"/>
            </a:endParaRPr>
          </a:p>
          <a:p>
            <a:endParaRPr lang="en-US" sz="1600" i="1" spc="0" dirty="0">
              <a:solidFill>
                <a:srgbClr val="1B518D"/>
              </a:solidFill>
              <a:cs typeface="Arial"/>
            </a:endParaRPr>
          </a:p>
        </p:txBody>
      </p:sp>
      <p:sp>
        <p:nvSpPr>
          <p:cNvPr id="9" name="object 9"/>
          <p:cNvSpPr txBox="1"/>
          <p:nvPr/>
        </p:nvSpPr>
        <p:spPr>
          <a:xfrm>
            <a:off x="336960" y="1524000"/>
            <a:ext cx="8229362" cy="1058397"/>
          </a:xfrm>
          <a:prstGeom prst="rect">
            <a:avLst/>
          </a:prstGeom>
        </p:spPr>
        <p:txBody>
          <a:bodyPr wrap="square" lIns="0" tIns="0" rIns="0" bIns="0" rtlCol="0">
            <a:noAutofit/>
          </a:bodyPr>
          <a:lstStyle/>
          <a:p>
            <a:pPr marL="12700" marR="39873">
              <a:lnSpc>
                <a:spcPts val="2555"/>
              </a:lnSpc>
              <a:spcBef>
                <a:spcPts val="127"/>
              </a:spcBef>
            </a:pPr>
            <a:endParaRPr sz="2800" dirty="0">
              <a:latin typeface="Arial"/>
              <a:cs typeface="Arial"/>
            </a:endParaRPr>
          </a:p>
        </p:txBody>
      </p:sp>
      <p:sp>
        <p:nvSpPr>
          <p:cNvPr id="2" name="object 2"/>
          <p:cNvSpPr txBox="1"/>
          <p:nvPr/>
        </p:nvSpPr>
        <p:spPr>
          <a:xfrm>
            <a:off x="336960" y="4167557"/>
            <a:ext cx="8229362" cy="785443"/>
          </a:xfrm>
          <a:prstGeom prst="rect">
            <a:avLst/>
          </a:prstGeom>
        </p:spPr>
        <p:txBody>
          <a:bodyPr wrap="square" lIns="0" tIns="0" rIns="0" bIns="0" rtlCol="0">
            <a:noAutofit/>
          </a:bodyPr>
          <a:lstStyle/>
          <a:p>
            <a:pPr marL="12700" marR="39873">
              <a:lnSpc>
                <a:spcPts val="2555"/>
              </a:lnSpc>
              <a:spcBef>
                <a:spcPts val="127"/>
              </a:spcBef>
            </a:pPr>
            <a:endParaRPr sz="2400" dirty="0">
              <a:latin typeface="Arial"/>
              <a:cs typeface="Arial"/>
            </a:endParaRPr>
          </a:p>
        </p:txBody>
      </p:sp>
      <p:sp>
        <p:nvSpPr>
          <p:cNvPr id="3" name="Rectangle 2">
            <a:extLst>
              <a:ext uri="{FF2B5EF4-FFF2-40B4-BE49-F238E27FC236}">
                <a16:creationId xmlns:a16="http://schemas.microsoft.com/office/drawing/2014/main" id="{CBF083AD-40E9-4764-AC10-01AD61F5BF08}"/>
              </a:ext>
            </a:extLst>
          </p:cNvPr>
          <p:cNvSpPr/>
          <p:nvPr/>
        </p:nvSpPr>
        <p:spPr>
          <a:xfrm>
            <a:off x="152400" y="609600"/>
            <a:ext cx="8839200" cy="954107"/>
          </a:xfrm>
          <a:prstGeom prst="rect">
            <a:avLst/>
          </a:prstGeom>
        </p:spPr>
        <p:txBody>
          <a:bodyPr wrap="square">
            <a:spAutoFit/>
          </a:bodyPr>
          <a:lstStyle/>
          <a:p>
            <a:r>
              <a:rPr lang="en-US" sz="1400" dirty="0">
                <a:solidFill>
                  <a:srgbClr val="262626"/>
                </a:solidFill>
              </a:rPr>
              <a:t>The fundamental difference between a densely connected layer and a convolution layer is this: Dense layers learn </a:t>
            </a:r>
            <a:r>
              <a:rPr lang="en-US" sz="1400" dirty="0">
                <a:solidFill>
                  <a:srgbClr val="262626"/>
                </a:solidFill>
                <a:highlight>
                  <a:srgbClr val="FFFF00"/>
                </a:highlight>
              </a:rPr>
              <a:t>global patterns</a:t>
            </a:r>
            <a:r>
              <a:rPr lang="en-US" sz="1400" dirty="0">
                <a:solidFill>
                  <a:srgbClr val="262626"/>
                </a:solidFill>
              </a:rPr>
              <a:t> in their input feature space (for example, for a MNIST digit, patterns involving all pixels), whereas convolution layers </a:t>
            </a:r>
            <a:r>
              <a:rPr lang="en-US" sz="1400" dirty="0">
                <a:solidFill>
                  <a:srgbClr val="262626"/>
                </a:solidFill>
                <a:highlight>
                  <a:srgbClr val="FFFF00"/>
                </a:highlight>
              </a:rPr>
              <a:t>learn local patterns </a:t>
            </a:r>
            <a:r>
              <a:rPr lang="en-US" sz="1400" dirty="0">
                <a:solidFill>
                  <a:srgbClr val="262626"/>
                </a:solidFill>
              </a:rPr>
              <a:t>(see figure 5.1), in the case of images, patterns found in small 2D windows</a:t>
            </a:r>
          </a:p>
          <a:p>
            <a:r>
              <a:rPr lang="en-US" sz="1400" dirty="0">
                <a:solidFill>
                  <a:srgbClr val="262626"/>
                </a:solidFill>
              </a:rPr>
              <a:t>of the inputs.</a:t>
            </a:r>
            <a:endParaRPr lang="en-US" sz="1400" dirty="0"/>
          </a:p>
        </p:txBody>
      </p:sp>
      <p:pic>
        <p:nvPicPr>
          <p:cNvPr id="5" name="Picture 4">
            <a:extLst>
              <a:ext uri="{FF2B5EF4-FFF2-40B4-BE49-F238E27FC236}">
                <a16:creationId xmlns:a16="http://schemas.microsoft.com/office/drawing/2014/main" id="{3D8D5B50-10B9-4FBF-863B-1E2B7EB5DA3C}"/>
              </a:ext>
            </a:extLst>
          </p:cNvPr>
          <p:cNvPicPr>
            <a:picLocks noChangeAspect="1"/>
          </p:cNvPicPr>
          <p:nvPr/>
        </p:nvPicPr>
        <p:blipFill>
          <a:blip r:embed="rId3"/>
          <a:stretch>
            <a:fillRect/>
          </a:stretch>
        </p:blipFill>
        <p:spPr>
          <a:xfrm>
            <a:off x="70000" y="1665466"/>
            <a:ext cx="2023500" cy="2449334"/>
          </a:xfrm>
          <a:prstGeom prst="rect">
            <a:avLst/>
          </a:prstGeom>
        </p:spPr>
      </p:pic>
      <p:sp>
        <p:nvSpPr>
          <p:cNvPr id="6" name="Rectangle 5">
            <a:extLst>
              <a:ext uri="{FF2B5EF4-FFF2-40B4-BE49-F238E27FC236}">
                <a16:creationId xmlns:a16="http://schemas.microsoft.com/office/drawing/2014/main" id="{4BD86205-7846-461F-BFA5-2D2D8DB10C8C}"/>
              </a:ext>
            </a:extLst>
          </p:cNvPr>
          <p:cNvSpPr/>
          <p:nvPr/>
        </p:nvSpPr>
        <p:spPr>
          <a:xfrm>
            <a:off x="2057400" y="1447800"/>
            <a:ext cx="6813960" cy="2893100"/>
          </a:xfrm>
          <a:prstGeom prst="rect">
            <a:avLst/>
          </a:prstGeom>
        </p:spPr>
        <p:txBody>
          <a:bodyPr wrap="square">
            <a:spAutoFit/>
          </a:bodyPr>
          <a:lstStyle/>
          <a:p>
            <a:pPr marL="285750" indent="-285750">
              <a:buFont typeface="Wingdings" panose="05000000000000000000" pitchFamily="2" charset="2"/>
              <a:buChar char="§"/>
            </a:pPr>
            <a:r>
              <a:rPr lang="en-US" sz="1400" dirty="0">
                <a:solidFill>
                  <a:schemeClr val="tx2"/>
                </a:solidFill>
              </a:rPr>
              <a:t>Images can be broken into local patterns such as edges, textures, and so on.</a:t>
            </a:r>
          </a:p>
          <a:p>
            <a:pPr marL="285750" indent="-285750">
              <a:buFont typeface="Wingdings" panose="05000000000000000000" pitchFamily="2" charset="2"/>
              <a:buChar char="§"/>
            </a:pPr>
            <a:r>
              <a:rPr lang="en-US" sz="1400" dirty="0">
                <a:solidFill>
                  <a:schemeClr val="tx2"/>
                </a:solidFill>
              </a:rPr>
              <a:t>This key characteristic gives convnets two interesting properties:</a:t>
            </a:r>
          </a:p>
          <a:p>
            <a:pPr marL="285750" indent="-285750">
              <a:buFont typeface="Wingdings" panose="05000000000000000000" pitchFamily="2" charset="2"/>
              <a:buChar char="§"/>
            </a:pPr>
            <a:endParaRPr lang="en-US" sz="1400" dirty="0">
              <a:solidFill>
                <a:schemeClr val="tx2"/>
              </a:solidFill>
            </a:endParaRPr>
          </a:p>
          <a:p>
            <a:pPr lvl="1"/>
            <a:r>
              <a:rPr lang="en-US" sz="1400" dirty="0">
                <a:solidFill>
                  <a:schemeClr val="tx2"/>
                </a:solidFill>
              </a:rPr>
              <a:t>(1) The patterns they learn are translation invariant. After learning a certain pattern in the lower-right corner of a picture, a convnet can recognize it anywhere</a:t>
            </a:r>
          </a:p>
          <a:p>
            <a:pPr lvl="1"/>
            <a:r>
              <a:rPr lang="en-US" sz="1400" dirty="0">
                <a:solidFill>
                  <a:schemeClr val="tx2"/>
                </a:solidFill>
              </a:rPr>
              <a:t>(2) They can learn spatial hierarchies of patterns (see figure 5.2). A first convolution layer will learn small local patterns such as edges, a second convolution layer will learn larger patterns made of the features of the first layers, and so on.</a:t>
            </a:r>
          </a:p>
          <a:p>
            <a:pPr marL="285750" indent="-285750">
              <a:buFont typeface="Wingdings" panose="05000000000000000000" pitchFamily="2" charset="2"/>
              <a:buChar char="§"/>
            </a:pPr>
            <a:r>
              <a:rPr lang="en-US" sz="1400" dirty="0"/>
              <a:t>Convolutions operate over 3D tensors, called </a:t>
            </a:r>
            <a:r>
              <a:rPr lang="en-US" sz="1400" i="1" dirty="0"/>
              <a:t>feature maps</a:t>
            </a:r>
            <a:r>
              <a:rPr lang="en-US" sz="1400" dirty="0"/>
              <a:t>, with two spatial axes (</a:t>
            </a:r>
            <a:r>
              <a:rPr lang="en-US" sz="1400" i="1" dirty="0"/>
              <a:t>height </a:t>
            </a:r>
            <a:r>
              <a:rPr lang="en-US" sz="1400" dirty="0"/>
              <a:t>and </a:t>
            </a:r>
            <a:r>
              <a:rPr lang="en-US" sz="1400" i="1" dirty="0"/>
              <a:t>width</a:t>
            </a:r>
            <a:r>
              <a:rPr lang="en-US" sz="1400" dirty="0"/>
              <a:t>) as well as a </a:t>
            </a:r>
            <a:r>
              <a:rPr lang="en-US" sz="1400" i="1" dirty="0"/>
              <a:t>depth </a:t>
            </a:r>
            <a:r>
              <a:rPr lang="en-US" sz="1400" dirty="0"/>
              <a:t>axis (also called the </a:t>
            </a:r>
            <a:r>
              <a:rPr lang="en-US" sz="1400" i="1" dirty="0"/>
              <a:t>channels </a:t>
            </a:r>
            <a:r>
              <a:rPr lang="en-US" sz="1400" dirty="0"/>
              <a:t>axis). For an RGB image, the dimension of the depth axis is 3, because the image has three color channels: </a:t>
            </a:r>
            <a:r>
              <a:rPr lang="en-US" sz="1400" dirty="0">
                <a:solidFill>
                  <a:schemeClr val="tx2">
                    <a:lumMod val="60000"/>
                    <a:lumOff val="40000"/>
                  </a:schemeClr>
                </a:solidFill>
              </a:rPr>
              <a:t>red, green, and blue.</a:t>
            </a:r>
          </a:p>
          <a:p>
            <a:endParaRPr lang="en-US" sz="1400" dirty="0"/>
          </a:p>
        </p:txBody>
      </p:sp>
      <p:pic>
        <p:nvPicPr>
          <p:cNvPr id="7" name="Picture 6">
            <a:extLst>
              <a:ext uri="{FF2B5EF4-FFF2-40B4-BE49-F238E27FC236}">
                <a16:creationId xmlns:a16="http://schemas.microsoft.com/office/drawing/2014/main" id="{8CC175C6-9CA4-43DA-8341-0A5C26E3B542}"/>
              </a:ext>
            </a:extLst>
          </p:cNvPr>
          <p:cNvPicPr>
            <a:picLocks noChangeAspect="1"/>
          </p:cNvPicPr>
          <p:nvPr/>
        </p:nvPicPr>
        <p:blipFill>
          <a:blip r:embed="rId4"/>
          <a:stretch>
            <a:fillRect/>
          </a:stretch>
        </p:blipFill>
        <p:spPr>
          <a:xfrm>
            <a:off x="1448236" y="4167558"/>
            <a:ext cx="6324164" cy="2470246"/>
          </a:xfrm>
          <a:prstGeom prst="rect">
            <a:avLst/>
          </a:prstGeom>
        </p:spPr>
      </p:pic>
    </p:spTree>
    <p:extLst>
      <p:ext uri="{BB962C8B-B14F-4D97-AF65-F5344CB8AC3E}">
        <p14:creationId xmlns:p14="http://schemas.microsoft.com/office/powerpoint/2010/main" val="3037638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0"/>
            <a:ext cx="9144000" cy="512763"/>
          </a:xfrm>
          <a:prstGeom prst="rect">
            <a:avLst/>
          </a:prstGeom>
          <a:blipFill>
            <a:blip r:embed="rId2" cstate="print"/>
            <a:stretch>
              <a:fillRect/>
            </a:stretch>
          </a:blipFill>
        </p:spPr>
        <p:txBody>
          <a:bodyPr wrap="square" lIns="0" tIns="0" rIns="0" bIns="0" rtlCol="0">
            <a:noAutofit/>
          </a:bodyPr>
          <a:lstStyle/>
          <a:p>
            <a:endParaRPr dirty="0"/>
          </a:p>
        </p:txBody>
      </p:sp>
      <p:sp>
        <p:nvSpPr>
          <p:cNvPr id="13" name="object 13"/>
          <p:cNvSpPr txBox="1"/>
          <p:nvPr/>
        </p:nvSpPr>
        <p:spPr>
          <a:xfrm>
            <a:off x="78740" y="141636"/>
            <a:ext cx="4188460" cy="330199"/>
          </a:xfrm>
          <a:prstGeom prst="rect">
            <a:avLst/>
          </a:prstGeom>
        </p:spPr>
        <p:txBody>
          <a:bodyPr wrap="square" lIns="0" tIns="0" rIns="0" bIns="0" rtlCol="0">
            <a:noAutofit/>
          </a:bodyPr>
          <a:lstStyle/>
          <a:p>
            <a:pPr marL="269239">
              <a:lnSpc>
                <a:spcPct val="95825"/>
              </a:lnSpc>
            </a:pPr>
            <a:r>
              <a:rPr lang="en-US" sz="2400" b="1" spc="4" dirty="0" err="1">
                <a:solidFill>
                  <a:srgbClr val="FFFFFF"/>
                </a:solidFill>
                <a:latin typeface="Arial"/>
                <a:cs typeface="Arial"/>
              </a:rPr>
              <a:t>Keras</a:t>
            </a:r>
            <a:r>
              <a:rPr lang="en-US" sz="2400" b="1" spc="4" dirty="0">
                <a:solidFill>
                  <a:srgbClr val="FFFFFF"/>
                </a:solidFill>
                <a:latin typeface="Arial"/>
                <a:cs typeface="Arial"/>
              </a:rPr>
              <a:t> – CNN-3</a:t>
            </a:r>
          </a:p>
        </p:txBody>
      </p:sp>
      <p:sp>
        <p:nvSpPr>
          <p:cNvPr id="11" name="object 11"/>
          <p:cNvSpPr txBox="1"/>
          <p:nvPr/>
        </p:nvSpPr>
        <p:spPr>
          <a:xfrm>
            <a:off x="152400" y="609600"/>
            <a:ext cx="8686800" cy="5878143"/>
          </a:xfrm>
          <a:prstGeom prst="rect">
            <a:avLst/>
          </a:prstGeom>
        </p:spPr>
        <p:txBody>
          <a:bodyPr wrap="square" lIns="0" tIns="0" rIns="0" bIns="0" rtlCol="0">
            <a:noAutofit/>
          </a:bodyPr>
          <a:lstStyle/>
          <a:p>
            <a:endParaRPr lang="en-US" dirty="0"/>
          </a:p>
          <a:p>
            <a:pPr marL="285750" indent="-285750">
              <a:buFont typeface="Wingdings" panose="05000000000000000000" pitchFamily="2" charset="2"/>
              <a:buChar char="ü"/>
            </a:pPr>
            <a:endParaRPr lang="en-US" sz="1600" i="1" spc="0" dirty="0">
              <a:solidFill>
                <a:srgbClr val="1B518D"/>
              </a:solidFill>
              <a:cs typeface="Arial"/>
            </a:endParaRPr>
          </a:p>
          <a:p>
            <a:endParaRPr lang="en-US" sz="1600" i="1" spc="0" dirty="0">
              <a:solidFill>
                <a:srgbClr val="1B518D"/>
              </a:solidFill>
              <a:cs typeface="Arial"/>
            </a:endParaRPr>
          </a:p>
        </p:txBody>
      </p:sp>
      <p:sp>
        <p:nvSpPr>
          <p:cNvPr id="9" name="object 9"/>
          <p:cNvSpPr txBox="1"/>
          <p:nvPr/>
        </p:nvSpPr>
        <p:spPr>
          <a:xfrm>
            <a:off x="336960" y="1524000"/>
            <a:ext cx="8229362" cy="1058397"/>
          </a:xfrm>
          <a:prstGeom prst="rect">
            <a:avLst/>
          </a:prstGeom>
        </p:spPr>
        <p:txBody>
          <a:bodyPr wrap="square" lIns="0" tIns="0" rIns="0" bIns="0" rtlCol="0">
            <a:noAutofit/>
          </a:bodyPr>
          <a:lstStyle/>
          <a:p>
            <a:pPr marL="12700" marR="39873">
              <a:lnSpc>
                <a:spcPts val="2555"/>
              </a:lnSpc>
              <a:spcBef>
                <a:spcPts val="127"/>
              </a:spcBef>
            </a:pPr>
            <a:endParaRPr sz="2800" dirty="0">
              <a:latin typeface="Arial"/>
              <a:cs typeface="Arial"/>
            </a:endParaRPr>
          </a:p>
        </p:txBody>
      </p:sp>
      <p:sp>
        <p:nvSpPr>
          <p:cNvPr id="2" name="object 2"/>
          <p:cNvSpPr txBox="1"/>
          <p:nvPr/>
        </p:nvSpPr>
        <p:spPr>
          <a:xfrm>
            <a:off x="336960" y="4167557"/>
            <a:ext cx="8229362" cy="785443"/>
          </a:xfrm>
          <a:prstGeom prst="rect">
            <a:avLst/>
          </a:prstGeom>
        </p:spPr>
        <p:txBody>
          <a:bodyPr wrap="square" lIns="0" tIns="0" rIns="0" bIns="0" rtlCol="0">
            <a:noAutofit/>
          </a:bodyPr>
          <a:lstStyle/>
          <a:p>
            <a:pPr marL="12700" marR="39873">
              <a:lnSpc>
                <a:spcPts val="2555"/>
              </a:lnSpc>
              <a:spcBef>
                <a:spcPts val="127"/>
              </a:spcBef>
            </a:pPr>
            <a:endParaRPr sz="2400" dirty="0">
              <a:latin typeface="Arial"/>
              <a:cs typeface="Arial"/>
            </a:endParaRPr>
          </a:p>
        </p:txBody>
      </p:sp>
      <p:sp>
        <p:nvSpPr>
          <p:cNvPr id="3" name="Rectangle 2">
            <a:extLst>
              <a:ext uri="{FF2B5EF4-FFF2-40B4-BE49-F238E27FC236}">
                <a16:creationId xmlns:a16="http://schemas.microsoft.com/office/drawing/2014/main" id="{CBF083AD-40E9-4764-AC10-01AD61F5BF08}"/>
              </a:ext>
            </a:extLst>
          </p:cNvPr>
          <p:cNvSpPr/>
          <p:nvPr/>
        </p:nvSpPr>
        <p:spPr>
          <a:xfrm>
            <a:off x="152400" y="609600"/>
            <a:ext cx="8839200" cy="5478423"/>
          </a:xfrm>
          <a:prstGeom prst="rect">
            <a:avLst/>
          </a:prstGeom>
        </p:spPr>
        <p:txBody>
          <a:bodyPr wrap="square">
            <a:spAutoFit/>
          </a:bodyPr>
          <a:lstStyle/>
          <a:p>
            <a:r>
              <a:rPr lang="en-US" sz="1400" dirty="0"/>
              <a:t>Convolutions are defined by two key parameters:</a:t>
            </a:r>
          </a:p>
          <a:p>
            <a:pPr marL="285750" indent="-285750">
              <a:buFont typeface="Wingdings" panose="05000000000000000000" pitchFamily="2" charset="2"/>
              <a:buChar char="§"/>
            </a:pPr>
            <a:r>
              <a:rPr lang="en-US" sz="1400" i="1" dirty="0"/>
              <a:t>Size of the patches extracted from the inputs</a:t>
            </a:r>
            <a:r>
              <a:rPr lang="en-US" sz="1400" dirty="0"/>
              <a:t>—These are typically 3 × 3 or 5 × 5. </a:t>
            </a:r>
          </a:p>
          <a:p>
            <a:pPr marL="285750" indent="-285750">
              <a:buFont typeface="Wingdings" panose="05000000000000000000" pitchFamily="2" charset="2"/>
              <a:buChar char="§"/>
            </a:pPr>
            <a:r>
              <a:rPr lang="en-US" sz="1400" i="1" dirty="0"/>
              <a:t>Depth of the output feature map</a:t>
            </a:r>
            <a:r>
              <a:rPr lang="en-US" sz="1400" dirty="0"/>
              <a:t>—The number of filters computed by the convolution</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dirty="0"/>
              <a:t>In the MNIST example, the first convolution layer takes a feature map of size (28,28, 1) and outputs a feature map of size (26, 26, 32): it computes 32 filters over its input.</a:t>
            </a:r>
          </a:p>
          <a:p>
            <a:pPr marL="285750" indent="-285750">
              <a:buFont typeface="Wingdings" panose="05000000000000000000" pitchFamily="2" charset="2"/>
              <a:buChar char="§"/>
            </a:pPr>
            <a:r>
              <a:rPr lang="en-US" sz="1400" dirty="0"/>
              <a:t>That is what the term </a:t>
            </a:r>
            <a:r>
              <a:rPr lang="en-US" sz="1400" i="1" dirty="0">
                <a:highlight>
                  <a:srgbClr val="FFFF00"/>
                </a:highlight>
              </a:rPr>
              <a:t>feature map </a:t>
            </a:r>
            <a:r>
              <a:rPr lang="en-US" sz="1400" dirty="0"/>
              <a:t>means: every dimension in the depth axis is a feature (or filter), and the 2D tensor output[:, :, n] is the 2D spatial </a:t>
            </a:r>
            <a:r>
              <a:rPr lang="en-US" sz="1400" i="1" dirty="0"/>
              <a:t>map </a:t>
            </a:r>
            <a:r>
              <a:rPr lang="en-US" sz="1400" dirty="0"/>
              <a:t>of the response of this filter over the input.</a:t>
            </a:r>
          </a:p>
          <a:p>
            <a:pPr marL="285750" indent="-285750">
              <a:buFont typeface="Wingdings" panose="05000000000000000000" pitchFamily="2" charset="2"/>
              <a:buChar char="§"/>
            </a:pPr>
            <a:r>
              <a:rPr lang="en-US" sz="1400" dirty="0"/>
              <a:t>A convolution works by </a:t>
            </a:r>
            <a:r>
              <a:rPr lang="en-US" sz="1400" i="1" dirty="0"/>
              <a:t>sliding </a:t>
            </a:r>
            <a:r>
              <a:rPr lang="en-US" sz="1400" dirty="0"/>
              <a:t>these windows of size 3 × 3 or 5 × 5 over the 3D input feature map, stopping at every possible location, and extracting the 3D patch of surrounding features (shape (</a:t>
            </a:r>
            <a:r>
              <a:rPr lang="en-US" sz="1400" dirty="0" err="1"/>
              <a:t>window_height</a:t>
            </a:r>
            <a:r>
              <a:rPr lang="en-US" sz="1400" dirty="0"/>
              <a:t>, </a:t>
            </a:r>
            <a:r>
              <a:rPr lang="en-US" sz="1400" dirty="0" err="1"/>
              <a:t>window_width</a:t>
            </a:r>
            <a:r>
              <a:rPr lang="en-US" sz="1400" dirty="0"/>
              <a:t>, </a:t>
            </a:r>
            <a:r>
              <a:rPr lang="en-US" sz="1400" dirty="0" err="1"/>
              <a:t>input_depth</a:t>
            </a:r>
            <a:r>
              <a:rPr lang="en-US" sz="1400" dirty="0"/>
              <a:t>)).</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r>
              <a:rPr lang="en-US" sz="1400" b="1" i="1" u="sng" dirty="0"/>
              <a:t>Training a convnet from scratch on a small dataset</a:t>
            </a:r>
          </a:p>
          <a:p>
            <a:pPr marL="285750" indent="-285750">
              <a:buFont typeface="Wingdings" panose="05000000000000000000" pitchFamily="2" charset="2"/>
              <a:buChar char="§"/>
            </a:pPr>
            <a:r>
              <a:rPr lang="en-US" sz="1400" dirty="0"/>
              <a:t>As a practical example, we’ll focus on classifying images as </a:t>
            </a:r>
            <a:r>
              <a:rPr lang="en-US" sz="1400" dirty="0">
                <a:highlight>
                  <a:srgbClr val="FFFF00"/>
                </a:highlight>
              </a:rPr>
              <a:t>dogs or cats</a:t>
            </a:r>
            <a:r>
              <a:rPr lang="en-US" sz="1400" dirty="0"/>
              <a:t>, in a dataset containing 4,000 pictures of (2,000 cats, 2,000 dogs). We’ll use 2,000 pictures for training—1,000 for validation, and 1,000 for testing</a:t>
            </a:r>
          </a:p>
          <a:p>
            <a:pPr marL="285750" indent="-285750">
              <a:buFont typeface="Wingdings" panose="05000000000000000000" pitchFamily="2" charset="2"/>
              <a:buChar char="§"/>
            </a:pPr>
            <a:r>
              <a:rPr lang="en-US" sz="1400" dirty="0"/>
              <a:t>This will get you to a classification </a:t>
            </a:r>
            <a:r>
              <a:rPr lang="en-US" sz="1400" dirty="0">
                <a:highlight>
                  <a:srgbClr val="FFFF00"/>
                </a:highlight>
              </a:rPr>
              <a:t>base line </a:t>
            </a:r>
            <a:r>
              <a:rPr lang="en-US" sz="1400" dirty="0"/>
              <a:t>accuracy of 71%. At that point, the main issue will be overfitting. Then we’ll introduce </a:t>
            </a:r>
            <a:r>
              <a:rPr lang="en-US" sz="1400" i="1" dirty="0">
                <a:highlight>
                  <a:srgbClr val="FFFF00"/>
                </a:highlight>
              </a:rPr>
              <a:t>data augmentation</a:t>
            </a:r>
            <a:r>
              <a:rPr lang="en-US" sz="1400" dirty="0"/>
              <a:t>, a powerful technique for mitigating overfitting in computer vision. By using data augmentation, you’ll improve the network to reach an accuracy of 82%.</a:t>
            </a:r>
          </a:p>
          <a:p>
            <a:pPr marL="285750" indent="-285750">
              <a:buFont typeface="Wingdings" panose="05000000000000000000" pitchFamily="2" charset="2"/>
              <a:buChar char="§"/>
            </a:pPr>
            <a:r>
              <a:rPr lang="en-US" sz="1400" dirty="0"/>
              <a:t>Data files: </a:t>
            </a:r>
            <a:r>
              <a:rPr lang="en-US" sz="1400" dirty="0">
                <a:highlight>
                  <a:srgbClr val="FFFF00"/>
                </a:highlight>
                <a:hlinkClick r:id="rId3"/>
              </a:rPr>
              <a:t>https://www.kaggle.com/c/dogs-vs-cats/data</a:t>
            </a:r>
            <a:r>
              <a:rPr lang="en-US" sz="1400" dirty="0">
                <a:highlight>
                  <a:srgbClr val="FFFF00"/>
                </a:highlight>
              </a:rPr>
              <a:t>, The Dogs vs. Cats dataset that you’ll use isn’t packaged with </a:t>
            </a:r>
            <a:r>
              <a:rPr lang="en-US" sz="1400" dirty="0" err="1">
                <a:highlight>
                  <a:srgbClr val="FFFF00"/>
                </a:highlight>
              </a:rPr>
              <a:t>Keras</a:t>
            </a:r>
            <a:r>
              <a:rPr lang="en-US" sz="1400" dirty="0">
                <a:highlight>
                  <a:srgbClr val="FFFF00"/>
                </a:highlight>
              </a:rPr>
              <a:t>.</a:t>
            </a:r>
          </a:p>
          <a:p>
            <a:pPr marL="285750" indent="-285750">
              <a:buFont typeface="Wingdings" panose="05000000000000000000" pitchFamily="2" charset="2"/>
              <a:buChar char="§"/>
            </a:pPr>
            <a:r>
              <a:rPr lang="en-US" sz="1400" dirty="0"/>
              <a:t>So we have indeed 2000 training images, and then 1000 validation images and 1000 test images. In each split, there is the same number of samples from each class: this is a </a:t>
            </a:r>
            <a:r>
              <a:rPr lang="en-US" sz="1400" dirty="0">
                <a:highlight>
                  <a:srgbClr val="FFFF00"/>
                </a:highlight>
              </a:rPr>
              <a:t>balanced binary classification problem</a:t>
            </a:r>
            <a:r>
              <a:rPr lang="en-US" sz="1400" dirty="0"/>
              <a:t>, which means that classification accuracy will be an appropriate measure of success.</a:t>
            </a:r>
          </a:p>
          <a:p>
            <a:pPr marL="285750" indent="-285750">
              <a:buFont typeface="Wingdings" panose="05000000000000000000" pitchFamily="2" charset="2"/>
              <a:buChar char="§"/>
            </a:pPr>
            <a:r>
              <a:rPr lang="en-US" sz="1400" u="sng" dirty="0">
                <a:solidFill>
                  <a:schemeClr val="tx2"/>
                </a:solidFill>
              </a:rPr>
              <a:t>https://github.com/Kulbear/deep-learning-nano-foundation/wiki/ReLU-and-Softmax-Activation-Functions</a:t>
            </a:r>
          </a:p>
        </p:txBody>
      </p:sp>
    </p:spTree>
    <p:extLst>
      <p:ext uri="{BB962C8B-B14F-4D97-AF65-F5344CB8AC3E}">
        <p14:creationId xmlns:p14="http://schemas.microsoft.com/office/powerpoint/2010/main" val="104341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0"/>
            <a:ext cx="9144000" cy="512763"/>
          </a:xfrm>
          <a:prstGeom prst="rect">
            <a:avLst/>
          </a:prstGeom>
          <a:blipFill>
            <a:blip r:embed="rId2" cstate="print"/>
            <a:stretch>
              <a:fillRect/>
            </a:stretch>
          </a:blipFill>
        </p:spPr>
        <p:txBody>
          <a:bodyPr wrap="square" lIns="0" tIns="0" rIns="0" bIns="0" rtlCol="0">
            <a:noAutofit/>
          </a:bodyPr>
          <a:lstStyle/>
          <a:p>
            <a:endParaRPr dirty="0"/>
          </a:p>
        </p:txBody>
      </p:sp>
      <p:sp>
        <p:nvSpPr>
          <p:cNvPr id="13" name="object 13"/>
          <p:cNvSpPr txBox="1"/>
          <p:nvPr/>
        </p:nvSpPr>
        <p:spPr>
          <a:xfrm>
            <a:off x="78740" y="141636"/>
            <a:ext cx="4188460" cy="330199"/>
          </a:xfrm>
          <a:prstGeom prst="rect">
            <a:avLst/>
          </a:prstGeom>
        </p:spPr>
        <p:txBody>
          <a:bodyPr wrap="square" lIns="0" tIns="0" rIns="0" bIns="0" rtlCol="0">
            <a:noAutofit/>
          </a:bodyPr>
          <a:lstStyle/>
          <a:p>
            <a:pPr marL="269239">
              <a:lnSpc>
                <a:spcPct val="95825"/>
              </a:lnSpc>
            </a:pPr>
            <a:r>
              <a:rPr lang="en-US" sz="2400" b="1" spc="4" dirty="0" err="1">
                <a:solidFill>
                  <a:srgbClr val="FFFFFF"/>
                </a:solidFill>
                <a:latin typeface="Arial"/>
                <a:cs typeface="Arial"/>
              </a:rPr>
              <a:t>Keras</a:t>
            </a:r>
            <a:r>
              <a:rPr lang="en-US" sz="2400" b="1" spc="4" dirty="0">
                <a:solidFill>
                  <a:srgbClr val="FFFFFF"/>
                </a:solidFill>
                <a:latin typeface="Arial"/>
                <a:cs typeface="Arial"/>
              </a:rPr>
              <a:t> – CNN-4</a:t>
            </a:r>
          </a:p>
        </p:txBody>
      </p:sp>
      <p:sp>
        <p:nvSpPr>
          <p:cNvPr id="11" name="object 11"/>
          <p:cNvSpPr txBox="1"/>
          <p:nvPr/>
        </p:nvSpPr>
        <p:spPr>
          <a:xfrm>
            <a:off x="152400" y="609600"/>
            <a:ext cx="8686800" cy="5878143"/>
          </a:xfrm>
          <a:prstGeom prst="rect">
            <a:avLst/>
          </a:prstGeom>
        </p:spPr>
        <p:txBody>
          <a:bodyPr wrap="square" lIns="0" tIns="0" rIns="0" bIns="0" rtlCol="0">
            <a:noAutofit/>
          </a:bodyPr>
          <a:lstStyle/>
          <a:p>
            <a:endParaRPr lang="en-US" dirty="0"/>
          </a:p>
          <a:p>
            <a:pPr marL="285750" indent="-285750">
              <a:buFont typeface="Wingdings" panose="05000000000000000000" pitchFamily="2" charset="2"/>
              <a:buChar char="ü"/>
            </a:pPr>
            <a:endParaRPr lang="en-US" sz="1600" i="1" spc="0" dirty="0">
              <a:solidFill>
                <a:srgbClr val="1B518D"/>
              </a:solidFill>
              <a:cs typeface="Arial"/>
            </a:endParaRPr>
          </a:p>
          <a:p>
            <a:endParaRPr lang="en-US" sz="1600" i="1" spc="0" dirty="0">
              <a:solidFill>
                <a:srgbClr val="1B518D"/>
              </a:solidFill>
              <a:cs typeface="Arial"/>
            </a:endParaRPr>
          </a:p>
        </p:txBody>
      </p:sp>
      <p:sp>
        <p:nvSpPr>
          <p:cNvPr id="9" name="object 9"/>
          <p:cNvSpPr txBox="1"/>
          <p:nvPr/>
        </p:nvSpPr>
        <p:spPr>
          <a:xfrm>
            <a:off x="336960" y="1524000"/>
            <a:ext cx="8229362" cy="1058397"/>
          </a:xfrm>
          <a:prstGeom prst="rect">
            <a:avLst/>
          </a:prstGeom>
        </p:spPr>
        <p:txBody>
          <a:bodyPr wrap="square" lIns="0" tIns="0" rIns="0" bIns="0" rtlCol="0">
            <a:noAutofit/>
          </a:bodyPr>
          <a:lstStyle/>
          <a:p>
            <a:pPr marL="12700" marR="39873">
              <a:lnSpc>
                <a:spcPts val="2555"/>
              </a:lnSpc>
              <a:spcBef>
                <a:spcPts val="127"/>
              </a:spcBef>
            </a:pPr>
            <a:endParaRPr sz="2800" dirty="0">
              <a:latin typeface="Arial"/>
              <a:cs typeface="Arial"/>
            </a:endParaRPr>
          </a:p>
        </p:txBody>
      </p:sp>
      <p:sp>
        <p:nvSpPr>
          <p:cNvPr id="2" name="object 2"/>
          <p:cNvSpPr txBox="1"/>
          <p:nvPr/>
        </p:nvSpPr>
        <p:spPr>
          <a:xfrm>
            <a:off x="336960" y="4167557"/>
            <a:ext cx="8229362" cy="785443"/>
          </a:xfrm>
          <a:prstGeom prst="rect">
            <a:avLst/>
          </a:prstGeom>
        </p:spPr>
        <p:txBody>
          <a:bodyPr wrap="square" lIns="0" tIns="0" rIns="0" bIns="0" rtlCol="0">
            <a:noAutofit/>
          </a:bodyPr>
          <a:lstStyle/>
          <a:p>
            <a:pPr marL="12700" marR="39873">
              <a:lnSpc>
                <a:spcPts val="2555"/>
              </a:lnSpc>
              <a:spcBef>
                <a:spcPts val="127"/>
              </a:spcBef>
            </a:pPr>
            <a:endParaRPr sz="2400" dirty="0">
              <a:latin typeface="Arial"/>
              <a:cs typeface="Arial"/>
            </a:endParaRPr>
          </a:p>
        </p:txBody>
      </p:sp>
      <p:sp>
        <p:nvSpPr>
          <p:cNvPr id="3" name="Rectangle 2">
            <a:extLst>
              <a:ext uri="{FF2B5EF4-FFF2-40B4-BE49-F238E27FC236}">
                <a16:creationId xmlns:a16="http://schemas.microsoft.com/office/drawing/2014/main" id="{CBF083AD-40E9-4764-AC10-01AD61F5BF08}"/>
              </a:ext>
            </a:extLst>
          </p:cNvPr>
          <p:cNvSpPr/>
          <p:nvPr/>
        </p:nvSpPr>
        <p:spPr>
          <a:xfrm>
            <a:off x="152400" y="609600"/>
            <a:ext cx="8839200" cy="5047536"/>
          </a:xfrm>
          <a:prstGeom prst="rect">
            <a:avLst/>
          </a:prstGeom>
        </p:spPr>
        <p:txBody>
          <a:bodyPr wrap="square">
            <a:spAutoFit/>
          </a:bodyPr>
          <a:lstStyle/>
          <a:p>
            <a:r>
              <a:rPr lang="en-US" sz="1400" b="1" i="1" dirty="0"/>
              <a:t>Data preprocessing</a:t>
            </a:r>
          </a:p>
          <a:p>
            <a:r>
              <a:rPr lang="en-US" sz="1400" dirty="0"/>
              <a:t>As you know by now, data should be formatted into appropriately preprocessed floating point tensors before being fed into the network. The data sits on a drive as JPEG files, so the steps for getting it into the network are roughly as follows:</a:t>
            </a:r>
          </a:p>
          <a:p>
            <a:pPr marL="285750" indent="-285750">
              <a:buFont typeface="Wingdings" panose="05000000000000000000" pitchFamily="2" charset="2"/>
              <a:buChar char="§"/>
            </a:pPr>
            <a:r>
              <a:rPr lang="en-US" sz="1400" dirty="0"/>
              <a:t> Read the picture files.</a:t>
            </a:r>
          </a:p>
          <a:p>
            <a:pPr marL="285750" indent="-285750">
              <a:buFont typeface="Wingdings" panose="05000000000000000000" pitchFamily="2" charset="2"/>
              <a:buChar char="§"/>
            </a:pPr>
            <a:r>
              <a:rPr lang="en-US" sz="1400" dirty="0"/>
              <a:t> Decode the JPEG content to RGB grids of pixels.</a:t>
            </a:r>
          </a:p>
          <a:p>
            <a:pPr marL="285750" indent="-285750">
              <a:buFont typeface="Wingdings" panose="05000000000000000000" pitchFamily="2" charset="2"/>
              <a:buChar char="§"/>
            </a:pPr>
            <a:r>
              <a:rPr lang="en-US" sz="1400" dirty="0"/>
              <a:t> Convert these into floating-point tensors.</a:t>
            </a:r>
          </a:p>
          <a:p>
            <a:pPr marL="285750" indent="-285750">
              <a:buFont typeface="Wingdings" panose="05000000000000000000" pitchFamily="2" charset="2"/>
              <a:buChar char="§"/>
            </a:pPr>
            <a:r>
              <a:rPr lang="en-US" sz="1400" dirty="0"/>
              <a:t> Rescale the pixel values (between 0 and 255) to the [0, 1] interval (as you know, neural networks prefer to deal with small input values).</a:t>
            </a:r>
          </a:p>
          <a:p>
            <a:endParaRPr lang="en-US" sz="1400" dirty="0"/>
          </a:p>
          <a:p>
            <a:pPr marL="285750" indent="-285750">
              <a:buFont typeface="Wingdings" panose="05000000000000000000" pitchFamily="2" charset="2"/>
              <a:buChar char="§"/>
            </a:pPr>
            <a:r>
              <a:rPr lang="en-US" sz="1400" dirty="0"/>
              <a:t>It may seem a bit daunting, but fortunately </a:t>
            </a:r>
            <a:r>
              <a:rPr lang="en-US" sz="1400" dirty="0" err="1"/>
              <a:t>Keras</a:t>
            </a:r>
            <a:r>
              <a:rPr lang="en-US" sz="1400" dirty="0"/>
              <a:t> has utilities to take care of these steps automatically. </a:t>
            </a:r>
            <a:r>
              <a:rPr lang="en-US" sz="1400" dirty="0" err="1"/>
              <a:t>Keras</a:t>
            </a:r>
            <a:r>
              <a:rPr lang="en-US" sz="1400" dirty="0"/>
              <a:t> has a module with image-processing helper tools, located at </a:t>
            </a:r>
            <a:r>
              <a:rPr lang="en-US" sz="1400" dirty="0" err="1"/>
              <a:t>keras.preprocessing.image</a:t>
            </a:r>
            <a:r>
              <a:rPr lang="en-US" sz="1400" dirty="0"/>
              <a:t>. In particular, it contains the class </a:t>
            </a:r>
            <a:r>
              <a:rPr lang="en-US" sz="1400" dirty="0" err="1"/>
              <a:t>ImageDataGenerator</a:t>
            </a:r>
            <a:r>
              <a:rPr lang="en-US" sz="1400" dirty="0"/>
              <a:t>, which lets you quickly set up Python generators that can automatically turn image files on disk into batches of preprocessed tensors. </a:t>
            </a:r>
          </a:p>
          <a:p>
            <a:pPr marL="285750" indent="-285750">
              <a:buFont typeface="Wingdings" panose="05000000000000000000" pitchFamily="2" charset="2"/>
              <a:buChar char="§"/>
            </a:pPr>
            <a:r>
              <a:rPr lang="en-US" sz="1400" dirty="0"/>
              <a:t>These plots are characteristic of overfitting. Our training accuracy increases linearly over time, until it reaches nearly 100%, while our validation accuracy stalls at 70-72%. Our validation loss reaches its minimum after only five epochs then stalls, while the training loss keeps decreasing linearly until it reaches nearly 0.</a:t>
            </a:r>
          </a:p>
          <a:p>
            <a:pPr marL="285750" indent="-285750">
              <a:buFont typeface="Wingdings" panose="05000000000000000000" pitchFamily="2" charset="2"/>
              <a:buChar char="§"/>
            </a:pPr>
            <a:r>
              <a:rPr lang="en-US" sz="1400" dirty="0"/>
              <a:t>Because we only have relatively few training </a:t>
            </a:r>
            <a:r>
              <a:rPr lang="en-US" sz="1400" dirty="0">
                <a:highlight>
                  <a:srgbClr val="FFFF00"/>
                </a:highlight>
              </a:rPr>
              <a:t>samples (2000), overfitting is going to be our number one concern</a:t>
            </a:r>
            <a:r>
              <a:rPr lang="en-US" sz="1400" dirty="0"/>
              <a:t>. You already know about a number of techniques that can help mitigate overfitting, such as dropout and weight decay (L2 regularization). </a:t>
            </a:r>
          </a:p>
          <a:p>
            <a:pPr marL="285750" indent="-285750">
              <a:buFont typeface="Wingdings" panose="05000000000000000000" pitchFamily="2" charset="2"/>
              <a:buChar char="§"/>
            </a:pPr>
            <a:r>
              <a:rPr lang="en-US" sz="1400" dirty="0"/>
              <a:t>Introduce a new technique, specific to computer vision, and used almost universally when processing images with deep learning models: </a:t>
            </a:r>
            <a:r>
              <a:rPr lang="en-US" sz="1400" i="1" dirty="0">
                <a:highlight>
                  <a:srgbClr val="FFFF00"/>
                </a:highlight>
              </a:rPr>
              <a:t>data augmentation</a:t>
            </a:r>
            <a:r>
              <a:rPr lang="en-US" sz="1400" dirty="0"/>
              <a:t>.</a:t>
            </a:r>
          </a:p>
          <a:p>
            <a:endParaRPr lang="en-US" sz="1400" u="sng" dirty="0">
              <a:solidFill>
                <a:schemeClr val="tx2"/>
              </a:solidFill>
            </a:endParaRPr>
          </a:p>
        </p:txBody>
      </p:sp>
    </p:spTree>
    <p:extLst>
      <p:ext uri="{BB962C8B-B14F-4D97-AF65-F5344CB8AC3E}">
        <p14:creationId xmlns:p14="http://schemas.microsoft.com/office/powerpoint/2010/main" val="2333856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0"/>
            <a:ext cx="9144000" cy="512763"/>
          </a:xfrm>
          <a:prstGeom prst="rect">
            <a:avLst/>
          </a:prstGeom>
          <a:blipFill>
            <a:blip r:embed="rId2" cstate="print"/>
            <a:stretch>
              <a:fillRect/>
            </a:stretch>
          </a:blipFill>
        </p:spPr>
        <p:txBody>
          <a:bodyPr wrap="square" lIns="0" tIns="0" rIns="0" bIns="0" rtlCol="0">
            <a:noAutofit/>
          </a:bodyPr>
          <a:lstStyle/>
          <a:p>
            <a:endParaRPr dirty="0"/>
          </a:p>
        </p:txBody>
      </p:sp>
      <p:sp>
        <p:nvSpPr>
          <p:cNvPr id="13" name="object 13"/>
          <p:cNvSpPr txBox="1"/>
          <p:nvPr/>
        </p:nvSpPr>
        <p:spPr>
          <a:xfrm>
            <a:off x="78740" y="141636"/>
            <a:ext cx="4188460" cy="330199"/>
          </a:xfrm>
          <a:prstGeom prst="rect">
            <a:avLst/>
          </a:prstGeom>
        </p:spPr>
        <p:txBody>
          <a:bodyPr wrap="square" lIns="0" tIns="0" rIns="0" bIns="0" rtlCol="0">
            <a:noAutofit/>
          </a:bodyPr>
          <a:lstStyle/>
          <a:p>
            <a:pPr marL="269239">
              <a:lnSpc>
                <a:spcPct val="95825"/>
              </a:lnSpc>
            </a:pPr>
            <a:r>
              <a:rPr lang="en-US" sz="2400" b="1" spc="4" dirty="0" err="1">
                <a:solidFill>
                  <a:srgbClr val="FFFFFF"/>
                </a:solidFill>
                <a:latin typeface="Arial"/>
                <a:cs typeface="Arial"/>
              </a:rPr>
              <a:t>Keras</a:t>
            </a:r>
            <a:r>
              <a:rPr lang="en-US" sz="2400" b="1" spc="4" dirty="0">
                <a:solidFill>
                  <a:srgbClr val="FFFFFF"/>
                </a:solidFill>
                <a:latin typeface="Arial"/>
                <a:cs typeface="Arial"/>
              </a:rPr>
              <a:t> – CNN-5</a:t>
            </a:r>
          </a:p>
        </p:txBody>
      </p:sp>
      <p:sp>
        <p:nvSpPr>
          <p:cNvPr id="11" name="object 11"/>
          <p:cNvSpPr txBox="1"/>
          <p:nvPr/>
        </p:nvSpPr>
        <p:spPr>
          <a:xfrm>
            <a:off x="152400" y="609600"/>
            <a:ext cx="8686800" cy="5878143"/>
          </a:xfrm>
          <a:prstGeom prst="rect">
            <a:avLst/>
          </a:prstGeom>
        </p:spPr>
        <p:txBody>
          <a:bodyPr wrap="square" lIns="0" tIns="0" rIns="0" bIns="0" rtlCol="0">
            <a:noAutofit/>
          </a:bodyPr>
          <a:lstStyle/>
          <a:p>
            <a:endParaRPr lang="en-US" dirty="0"/>
          </a:p>
          <a:p>
            <a:pPr marL="285750" indent="-285750">
              <a:buFont typeface="Wingdings" panose="05000000000000000000" pitchFamily="2" charset="2"/>
              <a:buChar char="ü"/>
            </a:pPr>
            <a:endParaRPr lang="en-US" sz="1600" i="1" spc="0" dirty="0">
              <a:solidFill>
                <a:srgbClr val="1B518D"/>
              </a:solidFill>
              <a:cs typeface="Arial"/>
            </a:endParaRPr>
          </a:p>
          <a:p>
            <a:endParaRPr lang="en-US" sz="1600" i="1" spc="0" dirty="0">
              <a:solidFill>
                <a:srgbClr val="1B518D"/>
              </a:solidFill>
              <a:cs typeface="Arial"/>
            </a:endParaRPr>
          </a:p>
        </p:txBody>
      </p:sp>
      <p:sp>
        <p:nvSpPr>
          <p:cNvPr id="9" name="object 9"/>
          <p:cNvSpPr txBox="1"/>
          <p:nvPr/>
        </p:nvSpPr>
        <p:spPr>
          <a:xfrm>
            <a:off x="336960" y="609600"/>
            <a:ext cx="8229362" cy="1058397"/>
          </a:xfrm>
          <a:prstGeom prst="rect">
            <a:avLst/>
          </a:prstGeom>
        </p:spPr>
        <p:txBody>
          <a:bodyPr wrap="square" lIns="0" tIns="0" rIns="0" bIns="0" rtlCol="0">
            <a:noAutofit/>
          </a:bodyPr>
          <a:lstStyle/>
          <a:p>
            <a:pPr marL="12700" marR="39873">
              <a:lnSpc>
                <a:spcPts val="2555"/>
              </a:lnSpc>
              <a:spcBef>
                <a:spcPts val="127"/>
              </a:spcBef>
            </a:pPr>
            <a:endParaRPr sz="2800" dirty="0">
              <a:latin typeface="Arial"/>
              <a:cs typeface="Arial"/>
            </a:endParaRPr>
          </a:p>
        </p:txBody>
      </p:sp>
      <p:sp>
        <p:nvSpPr>
          <p:cNvPr id="2" name="object 2"/>
          <p:cNvSpPr txBox="1"/>
          <p:nvPr/>
        </p:nvSpPr>
        <p:spPr>
          <a:xfrm>
            <a:off x="336960" y="4167557"/>
            <a:ext cx="8229362" cy="785443"/>
          </a:xfrm>
          <a:prstGeom prst="rect">
            <a:avLst/>
          </a:prstGeom>
        </p:spPr>
        <p:txBody>
          <a:bodyPr wrap="square" lIns="0" tIns="0" rIns="0" bIns="0" rtlCol="0">
            <a:noAutofit/>
          </a:bodyPr>
          <a:lstStyle/>
          <a:p>
            <a:pPr marL="12700" marR="39873">
              <a:lnSpc>
                <a:spcPts val="2555"/>
              </a:lnSpc>
              <a:spcBef>
                <a:spcPts val="127"/>
              </a:spcBef>
            </a:pPr>
            <a:endParaRPr sz="2400" dirty="0">
              <a:latin typeface="Arial"/>
              <a:cs typeface="Arial"/>
            </a:endParaRPr>
          </a:p>
        </p:txBody>
      </p:sp>
      <p:pic>
        <p:nvPicPr>
          <p:cNvPr id="4" name="Picture 3">
            <a:extLst>
              <a:ext uri="{FF2B5EF4-FFF2-40B4-BE49-F238E27FC236}">
                <a16:creationId xmlns:a16="http://schemas.microsoft.com/office/drawing/2014/main" id="{549DE071-2241-42FF-9D2A-5F0BECA59763}"/>
              </a:ext>
            </a:extLst>
          </p:cNvPr>
          <p:cNvPicPr>
            <a:picLocks noChangeAspect="1"/>
          </p:cNvPicPr>
          <p:nvPr/>
        </p:nvPicPr>
        <p:blipFill>
          <a:blip r:embed="rId3"/>
          <a:stretch>
            <a:fillRect/>
          </a:stretch>
        </p:blipFill>
        <p:spPr>
          <a:xfrm>
            <a:off x="196532" y="682544"/>
            <a:ext cx="3952875" cy="5153025"/>
          </a:xfrm>
          <a:prstGeom prst="rect">
            <a:avLst/>
          </a:prstGeom>
        </p:spPr>
      </p:pic>
      <p:sp>
        <p:nvSpPr>
          <p:cNvPr id="3" name="Rectangle 2">
            <a:extLst>
              <a:ext uri="{FF2B5EF4-FFF2-40B4-BE49-F238E27FC236}">
                <a16:creationId xmlns:a16="http://schemas.microsoft.com/office/drawing/2014/main" id="{8CAFE1E2-2AC0-4F7C-A476-8CD0A8C592F6}"/>
              </a:ext>
            </a:extLst>
          </p:cNvPr>
          <p:cNvSpPr/>
          <p:nvPr/>
        </p:nvSpPr>
        <p:spPr>
          <a:xfrm>
            <a:off x="3962400" y="1818144"/>
            <a:ext cx="4572000" cy="2677656"/>
          </a:xfrm>
          <a:prstGeom prst="rect">
            <a:avLst/>
          </a:prstGeom>
        </p:spPr>
        <p:txBody>
          <a:bodyPr>
            <a:spAutoFit/>
          </a:bodyPr>
          <a:lstStyle/>
          <a:p>
            <a:r>
              <a:rPr lang="en-US" sz="1400" dirty="0">
                <a:solidFill>
                  <a:srgbClr val="262626"/>
                </a:solidFill>
              </a:rPr>
              <a:t>These plots are characteristic of overfitting. The training accuracy increases linearly over time, until it reaches nearly 100%, whereas the validation accuracy stalls at 70–72%.</a:t>
            </a:r>
          </a:p>
          <a:p>
            <a:r>
              <a:rPr lang="en-US" sz="1400" dirty="0">
                <a:solidFill>
                  <a:srgbClr val="262626"/>
                </a:solidFill>
              </a:rPr>
              <a:t>The validation loss reaches its minimum after only five epochs and then stalls, whereas the training loss keeps decreasing linearly until it reaches nearly 0.</a:t>
            </a:r>
          </a:p>
          <a:p>
            <a:endParaRPr lang="en-US" sz="1400" dirty="0">
              <a:solidFill>
                <a:srgbClr val="262626"/>
              </a:solidFill>
            </a:endParaRPr>
          </a:p>
          <a:p>
            <a:r>
              <a:rPr lang="en-US" sz="1400" dirty="0">
                <a:solidFill>
                  <a:srgbClr val="262626"/>
                </a:solidFill>
              </a:rPr>
              <a:t>Because you have relatively few training samples (2,000), overfitting will be your number-one concern. You already know about a number of techniques that can help</a:t>
            </a:r>
          </a:p>
          <a:p>
            <a:r>
              <a:rPr lang="en-US" sz="1400" dirty="0">
                <a:solidFill>
                  <a:srgbClr val="262626"/>
                </a:solidFill>
              </a:rPr>
              <a:t>mitigate overfitting, such as dropout and weight decay (L2 regularization).</a:t>
            </a:r>
            <a:endParaRPr lang="en-US" sz="1400" dirty="0"/>
          </a:p>
        </p:txBody>
      </p:sp>
    </p:spTree>
    <p:extLst>
      <p:ext uri="{BB962C8B-B14F-4D97-AF65-F5344CB8AC3E}">
        <p14:creationId xmlns:p14="http://schemas.microsoft.com/office/powerpoint/2010/main" val="1741642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0"/>
            <a:ext cx="9144000" cy="512763"/>
          </a:xfrm>
          <a:prstGeom prst="rect">
            <a:avLst/>
          </a:prstGeom>
          <a:blipFill>
            <a:blip r:embed="rId2" cstate="print"/>
            <a:stretch>
              <a:fillRect/>
            </a:stretch>
          </a:blipFill>
        </p:spPr>
        <p:txBody>
          <a:bodyPr wrap="square" lIns="0" tIns="0" rIns="0" bIns="0" rtlCol="0">
            <a:noAutofit/>
          </a:bodyPr>
          <a:lstStyle/>
          <a:p>
            <a:endParaRPr dirty="0"/>
          </a:p>
        </p:txBody>
      </p:sp>
      <p:sp>
        <p:nvSpPr>
          <p:cNvPr id="13" name="object 13"/>
          <p:cNvSpPr txBox="1"/>
          <p:nvPr/>
        </p:nvSpPr>
        <p:spPr>
          <a:xfrm>
            <a:off x="78740" y="141636"/>
            <a:ext cx="4188460" cy="330199"/>
          </a:xfrm>
          <a:prstGeom prst="rect">
            <a:avLst/>
          </a:prstGeom>
        </p:spPr>
        <p:txBody>
          <a:bodyPr wrap="square" lIns="0" tIns="0" rIns="0" bIns="0" rtlCol="0">
            <a:noAutofit/>
          </a:bodyPr>
          <a:lstStyle/>
          <a:p>
            <a:pPr marL="269239">
              <a:lnSpc>
                <a:spcPct val="95825"/>
              </a:lnSpc>
            </a:pPr>
            <a:r>
              <a:rPr lang="en-US" sz="2400" b="1" spc="4" dirty="0" err="1">
                <a:solidFill>
                  <a:srgbClr val="FFFFFF"/>
                </a:solidFill>
                <a:latin typeface="Arial"/>
                <a:cs typeface="Arial"/>
              </a:rPr>
              <a:t>Keras</a:t>
            </a:r>
            <a:r>
              <a:rPr lang="en-US" sz="2400" b="1" spc="4" dirty="0">
                <a:solidFill>
                  <a:srgbClr val="FFFFFF"/>
                </a:solidFill>
                <a:latin typeface="Arial"/>
                <a:cs typeface="Arial"/>
              </a:rPr>
              <a:t> – CNN-6</a:t>
            </a:r>
          </a:p>
        </p:txBody>
      </p:sp>
      <p:sp>
        <p:nvSpPr>
          <p:cNvPr id="11" name="object 11"/>
          <p:cNvSpPr txBox="1"/>
          <p:nvPr/>
        </p:nvSpPr>
        <p:spPr>
          <a:xfrm>
            <a:off x="152400" y="609600"/>
            <a:ext cx="8686800" cy="5878143"/>
          </a:xfrm>
          <a:prstGeom prst="rect">
            <a:avLst/>
          </a:prstGeom>
        </p:spPr>
        <p:txBody>
          <a:bodyPr wrap="square" lIns="0" tIns="0" rIns="0" bIns="0" rtlCol="0">
            <a:noAutofit/>
          </a:bodyPr>
          <a:lstStyle/>
          <a:p>
            <a:endParaRPr lang="en-US" dirty="0"/>
          </a:p>
          <a:p>
            <a:pPr marL="285750" indent="-285750">
              <a:buFont typeface="Wingdings" panose="05000000000000000000" pitchFamily="2" charset="2"/>
              <a:buChar char="ü"/>
            </a:pPr>
            <a:endParaRPr lang="en-US" sz="1600" i="1" spc="0" dirty="0">
              <a:solidFill>
                <a:srgbClr val="1B518D"/>
              </a:solidFill>
              <a:cs typeface="Arial"/>
            </a:endParaRPr>
          </a:p>
          <a:p>
            <a:endParaRPr lang="en-US" sz="1600" i="1" spc="0" dirty="0">
              <a:solidFill>
                <a:srgbClr val="1B518D"/>
              </a:solidFill>
              <a:cs typeface="Arial"/>
            </a:endParaRPr>
          </a:p>
        </p:txBody>
      </p:sp>
      <p:sp>
        <p:nvSpPr>
          <p:cNvPr id="9" name="object 9"/>
          <p:cNvSpPr txBox="1"/>
          <p:nvPr/>
        </p:nvSpPr>
        <p:spPr>
          <a:xfrm>
            <a:off x="336960" y="609600"/>
            <a:ext cx="8229362" cy="1058397"/>
          </a:xfrm>
          <a:prstGeom prst="rect">
            <a:avLst/>
          </a:prstGeom>
        </p:spPr>
        <p:txBody>
          <a:bodyPr wrap="square" lIns="0" tIns="0" rIns="0" bIns="0" rtlCol="0">
            <a:noAutofit/>
          </a:bodyPr>
          <a:lstStyle/>
          <a:p>
            <a:pPr marL="12700" marR="39873">
              <a:lnSpc>
                <a:spcPts val="2555"/>
              </a:lnSpc>
              <a:spcBef>
                <a:spcPts val="127"/>
              </a:spcBef>
            </a:pPr>
            <a:endParaRPr sz="2800" dirty="0">
              <a:latin typeface="Arial"/>
              <a:cs typeface="Arial"/>
            </a:endParaRPr>
          </a:p>
        </p:txBody>
      </p:sp>
      <p:sp>
        <p:nvSpPr>
          <p:cNvPr id="2" name="object 2"/>
          <p:cNvSpPr txBox="1"/>
          <p:nvPr/>
        </p:nvSpPr>
        <p:spPr>
          <a:xfrm>
            <a:off x="336960" y="4167557"/>
            <a:ext cx="8229362" cy="785443"/>
          </a:xfrm>
          <a:prstGeom prst="rect">
            <a:avLst/>
          </a:prstGeom>
        </p:spPr>
        <p:txBody>
          <a:bodyPr wrap="square" lIns="0" tIns="0" rIns="0" bIns="0" rtlCol="0">
            <a:noAutofit/>
          </a:bodyPr>
          <a:lstStyle/>
          <a:p>
            <a:pPr marL="12700" marR="39873">
              <a:lnSpc>
                <a:spcPts val="2555"/>
              </a:lnSpc>
              <a:spcBef>
                <a:spcPts val="127"/>
              </a:spcBef>
            </a:pPr>
            <a:endParaRPr sz="2400" dirty="0">
              <a:latin typeface="Arial"/>
              <a:cs typeface="Arial"/>
            </a:endParaRPr>
          </a:p>
        </p:txBody>
      </p:sp>
      <p:sp>
        <p:nvSpPr>
          <p:cNvPr id="3" name="Rectangle 2">
            <a:extLst>
              <a:ext uri="{FF2B5EF4-FFF2-40B4-BE49-F238E27FC236}">
                <a16:creationId xmlns:a16="http://schemas.microsoft.com/office/drawing/2014/main" id="{8CAFE1E2-2AC0-4F7C-A476-8CD0A8C592F6}"/>
              </a:ext>
            </a:extLst>
          </p:cNvPr>
          <p:cNvSpPr/>
          <p:nvPr/>
        </p:nvSpPr>
        <p:spPr>
          <a:xfrm>
            <a:off x="228600" y="654399"/>
            <a:ext cx="8305800" cy="5601533"/>
          </a:xfrm>
          <a:prstGeom prst="rect">
            <a:avLst/>
          </a:prstGeom>
        </p:spPr>
        <p:txBody>
          <a:bodyPr wrap="square">
            <a:spAutoFit/>
          </a:bodyPr>
          <a:lstStyle/>
          <a:p>
            <a:r>
              <a:rPr lang="en-US" sz="1400" dirty="0"/>
              <a:t>Using data augmentation</a:t>
            </a:r>
          </a:p>
          <a:p>
            <a:endParaRPr lang="en-US" sz="1400" dirty="0"/>
          </a:p>
          <a:p>
            <a:r>
              <a:rPr lang="en-US" sz="1400" dirty="0">
                <a:highlight>
                  <a:srgbClr val="FFFF00"/>
                </a:highlight>
              </a:rPr>
              <a:t>Data augmentation takes the approach of generating more training data from existing training samples</a:t>
            </a:r>
            <a:r>
              <a:rPr lang="en-US" sz="1400" dirty="0"/>
              <a:t>, by </a:t>
            </a:r>
            <a:r>
              <a:rPr lang="en-US" sz="1400" i="1" dirty="0">
                <a:highlight>
                  <a:srgbClr val="FFFF00"/>
                </a:highlight>
              </a:rPr>
              <a:t>augmenting </a:t>
            </a:r>
            <a:r>
              <a:rPr lang="en-US" sz="1400" dirty="0">
                <a:highlight>
                  <a:srgbClr val="FFFF00"/>
                </a:highlight>
              </a:rPr>
              <a:t>the samples via a number of random transformations that yield believable-looking images. </a:t>
            </a:r>
            <a:r>
              <a:rPr lang="en-US" sz="1400" dirty="0"/>
              <a:t>The goal is that at training time, your model will never see the exact same picture twice. This helps expose the model</a:t>
            </a:r>
          </a:p>
          <a:p>
            <a:r>
              <a:rPr lang="en-US" sz="1400" dirty="0"/>
              <a:t>to more aspects of the data and generalize better. In </a:t>
            </a:r>
            <a:r>
              <a:rPr lang="en-US" sz="1400" dirty="0" err="1"/>
              <a:t>Keras</a:t>
            </a:r>
            <a:r>
              <a:rPr lang="en-US" sz="1400" dirty="0"/>
              <a:t>, this can be done by configuring a number of random transformations to be performed on the images read by the </a:t>
            </a:r>
            <a:r>
              <a:rPr lang="en-US" sz="1400" dirty="0" err="1"/>
              <a:t>ImageDataGenerator</a:t>
            </a:r>
            <a:r>
              <a:rPr lang="en-US" sz="1400" dirty="0"/>
              <a:t> instance. Let’s get started with an example.</a:t>
            </a:r>
          </a:p>
          <a:p>
            <a:endParaRPr lang="en-US" sz="1400" dirty="0"/>
          </a:p>
          <a:p>
            <a:r>
              <a:rPr lang="en-US" sz="1400" dirty="0"/>
              <a:t>These are just a few of the options available (for more, see the </a:t>
            </a:r>
            <a:r>
              <a:rPr lang="en-US" sz="1400" dirty="0" err="1"/>
              <a:t>Keras</a:t>
            </a:r>
            <a:r>
              <a:rPr lang="en-US" sz="1400" dirty="0"/>
              <a:t> documentation).</a:t>
            </a:r>
          </a:p>
          <a:p>
            <a:r>
              <a:rPr lang="en-US" sz="1400" dirty="0"/>
              <a:t>Let’s quickly go over this code:</a:t>
            </a:r>
          </a:p>
          <a:p>
            <a:endParaRPr lang="en-US" sz="1400" dirty="0"/>
          </a:p>
          <a:p>
            <a:pPr marL="285750" indent="-285750">
              <a:buFont typeface="Wingdings" panose="05000000000000000000" pitchFamily="2" charset="2"/>
              <a:buChar char="§"/>
            </a:pPr>
            <a:r>
              <a:rPr lang="en-US" sz="1400" dirty="0" err="1"/>
              <a:t>rotation_range</a:t>
            </a:r>
            <a:r>
              <a:rPr lang="en-US" sz="1400" dirty="0"/>
              <a:t> is a value in degrees (0–180), a range within which to randomly rotate pictures.</a:t>
            </a:r>
          </a:p>
          <a:p>
            <a:pPr marL="285750" indent="-285750">
              <a:buFont typeface="Wingdings" panose="05000000000000000000" pitchFamily="2" charset="2"/>
              <a:buChar char="§"/>
            </a:pPr>
            <a:r>
              <a:rPr lang="en-US" sz="1400" dirty="0" err="1"/>
              <a:t>width_shift</a:t>
            </a:r>
            <a:r>
              <a:rPr lang="en-US" sz="1400" dirty="0"/>
              <a:t> and </a:t>
            </a:r>
            <a:r>
              <a:rPr lang="en-US" sz="1400" dirty="0" err="1"/>
              <a:t>height_shift</a:t>
            </a:r>
            <a:r>
              <a:rPr lang="en-US" sz="1400" dirty="0"/>
              <a:t> are ranges (as a fraction of total width or height) within which to randomly translate pictures vertically or horizontally.</a:t>
            </a:r>
          </a:p>
          <a:p>
            <a:pPr marL="285750" indent="-285750">
              <a:buFont typeface="Wingdings" panose="05000000000000000000" pitchFamily="2" charset="2"/>
              <a:buChar char="§"/>
            </a:pPr>
            <a:r>
              <a:rPr lang="en-US" sz="1400" dirty="0" err="1"/>
              <a:t>shear_range</a:t>
            </a:r>
            <a:r>
              <a:rPr lang="en-US" sz="1400" dirty="0"/>
              <a:t> is for randomly applying shearing transformations.</a:t>
            </a:r>
          </a:p>
          <a:p>
            <a:pPr marL="285750" indent="-285750">
              <a:buFont typeface="Wingdings" panose="05000000000000000000" pitchFamily="2" charset="2"/>
              <a:buChar char="§"/>
            </a:pPr>
            <a:r>
              <a:rPr lang="en-US" sz="1400" dirty="0" err="1"/>
              <a:t>zoom_range</a:t>
            </a:r>
            <a:r>
              <a:rPr lang="en-US" sz="1400" dirty="0"/>
              <a:t> is for randomly zooming inside pictures.</a:t>
            </a:r>
          </a:p>
          <a:p>
            <a:pPr marL="285750" indent="-285750">
              <a:buFont typeface="Wingdings" panose="05000000000000000000" pitchFamily="2" charset="2"/>
              <a:buChar char="§"/>
            </a:pPr>
            <a:r>
              <a:rPr lang="en-US" sz="1400" dirty="0" err="1"/>
              <a:t>horizontal_flip</a:t>
            </a:r>
            <a:r>
              <a:rPr lang="en-US" sz="1400" dirty="0"/>
              <a:t> is for randomly flipping half the images horizontally—relevant when there are no assumptions of horizontal asymmetry (for example, real-world pictures).</a:t>
            </a:r>
          </a:p>
          <a:p>
            <a:pPr marL="285750" indent="-285750">
              <a:buFont typeface="Wingdings" panose="05000000000000000000" pitchFamily="2" charset="2"/>
              <a:buChar char="§"/>
            </a:pPr>
            <a:r>
              <a:rPr lang="en-US" sz="1400" dirty="0" err="1"/>
              <a:t>fill_mode</a:t>
            </a:r>
            <a:r>
              <a:rPr lang="en-US" sz="1400" dirty="0"/>
              <a:t> is the strategy used for filling in newly created pixels, which can appear after a rotation or a width/height shift.</a:t>
            </a:r>
          </a:p>
          <a:p>
            <a:endParaRPr lang="en-US" sz="1400" dirty="0"/>
          </a:p>
          <a:p>
            <a:endParaRPr lang="en-US" sz="1400" dirty="0"/>
          </a:p>
          <a:p>
            <a:r>
              <a:rPr lang="en-US" sz="1400" dirty="0">
                <a:highlight>
                  <a:srgbClr val="FFFF00"/>
                </a:highlight>
              </a:rPr>
              <a:t>To further fight overfitting, you’ll also add a Dropout layer to your model, right before the densely connected classifier</a:t>
            </a:r>
          </a:p>
        </p:txBody>
      </p:sp>
    </p:spTree>
    <p:extLst>
      <p:ext uri="{BB962C8B-B14F-4D97-AF65-F5344CB8AC3E}">
        <p14:creationId xmlns:p14="http://schemas.microsoft.com/office/powerpoint/2010/main" val="2265205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0"/>
            <a:ext cx="9144000" cy="512763"/>
          </a:xfrm>
          <a:prstGeom prst="rect">
            <a:avLst/>
          </a:prstGeom>
          <a:blipFill>
            <a:blip r:embed="rId2" cstate="print"/>
            <a:stretch>
              <a:fillRect/>
            </a:stretch>
          </a:blipFill>
        </p:spPr>
        <p:txBody>
          <a:bodyPr wrap="square" lIns="0" tIns="0" rIns="0" bIns="0" rtlCol="0">
            <a:noAutofit/>
          </a:bodyPr>
          <a:lstStyle/>
          <a:p>
            <a:endParaRPr dirty="0"/>
          </a:p>
        </p:txBody>
      </p:sp>
      <p:sp>
        <p:nvSpPr>
          <p:cNvPr id="13" name="object 13"/>
          <p:cNvSpPr txBox="1"/>
          <p:nvPr/>
        </p:nvSpPr>
        <p:spPr>
          <a:xfrm>
            <a:off x="78740" y="141636"/>
            <a:ext cx="4188460" cy="330199"/>
          </a:xfrm>
          <a:prstGeom prst="rect">
            <a:avLst/>
          </a:prstGeom>
        </p:spPr>
        <p:txBody>
          <a:bodyPr wrap="square" lIns="0" tIns="0" rIns="0" bIns="0" rtlCol="0">
            <a:noAutofit/>
          </a:bodyPr>
          <a:lstStyle/>
          <a:p>
            <a:pPr marL="269239">
              <a:lnSpc>
                <a:spcPct val="95825"/>
              </a:lnSpc>
            </a:pPr>
            <a:r>
              <a:rPr lang="en-US" sz="2400" b="1" spc="4" dirty="0" err="1">
                <a:solidFill>
                  <a:srgbClr val="FFFFFF"/>
                </a:solidFill>
                <a:latin typeface="Arial"/>
                <a:cs typeface="Arial"/>
              </a:rPr>
              <a:t>Keras</a:t>
            </a:r>
            <a:r>
              <a:rPr lang="en-US" sz="2400" b="1" spc="4" dirty="0">
                <a:solidFill>
                  <a:srgbClr val="FFFFFF"/>
                </a:solidFill>
                <a:latin typeface="Arial"/>
                <a:cs typeface="Arial"/>
              </a:rPr>
              <a:t> – CNN-7</a:t>
            </a:r>
          </a:p>
        </p:txBody>
      </p:sp>
      <p:sp>
        <p:nvSpPr>
          <p:cNvPr id="11" name="object 11"/>
          <p:cNvSpPr txBox="1"/>
          <p:nvPr/>
        </p:nvSpPr>
        <p:spPr>
          <a:xfrm>
            <a:off x="152400" y="609600"/>
            <a:ext cx="8686800" cy="5878143"/>
          </a:xfrm>
          <a:prstGeom prst="rect">
            <a:avLst/>
          </a:prstGeom>
        </p:spPr>
        <p:txBody>
          <a:bodyPr wrap="square" lIns="0" tIns="0" rIns="0" bIns="0" rtlCol="0">
            <a:noAutofit/>
          </a:bodyPr>
          <a:lstStyle/>
          <a:p>
            <a:endParaRPr lang="en-US" dirty="0"/>
          </a:p>
          <a:p>
            <a:pPr marL="285750" indent="-285750">
              <a:buFont typeface="Wingdings" panose="05000000000000000000" pitchFamily="2" charset="2"/>
              <a:buChar char="ü"/>
            </a:pPr>
            <a:endParaRPr lang="en-US" sz="1600" i="1" spc="0" dirty="0">
              <a:solidFill>
                <a:srgbClr val="1B518D"/>
              </a:solidFill>
              <a:cs typeface="Arial"/>
            </a:endParaRPr>
          </a:p>
          <a:p>
            <a:endParaRPr lang="en-US" sz="1600" i="1" spc="0" dirty="0">
              <a:solidFill>
                <a:srgbClr val="1B518D"/>
              </a:solidFill>
              <a:cs typeface="Arial"/>
            </a:endParaRPr>
          </a:p>
        </p:txBody>
      </p:sp>
      <p:sp>
        <p:nvSpPr>
          <p:cNvPr id="9" name="object 9"/>
          <p:cNvSpPr txBox="1"/>
          <p:nvPr/>
        </p:nvSpPr>
        <p:spPr>
          <a:xfrm>
            <a:off x="336960" y="609600"/>
            <a:ext cx="8229362" cy="1058397"/>
          </a:xfrm>
          <a:prstGeom prst="rect">
            <a:avLst/>
          </a:prstGeom>
        </p:spPr>
        <p:txBody>
          <a:bodyPr wrap="square" lIns="0" tIns="0" rIns="0" bIns="0" rtlCol="0">
            <a:noAutofit/>
          </a:bodyPr>
          <a:lstStyle/>
          <a:p>
            <a:pPr marL="12700" marR="39873">
              <a:lnSpc>
                <a:spcPts val="2555"/>
              </a:lnSpc>
              <a:spcBef>
                <a:spcPts val="127"/>
              </a:spcBef>
            </a:pPr>
            <a:endParaRPr sz="2800" dirty="0">
              <a:latin typeface="Arial"/>
              <a:cs typeface="Arial"/>
            </a:endParaRPr>
          </a:p>
        </p:txBody>
      </p:sp>
      <p:sp>
        <p:nvSpPr>
          <p:cNvPr id="2" name="object 2"/>
          <p:cNvSpPr txBox="1"/>
          <p:nvPr/>
        </p:nvSpPr>
        <p:spPr>
          <a:xfrm>
            <a:off x="336960" y="4167557"/>
            <a:ext cx="8229362" cy="785443"/>
          </a:xfrm>
          <a:prstGeom prst="rect">
            <a:avLst/>
          </a:prstGeom>
        </p:spPr>
        <p:txBody>
          <a:bodyPr wrap="square" lIns="0" tIns="0" rIns="0" bIns="0" rtlCol="0">
            <a:noAutofit/>
          </a:bodyPr>
          <a:lstStyle/>
          <a:p>
            <a:pPr marL="12700" marR="39873">
              <a:lnSpc>
                <a:spcPts val="2555"/>
              </a:lnSpc>
              <a:spcBef>
                <a:spcPts val="127"/>
              </a:spcBef>
            </a:pPr>
            <a:endParaRPr sz="2400" dirty="0">
              <a:latin typeface="Arial"/>
              <a:cs typeface="Arial"/>
            </a:endParaRPr>
          </a:p>
        </p:txBody>
      </p:sp>
      <p:sp>
        <p:nvSpPr>
          <p:cNvPr id="3" name="Rectangle 2">
            <a:extLst>
              <a:ext uri="{FF2B5EF4-FFF2-40B4-BE49-F238E27FC236}">
                <a16:creationId xmlns:a16="http://schemas.microsoft.com/office/drawing/2014/main" id="{8CAFE1E2-2AC0-4F7C-A476-8CD0A8C592F6}"/>
              </a:ext>
            </a:extLst>
          </p:cNvPr>
          <p:cNvSpPr/>
          <p:nvPr/>
        </p:nvSpPr>
        <p:spPr>
          <a:xfrm>
            <a:off x="228600" y="654399"/>
            <a:ext cx="8305800" cy="5232202"/>
          </a:xfrm>
          <a:prstGeom prst="rect">
            <a:avLst/>
          </a:prstGeom>
        </p:spPr>
        <p:txBody>
          <a:bodyPr wrap="square">
            <a:spAutoFit/>
          </a:bodyPr>
          <a:lstStyle/>
          <a:p>
            <a:r>
              <a:rPr lang="en-US" sz="1400" dirty="0"/>
              <a:t>Using a pretrained convnet</a:t>
            </a:r>
          </a:p>
          <a:p>
            <a:endParaRPr lang="en-US" sz="1400" dirty="0"/>
          </a:p>
          <a:p>
            <a:r>
              <a:rPr lang="en-US" sz="1400" dirty="0"/>
              <a:t>A common and highly effective approach to deep learning on small image datasets is</a:t>
            </a:r>
          </a:p>
          <a:p>
            <a:r>
              <a:rPr lang="en-US" sz="1400" dirty="0"/>
              <a:t>to use a pretrained network. </a:t>
            </a:r>
            <a:r>
              <a:rPr lang="en-US" sz="1400" dirty="0">
                <a:highlight>
                  <a:srgbClr val="FFFF00"/>
                </a:highlight>
              </a:rPr>
              <a:t>A </a:t>
            </a:r>
            <a:r>
              <a:rPr lang="en-US" sz="1400" i="1" dirty="0">
                <a:highlight>
                  <a:srgbClr val="FFFF00"/>
                </a:highlight>
              </a:rPr>
              <a:t>pretrained network </a:t>
            </a:r>
            <a:r>
              <a:rPr lang="en-US" sz="1400" dirty="0">
                <a:highlight>
                  <a:srgbClr val="FFFF00"/>
                </a:highlight>
              </a:rPr>
              <a:t>is a saved network that was previously trained on a large dataset</a:t>
            </a:r>
            <a:r>
              <a:rPr lang="en-US" sz="1400" dirty="0"/>
              <a:t>, typically on a large-scale image-classification task</a:t>
            </a:r>
          </a:p>
          <a:p>
            <a:endParaRPr lang="en-US" sz="1400" dirty="0"/>
          </a:p>
          <a:p>
            <a:r>
              <a:rPr lang="en-US" sz="1400" dirty="0"/>
              <a:t>A common and highly effective approach to deep learning on small image datasets is to use a pretrained network. A </a:t>
            </a:r>
            <a:r>
              <a:rPr lang="en-US" sz="1400" i="1" dirty="0"/>
              <a:t>pretrained network </a:t>
            </a:r>
            <a:r>
              <a:rPr lang="en-US" sz="1400" dirty="0"/>
              <a:t>is a saved network that was previously trained on a large dataset, typically on a large-scale image-classification task</a:t>
            </a:r>
          </a:p>
          <a:p>
            <a:endParaRPr lang="en-US" sz="1400" dirty="0"/>
          </a:p>
          <a:p>
            <a:r>
              <a:rPr lang="en-US" sz="1400" dirty="0"/>
              <a:t>In this case, let’s consider a large convnet trained on the ImageNet dataset (1.4 million labeled images and 1,000 different classes). ImageNet contains many animal classes, including different species of cats and dogs, and you can thus expect to perform well on the dogs-versus-cats classification problem. You’ll use the VGG16 architecture, developed by Karen…</a:t>
            </a:r>
          </a:p>
          <a:p>
            <a:endParaRPr lang="en-US" sz="1400" dirty="0"/>
          </a:p>
          <a:p>
            <a:endParaRPr lang="en-US" sz="1400" dirty="0"/>
          </a:p>
          <a:p>
            <a:r>
              <a:rPr lang="en-US" sz="1400" b="1" i="1" dirty="0"/>
              <a:t>Feature extraction</a:t>
            </a:r>
          </a:p>
          <a:p>
            <a:r>
              <a:rPr lang="en-US" sz="1400" dirty="0"/>
              <a:t>Feature extraction consists of using the representations learned by a previous network to extract interesting features from new samples. These features are then run through a new classifier, which is trained from scratch.</a:t>
            </a:r>
          </a:p>
          <a:p>
            <a:endParaRPr lang="en-US" sz="1400" dirty="0"/>
          </a:p>
          <a:p>
            <a:r>
              <a:rPr lang="en-US" sz="1400" dirty="0"/>
              <a:t>Feature extraction consists of taking the convolutional base of a previously trained network, running the new data through it, and training a new classifier on top of the output</a:t>
            </a:r>
          </a:p>
          <a:p>
            <a:endParaRPr lang="en-US" sz="1400" dirty="0"/>
          </a:p>
        </p:txBody>
      </p:sp>
    </p:spTree>
    <p:extLst>
      <p:ext uri="{BB962C8B-B14F-4D97-AF65-F5344CB8AC3E}">
        <p14:creationId xmlns:p14="http://schemas.microsoft.com/office/powerpoint/2010/main" val="2194641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0"/>
            <a:ext cx="9144000" cy="512763"/>
          </a:xfrm>
          <a:prstGeom prst="rect">
            <a:avLst/>
          </a:prstGeom>
          <a:blipFill>
            <a:blip r:embed="rId2" cstate="print"/>
            <a:stretch>
              <a:fillRect/>
            </a:stretch>
          </a:blipFill>
        </p:spPr>
        <p:txBody>
          <a:bodyPr wrap="square" lIns="0" tIns="0" rIns="0" bIns="0" rtlCol="0">
            <a:noAutofit/>
          </a:bodyPr>
          <a:lstStyle/>
          <a:p>
            <a:endParaRPr dirty="0"/>
          </a:p>
        </p:txBody>
      </p:sp>
      <p:sp>
        <p:nvSpPr>
          <p:cNvPr id="13" name="object 13"/>
          <p:cNvSpPr txBox="1"/>
          <p:nvPr/>
        </p:nvSpPr>
        <p:spPr>
          <a:xfrm>
            <a:off x="78740" y="141636"/>
            <a:ext cx="4188460" cy="330199"/>
          </a:xfrm>
          <a:prstGeom prst="rect">
            <a:avLst/>
          </a:prstGeom>
        </p:spPr>
        <p:txBody>
          <a:bodyPr wrap="square" lIns="0" tIns="0" rIns="0" bIns="0" rtlCol="0">
            <a:noAutofit/>
          </a:bodyPr>
          <a:lstStyle/>
          <a:p>
            <a:pPr marL="269239">
              <a:lnSpc>
                <a:spcPct val="95825"/>
              </a:lnSpc>
            </a:pPr>
            <a:r>
              <a:rPr lang="en-US" sz="2400" b="1" spc="4" dirty="0" err="1">
                <a:solidFill>
                  <a:srgbClr val="FFFFFF"/>
                </a:solidFill>
                <a:latin typeface="Arial"/>
                <a:cs typeface="Arial"/>
              </a:rPr>
              <a:t>Keras</a:t>
            </a:r>
            <a:r>
              <a:rPr lang="en-US" sz="2400" b="1" spc="4" dirty="0">
                <a:solidFill>
                  <a:srgbClr val="FFFFFF"/>
                </a:solidFill>
                <a:latin typeface="Arial"/>
                <a:cs typeface="Arial"/>
              </a:rPr>
              <a:t> – CNN-8</a:t>
            </a:r>
          </a:p>
        </p:txBody>
      </p:sp>
      <p:sp>
        <p:nvSpPr>
          <p:cNvPr id="11" name="object 11"/>
          <p:cNvSpPr txBox="1"/>
          <p:nvPr/>
        </p:nvSpPr>
        <p:spPr>
          <a:xfrm>
            <a:off x="152400" y="609600"/>
            <a:ext cx="8686800" cy="5878143"/>
          </a:xfrm>
          <a:prstGeom prst="rect">
            <a:avLst/>
          </a:prstGeom>
        </p:spPr>
        <p:txBody>
          <a:bodyPr wrap="square" lIns="0" tIns="0" rIns="0" bIns="0" rtlCol="0">
            <a:noAutofit/>
          </a:bodyPr>
          <a:lstStyle/>
          <a:p>
            <a:endParaRPr lang="en-US" dirty="0"/>
          </a:p>
          <a:p>
            <a:pPr marL="285750" indent="-285750">
              <a:buFont typeface="Wingdings" panose="05000000000000000000" pitchFamily="2" charset="2"/>
              <a:buChar char="ü"/>
            </a:pPr>
            <a:endParaRPr lang="en-US" sz="1600" i="1" spc="0" dirty="0">
              <a:solidFill>
                <a:srgbClr val="1B518D"/>
              </a:solidFill>
              <a:cs typeface="Arial"/>
            </a:endParaRPr>
          </a:p>
          <a:p>
            <a:endParaRPr lang="en-US" sz="1600" i="1" spc="0" dirty="0">
              <a:solidFill>
                <a:srgbClr val="1B518D"/>
              </a:solidFill>
              <a:cs typeface="Arial"/>
            </a:endParaRPr>
          </a:p>
        </p:txBody>
      </p:sp>
      <p:sp>
        <p:nvSpPr>
          <p:cNvPr id="9" name="object 9"/>
          <p:cNvSpPr txBox="1"/>
          <p:nvPr/>
        </p:nvSpPr>
        <p:spPr>
          <a:xfrm>
            <a:off x="336960" y="609600"/>
            <a:ext cx="8229362" cy="1058397"/>
          </a:xfrm>
          <a:prstGeom prst="rect">
            <a:avLst/>
          </a:prstGeom>
        </p:spPr>
        <p:txBody>
          <a:bodyPr wrap="square" lIns="0" tIns="0" rIns="0" bIns="0" rtlCol="0">
            <a:noAutofit/>
          </a:bodyPr>
          <a:lstStyle/>
          <a:p>
            <a:pPr marL="12700" marR="39873">
              <a:lnSpc>
                <a:spcPts val="2555"/>
              </a:lnSpc>
              <a:spcBef>
                <a:spcPts val="127"/>
              </a:spcBef>
            </a:pPr>
            <a:endParaRPr sz="2800" dirty="0">
              <a:latin typeface="Arial"/>
              <a:cs typeface="Arial"/>
            </a:endParaRPr>
          </a:p>
        </p:txBody>
      </p:sp>
      <p:sp>
        <p:nvSpPr>
          <p:cNvPr id="2" name="object 2"/>
          <p:cNvSpPr txBox="1"/>
          <p:nvPr/>
        </p:nvSpPr>
        <p:spPr>
          <a:xfrm>
            <a:off x="336960" y="4167557"/>
            <a:ext cx="8229362" cy="785443"/>
          </a:xfrm>
          <a:prstGeom prst="rect">
            <a:avLst/>
          </a:prstGeom>
        </p:spPr>
        <p:txBody>
          <a:bodyPr wrap="square" lIns="0" tIns="0" rIns="0" bIns="0" rtlCol="0">
            <a:noAutofit/>
          </a:bodyPr>
          <a:lstStyle/>
          <a:p>
            <a:pPr marL="12700" marR="39873">
              <a:lnSpc>
                <a:spcPts val="2555"/>
              </a:lnSpc>
              <a:spcBef>
                <a:spcPts val="127"/>
              </a:spcBef>
            </a:pPr>
            <a:endParaRPr sz="2400" dirty="0">
              <a:latin typeface="Arial"/>
              <a:cs typeface="Arial"/>
            </a:endParaRPr>
          </a:p>
        </p:txBody>
      </p:sp>
      <p:sp>
        <p:nvSpPr>
          <p:cNvPr id="3" name="Rectangle 2">
            <a:extLst>
              <a:ext uri="{FF2B5EF4-FFF2-40B4-BE49-F238E27FC236}">
                <a16:creationId xmlns:a16="http://schemas.microsoft.com/office/drawing/2014/main" id="{8CAFE1E2-2AC0-4F7C-A476-8CD0A8C592F6}"/>
              </a:ext>
            </a:extLst>
          </p:cNvPr>
          <p:cNvSpPr/>
          <p:nvPr/>
        </p:nvSpPr>
        <p:spPr>
          <a:xfrm>
            <a:off x="228600" y="654399"/>
            <a:ext cx="8305800" cy="2246769"/>
          </a:xfrm>
          <a:prstGeom prst="rect">
            <a:avLst/>
          </a:prstGeom>
        </p:spPr>
        <p:txBody>
          <a:bodyPr wrap="square">
            <a:spAutoFit/>
          </a:bodyPr>
          <a:lstStyle/>
          <a:p>
            <a:r>
              <a:rPr lang="en-US" sz="1400" dirty="0"/>
              <a:t>The VGG16 model, among others, comes prepackaged with </a:t>
            </a:r>
            <a:r>
              <a:rPr lang="en-US" sz="1400" dirty="0" err="1"/>
              <a:t>Keras</a:t>
            </a:r>
            <a:r>
              <a:rPr lang="en-US" sz="1400" dirty="0"/>
              <a:t>. You can import it from the </a:t>
            </a:r>
            <a:r>
              <a:rPr lang="en-US" sz="1400" dirty="0" err="1"/>
              <a:t>keras.applications</a:t>
            </a:r>
            <a:r>
              <a:rPr lang="en-US" sz="1400" dirty="0"/>
              <a:t> module. Here’s the list of image-classification models (all pretrained on the ImageNet dataset)</a:t>
            </a:r>
          </a:p>
          <a:p>
            <a:endParaRPr lang="en-US" sz="1400" dirty="0"/>
          </a:p>
          <a:p>
            <a:r>
              <a:rPr lang="en-US" sz="1400" dirty="0"/>
              <a:t>You pass three arguments to the constructor:</a:t>
            </a:r>
          </a:p>
          <a:p>
            <a:r>
              <a:rPr lang="en-US" sz="1400" b="1" dirty="0"/>
              <a:t>Weights</a:t>
            </a:r>
            <a:r>
              <a:rPr lang="en-US" sz="1400" dirty="0"/>
              <a:t>: specifies the weight checkpoint from which to initialize the model</a:t>
            </a:r>
          </a:p>
          <a:p>
            <a:r>
              <a:rPr lang="en-US" sz="1400" b="1" dirty="0" err="1"/>
              <a:t>Include_top</a:t>
            </a:r>
            <a:r>
              <a:rPr lang="en-US" sz="1400" b="1" dirty="0"/>
              <a:t>: </a:t>
            </a:r>
            <a:r>
              <a:rPr lang="en-US" sz="1400" dirty="0"/>
              <a:t> refers to including (or not) the densely connected classifier on top of the network. By default, this densely connected classifier corresponds to the 1,000 classes from ImageNet. Because you intend to use your own densely connected classifier (with only two classes: cat and dog), you don’t need to include it.</a:t>
            </a:r>
          </a:p>
          <a:p>
            <a:r>
              <a:rPr lang="en-US" sz="1400" b="1" dirty="0" err="1"/>
              <a:t>Input_shape</a:t>
            </a:r>
            <a:r>
              <a:rPr lang="en-US" sz="1400" dirty="0"/>
              <a:t>:  is the shape of the image tensors that you’ll feed to the network.</a:t>
            </a:r>
          </a:p>
          <a:p>
            <a:r>
              <a:rPr lang="en-US" sz="1400" dirty="0"/>
              <a:t>This argument is purely optional: if you don’t pass it, the network will be able to process inputs of any size.</a:t>
            </a:r>
          </a:p>
        </p:txBody>
      </p:sp>
    </p:spTree>
    <p:extLst>
      <p:ext uri="{BB962C8B-B14F-4D97-AF65-F5344CB8AC3E}">
        <p14:creationId xmlns:p14="http://schemas.microsoft.com/office/powerpoint/2010/main" val="3745790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0" y="0"/>
            <a:ext cx="9144000" cy="6858000"/>
          </a:xfrm>
          <a:prstGeom prst="rect">
            <a:avLst/>
          </a:prstGeom>
          <a:blipFill>
            <a:blip r:embed="rId2" cstate="print"/>
            <a:stretch>
              <a:fillRect/>
            </a:stretch>
          </a:blipFill>
        </p:spPr>
        <p:txBody>
          <a:bodyPr wrap="square" lIns="0" tIns="0" rIns="0" bIns="0" rtlCol="0">
            <a:noAutofit/>
          </a:bodyPr>
          <a:lstStyle/>
          <a:p>
            <a:endParaRPr dirty="0"/>
          </a:p>
        </p:txBody>
      </p:sp>
      <p:sp>
        <p:nvSpPr>
          <p:cNvPr id="16" name="object 16"/>
          <p:cNvSpPr/>
          <p:nvPr/>
        </p:nvSpPr>
        <p:spPr>
          <a:xfrm>
            <a:off x="1497012" y="2133600"/>
            <a:ext cx="6775450" cy="574675"/>
          </a:xfrm>
          <a:custGeom>
            <a:avLst/>
            <a:gdLst/>
            <a:ahLst/>
            <a:cxnLst/>
            <a:rect l="l" t="t" r="r" b="b"/>
            <a:pathLst>
              <a:path w="6775450" h="574675">
                <a:moveTo>
                  <a:pt x="0" y="0"/>
                </a:moveTo>
                <a:lnTo>
                  <a:pt x="6775450" y="0"/>
                </a:lnTo>
                <a:lnTo>
                  <a:pt x="6775450" y="574675"/>
                </a:lnTo>
                <a:lnTo>
                  <a:pt x="0" y="574675"/>
                </a:lnTo>
                <a:lnTo>
                  <a:pt x="0" y="0"/>
                </a:lnTo>
                <a:close/>
              </a:path>
            </a:pathLst>
          </a:custGeom>
          <a:ln w="12700">
            <a:solidFill>
              <a:srgbClr val="C0C0C0"/>
            </a:solidFill>
          </a:ln>
        </p:spPr>
        <p:txBody>
          <a:bodyPr wrap="square" lIns="0" tIns="0" rIns="0" bIns="0" rtlCol="0">
            <a:noAutofit/>
          </a:bodyPr>
          <a:lstStyle/>
          <a:p>
            <a:endParaRPr dirty="0"/>
          </a:p>
        </p:txBody>
      </p:sp>
      <p:sp>
        <p:nvSpPr>
          <p:cNvPr id="17" name="object 17"/>
          <p:cNvSpPr/>
          <p:nvPr/>
        </p:nvSpPr>
        <p:spPr>
          <a:xfrm>
            <a:off x="1497012" y="3005137"/>
            <a:ext cx="6775450" cy="574675"/>
          </a:xfrm>
          <a:custGeom>
            <a:avLst/>
            <a:gdLst/>
            <a:ahLst/>
            <a:cxnLst/>
            <a:rect l="l" t="t" r="r" b="b"/>
            <a:pathLst>
              <a:path w="6775450" h="574675">
                <a:moveTo>
                  <a:pt x="0" y="0"/>
                </a:moveTo>
                <a:lnTo>
                  <a:pt x="6775450" y="0"/>
                </a:lnTo>
                <a:lnTo>
                  <a:pt x="6775450" y="574675"/>
                </a:lnTo>
                <a:lnTo>
                  <a:pt x="0" y="574675"/>
                </a:lnTo>
                <a:lnTo>
                  <a:pt x="0" y="0"/>
                </a:lnTo>
                <a:close/>
              </a:path>
            </a:pathLst>
          </a:custGeom>
          <a:ln w="12700">
            <a:solidFill>
              <a:srgbClr val="C0C0C0"/>
            </a:solidFill>
          </a:ln>
        </p:spPr>
        <p:txBody>
          <a:bodyPr wrap="square" lIns="0" tIns="0" rIns="0" bIns="0" rtlCol="0">
            <a:noAutofit/>
          </a:bodyPr>
          <a:lstStyle/>
          <a:p>
            <a:endParaRPr dirty="0"/>
          </a:p>
        </p:txBody>
      </p:sp>
      <p:sp>
        <p:nvSpPr>
          <p:cNvPr id="18" name="object 18"/>
          <p:cNvSpPr/>
          <p:nvPr/>
        </p:nvSpPr>
        <p:spPr>
          <a:xfrm>
            <a:off x="1109663" y="2133600"/>
            <a:ext cx="390525" cy="574675"/>
          </a:xfrm>
          <a:custGeom>
            <a:avLst/>
            <a:gdLst/>
            <a:ahLst/>
            <a:cxnLst/>
            <a:rect l="l" t="t" r="r" b="b"/>
            <a:pathLst>
              <a:path w="390525" h="574675">
                <a:moveTo>
                  <a:pt x="0" y="574675"/>
                </a:moveTo>
                <a:lnTo>
                  <a:pt x="390525" y="574675"/>
                </a:lnTo>
                <a:lnTo>
                  <a:pt x="390525" y="0"/>
                </a:lnTo>
                <a:lnTo>
                  <a:pt x="0" y="0"/>
                </a:lnTo>
                <a:lnTo>
                  <a:pt x="0" y="574675"/>
                </a:lnTo>
                <a:close/>
              </a:path>
            </a:pathLst>
          </a:custGeom>
          <a:solidFill>
            <a:srgbClr val="F0F0F0"/>
          </a:solidFill>
        </p:spPr>
        <p:txBody>
          <a:bodyPr wrap="square" lIns="0" tIns="0" rIns="0" bIns="0" rtlCol="0">
            <a:noAutofit/>
          </a:bodyPr>
          <a:lstStyle/>
          <a:p>
            <a:endParaRPr dirty="0"/>
          </a:p>
        </p:txBody>
      </p:sp>
      <p:sp>
        <p:nvSpPr>
          <p:cNvPr id="19" name="object 19"/>
          <p:cNvSpPr/>
          <p:nvPr/>
        </p:nvSpPr>
        <p:spPr>
          <a:xfrm>
            <a:off x="1109663" y="2133600"/>
            <a:ext cx="390525" cy="574675"/>
          </a:xfrm>
          <a:custGeom>
            <a:avLst/>
            <a:gdLst/>
            <a:ahLst/>
            <a:cxnLst/>
            <a:rect l="l" t="t" r="r" b="b"/>
            <a:pathLst>
              <a:path w="390525" h="574675">
                <a:moveTo>
                  <a:pt x="0" y="0"/>
                </a:moveTo>
                <a:lnTo>
                  <a:pt x="390525" y="0"/>
                </a:lnTo>
                <a:lnTo>
                  <a:pt x="390525" y="574675"/>
                </a:lnTo>
                <a:lnTo>
                  <a:pt x="0" y="574675"/>
                </a:lnTo>
                <a:lnTo>
                  <a:pt x="0" y="0"/>
                </a:lnTo>
                <a:close/>
              </a:path>
            </a:pathLst>
          </a:custGeom>
          <a:ln w="12700">
            <a:solidFill>
              <a:srgbClr val="C0C0C0"/>
            </a:solidFill>
          </a:ln>
        </p:spPr>
        <p:txBody>
          <a:bodyPr wrap="square" lIns="0" tIns="0" rIns="0" bIns="0" rtlCol="0">
            <a:noAutofit/>
          </a:bodyPr>
          <a:lstStyle/>
          <a:p>
            <a:endParaRPr dirty="0"/>
          </a:p>
        </p:txBody>
      </p:sp>
      <p:sp>
        <p:nvSpPr>
          <p:cNvPr id="20" name="object 20"/>
          <p:cNvSpPr/>
          <p:nvPr/>
        </p:nvSpPr>
        <p:spPr>
          <a:xfrm>
            <a:off x="1109663" y="3005137"/>
            <a:ext cx="390525" cy="574675"/>
          </a:xfrm>
          <a:custGeom>
            <a:avLst/>
            <a:gdLst/>
            <a:ahLst/>
            <a:cxnLst/>
            <a:rect l="l" t="t" r="r" b="b"/>
            <a:pathLst>
              <a:path w="390525" h="574675">
                <a:moveTo>
                  <a:pt x="0" y="574675"/>
                </a:moveTo>
                <a:lnTo>
                  <a:pt x="390525" y="574675"/>
                </a:lnTo>
                <a:lnTo>
                  <a:pt x="390525" y="0"/>
                </a:lnTo>
                <a:lnTo>
                  <a:pt x="0" y="0"/>
                </a:lnTo>
                <a:lnTo>
                  <a:pt x="0" y="574675"/>
                </a:lnTo>
                <a:close/>
              </a:path>
            </a:pathLst>
          </a:custGeom>
          <a:solidFill>
            <a:srgbClr val="F0F0F0"/>
          </a:solidFill>
        </p:spPr>
        <p:txBody>
          <a:bodyPr wrap="square" lIns="0" tIns="0" rIns="0" bIns="0" rtlCol="0">
            <a:noAutofit/>
          </a:bodyPr>
          <a:lstStyle/>
          <a:p>
            <a:endParaRPr dirty="0"/>
          </a:p>
        </p:txBody>
      </p:sp>
      <p:sp>
        <p:nvSpPr>
          <p:cNvPr id="21" name="object 21"/>
          <p:cNvSpPr/>
          <p:nvPr/>
        </p:nvSpPr>
        <p:spPr>
          <a:xfrm>
            <a:off x="1109663" y="3005137"/>
            <a:ext cx="390525" cy="574675"/>
          </a:xfrm>
          <a:custGeom>
            <a:avLst/>
            <a:gdLst/>
            <a:ahLst/>
            <a:cxnLst/>
            <a:rect l="l" t="t" r="r" b="b"/>
            <a:pathLst>
              <a:path w="390525" h="574675">
                <a:moveTo>
                  <a:pt x="0" y="0"/>
                </a:moveTo>
                <a:lnTo>
                  <a:pt x="390525" y="0"/>
                </a:lnTo>
                <a:lnTo>
                  <a:pt x="390525" y="574675"/>
                </a:lnTo>
                <a:lnTo>
                  <a:pt x="0" y="574675"/>
                </a:lnTo>
                <a:lnTo>
                  <a:pt x="0" y="0"/>
                </a:lnTo>
                <a:close/>
              </a:path>
            </a:pathLst>
          </a:custGeom>
          <a:ln w="12700">
            <a:solidFill>
              <a:srgbClr val="C0C0C0"/>
            </a:solidFill>
          </a:ln>
        </p:spPr>
        <p:txBody>
          <a:bodyPr wrap="square" lIns="0" tIns="0" rIns="0" bIns="0" rtlCol="0">
            <a:noAutofit/>
          </a:bodyPr>
          <a:lstStyle/>
          <a:p>
            <a:endParaRPr dirty="0"/>
          </a:p>
        </p:txBody>
      </p:sp>
      <p:sp>
        <p:nvSpPr>
          <p:cNvPr id="22" name="object 22"/>
          <p:cNvSpPr/>
          <p:nvPr/>
        </p:nvSpPr>
        <p:spPr>
          <a:xfrm>
            <a:off x="1497012" y="3854450"/>
            <a:ext cx="6775450" cy="574675"/>
          </a:xfrm>
          <a:custGeom>
            <a:avLst/>
            <a:gdLst/>
            <a:ahLst/>
            <a:cxnLst/>
            <a:rect l="l" t="t" r="r" b="b"/>
            <a:pathLst>
              <a:path w="6775450" h="574675">
                <a:moveTo>
                  <a:pt x="0" y="0"/>
                </a:moveTo>
                <a:lnTo>
                  <a:pt x="6775450" y="0"/>
                </a:lnTo>
                <a:lnTo>
                  <a:pt x="6775450" y="574675"/>
                </a:lnTo>
                <a:lnTo>
                  <a:pt x="0" y="574675"/>
                </a:lnTo>
                <a:lnTo>
                  <a:pt x="0" y="0"/>
                </a:lnTo>
                <a:close/>
              </a:path>
            </a:pathLst>
          </a:custGeom>
          <a:ln w="12700">
            <a:solidFill>
              <a:srgbClr val="C0C0C0"/>
            </a:solidFill>
          </a:ln>
        </p:spPr>
        <p:txBody>
          <a:bodyPr wrap="square" lIns="0" tIns="0" rIns="0" bIns="0" rtlCol="0">
            <a:noAutofit/>
          </a:bodyPr>
          <a:lstStyle/>
          <a:p>
            <a:endParaRPr dirty="0"/>
          </a:p>
        </p:txBody>
      </p:sp>
      <p:sp>
        <p:nvSpPr>
          <p:cNvPr id="23" name="object 23"/>
          <p:cNvSpPr/>
          <p:nvPr/>
        </p:nvSpPr>
        <p:spPr>
          <a:xfrm>
            <a:off x="1109663" y="3854450"/>
            <a:ext cx="390525" cy="574675"/>
          </a:xfrm>
          <a:custGeom>
            <a:avLst/>
            <a:gdLst/>
            <a:ahLst/>
            <a:cxnLst/>
            <a:rect l="l" t="t" r="r" b="b"/>
            <a:pathLst>
              <a:path w="390525" h="574675">
                <a:moveTo>
                  <a:pt x="0" y="574675"/>
                </a:moveTo>
                <a:lnTo>
                  <a:pt x="390525" y="574675"/>
                </a:lnTo>
                <a:lnTo>
                  <a:pt x="390525" y="0"/>
                </a:lnTo>
                <a:lnTo>
                  <a:pt x="0" y="0"/>
                </a:lnTo>
                <a:lnTo>
                  <a:pt x="0" y="574675"/>
                </a:lnTo>
                <a:close/>
              </a:path>
            </a:pathLst>
          </a:custGeom>
          <a:solidFill>
            <a:srgbClr val="F0F0F0"/>
          </a:solidFill>
        </p:spPr>
        <p:txBody>
          <a:bodyPr wrap="square" lIns="0" tIns="0" rIns="0" bIns="0" rtlCol="0">
            <a:noAutofit/>
          </a:bodyPr>
          <a:lstStyle/>
          <a:p>
            <a:endParaRPr dirty="0"/>
          </a:p>
        </p:txBody>
      </p:sp>
      <p:sp>
        <p:nvSpPr>
          <p:cNvPr id="24" name="object 24"/>
          <p:cNvSpPr/>
          <p:nvPr/>
        </p:nvSpPr>
        <p:spPr>
          <a:xfrm>
            <a:off x="1109663" y="3854450"/>
            <a:ext cx="390525" cy="574675"/>
          </a:xfrm>
          <a:custGeom>
            <a:avLst/>
            <a:gdLst/>
            <a:ahLst/>
            <a:cxnLst/>
            <a:rect l="l" t="t" r="r" b="b"/>
            <a:pathLst>
              <a:path w="390525" h="574675">
                <a:moveTo>
                  <a:pt x="0" y="0"/>
                </a:moveTo>
                <a:lnTo>
                  <a:pt x="390525" y="0"/>
                </a:lnTo>
                <a:lnTo>
                  <a:pt x="390525" y="574675"/>
                </a:lnTo>
                <a:lnTo>
                  <a:pt x="0" y="574675"/>
                </a:lnTo>
                <a:lnTo>
                  <a:pt x="0" y="0"/>
                </a:lnTo>
                <a:close/>
              </a:path>
            </a:pathLst>
          </a:custGeom>
          <a:ln w="12700">
            <a:solidFill>
              <a:srgbClr val="C0C0C0"/>
            </a:solidFill>
          </a:ln>
        </p:spPr>
        <p:txBody>
          <a:bodyPr wrap="square" lIns="0" tIns="0" rIns="0" bIns="0" rtlCol="0">
            <a:noAutofit/>
          </a:bodyPr>
          <a:lstStyle/>
          <a:p>
            <a:endParaRPr dirty="0"/>
          </a:p>
        </p:txBody>
      </p:sp>
      <p:sp>
        <p:nvSpPr>
          <p:cNvPr id="25" name="object 25"/>
          <p:cNvSpPr/>
          <p:nvPr/>
        </p:nvSpPr>
        <p:spPr>
          <a:xfrm>
            <a:off x="1530350" y="4724400"/>
            <a:ext cx="6775450" cy="574675"/>
          </a:xfrm>
          <a:custGeom>
            <a:avLst/>
            <a:gdLst/>
            <a:ahLst/>
            <a:cxnLst/>
            <a:rect l="l" t="t" r="r" b="b"/>
            <a:pathLst>
              <a:path w="6775450" h="574675">
                <a:moveTo>
                  <a:pt x="0" y="0"/>
                </a:moveTo>
                <a:lnTo>
                  <a:pt x="6775450" y="0"/>
                </a:lnTo>
                <a:lnTo>
                  <a:pt x="6775450" y="574675"/>
                </a:lnTo>
                <a:lnTo>
                  <a:pt x="0" y="574675"/>
                </a:lnTo>
                <a:lnTo>
                  <a:pt x="0" y="0"/>
                </a:lnTo>
                <a:close/>
              </a:path>
            </a:pathLst>
          </a:custGeom>
          <a:ln w="12700">
            <a:solidFill>
              <a:srgbClr val="C0C0C0"/>
            </a:solidFill>
          </a:ln>
        </p:spPr>
        <p:txBody>
          <a:bodyPr wrap="square" lIns="0" tIns="0" rIns="0" bIns="0" rtlCol="0">
            <a:noAutofit/>
          </a:bodyPr>
          <a:lstStyle/>
          <a:p>
            <a:endParaRPr dirty="0"/>
          </a:p>
        </p:txBody>
      </p:sp>
      <p:sp>
        <p:nvSpPr>
          <p:cNvPr id="26" name="object 26"/>
          <p:cNvSpPr/>
          <p:nvPr/>
        </p:nvSpPr>
        <p:spPr>
          <a:xfrm>
            <a:off x="1143000" y="4724400"/>
            <a:ext cx="390525" cy="574675"/>
          </a:xfrm>
          <a:custGeom>
            <a:avLst/>
            <a:gdLst/>
            <a:ahLst/>
            <a:cxnLst/>
            <a:rect l="l" t="t" r="r" b="b"/>
            <a:pathLst>
              <a:path w="390525" h="574675">
                <a:moveTo>
                  <a:pt x="0" y="574675"/>
                </a:moveTo>
                <a:lnTo>
                  <a:pt x="390525" y="574675"/>
                </a:lnTo>
                <a:lnTo>
                  <a:pt x="390525" y="0"/>
                </a:lnTo>
                <a:lnTo>
                  <a:pt x="0" y="0"/>
                </a:lnTo>
                <a:lnTo>
                  <a:pt x="0" y="574675"/>
                </a:lnTo>
                <a:close/>
              </a:path>
            </a:pathLst>
          </a:custGeom>
          <a:solidFill>
            <a:srgbClr val="F0F0F0"/>
          </a:solidFill>
        </p:spPr>
        <p:txBody>
          <a:bodyPr wrap="square" lIns="0" tIns="0" rIns="0" bIns="0" rtlCol="0">
            <a:noAutofit/>
          </a:bodyPr>
          <a:lstStyle/>
          <a:p>
            <a:endParaRPr dirty="0"/>
          </a:p>
        </p:txBody>
      </p:sp>
      <p:sp>
        <p:nvSpPr>
          <p:cNvPr id="27" name="object 27"/>
          <p:cNvSpPr/>
          <p:nvPr/>
        </p:nvSpPr>
        <p:spPr>
          <a:xfrm>
            <a:off x="1143000" y="4724400"/>
            <a:ext cx="390525" cy="574675"/>
          </a:xfrm>
          <a:custGeom>
            <a:avLst/>
            <a:gdLst/>
            <a:ahLst/>
            <a:cxnLst/>
            <a:rect l="l" t="t" r="r" b="b"/>
            <a:pathLst>
              <a:path w="390525" h="574675">
                <a:moveTo>
                  <a:pt x="0" y="0"/>
                </a:moveTo>
                <a:lnTo>
                  <a:pt x="390525" y="0"/>
                </a:lnTo>
                <a:lnTo>
                  <a:pt x="390525" y="574675"/>
                </a:lnTo>
                <a:lnTo>
                  <a:pt x="0" y="574675"/>
                </a:lnTo>
                <a:lnTo>
                  <a:pt x="0" y="0"/>
                </a:lnTo>
                <a:close/>
              </a:path>
            </a:pathLst>
          </a:custGeom>
          <a:ln w="12700">
            <a:solidFill>
              <a:srgbClr val="C0C0C0"/>
            </a:solidFill>
          </a:ln>
        </p:spPr>
        <p:txBody>
          <a:bodyPr wrap="square" lIns="0" tIns="0" rIns="0" bIns="0" rtlCol="0">
            <a:noAutofit/>
          </a:bodyPr>
          <a:lstStyle/>
          <a:p>
            <a:endParaRPr dirty="0"/>
          </a:p>
        </p:txBody>
      </p:sp>
      <p:sp>
        <p:nvSpPr>
          <p:cNvPr id="14" name="object 14"/>
          <p:cNvSpPr txBox="1"/>
          <p:nvPr/>
        </p:nvSpPr>
        <p:spPr>
          <a:xfrm>
            <a:off x="993140" y="783208"/>
            <a:ext cx="6242952" cy="431799"/>
          </a:xfrm>
          <a:prstGeom prst="rect">
            <a:avLst/>
          </a:prstGeom>
        </p:spPr>
        <p:txBody>
          <a:bodyPr wrap="square" lIns="0" tIns="0" rIns="0" bIns="0" rtlCol="0">
            <a:noAutofit/>
          </a:bodyPr>
          <a:lstStyle/>
          <a:p>
            <a:pPr marL="12700">
              <a:lnSpc>
                <a:spcPts val="3370"/>
              </a:lnSpc>
              <a:spcBef>
                <a:spcPts val="168"/>
              </a:spcBef>
            </a:pPr>
            <a:r>
              <a:rPr sz="3200" b="1" spc="0" dirty="0">
                <a:solidFill>
                  <a:srgbClr val="062B54"/>
                </a:solidFill>
                <a:latin typeface="Arial"/>
                <a:cs typeface="Arial"/>
              </a:rPr>
              <a:t>CSCI</a:t>
            </a:r>
            <a:r>
              <a:rPr sz="3200" b="1" spc="-4" dirty="0">
                <a:solidFill>
                  <a:srgbClr val="062B54"/>
                </a:solidFill>
                <a:latin typeface="Arial"/>
                <a:cs typeface="Arial"/>
              </a:rPr>
              <a:t>-</a:t>
            </a:r>
            <a:r>
              <a:rPr sz="3200" b="1" spc="4" dirty="0">
                <a:solidFill>
                  <a:srgbClr val="062B54"/>
                </a:solidFill>
                <a:latin typeface="Arial"/>
                <a:cs typeface="Arial"/>
              </a:rPr>
              <a:t>E</a:t>
            </a:r>
            <a:r>
              <a:rPr lang="en-US" sz="3200" b="1" spc="-4" dirty="0">
                <a:solidFill>
                  <a:srgbClr val="062B54"/>
                </a:solidFill>
                <a:latin typeface="Arial"/>
                <a:cs typeface="Arial"/>
              </a:rPr>
              <a:t>89</a:t>
            </a:r>
            <a:r>
              <a:rPr sz="3200" b="1" spc="0" dirty="0">
                <a:solidFill>
                  <a:srgbClr val="062B54"/>
                </a:solidFill>
                <a:latin typeface="Arial"/>
                <a:cs typeface="Arial"/>
              </a:rPr>
              <a:t>, </a:t>
            </a:r>
            <a:r>
              <a:rPr lang="en-US" sz="3200" b="1" spc="4" dirty="0">
                <a:solidFill>
                  <a:srgbClr val="062B54"/>
                </a:solidFill>
                <a:latin typeface="Arial"/>
                <a:cs typeface="Arial"/>
              </a:rPr>
              <a:t>Lab</a:t>
            </a:r>
            <a:r>
              <a:rPr sz="3200" b="1" spc="0" dirty="0">
                <a:solidFill>
                  <a:srgbClr val="062B54"/>
                </a:solidFill>
                <a:latin typeface="Arial"/>
                <a:cs typeface="Arial"/>
              </a:rPr>
              <a:t> </a:t>
            </a:r>
            <a:r>
              <a:rPr lang="en-US" sz="3200" b="1" spc="-4" dirty="0">
                <a:solidFill>
                  <a:srgbClr val="062B54"/>
                </a:solidFill>
                <a:latin typeface="Arial"/>
                <a:cs typeface="Arial"/>
              </a:rPr>
              <a:t>6</a:t>
            </a:r>
            <a:r>
              <a:rPr sz="3200" b="1" spc="0" dirty="0">
                <a:solidFill>
                  <a:srgbClr val="062B54"/>
                </a:solidFill>
                <a:latin typeface="Arial"/>
                <a:cs typeface="Arial"/>
              </a:rPr>
              <a:t>, </a:t>
            </a:r>
            <a:r>
              <a:rPr lang="en-US" sz="3200" b="1" spc="-4" dirty="0">
                <a:solidFill>
                  <a:srgbClr val="062B54"/>
                </a:solidFill>
                <a:latin typeface="Arial"/>
                <a:cs typeface="Arial"/>
              </a:rPr>
              <a:t>3</a:t>
            </a:r>
            <a:r>
              <a:rPr sz="3200" b="1" spc="-4" dirty="0">
                <a:solidFill>
                  <a:srgbClr val="062B54"/>
                </a:solidFill>
                <a:latin typeface="Arial"/>
                <a:cs typeface="Arial"/>
              </a:rPr>
              <a:t>-</a:t>
            </a:r>
            <a:r>
              <a:rPr lang="en-US" sz="3200" b="1" spc="-4" dirty="0">
                <a:solidFill>
                  <a:srgbClr val="062B54"/>
                </a:solidFill>
                <a:latin typeface="Arial"/>
                <a:cs typeface="Arial"/>
              </a:rPr>
              <a:t>04</a:t>
            </a:r>
            <a:r>
              <a:rPr sz="3200" b="1" spc="-4" dirty="0">
                <a:solidFill>
                  <a:srgbClr val="062B54"/>
                </a:solidFill>
                <a:latin typeface="Arial"/>
                <a:cs typeface="Arial"/>
              </a:rPr>
              <a:t>-201</a:t>
            </a:r>
            <a:r>
              <a:rPr lang="en-US" sz="3200" b="1" spc="-4" dirty="0">
                <a:solidFill>
                  <a:srgbClr val="062B54"/>
                </a:solidFill>
                <a:latin typeface="Arial"/>
                <a:cs typeface="Arial"/>
              </a:rPr>
              <a:t>8</a:t>
            </a:r>
            <a:endParaRPr sz="3200" dirty="0">
              <a:latin typeface="Arial"/>
              <a:cs typeface="Arial"/>
            </a:endParaRPr>
          </a:p>
        </p:txBody>
      </p:sp>
      <p:sp>
        <p:nvSpPr>
          <p:cNvPr id="13" name="object 13"/>
          <p:cNvSpPr txBox="1"/>
          <p:nvPr/>
        </p:nvSpPr>
        <p:spPr>
          <a:xfrm>
            <a:off x="1292225" y="1408048"/>
            <a:ext cx="1798880" cy="431799"/>
          </a:xfrm>
          <a:prstGeom prst="rect">
            <a:avLst/>
          </a:prstGeom>
        </p:spPr>
        <p:txBody>
          <a:bodyPr wrap="square" lIns="0" tIns="0" rIns="0" bIns="0" rtlCol="0">
            <a:noAutofit/>
          </a:bodyPr>
          <a:lstStyle/>
          <a:p>
            <a:pPr marL="12700">
              <a:lnSpc>
                <a:spcPts val="3370"/>
              </a:lnSpc>
              <a:spcBef>
                <a:spcPts val="168"/>
              </a:spcBef>
            </a:pPr>
            <a:r>
              <a:rPr sz="3200" b="1" spc="-4" dirty="0">
                <a:latin typeface="Arial"/>
                <a:cs typeface="Arial"/>
              </a:rPr>
              <a:t>Lea</a:t>
            </a:r>
            <a:r>
              <a:rPr sz="3200" b="1" spc="4" dirty="0">
                <a:latin typeface="Arial"/>
                <a:cs typeface="Arial"/>
              </a:rPr>
              <a:t>r</a:t>
            </a:r>
            <a:r>
              <a:rPr sz="3200" b="1" spc="-4" dirty="0">
                <a:latin typeface="Arial"/>
                <a:cs typeface="Arial"/>
              </a:rPr>
              <a:t>n</a:t>
            </a:r>
            <a:r>
              <a:rPr sz="3200" b="1" spc="0" dirty="0">
                <a:latin typeface="Arial"/>
                <a:cs typeface="Arial"/>
              </a:rPr>
              <a:t>i</a:t>
            </a:r>
            <a:r>
              <a:rPr sz="3200" b="1" spc="-4" dirty="0">
                <a:latin typeface="Arial"/>
                <a:cs typeface="Arial"/>
              </a:rPr>
              <a:t>ng</a:t>
            </a:r>
            <a:endParaRPr sz="3200" dirty="0">
              <a:latin typeface="Arial"/>
              <a:cs typeface="Arial"/>
            </a:endParaRPr>
          </a:p>
        </p:txBody>
      </p:sp>
      <p:sp>
        <p:nvSpPr>
          <p:cNvPr id="12" name="object 12"/>
          <p:cNvSpPr txBox="1"/>
          <p:nvPr/>
        </p:nvSpPr>
        <p:spPr>
          <a:xfrm>
            <a:off x="3117611" y="1408048"/>
            <a:ext cx="2137239" cy="431799"/>
          </a:xfrm>
          <a:prstGeom prst="rect">
            <a:avLst/>
          </a:prstGeom>
        </p:spPr>
        <p:txBody>
          <a:bodyPr wrap="square" lIns="0" tIns="0" rIns="0" bIns="0" rtlCol="0">
            <a:noAutofit/>
          </a:bodyPr>
          <a:lstStyle/>
          <a:p>
            <a:pPr marL="12700">
              <a:lnSpc>
                <a:spcPts val="3370"/>
              </a:lnSpc>
              <a:spcBef>
                <a:spcPts val="168"/>
              </a:spcBef>
            </a:pPr>
            <a:r>
              <a:rPr sz="3200" b="1" spc="0" dirty="0">
                <a:latin typeface="Arial"/>
                <a:cs typeface="Arial"/>
              </a:rPr>
              <a:t>O</a:t>
            </a:r>
            <a:r>
              <a:rPr sz="3200" b="1" spc="-4" dirty="0">
                <a:latin typeface="Arial"/>
                <a:cs typeface="Arial"/>
              </a:rPr>
              <a:t>b</a:t>
            </a:r>
            <a:r>
              <a:rPr sz="3200" b="1" spc="0" dirty="0">
                <a:latin typeface="Arial"/>
                <a:cs typeface="Arial"/>
              </a:rPr>
              <a:t>j</a:t>
            </a:r>
            <a:r>
              <a:rPr sz="3200" b="1" spc="-4" dirty="0">
                <a:latin typeface="Arial"/>
                <a:cs typeface="Arial"/>
              </a:rPr>
              <a:t>ect</a:t>
            </a:r>
            <a:r>
              <a:rPr sz="3200" b="1" spc="0" dirty="0">
                <a:latin typeface="Arial"/>
                <a:cs typeface="Arial"/>
              </a:rPr>
              <a:t>i</a:t>
            </a:r>
            <a:r>
              <a:rPr sz="3200" b="1" spc="-4" dirty="0">
                <a:latin typeface="Arial"/>
                <a:cs typeface="Arial"/>
              </a:rPr>
              <a:t>ves</a:t>
            </a:r>
            <a:endParaRPr sz="3200" dirty="0">
              <a:latin typeface="Arial"/>
              <a:cs typeface="Arial"/>
            </a:endParaRPr>
          </a:p>
        </p:txBody>
      </p:sp>
      <p:sp>
        <p:nvSpPr>
          <p:cNvPr id="11" name="object 11"/>
          <p:cNvSpPr txBox="1"/>
          <p:nvPr/>
        </p:nvSpPr>
        <p:spPr>
          <a:xfrm>
            <a:off x="5281040" y="1408048"/>
            <a:ext cx="492759" cy="431799"/>
          </a:xfrm>
          <a:prstGeom prst="rect">
            <a:avLst/>
          </a:prstGeom>
        </p:spPr>
        <p:txBody>
          <a:bodyPr wrap="square" lIns="0" tIns="0" rIns="0" bIns="0" rtlCol="0">
            <a:noAutofit/>
          </a:bodyPr>
          <a:lstStyle/>
          <a:p>
            <a:pPr marL="12700">
              <a:lnSpc>
                <a:spcPts val="3370"/>
              </a:lnSpc>
              <a:spcBef>
                <a:spcPts val="168"/>
              </a:spcBef>
            </a:pPr>
            <a:r>
              <a:rPr sz="3200" b="1" spc="0" dirty="0">
                <a:latin typeface="Arial"/>
                <a:cs typeface="Arial"/>
              </a:rPr>
              <a:t>…</a:t>
            </a:r>
            <a:endParaRPr sz="3200" dirty="0">
              <a:latin typeface="Arial"/>
              <a:cs typeface="Arial"/>
            </a:endParaRPr>
          </a:p>
        </p:txBody>
      </p:sp>
      <p:sp>
        <p:nvSpPr>
          <p:cNvPr id="9" name="object 9"/>
          <p:cNvSpPr txBox="1"/>
          <p:nvPr/>
        </p:nvSpPr>
        <p:spPr>
          <a:xfrm>
            <a:off x="1143000" y="4724400"/>
            <a:ext cx="388937" cy="574675"/>
          </a:xfrm>
          <a:prstGeom prst="rect">
            <a:avLst/>
          </a:prstGeom>
        </p:spPr>
        <p:txBody>
          <a:bodyPr wrap="square" lIns="0" tIns="0" rIns="0" bIns="0" rtlCol="0">
            <a:noAutofit/>
          </a:bodyPr>
          <a:lstStyle/>
          <a:p>
            <a:pPr>
              <a:lnSpc>
                <a:spcPts val="650"/>
              </a:lnSpc>
              <a:spcBef>
                <a:spcPts val="39"/>
              </a:spcBef>
            </a:pPr>
            <a:endParaRPr sz="650" dirty="0"/>
          </a:p>
          <a:p>
            <a:pPr marL="96043">
              <a:lnSpc>
                <a:spcPct val="95825"/>
              </a:lnSpc>
            </a:pPr>
            <a:r>
              <a:rPr sz="2800" b="1" spc="0" dirty="0">
                <a:solidFill>
                  <a:srgbClr val="D3001E"/>
                </a:solidFill>
                <a:latin typeface="Arial"/>
                <a:cs typeface="Arial"/>
              </a:rPr>
              <a:t>4</a:t>
            </a:r>
            <a:endParaRPr sz="2800" dirty="0">
              <a:latin typeface="Arial"/>
              <a:cs typeface="Arial"/>
            </a:endParaRPr>
          </a:p>
        </p:txBody>
      </p:sp>
      <p:sp>
        <p:nvSpPr>
          <p:cNvPr id="8" name="object 8"/>
          <p:cNvSpPr txBox="1"/>
          <p:nvPr/>
        </p:nvSpPr>
        <p:spPr>
          <a:xfrm>
            <a:off x="1447800" y="4724400"/>
            <a:ext cx="6773862" cy="574675"/>
          </a:xfrm>
          <a:prstGeom prst="rect">
            <a:avLst/>
          </a:prstGeom>
        </p:spPr>
        <p:txBody>
          <a:bodyPr wrap="square" lIns="0" tIns="0" rIns="0" bIns="0" rtlCol="0">
            <a:noAutofit/>
          </a:bodyPr>
          <a:lstStyle/>
          <a:p>
            <a:pPr>
              <a:lnSpc>
                <a:spcPts val="1000"/>
              </a:lnSpc>
              <a:spcBef>
                <a:spcPts val="42"/>
              </a:spcBef>
            </a:pPr>
            <a:endParaRPr sz="1000" dirty="0"/>
          </a:p>
          <a:p>
            <a:pPr marL="312102">
              <a:lnSpc>
                <a:spcPct val="95825"/>
              </a:lnSpc>
            </a:pPr>
            <a:r>
              <a:rPr lang="en-US" sz="2400" dirty="0">
                <a:latin typeface="Arial"/>
                <a:cs typeface="Arial"/>
              </a:rPr>
              <a:t>TBD - Assignment 6	</a:t>
            </a:r>
            <a:endParaRPr sz="2400" dirty="0">
              <a:latin typeface="Arial"/>
              <a:cs typeface="Arial"/>
            </a:endParaRPr>
          </a:p>
        </p:txBody>
      </p:sp>
      <p:sp>
        <p:nvSpPr>
          <p:cNvPr id="7" name="object 7"/>
          <p:cNvSpPr txBox="1"/>
          <p:nvPr/>
        </p:nvSpPr>
        <p:spPr>
          <a:xfrm>
            <a:off x="1109663" y="3854450"/>
            <a:ext cx="388937" cy="574675"/>
          </a:xfrm>
          <a:prstGeom prst="rect">
            <a:avLst/>
          </a:prstGeom>
        </p:spPr>
        <p:txBody>
          <a:bodyPr wrap="square" lIns="0" tIns="0" rIns="0" bIns="0" rtlCol="0">
            <a:noAutofit/>
          </a:bodyPr>
          <a:lstStyle/>
          <a:p>
            <a:pPr>
              <a:lnSpc>
                <a:spcPts val="650"/>
              </a:lnSpc>
              <a:spcBef>
                <a:spcPts val="39"/>
              </a:spcBef>
            </a:pPr>
            <a:endParaRPr sz="650" dirty="0"/>
          </a:p>
          <a:p>
            <a:pPr marL="96043">
              <a:lnSpc>
                <a:spcPct val="95825"/>
              </a:lnSpc>
            </a:pPr>
            <a:r>
              <a:rPr sz="2800" b="1" spc="0" dirty="0">
                <a:solidFill>
                  <a:srgbClr val="D3001E"/>
                </a:solidFill>
                <a:latin typeface="Arial"/>
                <a:cs typeface="Arial"/>
              </a:rPr>
              <a:t>3</a:t>
            </a:r>
            <a:endParaRPr sz="2800" dirty="0">
              <a:latin typeface="Arial"/>
              <a:cs typeface="Arial"/>
            </a:endParaRPr>
          </a:p>
        </p:txBody>
      </p:sp>
      <p:sp>
        <p:nvSpPr>
          <p:cNvPr id="6" name="object 6"/>
          <p:cNvSpPr txBox="1"/>
          <p:nvPr/>
        </p:nvSpPr>
        <p:spPr>
          <a:xfrm>
            <a:off x="1447800" y="3887722"/>
            <a:ext cx="6386513" cy="455678"/>
          </a:xfrm>
          <a:prstGeom prst="rect">
            <a:avLst/>
          </a:prstGeom>
        </p:spPr>
        <p:txBody>
          <a:bodyPr wrap="square" lIns="0" tIns="0" rIns="0" bIns="0" rtlCol="0">
            <a:noAutofit/>
          </a:bodyPr>
          <a:lstStyle/>
          <a:p>
            <a:pPr>
              <a:lnSpc>
                <a:spcPts val="950"/>
              </a:lnSpc>
              <a:spcBef>
                <a:spcPts val="37"/>
              </a:spcBef>
            </a:pPr>
            <a:endParaRPr sz="950" dirty="0"/>
          </a:p>
          <a:p>
            <a:pPr marL="269239">
              <a:lnSpc>
                <a:spcPct val="95825"/>
              </a:lnSpc>
            </a:pPr>
            <a:r>
              <a:rPr lang="en-US" sz="2400" spc="4" dirty="0">
                <a:latin typeface="Arial"/>
                <a:cs typeface="Arial"/>
              </a:rPr>
              <a:t>Week 6 – Lecture material</a:t>
            </a:r>
            <a:endParaRPr sz="2400" dirty="0">
              <a:latin typeface="Arial"/>
              <a:cs typeface="Arial"/>
            </a:endParaRPr>
          </a:p>
        </p:txBody>
      </p:sp>
      <p:sp>
        <p:nvSpPr>
          <p:cNvPr id="5" name="object 5"/>
          <p:cNvSpPr txBox="1"/>
          <p:nvPr/>
        </p:nvSpPr>
        <p:spPr>
          <a:xfrm>
            <a:off x="1109663" y="3005137"/>
            <a:ext cx="388937" cy="574675"/>
          </a:xfrm>
          <a:prstGeom prst="rect">
            <a:avLst/>
          </a:prstGeom>
        </p:spPr>
        <p:txBody>
          <a:bodyPr wrap="square" lIns="0" tIns="0" rIns="0" bIns="0" rtlCol="0">
            <a:noAutofit/>
          </a:bodyPr>
          <a:lstStyle/>
          <a:p>
            <a:pPr>
              <a:lnSpc>
                <a:spcPts val="650"/>
              </a:lnSpc>
              <a:spcBef>
                <a:spcPts val="39"/>
              </a:spcBef>
            </a:pPr>
            <a:endParaRPr sz="650" dirty="0"/>
          </a:p>
          <a:p>
            <a:pPr marL="96043">
              <a:lnSpc>
                <a:spcPct val="95825"/>
              </a:lnSpc>
            </a:pPr>
            <a:r>
              <a:rPr sz="2800" b="1" spc="0" dirty="0">
                <a:solidFill>
                  <a:srgbClr val="D3001E"/>
                </a:solidFill>
                <a:latin typeface="Arial"/>
                <a:cs typeface="Arial"/>
              </a:rPr>
              <a:t>2</a:t>
            </a:r>
            <a:endParaRPr sz="2800" dirty="0">
              <a:latin typeface="Arial"/>
              <a:cs typeface="Arial"/>
            </a:endParaRPr>
          </a:p>
        </p:txBody>
      </p:sp>
      <p:sp>
        <p:nvSpPr>
          <p:cNvPr id="4" name="object 4"/>
          <p:cNvSpPr txBox="1"/>
          <p:nvPr/>
        </p:nvSpPr>
        <p:spPr>
          <a:xfrm>
            <a:off x="1498600" y="3005137"/>
            <a:ext cx="6773862" cy="574675"/>
          </a:xfrm>
          <a:prstGeom prst="rect">
            <a:avLst/>
          </a:prstGeom>
        </p:spPr>
        <p:txBody>
          <a:bodyPr wrap="square" lIns="0" tIns="0" rIns="0" bIns="0" rtlCol="0">
            <a:noAutofit/>
          </a:bodyPr>
          <a:lstStyle/>
          <a:p>
            <a:pPr>
              <a:lnSpc>
                <a:spcPts val="750"/>
              </a:lnSpc>
              <a:spcBef>
                <a:spcPts val="5"/>
              </a:spcBef>
            </a:pPr>
            <a:endParaRPr sz="750" dirty="0"/>
          </a:p>
        </p:txBody>
      </p:sp>
      <p:sp>
        <p:nvSpPr>
          <p:cNvPr id="3" name="object 3"/>
          <p:cNvSpPr txBox="1"/>
          <p:nvPr/>
        </p:nvSpPr>
        <p:spPr>
          <a:xfrm>
            <a:off x="1109663" y="2133600"/>
            <a:ext cx="388937" cy="574675"/>
          </a:xfrm>
          <a:prstGeom prst="rect">
            <a:avLst/>
          </a:prstGeom>
        </p:spPr>
        <p:txBody>
          <a:bodyPr wrap="square" lIns="0" tIns="0" rIns="0" bIns="0" rtlCol="0">
            <a:noAutofit/>
          </a:bodyPr>
          <a:lstStyle/>
          <a:p>
            <a:pPr>
              <a:lnSpc>
                <a:spcPts val="650"/>
              </a:lnSpc>
              <a:spcBef>
                <a:spcPts val="39"/>
              </a:spcBef>
            </a:pPr>
            <a:endParaRPr sz="650" dirty="0"/>
          </a:p>
          <a:p>
            <a:pPr marL="96043">
              <a:lnSpc>
                <a:spcPct val="95825"/>
              </a:lnSpc>
            </a:pPr>
            <a:r>
              <a:rPr sz="2800" b="1" spc="0" dirty="0">
                <a:solidFill>
                  <a:srgbClr val="D6001E"/>
                </a:solidFill>
                <a:latin typeface="Arial"/>
                <a:cs typeface="Arial"/>
              </a:rPr>
              <a:t>1</a:t>
            </a:r>
            <a:endParaRPr sz="2800" dirty="0">
              <a:latin typeface="Arial"/>
              <a:cs typeface="Arial"/>
            </a:endParaRPr>
          </a:p>
        </p:txBody>
      </p:sp>
      <p:sp>
        <p:nvSpPr>
          <p:cNvPr id="2" name="object 2"/>
          <p:cNvSpPr txBox="1"/>
          <p:nvPr/>
        </p:nvSpPr>
        <p:spPr>
          <a:xfrm>
            <a:off x="1498600" y="2133600"/>
            <a:ext cx="6773862" cy="574675"/>
          </a:xfrm>
          <a:prstGeom prst="rect">
            <a:avLst/>
          </a:prstGeom>
        </p:spPr>
        <p:txBody>
          <a:bodyPr wrap="square" lIns="0" tIns="0" rIns="0" bIns="0" rtlCol="0">
            <a:noAutofit/>
          </a:bodyPr>
          <a:lstStyle/>
          <a:p>
            <a:pPr>
              <a:lnSpc>
                <a:spcPts val="1000"/>
              </a:lnSpc>
              <a:spcBef>
                <a:spcPts val="42"/>
              </a:spcBef>
            </a:pPr>
            <a:endParaRPr sz="1000" dirty="0"/>
          </a:p>
        </p:txBody>
      </p:sp>
      <p:sp>
        <p:nvSpPr>
          <p:cNvPr id="28" name="object 6">
            <a:extLst>
              <a:ext uri="{FF2B5EF4-FFF2-40B4-BE49-F238E27FC236}">
                <a16:creationId xmlns:a16="http://schemas.microsoft.com/office/drawing/2014/main" id="{5F5159AD-9304-4665-A159-EB05CA98DB38}"/>
              </a:ext>
            </a:extLst>
          </p:cNvPr>
          <p:cNvSpPr txBox="1"/>
          <p:nvPr/>
        </p:nvSpPr>
        <p:spPr>
          <a:xfrm>
            <a:off x="1447800" y="2168525"/>
            <a:ext cx="6773862" cy="574675"/>
          </a:xfrm>
          <a:prstGeom prst="rect">
            <a:avLst/>
          </a:prstGeom>
        </p:spPr>
        <p:txBody>
          <a:bodyPr wrap="square" lIns="0" tIns="0" rIns="0" bIns="0" rtlCol="0">
            <a:noAutofit/>
          </a:bodyPr>
          <a:lstStyle/>
          <a:p>
            <a:pPr>
              <a:lnSpc>
                <a:spcPts val="950"/>
              </a:lnSpc>
              <a:spcBef>
                <a:spcPts val="37"/>
              </a:spcBef>
            </a:pPr>
            <a:endParaRPr sz="950" dirty="0"/>
          </a:p>
          <a:p>
            <a:pPr marL="269239">
              <a:lnSpc>
                <a:spcPct val="95825"/>
              </a:lnSpc>
            </a:pPr>
            <a:r>
              <a:rPr lang="en-US" sz="2400" spc="4" dirty="0" err="1">
                <a:latin typeface="Arial"/>
                <a:cs typeface="Arial"/>
              </a:rPr>
              <a:t>Keras</a:t>
            </a:r>
            <a:r>
              <a:rPr lang="en-US" sz="2400" spc="4" dirty="0">
                <a:latin typeface="Arial"/>
                <a:cs typeface="Arial"/>
              </a:rPr>
              <a:t> Notes</a:t>
            </a:r>
            <a:endParaRPr sz="2400" dirty="0">
              <a:latin typeface="Arial"/>
              <a:cs typeface="Arial"/>
            </a:endParaRPr>
          </a:p>
        </p:txBody>
      </p:sp>
      <p:sp>
        <p:nvSpPr>
          <p:cNvPr id="29" name="object 6">
            <a:extLst>
              <a:ext uri="{FF2B5EF4-FFF2-40B4-BE49-F238E27FC236}">
                <a16:creationId xmlns:a16="http://schemas.microsoft.com/office/drawing/2014/main" id="{6703B71B-58C4-4CEA-88F7-0F134E8420E8}"/>
              </a:ext>
            </a:extLst>
          </p:cNvPr>
          <p:cNvSpPr txBox="1"/>
          <p:nvPr/>
        </p:nvSpPr>
        <p:spPr>
          <a:xfrm>
            <a:off x="1447800" y="3048000"/>
            <a:ext cx="6683375" cy="455678"/>
          </a:xfrm>
          <a:prstGeom prst="rect">
            <a:avLst/>
          </a:prstGeom>
        </p:spPr>
        <p:txBody>
          <a:bodyPr wrap="square" lIns="0" tIns="0" rIns="0" bIns="0" rtlCol="0">
            <a:noAutofit/>
          </a:bodyPr>
          <a:lstStyle/>
          <a:p>
            <a:pPr>
              <a:lnSpc>
                <a:spcPts val="950"/>
              </a:lnSpc>
              <a:spcBef>
                <a:spcPts val="37"/>
              </a:spcBef>
            </a:pPr>
            <a:endParaRPr sz="950" dirty="0"/>
          </a:p>
          <a:p>
            <a:pPr marL="269239">
              <a:lnSpc>
                <a:spcPct val="95825"/>
              </a:lnSpc>
            </a:pPr>
            <a:r>
              <a:rPr lang="en-US" sz="2400" dirty="0">
                <a:latin typeface="Arial"/>
                <a:cs typeface="Arial"/>
              </a:rPr>
              <a:t>Review Assignment 5</a:t>
            </a:r>
            <a:endParaRPr sz="24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0"/>
            <a:ext cx="9144000" cy="512763"/>
          </a:xfrm>
          <a:prstGeom prst="rect">
            <a:avLst/>
          </a:prstGeom>
          <a:blipFill>
            <a:blip r:embed="rId2" cstate="print"/>
            <a:stretch>
              <a:fillRect/>
            </a:stretch>
          </a:blipFill>
        </p:spPr>
        <p:txBody>
          <a:bodyPr wrap="square" lIns="0" tIns="0" rIns="0" bIns="0" rtlCol="0">
            <a:noAutofit/>
          </a:bodyPr>
          <a:lstStyle/>
          <a:p>
            <a:endParaRPr dirty="0"/>
          </a:p>
        </p:txBody>
      </p:sp>
      <p:sp>
        <p:nvSpPr>
          <p:cNvPr id="13" name="object 13"/>
          <p:cNvSpPr txBox="1"/>
          <p:nvPr/>
        </p:nvSpPr>
        <p:spPr>
          <a:xfrm>
            <a:off x="78740" y="141636"/>
            <a:ext cx="4188460" cy="330199"/>
          </a:xfrm>
          <a:prstGeom prst="rect">
            <a:avLst/>
          </a:prstGeom>
        </p:spPr>
        <p:txBody>
          <a:bodyPr wrap="square" lIns="0" tIns="0" rIns="0" bIns="0" rtlCol="0">
            <a:noAutofit/>
          </a:bodyPr>
          <a:lstStyle/>
          <a:p>
            <a:pPr marL="12700">
              <a:lnSpc>
                <a:spcPts val="2555"/>
              </a:lnSpc>
              <a:spcBef>
                <a:spcPts val="127"/>
              </a:spcBef>
            </a:pPr>
            <a:r>
              <a:rPr lang="en-US" sz="2400" b="1" spc="4" dirty="0">
                <a:solidFill>
                  <a:srgbClr val="FFFFFF"/>
                </a:solidFill>
                <a:latin typeface="Arial"/>
                <a:cs typeface="Arial"/>
              </a:rPr>
              <a:t>Homework and Piazza</a:t>
            </a:r>
            <a:endParaRPr sz="2400" dirty="0">
              <a:latin typeface="Arial"/>
              <a:cs typeface="Arial"/>
            </a:endParaRPr>
          </a:p>
        </p:txBody>
      </p:sp>
      <p:sp>
        <p:nvSpPr>
          <p:cNvPr id="12" name="object 12"/>
          <p:cNvSpPr txBox="1"/>
          <p:nvPr/>
        </p:nvSpPr>
        <p:spPr>
          <a:xfrm>
            <a:off x="154940" y="675057"/>
            <a:ext cx="177829" cy="330199"/>
          </a:xfrm>
          <a:prstGeom prst="rect">
            <a:avLst/>
          </a:prstGeom>
        </p:spPr>
        <p:txBody>
          <a:bodyPr wrap="square" lIns="0" tIns="0" rIns="0" bIns="0" rtlCol="0">
            <a:noAutofit/>
          </a:bodyPr>
          <a:lstStyle/>
          <a:p>
            <a:pPr marL="12700">
              <a:lnSpc>
                <a:spcPts val="2555"/>
              </a:lnSpc>
              <a:spcBef>
                <a:spcPts val="127"/>
              </a:spcBef>
            </a:pPr>
            <a:endParaRPr sz="2400" dirty="0">
              <a:latin typeface="Arial"/>
              <a:cs typeface="Arial"/>
            </a:endParaRPr>
          </a:p>
        </p:txBody>
      </p:sp>
      <p:sp>
        <p:nvSpPr>
          <p:cNvPr id="11" name="object 11"/>
          <p:cNvSpPr txBox="1"/>
          <p:nvPr/>
        </p:nvSpPr>
        <p:spPr>
          <a:xfrm>
            <a:off x="336960" y="675057"/>
            <a:ext cx="8426040" cy="5878143"/>
          </a:xfrm>
          <a:prstGeom prst="rect">
            <a:avLst/>
          </a:prstGeom>
        </p:spPr>
        <p:txBody>
          <a:bodyPr wrap="square" lIns="0" tIns="0" rIns="0" bIns="0" rtlCol="0">
            <a:noAutofit/>
          </a:bodyPr>
          <a:lstStyle/>
          <a:p>
            <a:pPr marL="355600" indent="-342900">
              <a:lnSpc>
                <a:spcPts val="2555"/>
              </a:lnSpc>
              <a:spcBef>
                <a:spcPts val="127"/>
              </a:spcBef>
              <a:buFont typeface="Wingdings" panose="05000000000000000000" pitchFamily="2" charset="2"/>
              <a:buChar char="Ø"/>
            </a:pPr>
            <a:r>
              <a:rPr sz="2400" spc="4" dirty="0">
                <a:solidFill>
                  <a:srgbClr val="1B518D"/>
                </a:solidFill>
                <a:cs typeface="Arial"/>
              </a:rPr>
              <a:t>Do</a:t>
            </a:r>
            <a:r>
              <a:rPr sz="2400" spc="0" dirty="0">
                <a:solidFill>
                  <a:srgbClr val="1B518D"/>
                </a:solidFill>
                <a:cs typeface="Arial"/>
              </a:rPr>
              <a:t>c</a:t>
            </a:r>
            <a:r>
              <a:rPr sz="2400" spc="4" dirty="0">
                <a:solidFill>
                  <a:srgbClr val="1B518D"/>
                </a:solidFill>
                <a:cs typeface="Arial"/>
              </a:rPr>
              <a:t>u</a:t>
            </a:r>
            <a:r>
              <a:rPr sz="2400" spc="0" dirty="0">
                <a:solidFill>
                  <a:srgbClr val="1B518D"/>
                </a:solidFill>
                <a:cs typeface="Arial"/>
              </a:rPr>
              <a:t>m</a:t>
            </a:r>
            <a:r>
              <a:rPr sz="2400" spc="4" dirty="0">
                <a:solidFill>
                  <a:srgbClr val="1B518D"/>
                </a:solidFill>
                <a:cs typeface="Arial"/>
              </a:rPr>
              <a:t>en</a:t>
            </a:r>
            <a:r>
              <a:rPr sz="2400" spc="0" dirty="0">
                <a:solidFill>
                  <a:srgbClr val="1B518D"/>
                </a:solidFill>
                <a:cs typeface="Arial"/>
              </a:rPr>
              <a:t>t</a:t>
            </a:r>
            <a:r>
              <a:rPr sz="2400" spc="-4" dirty="0">
                <a:solidFill>
                  <a:srgbClr val="1B518D"/>
                </a:solidFill>
                <a:cs typeface="Arial"/>
              </a:rPr>
              <a:t> </a:t>
            </a:r>
            <a:r>
              <a:rPr sz="2400" spc="0" dirty="0">
                <a:solidFill>
                  <a:srgbClr val="1B518D"/>
                </a:solidFill>
                <a:cs typeface="Arial"/>
              </a:rPr>
              <a:t>y</a:t>
            </a:r>
            <a:r>
              <a:rPr sz="2400" spc="4" dirty="0">
                <a:solidFill>
                  <a:srgbClr val="1B518D"/>
                </a:solidFill>
                <a:cs typeface="Arial"/>
              </a:rPr>
              <a:t>ou</a:t>
            </a:r>
            <a:r>
              <a:rPr sz="2400" spc="0" dirty="0">
                <a:solidFill>
                  <a:srgbClr val="1B518D"/>
                </a:solidFill>
                <a:cs typeface="Arial"/>
              </a:rPr>
              <a:t>r s</a:t>
            </a:r>
            <a:r>
              <a:rPr sz="2400" spc="4" dirty="0">
                <a:solidFill>
                  <a:srgbClr val="1B518D"/>
                </a:solidFill>
                <a:cs typeface="Arial"/>
              </a:rPr>
              <a:t>olu</a:t>
            </a:r>
            <a:r>
              <a:rPr sz="2400" spc="-4" dirty="0">
                <a:solidFill>
                  <a:srgbClr val="1B518D"/>
                </a:solidFill>
                <a:cs typeface="Arial"/>
              </a:rPr>
              <a:t>t</a:t>
            </a:r>
            <a:r>
              <a:rPr sz="2400" spc="4" dirty="0">
                <a:solidFill>
                  <a:srgbClr val="1B518D"/>
                </a:solidFill>
                <a:cs typeface="Arial"/>
              </a:rPr>
              <a:t>ion</a:t>
            </a:r>
            <a:r>
              <a:rPr sz="2400" spc="0" dirty="0">
                <a:solidFill>
                  <a:srgbClr val="1B518D"/>
                </a:solidFill>
                <a:cs typeface="Arial"/>
              </a:rPr>
              <a:t> </a:t>
            </a:r>
            <a:r>
              <a:rPr sz="2400" spc="4" dirty="0">
                <a:solidFill>
                  <a:srgbClr val="1B518D"/>
                </a:solidFill>
                <a:cs typeface="Arial"/>
              </a:rPr>
              <a:t>i</a:t>
            </a:r>
            <a:r>
              <a:rPr sz="2400" spc="0" dirty="0">
                <a:solidFill>
                  <a:srgbClr val="1B518D"/>
                </a:solidFill>
                <a:cs typeface="Arial"/>
              </a:rPr>
              <a:t>n </a:t>
            </a:r>
            <a:r>
              <a:rPr sz="2400" spc="4" dirty="0">
                <a:solidFill>
                  <a:srgbClr val="1B518D"/>
                </a:solidFill>
                <a:cs typeface="Arial"/>
              </a:rPr>
              <a:t>de</a:t>
            </a:r>
            <a:r>
              <a:rPr sz="2400" spc="-4" dirty="0">
                <a:solidFill>
                  <a:srgbClr val="1B518D"/>
                </a:solidFill>
                <a:cs typeface="Arial"/>
              </a:rPr>
              <a:t>t</a:t>
            </a:r>
            <a:r>
              <a:rPr sz="2400" spc="4" dirty="0">
                <a:solidFill>
                  <a:srgbClr val="1B518D"/>
                </a:solidFill>
                <a:cs typeface="Arial"/>
              </a:rPr>
              <a:t>ail</a:t>
            </a:r>
            <a:r>
              <a:rPr sz="2400" spc="0" dirty="0">
                <a:solidFill>
                  <a:srgbClr val="1B518D"/>
                </a:solidFill>
                <a:cs typeface="Arial"/>
              </a:rPr>
              <a:t>,</a:t>
            </a:r>
            <a:r>
              <a:rPr sz="2400" spc="-4" dirty="0">
                <a:solidFill>
                  <a:srgbClr val="1B518D"/>
                </a:solidFill>
                <a:cs typeface="Arial"/>
              </a:rPr>
              <a:t> </a:t>
            </a:r>
            <a:r>
              <a:rPr sz="2400" spc="4" dirty="0">
                <a:solidFill>
                  <a:srgbClr val="1B518D"/>
                </a:solidFill>
                <a:cs typeface="Arial"/>
              </a:rPr>
              <a:t>plea</a:t>
            </a:r>
            <a:r>
              <a:rPr sz="2400" spc="0" dirty="0">
                <a:solidFill>
                  <a:srgbClr val="1B518D"/>
                </a:solidFill>
                <a:cs typeface="Arial"/>
              </a:rPr>
              <a:t>se s</a:t>
            </a:r>
            <a:r>
              <a:rPr sz="2400" spc="4" dirty="0">
                <a:solidFill>
                  <a:srgbClr val="1B518D"/>
                </a:solidFill>
                <a:cs typeface="Arial"/>
              </a:rPr>
              <a:t>e</a:t>
            </a:r>
            <a:r>
              <a:rPr sz="2400" spc="0" dirty="0">
                <a:solidFill>
                  <a:srgbClr val="1B518D"/>
                </a:solidFill>
                <a:cs typeface="Arial"/>
              </a:rPr>
              <a:t>e s</a:t>
            </a:r>
            <a:r>
              <a:rPr sz="2400" spc="4" dirty="0">
                <a:solidFill>
                  <a:srgbClr val="1B518D"/>
                </a:solidFill>
                <a:cs typeface="Arial"/>
              </a:rPr>
              <a:t>o</a:t>
            </a:r>
            <a:r>
              <a:rPr sz="2400" spc="0" dirty="0">
                <a:solidFill>
                  <a:srgbClr val="1B518D"/>
                </a:solidFill>
                <a:cs typeface="Arial"/>
              </a:rPr>
              <a:t>me</a:t>
            </a:r>
            <a:r>
              <a:rPr lang="en-US" sz="2400" spc="0" dirty="0">
                <a:solidFill>
                  <a:srgbClr val="1B518D"/>
                </a:solidFill>
                <a:cs typeface="Arial"/>
              </a:rPr>
              <a:t> </a:t>
            </a:r>
            <a:r>
              <a:rPr sz="2400" spc="0" dirty="0">
                <a:solidFill>
                  <a:srgbClr val="1B518D"/>
                </a:solidFill>
                <a:cs typeface="Arial"/>
              </a:rPr>
              <a:t>s</a:t>
            </a:r>
            <a:r>
              <a:rPr sz="2400" spc="4" dirty="0">
                <a:solidFill>
                  <a:srgbClr val="1B518D"/>
                </a:solidFill>
                <a:cs typeface="Arial"/>
              </a:rPr>
              <a:t>how</a:t>
            </a:r>
            <a:r>
              <a:rPr sz="2400" spc="0" dirty="0">
                <a:solidFill>
                  <a:srgbClr val="1B518D"/>
                </a:solidFill>
                <a:cs typeface="Arial"/>
              </a:rPr>
              <a:t>c</a:t>
            </a:r>
            <a:r>
              <a:rPr sz="2400" spc="4" dirty="0">
                <a:solidFill>
                  <a:srgbClr val="1B518D"/>
                </a:solidFill>
                <a:cs typeface="Arial"/>
              </a:rPr>
              <a:t>a</a:t>
            </a:r>
            <a:r>
              <a:rPr sz="2400" spc="0" dirty="0">
                <a:solidFill>
                  <a:srgbClr val="1B518D"/>
                </a:solidFill>
                <a:cs typeface="Arial"/>
              </a:rPr>
              <a:t>s</a:t>
            </a:r>
            <a:r>
              <a:rPr sz="2400" spc="4" dirty="0">
                <a:solidFill>
                  <a:srgbClr val="1B518D"/>
                </a:solidFill>
                <a:cs typeface="Arial"/>
              </a:rPr>
              <a:t>e</a:t>
            </a:r>
            <a:r>
              <a:rPr sz="2400" spc="0" dirty="0">
                <a:solidFill>
                  <a:srgbClr val="1B518D"/>
                </a:solidFill>
                <a:cs typeface="Arial"/>
              </a:rPr>
              <a:t> s</a:t>
            </a:r>
            <a:r>
              <a:rPr sz="2400" spc="4" dirty="0">
                <a:solidFill>
                  <a:srgbClr val="1B518D"/>
                </a:solidFill>
                <a:cs typeface="Arial"/>
              </a:rPr>
              <a:t>olu</a:t>
            </a:r>
            <a:r>
              <a:rPr sz="2400" spc="-4" dirty="0">
                <a:solidFill>
                  <a:srgbClr val="1B518D"/>
                </a:solidFill>
                <a:cs typeface="Arial"/>
              </a:rPr>
              <a:t>t</a:t>
            </a:r>
            <a:r>
              <a:rPr sz="2400" spc="4" dirty="0">
                <a:solidFill>
                  <a:srgbClr val="1B518D"/>
                </a:solidFill>
                <a:cs typeface="Arial"/>
              </a:rPr>
              <a:t>ion</a:t>
            </a:r>
            <a:r>
              <a:rPr sz="2400" spc="0" dirty="0">
                <a:solidFill>
                  <a:srgbClr val="1B518D"/>
                </a:solidFill>
                <a:cs typeface="Arial"/>
              </a:rPr>
              <a:t>s</a:t>
            </a:r>
            <a:r>
              <a:rPr lang="en-US" sz="2400" spc="0" dirty="0">
                <a:solidFill>
                  <a:srgbClr val="1B518D"/>
                </a:solidFill>
                <a:cs typeface="Arial"/>
              </a:rPr>
              <a:t> every week</a:t>
            </a:r>
          </a:p>
          <a:p>
            <a:pPr marL="355600" indent="-342900">
              <a:lnSpc>
                <a:spcPts val="2555"/>
              </a:lnSpc>
              <a:spcBef>
                <a:spcPts val="127"/>
              </a:spcBef>
              <a:buFont typeface="Wingdings" panose="05000000000000000000" pitchFamily="2" charset="2"/>
              <a:buChar char="Ø"/>
            </a:pPr>
            <a:endParaRPr lang="en-US" sz="2400" spc="0" dirty="0">
              <a:solidFill>
                <a:srgbClr val="1B518D"/>
              </a:solidFill>
              <a:cs typeface="Arial"/>
            </a:endParaRPr>
          </a:p>
          <a:p>
            <a:pPr marL="355600" indent="-342900">
              <a:lnSpc>
                <a:spcPts val="2555"/>
              </a:lnSpc>
              <a:spcBef>
                <a:spcPts val="127"/>
              </a:spcBef>
              <a:buFont typeface="Wingdings" panose="05000000000000000000" pitchFamily="2" charset="2"/>
              <a:buChar char="Ø"/>
            </a:pPr>
            <a:r>
              <a:rPr lang="en-US" sz="2400" spc="4" dirty="0">
                <a:solidFill>
                  <a:srgbClr val="1B518D"/>
                </a:solidFill>
                <a:cs typeface="Arial"/>
              </a:rPr>
              <a:t>D</a:t>
            </a:r>
            <a:r>
              <a:rPr lang="en-US" sz="2400" dirty="0">
                <a:solidFill>
                  <a:srgbClr val="1B518D"/>
                </a:solidFill>
                <a:cs typeface="Arial"/>
              </a:rPr>
              <a:t>o </a:t>
            </a:r>
            <a:r>
              <a:rPr lang="en-US" sz="2400" spc="4" dirty="0">
                <a:solidFill>
                  <a:srgbClr val="FF0000"/>
                </a:solidFill>
                <a:cs typeface="Arial"/>
              </a:rPr>
              <a:t>N</a:t>
            </a:r>
            <a:r>
              <a:rPr lang="en-US" sz="2400" spc="-4" dirty="0">
                <a:solidFill>
                  <a:srgbClr val="FF0000"/>
                </a:solidFill>
                <a:cs typeface="Arial"/>
              </a:rPr>
              <a:t>O</a:t>
            </a:r>
            <a:r>
              <a:rPr lang="en-US" sz="2400" dirty="0">
                <a:solidFill>
                  <a:srgbClr val="FF0000"/>
                </a:solidFill>
                <a:cs typeface="Arial"/>
              </a:rPr>
              <a:t>T</a:t>
            </a:r>
            <a:r>
              <a:rPr lang="en-US" sz="2400" spc="-50" dirty="0">
                <a:solidFill>
                  <a:srgbClr val="FF0000"/>
                </a:solidFill>
                <a:cs typeface="Arial"/>
              </a:rPr>
              <a:t> </a:t>
            </a:r>
            <a:r>
              <a:rPr lang="en-US" sz="2400" spc="-4" dirty="0">
                <a:solidFill>
                  <a:srgbClr val="1B518D"/>
                </a:solidFill>
                <a:cs typeface="Arial"/>
              </a:rPr>
              <a:t>f</a:t>
            </a:r>
            <a:r>
              <a:rPr lang="en-US" sz="2400" dirty="0">
                <a:solidFill>
                  <a:srgbClr val="1B518D"/>
                </a:solidFill>
                <a:cs typeface="Arial"/>
              </a:rPr>
              <a:t>a</a:t>
            </a:r>
            <a:r>
              <a:rPr lang="en-US" sz="2400" spc="4" dirty="0">
                <a:solidFill>
                  <a:srgbClr val="1B518D"/>
                </a:solidFill>
                <a:cs typeface="Arial"/>
              </a:rPr>
              <a:t>l</a:t>
            </a:r>
            <a:r>
              <a:rPr lang="en-US" sz="2400" dirty="0">
                <a:solidFill>
                  <a:srgbClr val="1B518D"/>
                </a:solidFill>
                <a:cs typeface="Arial"/>
              </a:rPr>
              <a:t>l beh</a:t>
            </a:r>
            <a:r>
              <a:rPr lang="en-US" sz="2400" spc="4" dirty="0">
                <a:solidFill>
                  <a:srgbClr val="1B518D"/>
                </a:solidFill>
                <a:cs typeface="Arial"/>
              </a:rPr>
              <a:t>i</a:t>
            </a:r>
            <a:r>
              <a:rPr lang="en-US" sz="2400" dirty="0">
                <a:solidFill>
                  <a:srgbClr val="1B518D"/>
                </a:solidFill>
                <a:cs typeface="Arial"/>
              </a:rPr>
              <a:t>nd on </a:t>
            </a:r>
            <a:r>
              <a:rPr lang="en-US" sz="2400" spc="-4" dirty="0">
                <a:solidFill>
                  <a:srgbClr val="1B518D"/>
                </a:solidFill>
                <a:cs typeface="Arial"/>
              </a:rPr>
              <a:t>t</a:t>
            </a:r>
            <a:r>
              <a:rPr lang="en-US" sz="2400" dirty="0">
                <a:solidFill>
                  <a:srgbClr val="1B518D"/>
                </a:solidFill>
                <a:cs typeface="Arial"/>
              </a:rPr>
              <a:t>he</a:t>
            </a:r>
            <a:r>
              <a:rPr lang="en-US" sz="2400" spc="4" dirty="0">
                <a:solidFill>
                  <a:srgbClr val="1B518D"/>
                </a:solidFill>
                <a:cs typeface="Arial"/>
              </a:rPr>
              <a:t> homework</a:t>
            </a:r>
            <a:r>
              <a:rPr lang="en-US" sz="2400" dirty="0">
                <a:solidFill>
                  <a:srgbClr val="1B518D"/>
                </a:solidFill>
                <a:cs typeface="Arial"/>
              </a:rPr>
              <a:t>,</a:t>
            </a:r>
            <a:r>
              <a:rPr lang="en-US" sz="2400" spc="-4" dirty="0">
                <a:solidFill>
                  <a:srgbClr val="1B518D"/>
                </a:solidFill>
                <a:cs typeface="Arial"/>
              </a:rPr>
              <a:t> </a:t>
            </a:r>
            <a:r>
              <a:rPr lang="en-US" sz="2400" dirty="0">
                <a:solidFill>
                  <a:srgbClr val="1B518D"/>
                </a:solidFill>
                <a:cs typeface="Arial"/>
              </a:rPr>
              <a:t>do not</a:t>
            </a:r>
            <a:r>
              <a:rPr lang="en-US" sz="2400" spc="-4" dirty="0">
                <a:solidFill>
                  <a:srgbClr val="1B518D"/>
                </a:solidFill>
                <a:cs typeface="Arial"/>
              </a:rPr>
              <a:t> </a:t>
            </a:r>
            <a:r>
              <a:rPr lang="en-US" sz="2400" spc="4" dirty="0">
                <a:solidFill>
                  <a:srgbClr val="1B518D"/>
                </a:solidFill>
                <a:cs typeface="Arial"/>
              </a:rPr>
              <a:t>w</a:t>
            </a:r>
            <a:r>
              <a:rPr lang="en-US" sz="2400" dirty="0">
                <a:solidFill>
                  <a:srgbClr val="1B518D"/>
                </a:solidFill>
                <a:cs typeface="Arial"/>
              </a:rPr>
              <a:t>a</a:t>
            </a:r>
            <a:r>
              <a:rPr lang="en-US" sz="2400" spc="4" dirty="0">
                <a:solidFill>
                  <a:srgbClr val="1B518D"/>
                </a:solidFill>
                <a:cs typeface="Arial"/>
              </a:rPr>
              <a:t>i</a:t>
            </a:r>
            <a:r>
              <a:rPr lang="en-US" sz="2400" dirty="0">
                <a:solidFill>
                  <a:srgbClr val="1B518D"/>
                </a:solidFill>
                <a:cs typeface="Arial"/>
              </a:rPr>
              <a:t>t</a:t>
            </a:r>
            <a:r>
              <a:rPr lang="en-US" sz="2400" spc="-4" dirty="0">
                <a:solidFill>
                  <a:srgbClr val="1B518D"/>
                </a:solidFill>
                <a:cs typeface="Arial"/>
              </a:rPr>
              <a:t> t</a:t>
            </a:r>
            <a:r>
              <a:rPr lang="en-US" sz="2400" spc="4" dirty="0">
                <a:solidFill>
                  <a:srgbClr val="1B518D"/>
                </a:solidFill>
                <a:cs typeface="Arial"/>
              </a:rPr>
              <a:t>il</a:t>
            </a:r>
            <a:r>
              <a:rPr lang="en-US" sz="2400" dirty="0">
                <a:solidFill>
                  <a:srgbClr val="1B518D"/>
                </a:solidFill>
                <a:cs typeface="Arial"/>
              </a:rPr>
              <a:t>l </a:t>
            </a:r>
            <a:r>
              <a:rPr lang="en-US" sz="2400" spc="-4" dirty="0">
                <a:solidFill>
                  <a:srgbClr val="1B518D"/>
                </a:solidFill>
                <a:cs typeface="Arial"/>
              </a:rPr>
              <a:t>T</a:t>
            </a:r>
            <a:r>
              <a:rPr lang="en-US" sz="2400" spc="4" dirty="0">
                <a:solidFill>
                  <a:srgbClr val="1B518D"/>
                </a:solidFill>
                <a:cs typeface="Arial"/>
              </a:rPr>
              <a:t>hu</a:t>
            </a:r>
            <a:r>
              <a:rPr lang="en-US" sz="2400" dirty="0">
                <a:solidFill>
                  <a:srgbClr val="1B518D"/>
                </a:solidFill>
                <a:cs typeface="Arial"/>
              </a:rPr>
              <a:t>rs</a:t>
            </a:r>
            <a:r>
              <a:rPr lang="en-US" sz="2400" spc="4" dirty="0">
                <a:solidFill>
                  <a:srgbClr val="1B518D"/>
                </a:solidFill>
                <a:cs typeface="Arial"/>
              </a:rPr>
              <a:t>da</a:t>
            </a:r>
            <a:r>
              <a:rPr lang="en-US" sz="2400" dirty="0">
                <a:solidFill>
                  <a:srgbClr val="1B518D"/>
                </a:solidFill>
                <a:cs typeface="Arial"/>
              </a:rPr>
              <a:t>y </a:t>
            </a:r>
            <a:r>
              <a:rPr lang="en-US" sz="2400" spc="-4" dirty="0">
                <a:solidFill>
                  <a:srgbClr val="1B518D"/>
                </a:solidFill>
                <a:cs typeface="Arial"/>
              </a:rPr>
              <a:t>t</a:t>
            </a:r>
            <a:r>
              <a:rPr lang="en-US" sz="2400" dirty="0">
                <a:solidFill>
                  <a:srgbClr val="1B518D"/>
                </a:solidFill>
                <a:cs typeface="Arial"/>
              </a:rPr>
              <a:t>o r</a:t>
            </a:r>
            <a:r>
              <a:rPr lang="en-US" sz="2400" spc="4" dirty="0">
                <a:solidFill>
                  <a:srgbClr val="1B518D"/>
                </a:solidFill>
                <a:cs typeface="Arial"/>
              </a:rPr>
              <a:t>ea</a:t>
            </a:r>
            <a:r>
              <a:rPr lang="en-US" sz="2400" dirty="0">
                <a:solidFill>
                  <a:srgbClr val="1B518D"/>
                </a:solidFill>
                <a:cs typeface="Arial"/>
              </a:rPr>
              <a:t>d </a:t>
            </a:r>
            <a:r>
              <a:rPr lang="en-US" sz="2400" spc="-4" dirty="0">
                <a:solidFill>
                  <a:srgbClr val="1B518D"/>
                </a:solidFill>
                <a:cs typeface="Arial"/>
              </a:rPr>
              <a:t>t</a:t>
            </a:r>
            <a:r>
              <a:rPr lang="en-US" sz="2400" spc="4" dirty="0">
                <a:solidFill>
                  <a:srgbClr val="1B518D"/>
                </a:solidFill>
                <a:cs typeface="Arial"/>
              </a:rPr>
              <a:t>h</a:t>
            </a:r>
            <a:r>
              <a:rPr lang="en-US" sz="2400" dirty="0">
                <a:solidFill>
                  <a:srgbClr val="1B518D"/>
                </a:solidFill>
                <a:cs typeface="Arial"/>
              </a:rPr>
              <a:t>e </a:t>
            </a:r>
            <a:r>
              <a:rPr lang="en-US" sz="2400" spc="4" dirty="0">
                <a:solidFill>
                  <a:srgbClr val="1B518D"/>
                </a:solidFill>
                <a:cs typeface="Arial"/>
              </a:rPr>
              <a:t>a</a:t>
            </a:r>
            <a:r>
              <a:rPr lang="en-US" sz="2400" dirty="0">
                <a:solidFill>
                  <a:srgbClr val="1B518D"/>
                </a:solidFill>
                <a:cs typeface="Arial"/>
              </a:rPr>
              <a:t>ss</a:t>
            </a:r>
            <a:r>
              <a:rPr lang="en-US" sz="2400" spc="4" dirty="0">
                <a:solidFill>
                  <a:srgbClr val="1B518D"/>
                </a:solidFill>
                <a:cs typeface="Arial"/>
              </a:rPr>
              <a:t>ign</a:t>
            </a:r>
            <a:r>
              <a:rPr lang="en-US" sz="2400" dirty="0">
                <a:solidFill>
                  <a:srgbClr val="1B518D"/>
                </a:solidFill>
                <a:cs typeface="Arial"/>
              </a:rPr>
              <a:t>m</a:t>
            </a:r>
            <a:r>
              <a:rPr lang="en-US" sz="2400" spc="4" dirty="0">
                <a:solidFill>
                  <a:srgbClr val="1B518D"/>
                </a:solidFill>
                <a:cs typeface="Arial"/>
              </a:rPr>
              <a:t>en</a:t>
            </a:r>
            <a:r>
              <a:rPr lang="en-US" sz="2400" spc="-4" dirty="0">
                <a:solidFill>
                  <a:srgbClr val="1B518D"/>
                </a:solidFill>
                <a:cs typeface="Arial"/>
              </a:rPr>
              <a:t>t</a:t>
            </a:r>
            <a:r>
              <a:rPr lang="en-US" sz="2400" dirty="0">
                <a:solidFill>
                  <a:srgbClr val="1B518D"/>
                </a:solidFill>
                <a:cs typeface="Arial"/>
              </a:rPr>
              <a:t>.</a:t>
            </a:r>
            <a:r>
              <a:rPr lang="en-US" sz="2400" spc="-4" dirty="0">
                <a:solidFill>
                  <a:srgbClr val="1B518D"/>
                </a:solidFill>
                <a:cs typeface="Arial"/>
              </a:rPr>
              <a:t> </a:t>
            </a:r>
            <a:r>
              <a:rPr lang="en-US" sz="2400" dirty="0">
                <a:solidFill>
                  <a:srgbClr val="1B518D"/>
                </a:solidFill>
                <a:cs typeface="Arial"/>
              </a:rPr>
              <a:t>P</a:t>
            </a:r>
            <a:r>
              <a:rPr lang="en-US" sz="2400" spc="4" dirty="0">
                <a:solidFill>
                  <a:srgbClr val="1B518D"/>
                </a:solidFill>
                <a:cs typeface="Arial"/>
              </a:rPr>
              <a:t>lea</a:t>
            </a:r>
            <a:r>
              <a:rPr lang="en-US" sz="2400" dirty="0">
                <a:solidFill>
                  <a:srgbClr val="1B518D"/>
                </a:solidFill>
                <a:cs typeface="Arial"/>
              </a:rPr>
              <a:t>se s</a:t>
            </a:r>
            <a:r>
              <a:rPr lang="en-US" sz="2400" spc="-4" dirty="0">
                <a:solidFill>
                  <a:srgbClr val="1B518D"/>
                </a:solidFill>
                <a:cs typeface="Arial"/>
              </a:rPr>
              <a:t>t</a:t>
            </a:r>
            <a:r>
              <a:rPr lang="en-US" sz="2400" spc="4" dirty="0">
                <a:solidFill>
                  <a:srgbClr val="1B518D"/>
                </a:solidFill>
                <a:cs typeface="Arial"/>
              </a:rPr>
              <a:t>a</a:t>
            </a:r>
            <a:r>
              <a:rPr lang="en-US" sz="2400" dirty="0">
                <a:solidFill>
                  <a:srgbClr val="1B518D"/>
                </a:solidFill>
                <a:cs typeface="Arial"/>
              </a:rPr>
              <a:t>rt</a:t>
            </a:r>
            <a:r>
              <a:rPr lang="en-US" sz="2400" spc="-4" dirty="0">
                <a:solidFill>
                  <a:srgbClr val="1B518D"/>
                </a:solidFill>
                <a:cs typeface="Arial"/>
              </a:rPr>
              <a:t> </a:t>
            </a:r>
            <a:r>
              <a:rPr lang="en-US" sz="2400" spc="4" dirty="0">
                <a:solidFill>
                  <a:srgbClr val="1B518D"/>
                </a:solidFill>
                <a:cs typeface="Arial"/>
              </a:rPr>
              <a:t>o</a:t>
            </a:r>
            <a:r>
              <a:rPr lang="en-US" sz="2400" dirty="0">
                <a:solidFill>
                  <a:srgbClr val="1B518D"/>
                </a:solidFill>
                <a:cs typeface="Arial"/>
              </a:rPr>
              <a:t>n </a:t>
            </a:r>
            <a:r>
              <a:rPr lang="en-US" sz="2400" spc="4" dirty="0">
                <a:solidFill>
                  <a:srgbClr val="1B518D"/>
                </a:solidFill>
                <a:cs typeface="Arial"/>
              </a:rPr>
              <a:t>i</a:t>
            </a:r>
            <a:r>
              <a:rPr lang="en-US" sz="2400" dirty="0">
                <a:solidFill>
                  <a:srgbClr val="1B518D"/>
                </a:solidFill>
                <a:cs typeface="Arial"/>
              </a:rPr>
              <a:t>t</a:t>
            </a:r>
            <a:r>
              <a:rPr lang="en-US" sz="2400" spc="-4" dirty="0">
                <a:solidFill>
                  <a:srgbClr val="1B518D"/>
                </a:solidFill>
                <a:cs typeface="Arial"/>
              </a:rPr>
              <a:t> </a:t>
            </a:r>
            <a:r>
              <a:rPr lang="en-US" sz="2400" dirty="0">
                <a:solidFill>
                  <a:srgbClr val="1B518D"/>
                </a:solidFill>
                <a:cs typeface="Arial"/>
              </a:rPr>
              <a:t>r</a:t>
            </a:r>
            <a:r>
              <a:rPr lang="en-US" sz="2400" spc="4" dirty="0">
                <a:solidFill>
                  <a:srgbClr val="1B518D"/>
                </a:solidFill>
                <a:cs typeface="Arial"/>
              </a:rPr>
              <a:t>igh</a:t>
            </a:r>
            <a:r>
              <a:rPr lang="en-US" sz="2400" dirty="0">
                <a:solidFill>
                  <a:srgbClr val="1B518D"/>
                </a:solidFill>
                <a:cs typeface="Arial"/>
              </a:rPr>
              <a:t>t </a:t>
            </a:r>
            <a:r>
              <a:rPr lang="en-US" sz="2400" spc="4" dirty="0">
                <a:solidFill>
                  <a:srgbClr val="1B518D"/>
                </a:solidFill>
                <a:cs typeface="Arial"/>
              </a:rPr>
              <a:t>awa</a:t>
            </a:r>
            <a:r>
              <a:rPr lang="en-US" sz="2400" spc="-175" dirty="0">
                <a:solidFill>
                  <a:srgbClr val="1B518D"/>
                </a:solidFill>
                <a:cs typeface="Arial"/>
              </a:rPr>
              <a:t>y</a:t>
            </a:r>
            <a:r>
              <a:rPr lang="en-US" sz="2400" dirty="0">
                <a:solidFill>
                  <a:srgbClr val="1B518D"/>
                </a:solidFill>
                <a:cs typeface="Arial"/>
              </a:rPr>
              <a:t>.</a:t>
            </a:r>
          </a:p>
          <a:p>
            <a:pPr marL="355600" indent="-342900">
              <a:lnSpc>
                <a:spcPts val="2555"/>
              </a:lnSpc>
              <a:spcBef>
                <a:spcPts val="127"/>
              </a:spcBef>
              <a:buFont typeface="Wingdings" panose="05000000000000000000" pitchFamily="2" charset="2"/>
              <a:buChar char="Ø"/>
            </a:pPr>
            <a:endParaRPr lang="en-US" sz="2400" spc="4" dirty="0">
              <a:solidFill>
                <a:srgbClr val="1B518D"/>
              </a:solidFill>
              <a:cs typeface="Arial"/>
            </a:endParaRPr>
          </a:p>
          <a:p>
            <a:pPr marL="355600" indent="-342900">
              <a:lnSpc>
                <a:spcPts val="2555"/>
              </a:lnSpc>
              <a:spcBef>
                <a:spcPts val="127"/>
              </a:spcBef>
              <a:buFont typeface="Wingdings" panose="05000000000000000000" pitchFamily="2" charset="2"/>
              <a:buChar char="Ø"/>
            </a:pPr>
            <a:r>
              <a:rPr lang="en-US" sz="2400" spc="4" dirty="0">
                <a:solidFill>
                  <a:srgbClr val="1B518D"/>
                </a:solidFill>
                <a:cs typeface="Arial"/>
              </a:rPr>
              <a:t>Rea</a:t>
            </a:r>
            <a:r>
              <a:rPr lang="en-US" sz="2400" dirty="0">
                <a:solidFill>
                  <a:srgbClr val="1B518D"/>
                </a:solidFill>
                <a:cs typeface="Arial"/>
              </a:rPr>
              <a:t>d </a:t>
            </a:r>
            <a:r>
              <a:rPr lang="en-US" sz="2400" spc="-4" dirty="0">
                <a:solidFill>
                  <a:srgbClr val="1B518D"/>
                </a:solidFill>
                <a:cs typeface="Arial"/>
              </a:rPr>
              <a:t>t</a:t>
            </a:r>
            <a:r>
              <a:rPr lang="en-US" sz="2400" spc="4" dirty="0">
                <a:solidFill>
                  <a:srgbClr val="1B518D"/>
                </a:solidFill>
                <a:cs typeface="Arial"/>
              </a:rPr>
              <a:t>h</a:t>
            </a:r>
            <a:r>
              <a:rPr lang="en-US" sz="2400" dirty="0">
                <a:solidFill>
                  <a:srgbClr val="1B518D"/>
                </a:solidFill>
                <a:cs typeface="Arial"/>
              </a:rPr>
              <a:t>e </a:t>
            </a:r>
            <a:r>
              <a:rPr lang="en-US" sz="2400" spc="4" dirty="0">
                <a:solidFill>
                  <a:srgbClr val="1B518D"/>
                </a:solidFill>
                <a:cs typeface="Arial"/>
              </a:rPr>
              <a:t>L</a:t>
            </a:r>
            <a:r>
              <a:rPr lang="en-US" sz="2400" dirty="0">
                <a:solidFill>
                  <a:srgbClr val="1B518D"/>
                </a:solidFill>
                <a:cs typeface="Arial"/>
              </a:rPr>
              <a:t>E</a:t>
            </a:r>
            <a:r>
              <a:rPr lang="en-US" sz="2400" spc="4" dirty="0">
                <a:solidFill>
                  <a:srgbClr val="1B518D"/>
                </a:solidFill>
                <a:cs typeface="Arial"/>
              </a:rPr>
              <a:t>C</a:t>
            </a:r>
            <a:r>
              <a:rPr lang="en-US" sz="2400" spc="-4" dirty="0">
                <a:solidFill>
                  <a:srgbClr val="1B518D"/>
                </a:solidFill>
                <a:cs typeface="Arial"/>
              </a:rPr>
              <a:t>T</a:t>
            </a:r>
            <a:r>
              <a:rPr lang="en-US" sz="2400" spc="4" dirty="0">
                <a:solidFill>
                  <a:srgbClr val="1B518D"/>
                </a:solidFill>
                <a:cs typeface="Arial"/>
              </a:rPr>
              <a:t>UR</a:t>
            </a:r>
            <a:r>
              <a:rPr lang="en-US" sz="2400" dirty="0">
                <a:solidFill>
                  <a:srgbClr val="1B518D"/>
                </a:solidFill>
                <a:cs typeface="Arial"/>
              </a:rPr>
              <a:t>E </a:t>
            </a:r>
            <a:r>
              <a:rPr lang="en-US" sz="2400" spc="4" dirty="0">
                <a:solidFill>
                  <a:srgbClr val="1B518D"/>
                </a:solidFill>
                <a:cs typeface="Arial"/>
              </a:rPr>
              <a:t>N</a:t>
            </a:r>
            <a:r>
              <a:rPr lang="en-US" sz="2400" spc="-4" dirty="0">
                <a:solidFill>
                  <a:srgbClr val="1B518D"/>
                </a:solidFill>
                <a:cs typeface="Arial"/>
              </a:rPr>
              <a:t>OT</a:t>
            </a:r>
            <a:r>
              <a:rPr lang="en-US" sz="2400" dirty="0">
                <a:solidFill>
                  <a:srgbClr val="1B518D"/>
                </a:solidFill>
                <a:cs typeface="Arial"/>
              </a:rPr>
              <a:t>ES – </a:t>
            </a:r>
            <a:r>
              <a:rPr lang="en-US" sz="2400" spc="4" dirty="0">
                <a:solidFill>
                  <a:srgbClr val="1B518D"/>
                </a:solidFill>
                <a:cs typeface="Arial"/>
              </a:rPr>
              <a:t>lo</a:t>
            </a:r>
            <a:r>
              <a:rPr lang="en-US" sz="2400" spc="-4" dirty="0">
                <a:solidFill>
                  <a:srgbClr val="1B518D"/>
                </a:solidFill>
                <a:cs typeface="Arial"/>
              </a:rPr>
              <a:t>t</a:t>
            </a:r>
            <a:r>
              <a:rPr lang="en-US" sz="2400" dirty="0">
                <a:solidFill>
                  <a:srgbClr val="1B518D"/>
                </a:solidFill>
                <a:cs typeface="Arial"/>
              </a:rPr>
              <a:t>s </a:t>
            </a:r>
            <a:r>
              <a:rPr lang="en-US" sz="2400" spc="4" dirty="0">
                <a:solidFill>
                  <a:srgbClr val="1B518D"/>
                </a:solidFill>
                <a:cs typeface="Arial"/>
              </a:rPr>
              <a:t>o</a:t>
            </a:r>
            <a:r>
              <a:rPr lang="en-US" sz="2400" dirty="0">
                <a:solidFill>
                  <a:srgbClr val="1B518D"/>
                </a:solidFill>
                <a:cs typeface="Arial"/>
              </a:rPr>
              <a:t>f</a:t>
            </a:r>
            <a:r>
              <a:rPr lang="en-US" sz="2400" spc="-4" dirty="0">
                <a:solidFill>
                  <a:srgbClr val="1B518D"/>
                </a:solidFill>
                <a:cs typeface="Arial"/>
              </a:rPr>
              <a:t> </a:t>
            </a:r>
            <a:r>
              <a:rPr lang="en-US" sz="2400" spc="4" dirty="0">
                <a:solidFill>
                  <a:srgbClr val="1B518D"/>
                </a:solidFill>
                <a:cs typeface="Arial"/>
              </a:rPr>
              <a:t>g</a:t>
            </a:r>
            <a:r>
              <a:rPr lang="en-US" sz="2400" dirty="0">
                <a:solidFill>
                  <a:srgbClr val="1B518D"/>
                </a:solidFill>
                <a:cs typeface="Arial"/>
              </a:rPr>
              <a:t>r</a:t>
            </a:r>
            <a:r>
              <a:rPr lang="en-US" sz="2400" spc="4" dirty="0">
                <a:solidFill>
                  <a:srgbClr val="1B518D"/>
                </a:solidFill>
                <a:cs typeface="Arial"/>
              </a:rPr>
              <a:t>ea</a:t>
            </a:r>
            <a:r>
              <a:rPr lang="en-US" sz="2400" dirty="0">
                <a:solidFill>
                  <a:srgbClr val="1B518D"/>
                </a:solidFill>
                <a:cs typeface="Arial"/>
              </a:rPr>
              <a:t>t</a:t>
            </a:r>
            <a:r>
              <a:rPr lang="en-US" sz="2400" spc="-4" dirty="0">
                <a:solidFill>
                  <a:srgbClr val="1B518D"/>
                </a:solidFill>
                <a:cs typeface="Arial"/>
              </a:rPr>
              <a:t> </a:t>
            </a:r>
            <a:r>
              <a:rPr lang="en-US" sz="2400" dirty="0">
                <a:solidFill>
                  <a:srgbClr val="1B518D"/>
                </a:solidFill>
                <a:cs typeface="Arial"/>
              </a:rPr>
              <a:t>c</a:t>
            </a:r>
            <a:r>
              <a:rPr lang="en-US" sz="2400" spc="4" dirty="0">
                <a:solidFill>
                  <a:srgbClr val="1B518D"/>
                </a:solidFill>
                <a:cs typeface="Arial"/>
              </a:rPr>
              <a:t>on</a:t>
            </a:r>
            <a:r>
              <a:rPr lang="en-US" sz="2400" spc="-4" dirty="0">
                <a:solidFill>
                  <a:srgbClr val="1B518D"/>
                </a:solidFill>
                <a:cs typeface="Arial"/>
              </a:rPr>
              <a:t>t</a:t>
            </a:r>
            <a:r>
              <a:rPr lang="en-US" sz="2400" spc="4" dirty="0">
                <a:solidFill>
                  <a:srgbClr val="1B518D"/>
                </a:solidFill>
                <a:cs typeface="Arial"/>
              </a:rPr>
              <a:t>en</a:t>
            </a:r>
            <a:r>
              <a:rPr lang="en-US" sz="2400" dirty="0">
                <a:solidFill>
                  <a:srgbClr val="1B518D"/>
                </a:solidFill>
                <a:cs typeface="Arial"/>
              </a:rPr>
              <a:t>t</a:t>
            </a:r>
            <a:r>
              <a:rPr lang="en-US" sz="2400" spc="-4" dirty="0">
                <a:solidFill>
                  <a:srgbClr val="1B518D"/>
                </a:solidFill>
                <a:cs typeface="Arial"/>
              </a:rPr>
              <a:t> </a:t>
            </a:r>
            <a:r>
              <a:rPr lang="en-US" sz="2400" spc="4" dirty="0">
                <a:solidFill>
                  <a:srgbClr val="1B518D"/>
                </a:solidFill>
                <a:cs typeface="Arial"/>
              </a:rPr>
              <a:t>i</a:t>
            </a:r>
            <a:r>
              <a:rPr lang="en-US" sz="2400" dirty="0">
                <a:solidFill>
                  <a:srgbClr val="1B518D"/>
                </a:solidFill>
                <a:cs typeface="Arial"/>
              </a:rPr>
              <a:t>n </a:t>
            </a:r>
            <a:r>
              <a:rPr lang="en-US" sz="2400" spc="-4" dirty="0">
                <a:solidFill>
                  <a:srgbClr val="1B518D"/>
                </a:solidFill>
                <a:cs typeface="Arial"/>
              </a:rPr>
              <a:t>t</a:t>
            </a:r>
            <a:r>
              <a:rPr lang="en-US" sz="2400" spc="4" dirty="0">
                <a:solidFill>
                  <a:srgbClr val="1B518D"/>
                </a:solidFill>
                <a:cs typeface="Arial"/>
              </a:rPr>
              <a:t>h</a:t>
            </a:r>
            <a:r>
              <a:rPr lang="en-US" sz="2400" dirty="0">
                <a:solidFill>
                  <a:srgbClr val="1B518D"/>
                </a:solidFill>
                <a:cs typeface="Arial"/>
              </a:rPr>
              <a:t>e </a:t>
            </a:r>
            <a:r>
              <a:rPr lang="en-US" sz="2400" spc="4" dirty="0">
                <a:solidFill>
                  <a:srgbClr val="1B518D"/>
                </a:solidFill>
                <a:cs typeface="Arial"/>
              </a:rPr>
              <a:t>no</a:t>
            </a:r>
            <a:r>
              <a:rPr lang="en-US" sz="2400" spc="-4" dirty="0">
                <a:solidFill>
                  <a:srgbClr val="1B518D"/>
                </a:solidFill>
                <a:cs typeface="Arial"/>
              </a:rPr>
              <a:t>t</a:t>
            </a:r>
            <a:r>
              <a:rPr lang="en-US" sz="2400" spc="4" dirty="0">
                <a:solidFill>
                  <a:srgbClr val="1B518D"/>
                </a:solidFill>
                <a:cs typeface="Arial"/>
              </a:rPr>
              <a:t>e</a:t>
            </a:r>
            <a:r>
              <a:rPr lang="en-US" sz="2400" dirty="0">
                <a:solidFill>
                  <a:srgbClr val="1B518D"/>
                </a:solidFill>
                <a:cs typeface="Arial"/>
              </a:rPr>
              <a:t>s.</a:t>
            </a:r>
          </a:p>
          <a:p>
            <a:pPr marL="355600" indent="-342900">
              <a:lnSpc>
                <a:spcPts val="2555"/>
              </a:lnSpc>
              <a:spcBef>
                <a:spcPts val="127"/>
              </a:spcBef>
              <a:buFont typeface="Wingdings" panose="05000000000000000000" pitchFamily="2" charset="2"/>
              <a:buChar char="Ø"/>
            </a:pPr>
            <a:endParaRPr lang="en-US" sz="2400" dirty="0">
              <a:solidFill>
                <a:srgbClr val="1B518D"/>
              </a:solidFill>
              <a:cs typeface="Arial"/>
            </a:endParaRPr>
          </a:p>
          <a:p>
            <a:pPr marL="355600" indent="-342900">
              <a:lnSpc>
                <a:spcPts val="2555"/>
              </a:lnSpc>
              <a:spcBef>
                <a:spcPts val="127"/>
              </a:spcBef>
              <a:buFont typeface="Wingdings" panose="05000000000000000000" pitchFamily="2" charset="2"/>
              <a:buChar char="Ø"/>
            </a:pPr>
            <a:r>
              <a:rPr lang="en-US" sz="2400" dirty="0">
                <a:solidFill>
                  <a:srgbClr val="1B518D"/>
                </a:solidFill>
                <a:cs typeface="Arial"/>
              </a:rPr>
              <a:t>Help each other out in Piazza</a:t>
            </a:r>
          </a:p>
          <a:p>
            <a:pPr marL="355600" indent="-342900">
              <a:lnSpc>
                <a:spcPts val="2555"/>
              </a:lnSpc>
              <a:spcBef>
                <a:spcPts val="127"/>
              </a:spcBef>
              <a:buFont typeface="Wingdings" panose="05000000000000000000" pitchFamily="2" charset="2"/>
              <a:buChar char="Ø"/>
            </a:pPr>
            <a:endParaRPr lang="en-US" sz="2400" dirty="0">
              <a:solidFill>
                <a:srgbClr val="1B518D"/>
              </a:solidFill>
              <a:cs typeface="Arial"/>
            </a:endParaRPr>
          </a:p>
          <a:p>
            <a:pPr marL="355600" indent="-342900">
              <a:lnSpc>
                <a:spcPts val="2555"/>
              </a:lnSpc>
              <a:spcBef>
                <a:spcPts val="127"/>
              </a:spcBef>
              <a:buFont typeface="Wingdings" panose="05000000000000000000" pitchFamily="2" charset="2"/>
              <a:buChar char="Ø"/>
            </a:pPr>
            <a:r>
              <a:rPr lang="en-US" sz="2400" dirty="0">
                <a:solidFill>
                  <a:srgbClr val="1B518D"/>
                </a:solidFill>
                <a:cs typeface="Arial"/>
              </a:rPr>
              <a:t>Each homework should be an individual effort. </a:t>
            </a:r>
          </a:p>
          <a:p>
            <a:pPr marL="355600" indent="-342900">
              <a:lnSpc>
                <a:spcPts val="2555"/>
              </a:lnSpc>
              <a:spcBef>
                <a:spcPts val="127"/>
              </a:spcBef>
              <a:buFont typeface="Wingdings" panose="05000000000000000000" pitchFamily="2" charset="2"/>
              <a:buChar char="Ø"/>
            </a:pPr>
            <a:endParaRPr lang="en-US" sz="2400" dirty="0">
              <a:solidFill>
                <a:srgbClr val="1B518D"/>
              </a:solidFill>
              <a:cs typeface="Arial"/>
            </a:endParaRPr>
          </a:p>
          <a:p>
            <a:pPr marL="355600" indent="-342900">
              <a:lnSpc>
                <a:spcPts val="2555"/>
              </a:lnSpc>
              <a:spcBef>
                <a:spcPts val="127"/>
              </a:spcBef>
              <a:buFont typeface="Wingdings" panose="05000000000000000000" pitchFamily="2" charset="2"/>
              <a:buChar char="Ø"/>
            </a:pPr>
            <a:r>
              <a:rPr lang="en-US" sz="2400" dirty="0">
                <a:solidFill>
                  <a:srgbClr val="1B518D"/>
                </a:solidFill>
                <a:cs typeface="Arial"/>
              </a:rPr>
              <a:t>Submit some code even if it is incomplete for partial credit</a:t>
            </a:r>
            <a:endParaRPr lang="en-US" sz="2800" i="1" spc="0" dirty="0">
              <a:solidFill>
                <a:srgbClr val="1B518D"/>
              </a:solidFill>
              <a:latin typeface="Arial"/>
              <a:cs typeface="Arial"/>
            </a:endParaRPr>
          </a:p>
        </p:txBody>
      </p:sp>
      <p:sp>
        <p:nvSpPr>
          <p:cNvPr id="9" name="object 9"/>
          <p:cNvSpPr txBox="1"/>
          <p:nvPr/>
        </p:nvSpPr>
        <p:spPr>
          <a:xfrm>
            <a:off x="336960" y="1600200"/>
            <a:ext cx="8229362" cy="1058397"/>
          </a:xfrm>
          <a:prstGeom prst="rect">
            <a:avLst/>
          </a:prstGeom>
        </p:spPr>
        <p:txBody>
          <a:bodyPr wrap="square" lIns="0" tIns="0" rIns="0" bIns="0" rtlCol="0">
            <a:noAutofit/>
          </a:bodyPr>
          <a:lstStyle/>
          <a:p>
            <a:pPr marL="12700" marR="39873">
              <a:lnSpc>
                <a:spcPts val="2555"/>
              </a:lnSpc>
              <a:spcBef>
                <a:spcPts val="127"/>
              </a:spcBef>
            </a:pPr>
            <a:endParaRPr sz="2800" dirty="0">
              <a:latin typeface="Arial"/>
              <a:cs typeface="Arial"/>
            </a:endParaRPr>
          </a:p>
        </p:txBody>
      </p:sp>
      <p:sp>
        <p:nvSpPr>
          <p:cNvPr id="2" name="object 2"/>
          <p:cNvSpPr txBox="1"/>
          <p:nvPr/>
        </p:nvSpPr>
        <p:spPr>
          <a:xfrm>
            <a:off x="336960" y="4167557"/>
            <a:ext cx="8229362" cy="785443"/>
          </a:xfrm>
          <a:prstGeom prst="rect">
            <a:avLst/>
          </a:prstGeom>
        </p:spPr>
        <p:txBody>
          <a:bodyPr wrap="square" lIns="0" tIns="0" rIns="0" bIns="0" rtlCol="0">
            <a:noAutofit/>
          </a:bodyPr>
          <a:lstStyle/>
          <a:p>
            <a:pPr marL="12700" marR="39873">
              <a:lnSpc>
                <a:spcPts val="2555"/>
              </a:lnSpc>
              <a:spcBef>
                <a:spcPts val="127"/>
              </a:spcBef>
            </a:pPr>
            <a:endParaRPr sz="24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0"/>
            <a:ext cx="9144000" cy="512763"/>
          </a:xfrm>
          <a:prstGeom prst="rect">
            <a:avLst/>
          </a:prstGeom>
          <a:blipFill>
            <a:blip r:embed="rId2" cstate="print"/>
            <a:stretch>
              <a:fillRect/>
            </a:stretch>
          </a:blipFill>
        </p:spPr>
        <p:txBody>
          <a:bodyPr wrap="square" lIns="0" tIns="0" rIns="0" bIns="0" rtlCol="0">
            <a:noAutofit/>
          </a:bodyPr>
          <a:lstStyle/>
          <a:p>
            <a:endParaRPr dirty="0"/>
          </a:p>
        </p:txBody>
      </p:sp>
      <p:sp>
        <p:nvSpPr>
          <p:cNvPr id="13" name="object 13"/>
          <p:cNvSpPr txBox="1"/>
          <p:nvPr/>
        </p:nvSpPr>
        <p:spPr>
          <a:xfrm>
            <a:off x="78740" y="141636"/>
            <a:ext cx="8684260" cy="330199"/>
          </a:xfrm>
          <a:prstGeom prst="rect">
            <a:avLst/>
          </a:prstGeom>
        </p:spPr>
        <p:txBody>
          <a:bodyPr wrap="square" lIns="0" tIns="0" rIns="0" bIns="0" rtlCol="0">
            <a:noAutofit/>
          </a:bodyPr>
          <a:lstStyle/>
          <a:p>
            <a:pPr marL="12700" algn="ctr">
              <a:lnSpc>
                <a:spcPts val="2555"/>
              </a:lnSpc>
              <a:spcBef>
                <a:spcPts val="127"/>
              </a:spcBef>
            </a:pPr>
            <a:r>
              <a:rPr lang="en-US" sz="2400" b="1" spc="4" dirty="0" err="1">
                <a:solidFill>
                  <a:srgbClr val="FFFFFF"/>
                </a:solidFill>
                <a:latin typeface="Arial"/>
                <a:cs typeface="Arial"/>
              </a:rPr>
              <a:t>Keras</a:t>
            </a:r>
            <a:r>
              <a:rPr lang="en-US" sz="2400" b="1" spc="4" dirty="0">
                <a:solidFill>
                  <a:srgbClr val="FFFFFF"/>
                </a:solidFill>
                <a:latin typeface="Arial"/>
                <a:cs typeface="Arial"/>
              </a:rPr>
              <a:t> - Required Dependencies</a:t>
            </a:r>
            <a:endParaRPr sz="2400" dirty="0">
              <a:latin typeface="Arial"/>
              <a:cs typeface="Arial"/>
            </a:endParaRPr>
          </a:p>
        </p:txBody>
      </p:sp>
      <p:sp>
        <p:nvSpPr>
          <p:cNvPr id="11" name="object 11"/>
          <p:cNvSpPr txBox="1"/>
          <p:nvPr/>
        </p:nvSpPr>
        <p:spPr>
          <a:xfrm>
            <a:off x="336960" y="654399"/>
            <a:ext cx="8426040" cy="6051201"/>
          </a:xfrm>
          <a:prstGeom prst="rect">
            <a:avLst/>
          </a:prstGeom>
        </p:spPr>
        <p:txBody>
          <a:bodyPr wrap="square" lIns="0" tIns="0" rIns="0" bIns="0" rtlCol="0">
            <a:noAutofit/>
          </a:bodyPr>
          <a:lstStyle/>
          <a:p>
            <a:pPr marL="285750" indent="-285750">
              <a:buFont typeface="Wingdings" panose="05000000000000000000" pitchFamily="2" charset="2"/>
              <a:buChar char="q"/>
            </a:pPr>
            <a:r>
              <a:rPr lang="en-US" sz="1600" dirty="0"/>
              <a:t> Some of the most crucial dependencies are </a:t>
            </a:r>
            <a:r>
              <a:rPr lang="en-US" sz="1600" b="1" dirty="0" err="1"/>
              <a:t>NumPy</a:t>
            </a:r>
            <a:r>
              <a:rPr lang="en-US" sz="1600" b="1" dirty="0"/>
              <a:t> and SciPy</a:t>
            </a:r>
            <a:r>
              <a:rPr lang="en-US" sz="1600" dirty="0"/>
              <a:t>.  These are general-purpose numeric computing modules that give Python fast and efficient computations. Depending </a:t>
            </a:r>
          </a:p>
          <a:p>
            <a:pPr marL="285750" indent="-285750">
              <a:buFont typeface="Wingdings" panose="05000000000000000000" pitchFamily="2" charset="2"/>
              <a:buChar char="q"/>
            </a:pPr>
            <a:r>
              <a:rPr lang="en-US" sz="1600" dirty="0"/>
              <a:t>For model configuration and saving and loading, we also need </a:t>
            </a:r>
            <a:r>
              <a:rPr lang="en-US" sz="1600" b="1" dirty="0" err="1"/>
              <a:t>PyYAML</a:t>
            </a:r>
            <a:r>
              <a:rPr lang="en-US" sz="1600" dirty="0"/>
              <a:t>. Further, if you want to look at the visualizations produced in this course, you'll need to install </a:t>
            </a:r>
            <a:r>
              <a:rPr lang="en-US" sz="1600" b="1" dirty="0" err="1"/>
              <a:t>Matplotlib</a:t>
            </a:r>
            <a:r>
              <a:rPr lang="en-US" sz="1600" dirty="0"/>
              <a:t>. </a:t>
            </a:r>
          </a:p>
          <a:p>
            <a:pPr marL="285750" indent="-285750">
              <a:buFont typeface="Wingdings" panose="05000000000000000000" pitchFamily="2" charset="2"/>
              <a:buChar char="q"/>
            </a:pPr>
            <a:r>
              <a:rPr lang="en-US" sz="1600" dirty="0"/>
              <a:t>Data for this course is provided either as compressed </a:t>
            </a:r>
            <a:r>
              <a:rPr lang="en-US" sz="1600" dirty="0" err="1"/>
              <a:t>NumPy</a:t>
            </a:r>
            <a:r>
              <a:rPr lang="en-US" sz="1600" dirty="0"/>
              <a:t> arrays or in another common format, called </a:t>
            </a:r>
            <a:r>
              <a:rPr lang="en-US" sz="1600" b="1" i="1" dirty="0"/>
              <a:t>High Density Format 5</a:t>
            </a:r>
            <a:r>
              <a:rPr lang="en-US" sz="1600" dirty="0"/>
              <a:t>, used by many machine learning datasets.</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Therefore I have installed the following: pip /pip3</a:t>
            </a:r>
          </a:p>
          <a:p>
            <a:pPr marL="285750" indent="-285750">
              <a:buFont typeface="Wingdings" panose="05000000000000000000" pitchFamily="2" charset="2"/>
              <a:buChar char="q"/>
            </a:pPr>
            <a:endParaRPr lang="en-US" sz="1600" dirty="0"/>
          </a:p>
          <a:p>
            <a:pPr lvl="1"/>
            <a:r>
              <a:rPr lang="en-US" sz="1600" dirty="0"/>
              <a:t>pip install </a:t>
            </a:r>
            <a:r>
              <a:rPr lang="en-US" sz="1600" dirty="0" err="1"/>
              <a:t>numpy</a:t>
            </a:r>
            <a:br>
              <a:rPr lang="en-US" sz="1600" dirty="0"/>
            </a:br>
            <a:r>
              <a:rPr lang="en-US" sz="1600" dirty="0"/>
              <a:t>pip install </a:t>
            </a:r>
            <a:r>
              <a:rPr lang="en-US" sz="1600" dirty="0" err="1"/>
              <a:t>scipy</a:t>
            </a:r>
            <a:br>
              <a:rPr lang="en-US" sz="1600" dirty="0"/>
            </a:br>
            <a:r>
              <a:rPr lang="en-US" sz="1600" dirty="0"/>
              <a:t>pip install </a:t>
            </a:r>
            <a:r>
              <a:rPr lang="en-US" sz="1600" dirty="0" err="1"/>
              <a:t>pyyaml</a:t>
            </a:r>
            <a:br>
              <a:rPr lang="en-US" sz="1600" dirty="0"/>
            </a:br>
            <a:r>
              <a:rPr lang="en-US" sz="1600" dirty="0"/>
              <a:t>pip install </a:t>
            </a:r>
            <a:r>
              <a:rPr lang="en-US" sz="1600" dirty="0" err="1"/>
              <a:t>matplotlib</a:t>
            </a:r>
            <a:br>
              <a:rPr lang="en-US" sz="1600" dirty="0"/>
            </a:br>
            <a:r>
              <a:rPr lang="en-US" sz="1600" dirty="0"/>
              <a:t>pip install h5py</a:t>
            </a:r>
            <a:br>
              <a:rPr lang="en-US" sz="1600" dirty="0"/>
            </a:br>
            <a:r>
              <a:rPr lang="en-US" sz="1600" dirty="0"/>
              <a:t>pip install </a:t>
            </a:r>
            <a:r>
              <a:rPr lang="en-US" sz="1600" dirty="0" err="1"/>
              <a:t>keras</a:t>
            </a:r>
            <a:endParaRPr lang="en-US" sz="1600" dirty="0"/>
          </a:p>
          <a:p>
            <a:pPr lvl="1"/>
            <a:endParaRPr lang="en-US" sz="1600" dirty="0"/>
          </a:p>
          <a:p>
            <a:pPr marL="285750" indent="-285750">
              <a:buFont typeface="Wingdings" panose="05000000000000000000" pitchFamily="2" charset="2"/>
              <a:buChar char="q"/>
            </a:pPr>
            <a:r>
              <a:rPr lang="en-US" sz="1600" dirty="0"/>
              <a:t>There's just one more thing we should do before installing </a:t>
            </a:r>
            <a:r>
              <a:rPr lang="en-US" sz="1600" dirty="0" err="1"/>
              <a:t>Keras</a:t>
            </a:r>
            <a:r>
              <a:rPr lang="en-US" sz="1600" dirty="0"/>
              <a:t>. We need a powerful back end library to compile to. </a:t>
            </a:r>
            <a:r>
              <a:rPr lang="en-US" sz="1600" dirty="0" err="1"/>
              <a:t>Keras</a:t>
            </a:r>
            <a:r>
              <a:rPr lang="en-US" sz="1600" dirty="0"/>
              <a:t> supports both </a:t>
            </a:r>
            <a:r>
              <a:rPr lang="en-US" sz="1600" dirty="0" err="1"/>
              <a:t>Theano</a:t>
            </a:r>
            <a:r>
              <a:rPr lang="en-US" sz="1600" dirty="0"/>
              <a:t> and </a:t>
            </a:r>
            <a:r>
              <a:rPr lang="en-US" sz="1600" dirty="0" err="1"/>
              <a:t>TensorFlow</a:t>
            </a:r>
            <a:r>
              <a:rPr lang="en-US" sz="1600" dirty="0"/>
              <a:t> back ends. Because </a:t>
            </a:r>
            <a:r>
              <a:rPr lang="en-US" sz="1600" dirty="0" err="1"/>
              <a:t>Keras</a:t>
            </a:r>
            <a:r>
              <a:rPr lang="en-US" sz="1600" dirty="0"/>
              <a:t> is a flexible high-level wrapper, it doesn't really matter which back end you choose</a:t>
            </a:r>
          </a:p>
          <a:p>
            <a:pPr marL="285750" indent="-285750">
              <a:buFont typeface="Wingdings" panose="05000000000000000000" pitchFamily="2" charset="2"/>
              <a:buChar char="q"/>
            </a:pPr>
            <a:r>
              <a:rPr lang="en-US" sz="1600" dirty="0" err="1"/>
              <a:t>Keras.json</a:t>
            </a:r>
            <a:endParaRPr lang="en-US" sz="1600" dirty="0"/>
          </a:p>
          <a:p>
            <a:pPr lvl="1"/>
            <a:r>
              <a:rPr lang="en-US" sz="1000" dirty="0"/>
              <a:t>{</a:t>
            </a:r>
          </a:p>
          <a:p>
            <a:pPr lvl="1"/>
            <a:r>
              <a:rPr lang="en-US" sz="1000" dirty="0"/>
              <a:t>    "</a:t>
            </a:r>
            <a:r>
              <a:rPr lang="en-US" sz="1000" dirty="0" err="1"/>
              <a:t>floatx</a:t>
            </a:r>
            <a:r>
              <a:rPr lang="en-US" sz="1000" dirty="0"/>
              <a:t>": "float32",</a:t>
            </a:r>
          </a:p>
          <a:p>
            <a:pPr lvl="1"/>
            <a:r>
              <a:rPr lang="en-US" sz="1000" dirty="0"/>
              <a:t>    "epsilon": 1e-07,</a:t>
            </a:r>
          </a:p>
          <a:p>
            <a:pPr lvl="1"/>
            <a:r>
              <a:rPr lang="en-US" sz="1000" dirty="0"/>
              <a:t>    "backend": "</a:t>
            </a:r>
            <a:r>
              <a:rPr lang="en-US" sz="1000" dirty="0" err="1"/>
              <a:t>tensorflow</a:t>
            </a:r>
            <a:r>
              <a:rPr lang="en-US" sz="1000" dirty="0"/>
              <a:t>",</a:t>
            </a:r>
          </a:p>
          <a:p>
            <a:pPr lvl="1"/>
            <a:r>
              <a:rPr lang="en-US" sz="1000" dirty="0"/>
              <a:t>    "</a:t>
            </a:r>
            <a:r>
              <a:rPr lang="en-US" sz="1000" dirty="0" err="1"/>
              <a:t>image_data_format</a:t>
            </a:r>
            <a:r>
              <a:rPr lang="en-US" sz="1000" dirty="0"/>
              <a:t>": “</a:t>
            </a:r>
            <a:r>
              <a:rPr lang="en-US" sz="1000" dirty="0" err="1"/>
              <a:t>th</a:t>
            </a:r>
            <a:r>
              <a:rPr lang="en-US" sz="1000" dirty="0"/>
              <a:t>"</a:t>
            </a:r>
          </a:p>
          <a:p>
            <a:pPr lvl="1"/>
            <a:r>
              <a:rPr lang="en-US" sz="1000" dirty="0"/>
              <a:t>}</a:t>
            </a:r>
          </a:p>
          <a:p>
            <a:pPr marL="285750" indent="-285750">
              <a:buFont typeface="Wingdings" panose="05000000000000000000" pitchFamily="2" charset="2"/>
              <a:buChar char="q"/>
            </a:pPr>
            <a:endParaRPr lang="en-US" dirty="0"/>
          </a:p>
          <a:p>
            <a:endParaRPr lang="en-US" dirty="0"/>
          </a:p>
          <a:p>
            <a:pPr marL="285750" indent="-285750">
              <a:buFont typeface="Wingdings" panose="05000000000000000000" pitchFamily="2" charset="2"/>
              <a:buChar char="ü"/>
            </a:pPr>
            <a:endParaRPr lang="en-US" sz="1600" i="1" spc="0" dirty="0">
              <a:solidFill>
                <a:srgbClr val="1B518D"/>
              </a:solidFill>
              <a:cs typeface="Arial"/>
            </a:endParaRPr>
          </a:p>
        </p:txBody>
      </p:sp>
      <p:sp>
        <p:nvSpPr>
          <p:cNvPr id="9" name="object 9"/>
          <p:cNvSpPr txBox="1"/>
          <p:nvPr/>
        </p:nvSpPr>
        <p:spPr>
          <a:xfrm>
            <a:off x="336960" y="1600200"/>
            <a:ext cx="8229362" cy="1058397"/>
          </a:xfrm>
          <a:prstGeom prst="rect">
            <a:avLst/>
          </a:prstGeom>
        </p:spPr>
        <p:txBody>
          <a:bodyPr wrap="square" lIns="0" tIns="0" rIns="0" bIns="0" rtlCol="0">
            <a:noAutofit/>
          </a:bodyPr>
          <a:lstStyle/>
          <a:p>
            <a:pPr marL="12700" marR="39873">
              <a:lnSpc>
                <a:spcPts val="2555"/>
              </a:lnSpc>
              <a:spcBef>
                <a:spcPts val="127"/>
              </a:spcBef>
            </a:pPr>
            <a:endParaRPr sz="2800" dirty="0">
              <a:latin typeface="Arial"/>
              <a:cs typeface="Arial"/>
            </a:endParaRPr>
          </a:p>
        </p:txBody>
      </p:sp>
      <p:sp>
        <p:nvSpPr>
          <p:cNvPr id="2" name="object 2"/>
          <p:cNvSpPr txBox="1"/>
          <p:nvPr/>
        </p:nvSpPr>
        <p:spPr>
          <a:xfrm>
            <a:off x="336960" y="4167557"/>
            <a:ext cx="8229362" cy="785443"/>
          </a:xfrm>
          <a:prstGeom prst="rect">
            <a:avLst/>
          </a:prstGeom>
        </p:spPr>
        <p:txBody>
          <a:bodyPr wrap="square" lIns="0" tIns="0" rIns="0" bIns="0" rtlCol="0">
            <a:noAutofit/>
          </a:bodyPr>
          <a:lstStyle/>
          <a:p>
            <a:pPr marL="12700" marR="39873">
              <a:lnSpc>
                <a:spcPts val="2555"/>
              </a:lnSpc>
              <a:spcBef>
                <a:spcPts val="127"/>
              </a:spcBef>
            </a:pPr>
            <a:endParaRPr sz="2400" dirty="0">
              <a:latin typeface="Arial"/>
              <a:cs typeface="Arial"/>
            </a:endParaRPr>
          </a:p>
        </p:txBody>
      </p:sp>
      <p:pic>
        <p:nvPicPr>
          <p:cNvPr id="10" name="Picture 9">
            <a:extLst>
              <a:ext uri="{FF2B5EF4-FFF2-40B4-BE49-F238E27FC236}">
                <a16:creationId xmlns:a16="http://schemas.microsoft.com/office/drawing/2014/main" id="{648539FA-3B97-4D95-8397-5F9AC1AE7CB7}"/>
              </a:ext>
            </a:extLst>
          </p:cNvPr>
          <p:cNvPicPr>
            <a:picLocks noChangeAspect="1"/>
          </p:cNvPicPr>
          <p:nvPr/>
        </p:nvPicPr>
        <p:blipFill>
          <a:blip r:embed="rId3"/>
          <a:stretch>
            <a:fillRect/>
          </a:stretch>
        </p:blipFill>
        <p:spPr>
          <a:xfrm>
            <a:off x="4800655" y="2337620"/>
            <a:ext cx="3787861" cy="2150914"/>
          </a:xfrm>
          <a:prstGeom prst="rect">
            <a:avLst/>
          </a:prstGeom>
        </p:spPr>
      </p:pic>
    </p:spTree>
    <p:extLst>
      <p:ext uri="{BB962C8B-B14F-4D97-AF65-F5344CB8AC3E}">
        <p14:creationId xmlns:p14="http://schemas.microsoft.com/office/powerpoint/2010/main" val="389333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0"/>
            <a:ext cx="9144000" cy="512763"/>
          </a:xfrm>
          <a:prstGeom prst="rect">
            <a:avLst/>
          </a:prstGeom>
          <a:blipFill>
            <a:blip r:embed="rId2" cstate="print"/>
            <a:stretch>
              <a:fillRect/>
            </a:stretch>
          </a:blipFill>
        </p:spPr>
        <p:txBody>
          <a:bodyPr wrap="square" lIns="0" tIns="0" rIns="0" bIns="0" rtlCol="0">
            <a:noAutofit/>
          </a:bodyPr>
          <a:lstStyle/>
          <a:p>
            <a:endParaRPr dirty="0"/>
          </a:p>
        </p:txBody>
      </p:sp>
      <p:sp>
        <p:nvSpPr>
          <p:cNvPr id="13" name="object 13"/>
          <p:cNvSpPr txBox="1"/>
          <p:nvPr/>
        </p:nvSpPr>
        <p:spPr>
          <a:xfrm>
            <a:off x="78740" y="141636"/>
            <a:ext cx="4188460" cy="330199"/>
          </a:xfrm>
          <a:prstGeom prst="rect">
            <a:avLst/>
          </a:prstGeom>
        </p:spPr>
        <p:txBody>
          <a:bodyPr wrap="square" lIns="0" tIns="0" rIns="0" bIns="0" rtlCol="0">
            <a:noAutofit/>
          </a:bodyPr>
          <a:lstStyle/>
          <a:p>
            <a:pPr marL="12700">
              <a:lnSpc>
                <a:spcPts val="2555"/>
              </a:lnSpc>
              <a:spcBef>
                <a:spcPts val="127"/>
              </a:spcBef>
            </a:pPr>
            <a:r>
              <a:rPr lang="en-US" sz="2400" b="1" spc="4" dirty="0" err="1">
                <a:solidFill>
                  <a:srgbClr val="FFFFFF"/>
                </a:solidFill>
                <a:latin typeface="Arial"/>
                <a:cs typeface="Arial"/>
              </a:rPr>
              <a:t>Keras</a:t>
            </a:r>
            <a:r>
              <a:rPr lang="en-US" sz="2400" b="1" spc="4" dirty="0">
                <a:solidFill>
                  <a:srgbClr val="FFFFFF"/>
                </a:solidFill>
                <a:latin typeface="Arial"/>
                <a:cs typeface="Arial"/>
              </a:rPr>
              <a:t> Introduction</a:t>
            </a:r>
            <a:endParaRPr sz="2400" dirty="0">
              <a:latin typeface="Arial"/>
              <a:cs typeface="Arial"/>
            </a:endParaRPr>
          </a:p>
        </p:txBody>
      </p:sp>
      <p:sp>
        <p:nvSpPr>
          <p:cNvPr id="12" name="object 12"/>
          <p:cNvSpPr txBox="1"/>
          <p:nvPr/>
        </p:nvSpPr>
        <p:spPr>
          <a:xfrm>
            <a:off x="154940" y="675057"/>
            <a:ext cx="177829" cy="330199"/>
          </a:xfrm>
          <a:prstGeom prst="rect">
            <a:avLst/>
          </a:prstGeom>
        </p:spPr>
        <p:txBody>
          <a:bodyPr wrap="square" lIns="0" tIns="0" rIns="0" bIns="0" rtlCol="0">
            <a:noAutofit/>
          </a:bodyPr>
          <a:lstStyle/>
          <a:p>
            <a:pPr marL="12700">
              <a:lnSpc>
                <a:spcPts val="2555"/>
              </a:lnSpc>
              <a:spcBef>
                <a:spcPts val="127"/>
              </a:spcBef>
            </a:pPr>
            <a:r>
              <a:rPr sz="2400" spc="0" dirty="0">
                <a:solidFill>
                  <a:srgbClr val="1B518D"/>
                </a:solidFill>
                <a:latin typeface="Arial"/>
                <a:cs typeface="Arial"/>
              </a:rPr>
              <a:t>•</a:t>
            </a:r>
            <a:endParaRPr sz="2400" dirty="0">
              <a:latin typeface="Arial"/>
              <a:cs typeface="Arial"/>
            </a:endParaRPr>
          </a:p>
        </p:txBody>
      </p:sp>
      <p:sp>
        <p:nvSpPr>
          <p:cNvPr id="11" name="object 11"/>
          <p:cNvSpPr txBox="1"/>
          <p:nvPr/>
        </p:nvSpPr>
        <p:spPr>
          <a:xfrm>
            <a:off x="336960" y="533400"/>
            <a:ext cx="8426040" cy="5878143"/>
          </a:xfrm>
          <a:prstGeom prst="rect">
            <a:avLst/>
          </a:prstGeom>
        </p:spPr>
        <p:txBody>
          <a:bodyPr wrap="square" lIns="0" tIns="0" rIns="0" bIns="0" rtlCol="0">
            <a:noAutofit/>
          </a:bodyPr>
          <a:lstStyle/>
          <a:p>
            <a:r>
              <a:rPr lang="en-US" sz="1400" b="1" i="1" dirty="0"/>
              <a:t>Anatomy of a neural network</a:t>
            </a:r>
          </a:p>
          <a:p>
            <a:r>
              <a:rPr lang="en-US" sz="1400" dirty="0"/>
              <a:t>As you saw in the previous lecture, training a neural network revolves around the following objects:</a:t>
            </a:r>
          </a:p>
          <a:p>
            <a:endParaRPr lang="en-US" sz="1400" dirty="0"/>
          </a:p>
          <a:p>
            <a:pPr marL="285750" indent="-285750">
              <a:buFont typeface="Wingdings" panose="05000000000000000000" pitchFamily="2" charset="2"/>
              <a:buChar char="ü"/>
            </a:pPr>
            <a:r>
              <a:rPr lang="en-US" sz="1400" dirty="0"/>
              <a:t> </a:t>
            </a:r>
            <a:r>
              <a:rPr lang="en-US" sz="1400" i="1" dirty="0">
                <a:highlight>
                  <a:srgbClr val="FFFF00"/>
                </a:highlight>
              </a:rPr>
              <a:t>Layers</a:t>
            </a:r>
            <a:r>
              <a:rPr lang="en-US" sz="1400" dirty="0">
                <a:highlight>
                  <a:srgbClr val="FFFF00"/>
                </a:highlight>
              </a:rPr>
              <a:t>, </a:t>
            </a:r>
            <a:r>
              <a:rPr lang="en-US" sz="1400" dirty="0"/>
              <a:t>which are combined into a </a:t>
            </a:r>
            <a:r>
              <a:rPr lang="en-US" sz="1400" i="1" dirty="0"/>
              <a:t>network </a:t>
            </a:r>
            <a:r>
              <a:rPr lang="en-US" sz="1400" dirty="0"/>
              <a:t>(or </a:t>
            </a:r>
            <a:r>
              <a:rPr lang="en-US" sz="1400" i="1" dirty="0"/>
              <a:t>model</a:t>
            </a:r>
            <a:r>
              <a:rPr lang="en-US" sz="1400" dirty="0"/>
              <a:t>) – some more appropriate for diff tensor formats</a:t>
            </a:r>
          </a:p>
          <a:p>
            <a:pPr marL="285750" indent="-285750">
              <a:buFont typeface="Wingdings" panose="05000000000000000000" pitchFamily="2" charset="2"/>
              <a:buChar char="ü"/>
            </a:pPr>
            <a:r>
              <a:rPr lang="en-US" sz="1400" dirty="0"/>
              <a:t> </a:t>
            </a:r>
            <a:r>
              <a:rPr lang="en-US" sz="1400" i="1" dirty="0">
                <a:highlight>
                  <a:srgbClr val="FFFF00"/>
                </a:highlight>
              </a:rPr>
              <a:t>Input data </a:t>
            </a:r>
            <a:r>
              <a:rPr lang="en-US" sz="1400" dirty="0"/>
              <a:t>and corresponding </a:t>
            </a:r>
            <a:r>
              <a:rPr lang="en-US" sz="1400" i="1" dirty="0"/>
              <a:t>targets</a:t>
            </a:r>
          </a:p>
          <a:p>
            <a:pPr marL="285750" indent="-285750">
              <a:buFont typeface="Wingdings" panose="05000000000000000000" pitchFamily="2" charset="2"/>
              <a:buChar char="ü"/>
            </a:pPr>
            <a:r>
              <a:rPr lang="en-US" sz="1400" dirty="0"/>
              <a:t> </a:t>
            </a:r>
            <a:r>
              <a:rPr lang="en-US" sz="1400" i="1" dirty="0">
                <a:highlight>
                  <a:srgbClr val="FFFF00"/>
                </a:highlight>
              </a:rPr>
              <a:t>Loss function</a:t>
            </a:r>
            <a:r>
              <a:rPr lang="en-US" sz="1400" dirty="0"/>
              <a:t>, which defines the feedback signal used for learning - measure of success</a:t>
            </a:r>
          </a:p>
          <a:p>
            <a:pPr marL="285750" indent="-285750">
              <a:buFont typeface="Wingdings" panose="05000000000000000000" pitchFamily="2" charset="2"/>
              <a:buChar char="ü"/>
            </a:pPr>
            <a:r>
              <a:rPr lang="en-US" sz="1400" i="1" dirty="0">
                <a:highlight>
                  <a:srgbClr val="FFFF00"/>
                </a:highlight>
              </a:rPr>
              <a:t> Optimizer</a:t>
            </a:r>
            <a:r>
              <a:rPr lang="en-US" sz="1400" dirty="0"/>
              <a:t>, which determines how learning proceeds: how the network will be updated based on the loss function.</a:t>
            </a:r>
          </a:p>
          <a:p>
            <a:pPr marL="285750" indent="-285750">
              <a:buFont typeface="Wingdings" panose="05000000000000000000" pitchFamily="2" charset="2"/>
              <a:buChar char="ü"/>
            </a:pPr>
            <a:endParaRPr lang="en-US" sz="1400" dirty="0"/>
          </a:p>
          <a:p>
            <a:r>
              <a:rPr lang="en-US" sz="1400" dirty="0"/>
              <a:t>The network, composed of layers that are chained together, maps the input data to predictions. The loss function then compares these predictions to the targets, producing a loss value: a measure of how well the network’s predictions match what was expected. The optimizer uses this loss value to update the network’s weights</a:t>
            </a:r>
          </a:p>
          <a:p>
            <a:pPr marL="285750" indent="-285750">
              <a:buFont typeface="Wingdings" panose="05000000000000000000" pitchFamily="2" charset="2"/>
              <a:buChar char="ü"/>
            </a:pPr>
            <a:endParaRPr lang="en-US" sz="1600" i="1" spc="0" dirty="0">
              <a:solidFill>
                <a:srgbClr val="1B518D"/>
              </a:solidFill>
              <a:cs typeface="Arial"/>
            </a:endParaRPr>
          </a:p>
          <a:p>
            <a:endParaRPr lang="en-US" sz="1600" i="1" spc="0" dirty="0">
              <a:solidFill>
                <a:srgbClr val="1B518D"/>
              </a:solidFill>
              <a:cs typeface="Arial"/>
            </a:endParaRPr>
          </a:p>
        </p:txBody>
      </p:sp>
      <p:sp>
        <p:nvSpPr>
          <p:cNvPr id="9" name="object 9"/>
          <p:cNvSpPr txBox="1"/>
          <p:nvPr/>
        </p:nvSpPr>
        <p:spPr>
          <a:xfrm>
            <a:off x="336960" y="1600200"/>
            <a:ext cx="8229362" cy="1058397"/>
          </a:xfrm>
          <a:prstGeom prst="rect">
            <a:avLst/>
          </a:prstGeom>
        </p:spPr>
        <p:txBody>
          <a:bodyPr wrap="square" lIns="0" tIns="0" rIns="0" bIns="0" rtlCol="0">
            <a:noAutofit/>
          </a:bodyPr>
          <a:lstStyle/>
          <a:p>
            <a:pPr marL="12700" marR="39873">
              <a:lnSpc>
                <a:spcPts val="2555"/>
              </a:lnSpc>
              <a:spcBef>
                <a:spcPts val="127"/>
              </a:spcBef>
            </a:pPr>
            <a:endParaRPr sz="2800" dirty="0">
              <a:latin typeface="Arial"/>
              <a:cs typeface="Arial"/>
            </a:endParaRPr>
          </a:p>
        </p:txBody>
      </p:sp>
      <p:sp>
        <p:nvSpPr>
          <p:cNvPr id="2" name="object 2"/>
          <p:cNvSpPr txBox="1"/>
          <p:nvPr/>
        </p:nvSpPr>
        <p:spPr>
          <a:xfrm>
            <a:off x="336960" y="4167557"/>
            <a:ext cx="8229362" cy="785443"/>
          </a:xfrm>
          <a:prstGeom prst="rect">
            <a:avLst/>
          </a:prstGeom>
        </p:spPr>
        <p:txBody>
          <a:bodyPr wrap="square" lIns="0" tIns="0" rIns="0" bIns="0" rtlCol="0">
            <a:noAutofit/>
          </a:bodyPr>
          <a:lstStyle/>
          <a:p>
            <a:pPr marL="12700" marR="39873">
              <a:lnSpc>
                <a:spcPts val="2555"/>
              </a:lnSpc>
              <a:spcBef>
                <a:spcPts val="127"/>
              </a:spcBef>
            </a:pPr>
            <a:endParaRPr sz="2400" dirty="0">
              <a:latin typeface="Arial"/>
              <a:cs typeface="Arial"/>
            </a:endParaRPr>
          </a:p>
        </p:txBody>
      </p:sp>
      <p:pic>
        <p:nvPicPr>
          <p:cNvPr id="10" name="Picture 9">
            <a:extLst>
              <a:ext uri="{FF2B5EF4-FFF2-40B4-BE49-F238E27FC236}">
                <a16:creationId xmlns:a16="http://schemas.microsoft.com/office/drawing/2014/main" id="{94D53D3C-ABA2-4C27-9908-D366CD23BC22}"/>
              </a:ext>
            </a:extLst>
          </p:cNvPr>
          <p:cNvPicPr>
            <a:picLocks noChangeAspect="1"/>
          </p:cNvPicPr>
          <p:nvPr/>
        </p:nvPicPr>
        <p:blipFill>
          <a:blip r:embed="rId3"/>
          <a:stretch>
            <a:fillRect/>
          </a:stretch>
        </p:blipFill>
        <p:spPr>
          <a:xfrm>
            <a:off x="1676400" y="3122339"/>
            <a:ext cx="5562600" cy="3282249"/>
          </a:xfrm>
          <a:prstGeom prst="rect">
            <a:avLst/>
          </a:prstGeom>
        </p:spPr>
      </p:pic>
    </p:spTree>
    <p:extLst>
      <p:ext uri="{BB962C8B-B14F-4D97-AF65-F5344CB8AC3E}">
        <p14:creationId xmlns:p14="http://schemas.microsoft.com/office/powerpoint/2010/main" val="2419920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0"/>
            <a:ext cx="9144000" cy="512763"/>
          </a:xfrm>
          <a:prstGeom prst="rect">
            <a:avLst/>
          </a:prstGeom>
          <a:blipFill>
            <a:blip r:embed="rId2" cstate="print"/>
            <a:stretch>
              <a:fillRect/>
            </a:stretch>
          </a:blipFill>
        </p:spPr>
        <p:txBody>
          <a:bodyPr wrap="square" lIns="0" tIns="0" rIns="0" bIns="0" rtlCol="0">
            <a:noAutofit/>
          </a:bodyPr>
          <a:lstStyle/>
          <a:p>
            <a:endParaRPr dirty="0"/>
          </a:p>
        </p:txBody>
      </p:sp>
      <p:sp>
        <p:nvSpPr>
          <p:cNvPr id="13" name="object 13"/>
          <p:cNvSpPr txBox="1"/>
          <p:nvPr/>
        </p:nvSpPr>
        <p:spPr>
          <a:xfrm>
            <a:off x="78740" y="141636"/>
            <a:ext cx="4188460" cy="330199"/>
          </a:xfrm>
          <a:prstGeom prst="rect">
            <a:avLst/>
          </a:prstGeom>
        </p:spPr>
        <p:txBody>
          <a:bodyPr wrap="square" lIns="0" tIns="0" rIns="0" bIns="0" rtlCol="0">
            <a:noAutofit/>
          </a:bodyPr>
          <a:lstStyle/>
          <a:p>
            <a:pPr marL="269239">
              <a:lnSpc>
                <a:spcPct val="95825"/>
              </a:lnSpc>
            </a:pPr>
            <a:r>
              <a:rPr lang="en-US" sz="2400" b="1" spc="4" dirty="0">
                <a:solidFill>
                  <a:srgbClr val="FFFFFF"/>
                </a:solidFill>
                <a:latin typeface="Arial"/>
                <a:cs typeface="Arial"/>
              </a:rPr>
              <a:t>Review Assignment 5</a:t>
            </a:r>
          </a:p>
        </p:txBody>
      </p:sp>
      <p:sp>
        <p:nvSpPr>
          <p:cNvPr id="11" name="object 11"/>
          <p:cNvSpPr txBox="1"/>
          <p:nvPr/>
        </p:nvSpPr>
        <p:spPr>
          <a:xfrm>
            <a:off x="336960" y="675057"/>
            <a:ext cx="8426040" cy="5878143"/>
          </a:xfrm>
          <a:prstGeom prst="rect">
            <a:avLst/>
          </a:prstGeom>
        </p:spPr>
        <p:txBody>
          <a:bodyPr wrap="square" lIns="0" tIns="0" rIns="0" bIns="0" rtlCol="0">
            <a:noAutofit/>
          </a:bodyPr>
          <a:lstStyle/>
          <a:p>
            <a:endParaRPr lang="en-US" dirty="0"/>
          </a:p>
          <a:p>
            <a:pPr marL="285750" indent="-285750">
              <a:buFont typeface="Wingdings" panose="05000000000000000000" pitchFamily="2" charset="2"/>
              <a:buChar char="ü"/>
            </a:pPr>
            <a:endParaRPr lang="en-US" sz="1600" i="1" spc="0" dirty="0">
              <a:solidFill>
                <a:srgbClr val="1B518D"/>
              </a:solidFill>
              <a:cs typeface="Arial"/>
            </a:endParaRPr>
          </a:p>
          <a:p>
            <a:endParaRPr lang="en-US" sz="1600" i="1" spc="0" dirty="0">
              <a:solidFill>
                <a:srgbClr val="1B518D"/>
              </a:solidFill>
              <a:cs typeface="Arial"/>
            </a:endParaRPr>
          </a:p>
        </p:txBody>
      </p:sp>
      <p:sp>
        <p:nvSpPr>
          <p:cNvPr id="9" name="object 9"/>
          <p:cNvSpPr txBox="1"/>
          <p:nvPr/>
        </p:nvSpPr>
        <p:spPr>
          <a:xfrm>
            <a:off x="336960" y="1600200"/>
            <a:ext cx="8229362" cy="1058397"/>
          </a:xfrm>
          <a:prstGeom prst="rect">
            <a:avLst/>
          </a:prstGeom>
        </p:spPr>
        <p:txBody>
          <a:bodyPr wrap="square" lIns="0" tIns="0" rIns="0" bIns="0" rtlCol="0">
            <a:noAutofit/>
          </a:bodyPr>
          <a:lstStyle/>
          <a:p>
            <a:pPr marL="12700" marR="39873">
              <a:lnSpc>
                <a:spcPts val="2555"/>
              </a:lnSpc>
              <a:spcBef>
                <a:spcPts val="127"/>
              </a:spcBef>
            </a:pPr>
            <a:endParaRPr sz="2800" dirty="0">
              <a:latin typeface="Arial"/>
              <a:cs typeface="Arial"/>
            </a:endParaRPr>
          </a:p>
        </p:txBody>
      </p:sp>
      <p:sp>
        <p:nvSpPr>
          <p:cNvPr id="2" name="object 2"/>
          <p:cNvSpPr txBox="1"/>
          <p:nvPr/>
        </p:nvSpPr>
        <p:spPr>
          <a:xfrm>
            <a:off x="336960" y="4167557"/>
            <a:ext cx="8229362" cy="785443"/>
          </a:xfrm>
          <a:prstGeom prst="rect">
            <a:avLst/>
          </a:prstGeom>
        </p:spPr>
        <p:txBody>
          <a:bodyPr wrap="square" lIns="0" tIns="0" rIns="0" bIns="0" rtlCol="0">
            <a:noAutofit/>
          </a:bodyPr>
          <a:lstStyle/>
          <a:p>
            <a:pPr marL="12700" marR="39873">
              <a:lnSpc>
                <a:spcPts val="2555"/>
              </a:lnSpc>
              <a:spcBef>
                <a:spcPts val="127"/>
              </a:spcBef>
            </a:pPr>
            <a:endParaRPr sz="2400" dirty="0">
              <a:latin typeface="Arial"/>
              <a:cs typeface="Arial"/>
            </a:endParaRPr>
          </a:p>
        </p:txBody>
      </p:sp>
      <p:sp>
        <p:nvSpPr>
          <p:cNvPr id="3" name="Rectangle 2">
            <a:extLst>
              <a:ext uri="{FF2B5EF4-FFF2-40B4-BE49-F238E27FC236}">
                <a16:creationId xmlns:a16="http://schemas.microsoft.com/office/drawing/2014/main" id="{01479F53-63C4-400A-9B73-54E69B6AF5E2}"/>
              </a:ext>
            </a:extLst>
          </p:cNvPr>
          <p:cNvSpPr/>
          <p:nvPr/>
        </p:nvSpPr>
        <p:spPr>
          <a:xfrm>
            <a:off x="76200" y="556736"/>
            <a:ext cx="8686800" cy="3231654"/>
          </a:xfrm>
          <a:prstGeom prst="rect">
            <a:avLst/>
          </a:prstGeom>
        </p:spPr>
        <p:txBody>
          <a:bodyPr wrap="square">
            <a:spAutoFit/>
          </a:bodyPr>
          <a:lstStyle/>
          <a:p>
            <a:r>
              <a:rPr lang="en-US" sz="1200" b="1" dirty="0"/>
              <a:t>Problem 1. </a:t>
            </a:r>
            <a:r>
              <a:rPr lang="en-US" sz="1200" dirty="0"/>
              <a:t>Consider </a:t>
            </a:r>
            <a:r>
              <a:rPr lang="en-US" sz="1200" dirty="0" err="1"/>
              <a:t>Jupyter</a:t>
            </a:r>
            <a:r>
              <a:rPr lang="en-US" sz="1200" dirty="0"/>
              <a:t> Notebook 3.6-classifying-newswires.ipynb analyzing classification of Reuters newswires into 46 classes. Consider the model used in the notebook</a:t>
            </a:r>
          </a:p>
          <a:p>
            <a:endParaRPr lang="en-US" sz="1200" dirty="0"/>
          </a:p>
          <a:p>
            <a:r>
              <a:rPr lang="en-US" sz="1200" dirty="0"/>
              <a:t>model = </a:t>
            </a:r>
            <a:r>
              <a:rPr lang="en-US" sz="1200" dirty="0" err="1"/>
              <a:t>models.Sequential</a:t>
            </a:r>
            <a:r>
              <a:rPr lang="en-US" sz="1200" dirty="0"/>
              <a:t>()</a:t>
            </a:r>
          </a:p>
          <a:p>
            <a:r>
              <a:rPr lang="en-US" sz="1200" dirty="0" err="1"/>
              <a:t>model.add</a:t>
            </a:r>
            <a:r>
              <a:rPr lang="en-US" sz="1200" dirty="0"/>
              <a:t>(</a:t>
            </a:r>
            <a:r>
              <a:rPr lang="en-US" sz="1200" dirty="0" err="1"/>
              <a:t>layers.Dense</a:t>
            </a:r>
            <a:r>
              <a:rPr lang="en-US" sz="1200" dirty="0"/>
              <a:t>(64, activation='</a:t>
            </a:r>
            <a:r>
              <a:rPr lang="en-US" sz="1200" dirty="0" err="1"/>
              <a:t>relu</a:t>
            </a:r>
            <a:r>
              <a:rPr lang="en-US" sz="1200" dirty="0"/>
              <a:t>',</a:t>
            </a:r>
          </a:p>
          <a:p>
            <a:r>
              <a:rPr lang="en-US" sz="1200" dirty="0" err="1"/>
              <a:t>input_shape</a:t>
            </a:r>
            <a:r>
              <a:rPr lang="en-US" sz="1200" dirty="0"/>
              <a:t>=(10000,)))</a:t>
            </a:r>
          </a:p>
          <a:p>
            <a:r>
              <a:rPr lang="en-US" sz="1200" dirty="0" err="1"/>
              <a:t>model.add</a:t>
            </a:r>
            <a:r>
              <a:rPr lang="en-US" sz="1200" dirty="0"/>
              <a:t>(</a:t>
            </a:r>
            <a:r>
              <a:rPr lang="en-US" sz="1200" dirty="0" err="1"/>
              <a:t>layers.Dense</a:t>
            </a:r>
            <a:r>
              <a:rPr lang="en-US" sz="1200" dirty="0"/>
              <a:t>(64, activation='</a:t>
            </a:r>
            <a:r>
              <a:rPr lang="en-US" sz="1200" dirty="0" err="1"/>
              <a:t>relu</a:t>
            </a:r>
            <a:r>
              <a:rPr lang="en-US" sz="1200" dirty="0"/>
              <a:t>'))</a:t>
            </a:r>
          </a:p>
          <a:p>
            <a:r>
              <a:rPr lang="en-US" sz="1200" dirty="0" err="1"/>
              <a:t>model.add</a:t>
            </a:r>
            <a:r>
              <a:rPr lang="en-US" sz="1200" dirty="0"/>
              <a:t>(</a:t>
            </a:r>
            <a:r>
              <a:rPr lang="en-US" sz="1200" dirty="0" err="1"/>
              <a:t>layers.Dense</a:t>
            </a:r>
            <a:r>
              <a:rPr lang="en-US" sz="1200" dirty="0"/>
              <a:t>(46, activation='</a:t>
            </a:r>
            <a:r>
              <a:rPr lang="en-US" sz="1200" dirty="0" err="1"/>
              <a:t>softmax</a:t>
            </a:r>
            <a:r>
              <a:rPr lang="en-US" sz="1200" dirty="0"/>
              <a:t>'))</a:t>
            </a:r>
          </a:p>
          <a:p>
            <a:r>
              <a:rPr lang="en-US" sz="1200" dirty="0" err="1"/>
              <a:t>model.compile</a:t>
            </a:r>
            <a:r>
              <a:rPr lang="en-US" sz="1200" dirty="0"/>
              <a:t>(optimizer='</a:t>
            </a:r>
            <a:r>
              <a:rPr lang="en-US" sz="1200" dirty="0" err="1"/>
              <a:t>rmsprop</a:t>
            </a:r>
            <a:r>
              <a:rPr lang="en-US" sz="1200" dirty="0"/>
              <a:t>',</a:t>
            </a:r>
          </a:p>
          <a:p>
            <a:r>
              <a:rPr lang="en-US" sz="1200" dirty="0"/>
              <a:t>loss='</a:t>
            </a:r>
            <a:r>
              <a:rPr lang="en-US" sz="1200" dirty="0" err="1"/>
              <a:t>categorical_crossentropy</a:t>
            </a:r>
            <a:r>
              <a:rPr lang="en-US" sz="1200" dirty="0"/>
              <a:t>',</a:t>
            </a:r>
          </a:p>
          <a:p>
            <a:r>
              <a:rPr lang="en-US" sz="1200" dirty="0"/>
              <a:t>metrics=['accuracy'])</a:t>
            </a:r>
          </a:p>
          <a:p>
            <a:r>
              <a:rPr lang="fr-FR" sz="1200" dirty="0" err="1"/>
              <a:t>model.fit</a:t>
            </a:r>
            <a:r>
              <a:rPr lang="fr-FR" sz="1200" dirty="0"/>
              <a:t>(</a:t>
            </a:r>
            <a:r>
              <a:rPr lang="fr-FR" sz="1200" dirty="0" err="1"/>
              <a:t>partial_x_train</a:t>
            </a:r>
            <a:r>
              <a:rPr lang="fr-FR" sz="1200" dirty="0"/>
              <a:t>,</a:t>
            </a:r>
          </a:p>
          <a:p>
            <a:r>
              <a:rPr lang="en-US" sz="1200" dirty="0" err="1"/>
              <a:t>partial_y_train</a:t>
            </a:r>
            <a:r>
              <a:rPr lang="en-US" sz="1200" dirty="0"/>
              <a:t>,</a:t>
            </a:r>
          </a:p>
          <a:p>
            <a:r>
              <a:rPr lang="en-US" sz="1200" dirty="0"/>
              <a:t>epochs=20,</a:t>
            </a:r>
          </a:p>
          <a:p>
            <a:r>
              <a:rPr lang="en-US" sz="1200" dirty="0" err="1"/>
              <a:t>batch_size</a:t>
            </a:r>
            <a:r>
              <a:rPr lang="en-US" sz="1200" dirty="0"/>
              <a:t>=512,</a:t>
            </a:r>
          </a:p>
          <a:p>
            <a:r>
              <a:rPr lang="en-US" sz="1200" dirty="0" err="1"/>
              <a:t>validation_data</a:t>
            </a:r>
            <a:r>
              <a:rPr lang="en-US" sz="1200" dirty="0"/>
              <a:t>=(</a:t>
            </a:r>
            <a:r>
              <a:rPr lang="en-US" sz="1200" dirty="0" err="1"/>
              <a:t>x_val</a:t>
            </a:r>
            <a:r>
              <a:rPr lang="en-US" sz="1200" dirty="0"/>
              <a:t>, </a:t>
            </a:r>
            <a:r>
              <a:rPr lang="en-US" sz="1200" dirty="0" err="1"/>
              <a:t>y_val</a:t>
            </a:r>
            <a:r>
              <a:rPr lang="en-US" sz="1200" dirty="0"/>
              <a:t>))</a:t>
            </a:r>
          </a:p>
          <a:p>
            <a:r>
              <a:rPr lang="en-US" sz="1200" dirty="0"/>
              <a:t>results = </a:t>
            </a:r>
            <a:r>
              <a:rPr lang="en-US" sz="1200" dirty="0" err="1"/>
              <a:t>model.evaluate</a:t>
            </a:r>
            <a:r>
              <a:rPr lang="en-US" sz="1200" dirty="0"/>
              <a:t>(</a:t>
            </a:r>
            <a:r>
              <a:rPr lang="en-US" sz="1200" dirty="0" err="1"/>
              <a:t>x_test</a:t>
            </a:r>
            <a:r>
              <a:rPr lang="en-US" sz="1200" dirty="0"/>
              <a:t>, </a:t>
            </a:r>
            <a:r>
              <a:rPr lang="en-US" sz="1200" dirty="0" err="1"/>
              <a:t>one_hot_test_labels</a:t>
            </a:r>
            <a:r>
              <a:rPr lang="en-US" sz="1200" dirty="0"/>
              <a:t>)</a:t>
            </a:r>
          </a:p>
        </p:txBody>
      </p:sp>
      <p:sp>
        <p:nvSpPr>
          <p:cNvPr id="4" name="Rectangle 3">
            <a:extLst>
              <a:ext uri="{FF2B5EF4-FFF2-40B4-BE49-F238E27FC236}">
                <a16:creationId xmlns:a16="http://schemas.microsoft.com/office/drawing/2014/main" id="{72472AB3-CF5C-4EFC-8ACA-0DBCCB934162}"/>
              </a:ext>
            </a:extLst>
          </p:cNvPr>
          <p:cNvSpPr/>
          <p:nvPr/>
        </p:nvSpPr>
        <p:spPr>
          <a:xfrm>
            <a:off x="76200" y="3810000"/>
            <a:ext cx="8686800" cy="738664"/>
          </a:xfrm>
          <a:prstGeom prst="rect">
            <a:avLst/>
          </a:prstGeom>
        </p:spPr>
        <p:txBody>
          <a:bodyPr wrap="square">
            <a:spAutoFit/>
          </a:bodyPr>
          <a:lstStyle/>
          <a:p>
            <a:r>
              <a:rPr lang="en-US" sz="1400" dirty="0"/>
              <a:t>Determine the optimal number of epochs by training the model with one training set of</a:t>
            </a:r>
          </a:p>
          <a:p>
            <a:r>
              <a:rPr lang="en-US" sz="1400" dirty="0"/>
              <a:t>7982 samples and one validation set of 1000 samples.</a:t>
            </a:r>
          </a:p>
          <a:p>
            <a:r>
              <a:rPr lang="en-US" sz="1400" dirty="0"/>
              <a:t>Determine the accuracy of the model when trained with such optimal number of epochs.</a:t>
            </a:r>
          </a:p>
        </p:txBody>
      </p:sp>
    </p:spTree>
    <p:extLst>
      <p:ext uri="{BB962C8B-B14F-4D97-AF65-F5344CB8AC3E}">
        <p14:creationId xmlns:p14="http://schemas.microsoft.com/office/powerpoint/2010/main" val="1253361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0"/>
            <a:ext cx="9144000" cy="512763"/>
          </a:xfrm>
          <a:prstGeom prst="rect">
            <a:avLst/>
          </a:prstGeom>
          <a:blipFill>
            <a:blip r:embed="rId2" cstate="print"/>
            <a:stretch>
              <a:fillRect/>
            </a:stretch>
          </a:blipFill>
        </p:spPr>
        <p:txBody>
          <a:bodyPr wrap="square" lIns="0" tIns="0" rIns="0" bIns="0" rtlCol="0">
            <a:noAutofit/>
          </a:bodyPr>
          <a:lstStyle/>
          <a:p>
            <a:endParaRPr dirty="0"/>
          </a:p>
        </p:txBody>
      </p:sp>
      <p:sp>
        <p:nvSpPr>
          <p:cNvPr id="13" name="object 13"/>
          <p:cNvSpPr txBox="1"/>
          <p:nvPr/>
        </p:nvSpPr>
        <p:spPr>
          <a:xfrm>
            <a:off x="78740" y="141636"/>
            <a:ext cx="4188460" cy="330199"/>
          </a:xfrm>
          <a:prstGeom prst="rect">
            <a:avLst/>
          </a:prstGeom>
        </p:spPr>
        <p:txBody>
          <a:bodyPr wrap="square" lIns="0" tIns="0" rIns="0" bIns="0" rtlCol="0">
            <a:noAutofit/>
          </a:bodyPr>
          <a:lstStyle/>
          <a:p>
            <a:pPr marL="269239">
              <a:lnSpc>
                <a:spcPct val="95825"/>
              </a:lnSpc>
            </a:pPr>
            <a:r>
              <a:rPr lang="en-US" sz="2400" b="1" spc="4" dirty="0">
                <a:solidFill>
                  <a:srgbClr val="FFFFFF"/>
                </a:solidFill>
                <a:latin typeface="Arial"/>
                <a:cs typeface="Arial"/>
              </a:rPr>
              <a:t>Review Assignment 5</a:t>
            </a:r>
          </a:p>
        </p:txBody>
      </p:sp>
      <p:sp>
        <p:nvSpPr>
          <p:cNvPr id="11" name="object 11"/>
          <p:cNvSpPr txBox="1"/>
          <p:nvPr/>
        </p:nvSpPr>
        <p:spPr>
          <a:xfrm>
            <a:off x="336960" y="675057"/>
            <a:ext cx="8426040" cy="5878143"/>
          </a:xfrm>
          <a:prstGeom prst="rect">
            <a:avLst/>
          </a:prstGeom>
        </p:spPr>
        <p:txBody>
          <a:bodyPr wrap="square" lIns="0" tIns="0" rIns="0" bIns="0" rtlCol="0">
            <a:noAutofit/>
          </a:bodyPr>
          <a:lstStyle/>
          <a:p>
            <a:endParaRPr lang="en-US" dirty="0"/>
          </a:p>
          <a:p>
            <a:pPr marL="285750" indent="-285750">
              <a:buFont typeface="Wingdings" panose="05000000000000000000" pitchFamily="2" charset="2"/>
              <a:buChar char="ü"/>
            </a:pPr>
            <a:endParaRPr lang="en-US" sz="1600" i="1" spc="0" dirty="0">
              <a:solidFill>
                <a:srgbClr val="1B518D"/>
              </a:solidFill>
              <a:cs typeface="Arial"/>
            </a:endParaRPr>
          </a:p>
          <a:p>
            <a:endParaRPr lang="en-US" sz="1600" i="1" spc="0" dirty="0">
              <a:solidFill>
                <a:srgbClr val="1B518D"/>
              </a:solidFill>
              <a:cs typeface="Arial"/>
            </a:endParaRPr>
          </a:p>
        </p:txBody>
      </p:sp>
      <p:sp>
        <p:nvSpPr>
          <p:cNvPr id="9" name="object 9"/>
          <p:cNvSpPr txBox="1"/>
          <p:nvPr/>
        </p:nvSpPr>
        <p:spPr>
          <a:xfrm>
            <a:off x="336960" y="1524000"/>
            <a:ext cx="8229362" cy="1058397"/>
          </a:xfrm>
          <a:prstGeom prst="rect">
            <a:avLst/>
          </a:prstGeom>
        </p:spPr>
        <p:txBody>
          <a:bodyPr wrap="square" lIns="0" tIns="0" rIns="0" bIns="0" rtlCol="0">
            <a:noAutofit/>
          </a:bodyPr>
          <a:lstStyle/>
          <a:p>
            <a:pPr marL="12700" marR="39873">
              <a:lnSpc>
                <a:spcPts val="2555"/>
              </a:lnSpc>
              <a:spcBef>
                <a:spcPts val="127"/>
              </a:spcBef>
            </a:pPr>
            <a:endParaRPr sz="2800" dirty="0">
              <a:latin typeface="Arial"/>
              <a:cs typeface="Arial"/>
            </a:endParaRPr>
          </a:p>
        </p:txBody>
      </p:sp>
      <p:sp>
        <p:nvSpPr>
          <p:cNvPr id="2" name="object 2"/>
          <p:cNvSpPr txBox="1"/>
          <p:nvPr/>
        </p:nvSpPr>
        <p:spPr>
          <a:xfrm>
            <a:off x="336960" y="4167557"/>
            <a:ext cx="8229362" cy="785443"/>
          </a:xfrm>
          <a:prstGeom prst="rect">
            <a:avLst/>
          </a:prstGeom>
        </p:spPr>
        <p:txBody>
          <a:bodyPr wrap="square" lIns="0" tIns="0" rIns="0" bIns="0" rtlCol="0">
            <a:noAutofit/>
          </a:bodyPr>
          <a:lstStyle/>
          <a:p>
            <a:pPr marL="12700" marR="39873">
              <a:lnSpc>
                <a:spcPts val="2555"/>
              </a:lnSpc>
              <a:spcBef>
                <a:spcPts val="127"/>
              </a:spcBef>
            </a:pPr>
            <a:endParaRPr sz="2400" dirty="0">
              <a:latin typeface="Arial"/>
              <a:cs typeface="Arial"/>
            </a:endParaRPr>
          </a:p>
        </p:txBody>
      </p:sp>
      <p:sp>
        <p:nvSpPr>
          <p:cNvPr id="3" name="Rectangle 2">
            <a:extLst>
              <a:ext uri="{FF2B5EF4-FFF2-40B4-BE49-F238E27FC236}">
                <a16:creationId xmlns:a16="http://schemas.microsoft.com/office/drawing/2014/main" id="{01479F53-63C4-400A-9B73-54E69B6AF5E2}"/>
              </a:ext>
            </a:extLst>
          </p:cNvPr>
          <p:cNvSpPr/>
          <p:nvPr/>
        </p:nvSpPr>
        <p:spPr>
          <a:xfrm>
            <a:off x="76200" y="556736"/>
            <a:ext cx="8686800" cy="5447645"/>
          </a:xfrm>
          <a:prstGeom prst="rect">
            <a:avLst/>
          </a:prstGeom>
        </p:spPr>
        <p:txBody>
          <a:bodyPr wrap="square">
            <a:spAutoFit/>
          </a:bodyPr>
          <a:lstStyle/>
          <a:p>
            <a:r>
              <a:rPr lang="en-US" sz="1200" b="1" dirty="0"/>
              <a:t>Problem 2. </a:t>
            </a:r>
            <a:r>
              <a:rPr lang="en-US" sz="1200" dirty="0"/>
              <a:t>Run the above model with the optimal number of epochs. Determine the accuracy of the model using 4 fold validation. Model accuracy should be considered the average accuracy of all 4 training runs with one of 4 validation sets. Compare this</a:t>
            </a:r>
          </a:p>
          <a:p>
            <a:r>
              <a:rPr lang="en-US" sz="1200" dirty="0"/>
              <a:t>accuracy the accuracy obtain in Problem 1.</a:t>
            </a:r>
          </a:p>
          <a:p>
            <a:endParaRPr lang="en-US" sz="1200" dirty="0"/>
          </a:p>
          <a:p>
            <a:r>
              <a:rPr lang="en-US" sz="1200" dirty="0"/>
              <a:t>Please study the following post:  </a:t>
            </a:r>
            <a:r>
              <a:rPr lang="en-US" sz="1200" dirty="0">
                <a:hlinkClick r:id="rId3"/>
              </a:rPr>
              <a:t>https://machinelearningmastery.com/evaluate-performance-deep-learning-models-keras/</a:t>
            </a:r>
            <a:endParaRPr lang="en-US" sz="1200" dirty="0"/>
          </a:p>
          <a:p>
            <a:endParaRPr lang="en-US" sz="1200" dirty="0"/>
          </a:p>
          <a:p>
            <a:r>
              <a:rPr lang="en-US" sz="1200" dirty="0"/>
              <a:t>The gold standard for machine learning model evaluation is </a:t>
            </a:r>
            <a:r>
              <a:rPr lang="en-US" sz="1200" dirty="0">
                <a:hlinkClick r:id="rId4"/>
              </a:rPr>
              <a:t>k-fold cross validation</a:t>
            </a:r>
            <a:r>
              <a:rPr lang="en-US" sz="1200" dirty="0"/>
              <a:t>.</a:t>
            </a:r>
          </a:p>
          <a:p>
            <a:endParaRPr lang="en-US" sz="1200" dirty="0"/>
          </a:p>
          <a:p>
            <a:r>
              <a:rPr lang="en-US" sz="1200" dirty="0"/>
              <a:t>It provides a robust estimate of the performance of a model on unseen data. </a:t>
            </a:r>
            <a:r>
              <a:rPr lang="en-US" sz="1200" dirty="0">
                <a:highlight>
                  <a:srgbClr val="FFFF00"/>
                </a:highlight>
              </a:rPr>
              <a:t>It does this by splitting the training dataset into k subsets and takes turns training models on all subsets except one which is held out, and evaluating model performance on the held out validation dataset. The process is repeated until all subsets are given an opportunity to be the held out validation set. The performance measure is then averaged across all models that are created.</a:t>
            </a:r>
          </a:p>
          <a:p>
            <a:endParaRPr lang="en-US" sz="1200" dirty="0"/>
          </a:p>
          <a:p>
            <a:r>
              <a:rPr lang="en-US" sz="1200" dirty="0"/>
              <a:t>Cross validation is often not used for evaluating deep learning models because of the greater computational expense. For example k-fold cross validation is often used with 5 or 10 folds. As such, 5 or 10 models must be constructed and evaluated, greatly adding to the evaluation time of a model.</a:t>
            </a:r>
          </a:p>
          <a:p>
            <a:endParaRPr lang="en-US" sz="1200" dirty="0"/>
          </a:p>
          <a:p>
            <a:r>
              <a:rPr lang="en-US" sz="1200" dirty="0"/>
              <a:t>Nevertheless, it when the problem is small enough or if you have sufficient compute resources, k-fold cross validation can give you a less biased estimate of the performance of your model.</a:t>
            </a:r>
          </a:p>
          <a:p>
            <a:endParaRPr lang="en-US" sz="1200" dirty="0"/>
          </a:p>
          <a:p>
            <a:endParaRPr lang="en-US" sz="1200" dirty="0"/>
          </a:p>
          <a:p>
            <a:r>
              <a:rPr lang="en-US" sz="1200" b="1" dirty="0"/>
              <a:t>Note</a:t>
            </a:r>
            <a:r>
              <a:rPr lang="en-US" sz="1200" dirty="0"/>
              <a:t>:  The performance is printed for each model and it is stored. The average and standard deviation of the model performance is then printed at the end of the run to provide a robust estimate of model accuracy.</a:t>
            </a:r>
          </a:p>
          <a:p>
            <a:endParaRPr lang="en-US" sz="1200" dirty="0"/>
          </a:p>
          <a:p>
            <a:r>
              <a:rPr lang="en-US" sz="1200" dirty="0"/>
              <a:t>There are three ways that you can estimate the performance of your deep learning models in Python using the </a:t>
            </a:r>
            <a:r>
              <a:rPr lang="en-US" sz="1200" dirty="0" err="1"/>
              <a:t>Keras</a:t>
            </a:r>
            <a:r>
              <a:rPr lang="en-US" sz="1200" dirty="0"/>
              <a:t> library:</a:t>
            </a:r>
          </a:p>
          <a:p>
            <a:pPr marL="171450" indent="-171450">
              <a:buFont typeface="Arial" panose="020B0604020202020204" pitchFamily="34" charset="0"/>
              <a:buChar char="•"/>
            </a:pPr>
            <a:r>
              <a:rPr lang="en-US" sz="1200" dirty="0"/>
              <a:t>Use Automatic Verification Datasets.</a:t>
            </a:r>
          </a:p>
          <a:p>
            <a:pPr marL="171450" indent="-171450">
              <a:buFont typeface="Arial" panose="020B0604020202020204" pitchFamily="34" charset="0"/>
              <a:buChar char="•"/>
            </a:pPr>
            <a:r>
              <a:rPr lang="en-US" sz="1200" dirty="0"/>
              <a:t>Use Manual Verification Datasets.</a:t>
            </a:r>
          </a:p>
          <a:p>
            <a:pPr marL="171450" indent="-171450">
              <a:buFont typeface="Arial" panose="020B0604020202020204" pitchFamily="34" charset="0"/>
              <a:buChar char="•"/>
            </a:pPr>
            <a:r>
              <a:rPr lang="en-US" sz="1200" dirty="0"/>
              <a:t>Use Manual k-Fold Cross Validation.</a:t>
            </a:r>
          </a:p>
          <a:p>
            <a:endParaRPr lang="en-US" sz="1200" dirty="0"/>
          </a:p>
        </p:txBody>
      </p:sp>
    </p:spTree>
    <p:extLst>
      <p:ext uri="{BB962C8B-B14F-4D97-AF65-F5344CB8AC3E}">
        <p14:creationId xmlns:p14="http://schemas.microsoft.com/office/powerpoint/2010/main" val="2063062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0"/>
            <a:ext cx="9144000" cy="512763"/>
          </a:xfrm>
          <a:prstGeom prst="rect">
            <a:avLst/>
          </a:prstGeom>
          <a:blipFill>
            <a:blip r:embed="rId2" cstate="print"/>
            <a:stretch>
              <a:fillRect/>
            </a:stretch>
          </a:blipFill>
        </p:spPr>
        <p:txBody>
          <a:bodyPr wrap="square" lIns="0" tIns="0" rIns="0" bIns="0" rtlCol="0">
            <a:noAutofit/>
          </a:bodyPr>
          <a:lstStyle/>
          <a:p>
            <a:endParaRPr dirty="0"/>
          </a:p>
        </p:txBody>
      </p:sp>
      <p:sp>
        <p:nvSpPr>
          <p:cNvPr id="13" name="object 13"/>
          <p:cNvSpPr txBox="1"/>
          <p:nvPr/>
        </p:nvSpPr>
        <p:spPr>
          <a:xfrm>
            <a:off x="78740" y="141636"/>
            <a:ext cx="4188460" cy="330199"/>
          </a:xfrm>
          <a:prstGeom prst="rect">
            <a:avLst/>
          </a:prstGeom>
        </p:spPr>
        <p:txBody>
          <a:bodyPr wrap="square" lIns="0" tIns="0" rIns="0" bIns="0" rtlCol="0">
            <a:noAutofit/>
          </a:bodyPr>
          <a:lstStyle/>
          <a:p>
            <a:pPr marL="269239">
              <a:lnSpc>
                <a:spcPct val="95825"/>
              </a:lnSpc>
            </a:pPr>
            <a:r>
              <a:rPr lang="en-US" sz="2400" b="1" spc="4" dirty="0">
                <a:solidFill>
                  <a:srgbClr val="FFFFFF"/>
                </a:solidFill>
                <a:latin typeface="Arial"/>
                <a:cs typeface="Arial"/>
              </a:rPr>
              <a:t>Review Assignment 5</a:t>
            </a:r>
          </a:p>
        </p:txBody>
      </p:sp>
      <p:sp>
        <p:nvSpPr>
          <p:cNvPr id="11" name="object 11"/>
          <p:cNvSpPr txBox="1"/>
          <p:nvPr/>
        </p:nvSpPr>
        <p:spPr>
          <a:xfrm>
            <a:off x="152400" y="609600"/>
            <a:ext cx="8686800" cy="5878143"/>
          </a:xfrm>
          <a:prstGeom prst="rect">
            <a:avLst/>
          </a:prstGeom>
        </p:spPr>
        <p:txBody>
          <a:bodyPr wrap="square" lIns="0" tIns="0" rIns="0" bIns="0" rtlCol="0">
            <a:noAutofit/>
          </a:bodyPr>
          <a:lstStyle/>
          <a:p>
            <a:endParaRPr lang="en-US" dirty="0"/>
          </a:p>
          <a:p>
            <a:pPr marL="285750" indent="-285750">
              <a:buFont typeface="Wingdings" panose="05000000000000000000" pitchFamily="2" charset="2"/>
              <a:buChar char="ü"/>
            </a:pPr>
            <a:endParaRPr lang="en-US" sz="1600" i="1" spc="0" dirty="0">
              <a:solidFill>
                <a:srgbClr val="1B518D"/>
              </a:solidFill>
              <a:cs typeface="Arial"/>
            </a:endParaRPr>
          </a:p>
          <a:p>
            <a:endParaRPr lang="en-US" sz="1600" i="1" spc="0" dirty="0">
              <a:solidFill>
                <a:srgbClr val="1B518D"/>
              </a:solidFill>
              <a:cs typeface="Arial"/>
            </a:endParaRPr>
          </a:p>
        </p:txBody>
      </p:sp>
      <p:sp>
        <p:nvSpPr>
          <p:cNvPr id="9" name="object 9"/>
          <p:cNvSpPr txBox="1"/>
          <p:nvPr/>
        </p:nvSpPr>
        <p:spPr>
          <a:xfrm>
            <a:off x="336960" y="1524000"/>
            <a:ext cx="8229362" cy="1058397"/>
          </a:xfrm>
          <a:prstGeom prst="rect">
            <a:avLst/>
          </a:prstGeom>
        </p:spPr>
        <p:txBody>
          <a:bodyPr wrap="square" lIns="0" tIns="0" rIns="0" bIns="0" rtlCol="0">
            <a:noAutofit/>
          </a:bodyPr>
          <a:lstStyle/>
          <a:p>
            <a:pPr marL="12700" marR="39873">
              <a:lnSpc>
                <a:spcPts val="2555"/>
              </a:lnSpc>
              <a:spcBef>
                <a:spcPts val="127"/>
              </a:spcBef>
            </a:pPr>
            <a:endParaRPr sz="2800" dirty="0">
              <a:latin typeface="Arial"/>
              <a:cs typeface="Arial"/>
            </a:endParaRPr>
          </a:p>
        </p:txBody>
      </p:sp>
      <p:sp>
        <p:nvSpPr>
          <p:cNvPr id="2" name="object 2"/>
          <p:cNvSpPr txBox="1"/>
          <p:nvPr/>
        </p:nvSpPr>
        <p:spPr>
          <a:xfrm>
            <a:off x="336960" y="4167557"/>
            <a:ext cx="8229362" cy="785443"/>
          </a:xfrm>
          <a:prstGeom prst="rect">
            <a:avLst/>
          </a:prstGeom>
        </p:spPr>
        <p:txBody>
          <a:bodyPr wrap="square" lIns="0" tIns="0" rIns="0" bIns="0" rtlCol="0">
            <a:noAutofit/>
          </a:bodyPr>
          <a:lstStyle/>
          <a:p>
            <a:pPr marL="12700" marR="39873">
              <a:lnSpc>
                <a:spcPts val="2555"/>
              </a:lnSpc>
              <a:spcBef>
                <a:spcPts val="127"/>
              </a:spcBef>
            </a:pPr>
            <a:endParaRPr sz="2400" dirty="0">
              <a:latin typeface="Arial"/>
              <a:cs typeface="Arial"/>
            </a:endParaRPr>
          </a:p>
        </p:txBody>
      </p:sp>
      <p:sp>
        <p:nvSpPr>
          <p:cNvPr id="3" name="Rectangle 2">
            <a:extLst>
              <a:ext uri="{FF2B5EF4-FFF2-40B4-BE49-F238E27FC236}">
                <a16:creationId xmlns:a16="http://schemas.microsoft.com/office/drawing/2014/main" id="{01479F53-63C4-400A-9B73-54E69B6AF5E2}"/>
              </a:ext>
            </a:extLst>
          </p:cNvPr>
          <p:cNvSpPr/>
          <p:nvPr/>
        </p:nvSpPr>
        <p:spPr>
          <a:xfrm>
            <a:off x="76200" y="556736"/>
            <a:ext cx="8915400" cy="4154984"/>
          </a:xfrm>
          <a:prstGeom prst="rect">
            <a:avLst/>
          </a:prstGeom>
        </p:spPr>
        <p:txBody>
          <a:bodyPr wrap="square">
            <a:spAutoFit/>
          </a:bodyPr>
          <a:lstStyle/>
          <a:p>
            <a:r>
              <a:rPr lang="en-US" sz="1400" b="1" dirty="0"/>
              <a:t>Problem 3. </a:t>
            </a:r>
            <a:r>
              <a:rPr lang="en-US" sz="1400" dirty="0"/>
              <a:t>Consider the model in Problem 1. Examine the effect of L2 regularization on the optimal number of epochs. Perform experiments with the Lambda value of 0.001, 0,005 and 0.0005. Present the dependence of the optimal number of epochs on the varying regularization parameter.</a:t>
            </a:r>
          </a:p>
          <a:p>
            <a:endParaRPr lang="en-US" sz="1200" dirty="0"/>
          </a:p>
          <a:p>
            <a:r>
              <a:rPr lang="en-US" sz="1000" dirty="0" err="1"/>
              <a:t>history_orig</a:t>
            </a:r>
            <a:r>
              <a:rPr lang="en-US" sz="1000" dirty="0"/>
              <a:t> = history</a:t>
            </a:r>
          </a:p>
          <a:p>
            <a:r>
              <a:rPr lang="en-US" sz="1000" dirty="0" err="1"/>
              <a:t>history_reg</a:t>
            </a:r>
            <a:r>
              <a:rPr lang="en-US" sz="1000" dirty="0"/>
              <a:t> = []</a:t>
            </a:r>
          </a:p>
          <a:p>
            <a:r>
              <a:rPr lang="en-US" sz="1000" dirty="0" err="1"/>
              <a:t>test_loss_and_accuracy</a:t>
            </a:r>
            <a:r>
              <a:rPr lang="en-US" sz="1000" dirty="0"/>
              <a:t> = []</a:t>
            </a:r>
          </a:p>
          <a:p>
            <a:r>
              <a:rPr lang="en-US" sz="1000" dirty="0"/>
              <a:t>lambdas = [0.001, 0.005, 0.0005]</a:t>
            </a:r>
          </a:p>
          <a:p>
            <a:endParaRPr lang="en-US" sz="1000" dirty="0"/>
          </a:p>
          <a:p>
            <a:r>
              <a:rPr lang="en-US" sz="1000" dirty="0"/>
              <a:t>for </a:t>
            </a:r>
            <a:r>
              <a:rPr lang="en-US" sz="1000" dirty="0" err="1"/>
              <a:t>llambda</a:t>
            </a:r>
            <a:r>
              <a:rPr lang="en-US" sz="1000" dirty="0"/>
              <a:t> in lambdas:</a:t>
            </a:r>
          </a:p>
          <a:p>
            <a:r>
              <a:rPr lang="en-US" sz="1000" dirty="0"/>
              <a:t>    model = </a:t>
            </a:r>
            <a:r>
              <a:rPr lang="en-US" sz="1000" dirty="0" err="1"/>
              <a:t>models.Sequential</a:t>
            </a:r>
            <a:r>
              <a:rPr lang="en-US" sz="1000" dirty="0"/>
              <a:t>()</a:t>
            </a:r>
          </a:p>
          <a:p>
            <a:r>
              <a:rPr lang="en-US" sz="1000" dirty="0"/>
              <a:t>    </a:t>
            </a:r>
            <a:r>
              <a:rPr lang="en-US" sz="1000" dirty="0" err="1"/>
              <a:t>model.add</a:t>
            </a:r>
            <a:r>
              <a:rPr lang="en-US" sz="1000" dirty="0"/>
              <a:t>(</a:t>
            </a:r>
            <a:r>
              <a:rPr lang="en-US" sz="1000" dirty="0" err="1"/>
              <a:t>layers.Dense</a:t>
            </a:r>
            <a:r>
              <a:rPr lang="en-US" sz="1000" dirty="0"/>
              <a:t>(64, </a:t>
            </a:r>
            <a:r>
              <a:rPr lang="en-US" sz="1000" dirty="0" err="1"/>
              <a:t>kernel_regularizer</a:t>
            </a:r>
            <a:r>
              <a:rPr lang="en-US" sz="1000" dirty="0"/>
              <a:t>=regularizers.l2(</a:t>
            </a:r>
            <a:r>
              <a:rPr lang="en-US" sz="1000" dirty="0" err="1"/>
              <a:t>llambda</a:t>
            </a:r>
            <a:r>
              <a:rPr lang="en-US" sz="1000" dirty="0"/>
              <a:t>), activation='</a:t>
            </a:r>
            <a:r>
              <a:rPr lang="en-US" sz="1000" dirty="0" err="1"/>
              <a:t>relu</a:t>
            </a:r>
            <a:r>
              <a:rPr lang="en-US" sz="1000" dirty="0"/>
              <a:t>', </a:t>
            </a:r>
            <a:r>
              <a:rPr lang="en-US" sz="1000" dirty="0" err="1"/>
              <a:t>input_shape</a:t>
            </a:r>
            <a:r>
              <a:rPr lang="en-US" sz="1000" dirty="0"/>
              <a:t>=(10000,)))</a:t>
            </a:r>
          </a:p>
          <a:p>
            <a:r>
              <a:rPr lang="en-US" sz="1000" dirty="0"/>
              <a:t>    </a:t>
            </a:r>
            <a:r>
              <a:rPr lang="en-US" sz="1000" dirty="0" err="1"/>
              <a:t>model.add</a:t>
            </a:r>
            <a:r>
              <a:rPr lang="en-US" sz="1000" dirty="0"/>
              <a:t>(</a:t>
            </a:r>
            <a:r>
              <a:rPr lang="en-US" sz="1000" dirty="0" err="1"/>
              <a:t>layers.Dense</a:t>
            </a:r>
            <a:r>
              <a:rPr lang="en-US" sz="1000" dirty="0"/>
              <a:t>(64, </a:t>
            </a:r>
            <a:r>
              <a:rPr lang="en-US" sz="1000" dirty="0" err="1"/>
              <a:t>kernel_regularizer</a:t>
            </a:r>
            <a:r>
              <a:rPr lang="en-US" sz="1000" dirty="0"/>
              <a:t>=regularizers.l2(</a:t>
            </a:r>
            <a:r>
              <a:rPr lang="en-US" sz="1000" dirty="0" err="1"/>
              <a:t>llambda</a:t>
            </a:r>
            <a:r>
              <a:rPr lang="en-US" sz="1000" dirty="0"/>
              <a:t>), activation='</a:t>
            </a:r>
            <a:r>
              <a:rPr lang="en-US" sz="1000" dirty="0" err="1"/>
              <a:t>relu</a:t>
            </a:r>
            <a:r>
              <a:rPr lang="en-US" sz="1000" dirty="0"/>
              <a:t>'))</a:t>
            </a:r>
          </a:p>
          <a:p>
            <a:r>
              <a:rPr lang="en-US" sz="1000" dirty="0"/>
              <a:t>    </a:t>
            </a:r>
            <a:r>
              <a:rPr lang="en-US" sz="1000" dirty="0" err="1"/>
              <a:t>model.add</a:t>
            </a:r>
            <a:r>
              <a:rPr lang="en-US" sz="1000" dirty="0"/>
              <a:t>(</a:t>
            </a:r>
            <a:r>
              <a:rPr lang="en-US" sz="1000" dirty="0" err="1"/>
              <a:t>layers.Dense</a:t>
            </a:r>
            <a:r>
              <a:rPr lang="en-US" sz="1000" dirty="0"/>
              <a:t>(46, </a:t>
            </a:r>
            <a:r>
              <a:rPr lang="en-US" sz="1000" dirty="0" err="1"/>
              <a:t>kernel_regularizer</a:t>
            </a:r>
            <a:r>
              <a:rPr lang="en-US" sz="1000" dirty="0"/>
              <a:t>=regularizers.l2(</a:t>
            </a:r>
            <a:r>
              <a:rPr lang="en-US" sz="1000" dirty="0" err="1"/>
              <a:t>llambda</a:t>
            </a:r>
            <a:r>
              <a:rPr lang="en-US" sz="1000" dirty="0"/>
              <a:t>), activation='</a:t>
            </a:r>
            <a:r>
              <a:rPr lang="en-US" sz="1000" dirty="0" err="1"/>
              <a:t>softmax</a:t>
            </a:r>
            <a:r>
              <a:rPr lang="en-US" sz="1000" dirty="0"/>
              <a:t>'))</a:t>
            </a:r>
          </a:p>
          <a:p>
            <a:endParaRPr lang="en-US" sz="1000" dirty="0"/>
          </a:p>
          <a:p>
            <a:r>
              <a:rPr lang="en-US" sz="1000" dirty="0"/>
              <a:t>    </a:t>
            </a:r>
            <a:r>
              <a:rPr lang="en-US" sz="1000" dirty="0" err="1"/>
              <a:t>model.compile</a:t>
            </a:r>
            <a:r>
              <a:rPr lang="en-US" sz="1000" dirty="0"/>
              <a:t>(optimizer='</a:t>
            </a:r>
            <a:r>
              <a:rPr lang="en-US" sz="1000" dirty="0" err="1"/>
              <a:t>rmsprop</a:t>
            </a:r>
            <a:r>
              <a:rPr lang="en-US" sz="1000" dirty="0"/>
              <a:t>', loss='</a:t>
            </a:r>
            <a:r>
              <a:rPr lang="en-US" sz="1000" dirty="0" err="1"/>
              <a:t>categorical_crossentropy</a:t>
            </a:r>
            <a:r>
              <a:rPr lang="en-US" sz="1000" dirty="0"/>
              <a:t>', metrics=['accuracy'])</a:t>
            </a:r>
          </a:p>
          <a:p>
            <a:r>
              <a:rPr lang="en-US" sz="1000" dirty="0"/>
              <a:t>    </a:t>
            </a:r>
          </a:p>
          <a:p>
            <a:r>
              <a:rPr lang="en-US" sz="1000" dirty="0"/>
              <a:t>    history = </a:t>
            </a:r>
            <a:r>
              <a:rPr lang="en-US" sz="1000" dirty="0" err="1"/>
              <a:t>model.fit</a:t>
            </a:r>
            <a:r>
              <a:rPr lang="en-US" sz="1000" dirty="0"/>
              <a:t>(</a:t>
            </a:r>
            <a:r>
              <a:rPr lang="en-US" sz="1000" dirty="0" err="1"/>
              <a:t>partial_x_train</a:t>
            </a:r>
            <a:r>
              <a:rPr lang="en-US" sz="1000" dirty="0"/>
              <a:t>,</a:t>
            </a:r>
          </a:p>
          <a:p>
            <a:r>
              <a:rPr lang="en-US" sz="1000" dirty="0"/>
              <a:t>                        </a:t>
            </a:r>
            <a:r>
              <a:rPr lang="en-US" sz="1000" dirty="0" err="1"/>
              <a:t>partial_y_train</a:t>
            </a:r>
            <a:r>
              <a:rPr lang="en-US" sz="1000" dirty="0"/>
              <a:t>,</a:t>
            </a:r>
          </a:p>
          <a:p>
            <a:r>
              <a:rPr lang="en-US" sz="1000" dirty="0"/>
              <a:t>                        epochs=20,</a:t>
            </a:r>
          </a:p>
          <a:p>
            <a:r>
              <a:rPr lang="en-US" sz="1000" dirty="0"/>
              <a:t>                        </a:t>
            </a:r>
            <a:r>
              <a:rPr lang="en-US" sz="1000" dirty="0" err="1"/>
              <a:t>batch_size</a:t>
            </a:r>
            <a:r>
              <a:rPr lang="en-US" sz="1000" dirty="0"/>
              <a:t>=512,</a:t>
            </a:r>
          </a:p>
          <a:p>
            <a:r>
              <a:rPr lang="en-US" sz="1000" dirty="0"/>
              <a:t>                        </a:t>
            </a:r>
            <a:r>
              <a:rPr lang="en-US" sz="1000" dirty="0" err="1"/>
              <a:t>validation_data</a:t>
            </a:r>
            <a:r>
              <a:rPr lang="en-US" sz="1000" dirty="0"/>
              <a:t>=(</a:t>
            </a:r>
            <a:r>
              <a:rPr lang="en-US" sz="1000" dirty="0" err="1"/>
              <a:t>x_val</a:t>
            </a:r>
            <a:r>
              <a:rPr lang="en-US" sz="1000" dirty="0"/>
              <a:t>, </a:t>
            </a:r>
            <a:r>
              <a:rPr lang="en-US" sz="1000" dirty="0" err="1"/>
              <a:t>y_val</a:t>
            </a:r>
            <a:r>
              <a:rPr lang="en-US" sz="1000" dirty="0"/>
              <a:t>))</a:t>
            </a:r>
          </a:p>
          <a:p>
            <a:r>
              <a:rPr lang="en-US" sz="1000" dirty="0"/>
              <a:t>    </a:t>
            </a:r>
            <a:r>
              <a:rPr lang="en-US" sz="1000" dirty="0" err="1"/>
              <a:t>history_reg.append</a:t>
            </a:r>
            <a:r>
              <a:rPr lang="en-US" sz="1000" dirty="0"/>
              <a:t>(history)</a:t>
            </a:r>
          </a:p>
          <a:p>
            <a:r>
              <a:rPr lang="en-US" sz="1000" dirty="0"/>
              <a:t>    </a:t>
            </a:r>
          </a:p>
          <a:p>
            <a:r>
              <a:rPr lang="en-US" sz="1000" dirty="0"/>
              <a:t>    </a:t>
            </a:r>
            <a:r>
              <a:rPr lang="en-US" sz="1000" dirty="0" err="1"/>
              <a:t>test_loss_and_accuracy.append</a:t>
            </a:r>
            <a:r>
              <a:rPr lang="en-US" sz="1000" dirty="0"/>
              <a:t>(</a:t>
            </a:r>
            <a:r>
              <a:rPr lang="en-US" sz="1000" dirty="0" err="1"/>
              <a:t>model.evaluate</a:t>
            </a:r>
            <a:r>
              <a:rPr lang="en-US" sz="1000" dirty="0"/>
              <a:t>(</a:t>
            </a:r>
            <a:r>
              <a:rPr lang="en-US" sz="1000" dirty="0" err="1"/>
              <a:t>x_test</a:t>
            </a:r>
            <a:r>
              <a:rPr lang="en-US" sz="1000" dirty="0"/>
              <a:t>, </a:t>
            </a:r>
            <a:r>
              <a:rPr lang="en-US" sz="1000" dirty="0" err="1"/>
              <a:t>one_hot_test_labels</a:t>
            </a:r>
            <a:r>
              <a:rPr lang="en-US" sz="1000" dirty="0"/>
              <a:t>))</a:t>
            </a:r>
          </a:p>
        </p:txBody>
      </p:sp>
    </p:spTree>
    <p:extLst>
      <p:ext uri="{BB962C8B-B14F-4D97-AF65-F5344CB8AC3E}">
        <p14:creationId xmlns:p14="http://schemas.microsoft.com/office/powerpoint/2010/main" val="354697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0" y="0"/>
            <a:ext cx="9144000" cy="512763"/>
          </a:xfrm>
          <a:prstGeom prst="rect">
            <a:avLst/>
          </a:prstGeom>
          <a:blipFill>
            <a:blip r:embed="rId2" cstate="print"/>
            <a:stretch>
              <a:fillRect/>
            </a:stretch>
          </a:blipFill>
        </p:spPr>
        <p:txBody>
          <a:bodyPr wrap="square" lIns="0" tIns="0" rIns="0" bIns="0" rtlCol="0">
            <a:noAutofit/>
          </a:bodyPr>
          <a:lstStyle/>
          <a:p>
            <a:endParaRPr dirty="0"/>
          </a:p>
        </p:txBody>
      </p:sp>
      <p:sp>
        <p:nvSpPr>
          <p:cNvPr id="13" name="object 13"/>
          <p:cNvSpPr txBox="1"/>
          <p:nvPr/>
        </p:nvSpPr>
        <p:spPr>
          <a:xfrm>
            <a:off x="78740" y="141636"/>
            <a:ext cx="4188460" cy="330199"/>
          </a:xfrm>
          <a:prstGeom prst="rect">
            <a:avLst/>
          </a:prstGeom>
        </p:spPr>
        <p:txBody>
          <a:bodyPr wrap="square" lIns="0" tIns="0" rIns="0" bIns="0" rtlCol="0">
            <a:noAutofit/>
          </a:bodyPr>
          <a:lstStyle/>
          <a:p>
            <a:pPr marL="269239">
              <a:lnSpc>
                <a:spcPct val="95825"/>
              </a:lnSpc>
            </a:pPr>
            <a:r>
              <a:rPr lang="en-US" sz="2400" b="1" spc="4" dirty="0" err="1">
                <a:solidFill>
                  <a:srgbClr val="FFFFFF"/>
                </a:solidFill>
                <a:latin typeface="Arial"/>
                <a:cs typeface="Arial"/>
              </a:rPr>
              <a:t>Keras</a:t>
            </a:r>
            <a:r>
              <a:rPr lang="en-US" sz="2400" b="1" spc="4" dirty="0">
                <a:solidFill>
                  <a:srgbClr val="FFFFFF"/>
                </a:solidFill>
                <a:latin typeface="Arial"/>
                <a:cs typeface="Arial"/>
              </a:rPr>
              <a:t> – CNN-1 </a:t>
            </a:r>
          </a:p>
        </p:txBody>
      </p:sp>
      <p:sp>
        <p:nvSpPr>
          <p:cNvPr id="11" name="object 11"/>
          <p:cNvSpPr txBox="1"/>
          <p:nvPr/>
        </p:nvSpPr>
        <p:spPr>
          <a:xfrm>
            <a:off x="152400" y="609600"/>
            <a:ext cx="8686800" cy="5878143"/>
          </a:xfrm>
          <a:prstGeom prst="rect">
            <a:avLst/>
          </a:prstGeom>
        </p:spPr>
        <p:txBody>
          <a:bodyPr wrap="square" lIns="0" tIns="0" rIns="0" bIns="0" rtlCol="0">
            <a:noAutofit/>
          </a:bodyPr>
          <a:lstStyle/>
          <a:p>
            <a:endParaRPr lang="en-US" dirty="0"/>
          </a:p>
          <a:p>
            <a:pPr marL="285750" indent="-285750">
              <a:buFont typeface="Wingdings" panose="05000000000000000000" pitchFamily="2" charset="2"/>
              <a:buChar char="ü"/>
            </a:pPr>
            <a:endParaRPr lang="en-US" sz="1600" i="1" spc="0" dirty="0">
              <a:solidFill>
                <a:srgbClr val="1B518D"/>
              </a:solidFill>
              <a:cs typeface="Arial"/>
            </a:endParaRPr>
          </a:p>
          <a:p>
            <a:endParaRPr lang="en-US" sz="1600" i="1" spc="0" dirty="0">
              <a:solidFill>
                <a:srgbClr val="1B518D"/>
              </a:solidFill>
              <a:cs typeface="Arial"/>
            </a:endParaRPr>
          </a:p>
        </p:txBody>
      </p:sp>
      <p:sp>
        <p:nvSpPr>
          <p:cNvPr id="9" name="object 9"/>
          <p:cNvSpPr txBox="1"/>
          <p:nvPr/>
        </p:nvSpPr>
        <p:spPr>
          <a:xfrm>
            <a:off x="336960" y="1524000"/>
            <a:ext cx="8229362" cy="1058397"/>
          </a:xfrm>
          <a:prstGeom prst="rect">
            <a:avLst/>
          </a:prstGeom>
        </p:spPr>
        <p:txBody>
          <a:bodyPr wrap="square" lIns="0" tIns="0" rIns="0" bIns="0" rtlCol="0">
            <a:noAutofit/>
          </a:bodyPr>
          <a:lstStyle/>
          <a:p>
            <a:pPr marL="12700" marR="39873">
              <a:lnSpc>
                <a:spcPts val="2555"/>
              </a:lnSpc>
              <a:spcBef>
                <a:spcPts val="127"/>
              </a:spcBef>
            </a:pPr>
            <a:endParaRPr sz="2800" dirty="0">
              <a:latin typeface="Arial"/>
              <a:cs typeface="Arial"/>
            </a:endParaRPr>
          </a:p>
        </p:txBody>
      </p:sp>
      <p:sp>
        <p:nvSpPr>
          <p:cNvPr id="2" name="object 2"/>
          <p:cNvSpPr txBox="1"/>
          <p:nvPr/>
        </p:nvSpPr>
        <p:spPr>
          <a:xfrm>
            <a:off x="336960" y="4167557"/>
            <a:ext cx="8229362" cy="785443"/>
          </a:xfrm>
          <a:prstGeom prst="rect">
            <a:avLst/>
          </a:prstGeom>
        </p:spPr>
        <p:txBody>
          <a:bodyPr wrap="square" lIns="0" tIns="0" rIns="0" bIns="0" rtlCol="0">
            <a:noAutofit/>
          </a:bodyPr>
          <a:lstStyle/>
          <a:p>
            <a:pPr marL="12700" marR="39873">
              <a:lnSpc>
                <a:spcPts val="2555"/>
              </a:lnSpc>
              <a:spcBef>
                <a:spcPts val="127"/>
              </a:spcBef>
            </a:pPr>
            <a:endParaRPr sz="2400" dirty="0">
              <a:latin typeface="Arial"/>
              <a:cs typeface="Arial"/>
            </a:endParaRPr>
          </a:p>
        </p:txBody>
      </p:sp>
      <p:sp>
        <p:nvSpPr>
          <p:cNvPr id="4" name="Rectangle 3">
            <a:extLst>
              <a:ext uri="{FF2B5EF4-FFF2-40B4-BE49-F238E27FC236}">
                <a16:creationId xmlns:a16="http://schemas.microsoft.com/office/drawing/2014/main" id="{675C9F24-8A24-444D-8E4B-7ED744C76CFD}"/>
              </a:ext>
            </a:extLst>
          </p:cNvPr>
          <p:cNvSpPr/>
          <p:nvPr/>
        </p:nvSpPr>
        <p:spPr>
          <a:xfrm>
            <a:off x="152400" y="706934"/>
            <a:ext cx="8839200" cy="5693866"/>
          </a:xfrm>
          <a:prstGeom prst="rect">
            <a:avLst/>
          </a:prstGeom>
        </p:spPr>
        <p:txBody>
          <a:bodyPr wrap="square">
            <a:spAutoFit/>
          </a:bodyPr>
          <a:lstStyle/>
          <a:p>
            <a:pPr marL="285750" indent="-285750">
              <a:buFont typeface="Wingdings" panose="05000000000000000000" pitchFamily="2" charset="2"/>
              <a:buChar char="§"/>
            </a:pPr>
            <a:r>
              <a:rPr lang="en-US" sz="1400" dirty="0"/>
              <a:t>Understanding convolutional neural networks (convnets)</a:t>
            </a:r>
          </a:p>
          <a:p>
            <a:pPr marL="285750" indent="-285750">
              <a:buFont typeface="Wingdings" panose="05000000000000000000" pitchFamily="2" charset="2"/>
              <a:buChar char="§"/>
            </a:pPr>
            <a:r>
              <a:rPr lang="en-US" sz="1400" dirty="0"/>
              <a:t>Using data augmentation to mitigate overfitting</a:t>
            </a:r>
          </a:p>
          <a:p>
            <a:pPr marL="285750" indent="-285750">
              <a:buFont typeface="Wingdings" panose="05000000000000000000" pitchFamily="2" charset="2"/>
              <a:buChar char="§"/>
            </a:pPr>
            <a:r>
              <a:rPr lang="en-US" sz="1400" dirty="0"/>
              <a:t>Using a pretrained convnet to do feature extraction</a:t>
            </a:r>
          </a:p>
          <a:p>
            <a:pPr marL="285750" indent="-285750">
              <a:buFont typeface="Wingdings" panose="05000000000000000000" pitchFamily="2" charset="2"/>
              <a:buChar char="§"/>
            </a:pPr>
            <a:r>
              <a:rPr lang="en-US" sz="1400" dirty="0"/>
              <a:t>Fine-tuning a pretrained convnet</a:t>
            </a:r>
          </a:p>
          <a:p>
            <a:pPr marL="285750" indent="-285750">
              <a:buFont typeface="Wingdings" panose="05000000000000000000" pitchFamily="2" charset="2"/>
              <a:buChar char="§"/>
            </a:pPr>
            <a:r>
              <a:rPr lang="en-US" sz="1400" dirty="0"/>
              <a:t>Visualizing what convnets learn and how they make classification decisions</a:t>
            </a:r>
          </a:p>
          <a:p>
            <a:pPr marL="285750" indent="-285750">
              <a:buFont typeface="Wingdings" panose="05000000000000000000" pitchFamily="2" charset="2"/>
              <a:buChar char="§"/>
            </a:pPr>
            <a:endParaRPr lang="en-US" sz="1400" dirty="0">
              <a:solidFill>
                <a:srgbClr val="476B86"/>
              </a:solidFill>
            </a:endParaRPr>
          </a:p>
          <a:p>
            <a:pPr marL="285750" indent="-285750">
              <a:buFont typeface="Wingdings" panose="05000000000000000000" pitchFamily="2" charset="2"/>
              <a:buChar char="§"/>
            </a:pPr>
            <a:r>
              <a:rPr lang="en-US" sz="1400" dirty="0">
                <a:solidFill>
                  <a:srgbClr val="476B86"/>
                </a:solidFill>
              </a:rPr>
              <a:t>https://keras.io/layers/convolutional/</a:t>
            </a:r>
          </a:p>
          <a:p>
            <a:pPr marL="285750" indent="-285750">
              <a:buFont typeface="Wingdings" panose="05000000000000000000" pitchFamily="2" charset="2"/>
              <a:buChar char="§"/>
            </a:pPr>
            <a:endParaRPr lang="en-US" sz="1400" dirty="0">
              <a:solidFill>
                <a:srgbClr val="476B86"/>
              </a:solidFill>
            </a:endParaRPr>
          </a:p>
          <a:p>
            <a:r>
              <a:rPr lang="en-US" sz="1400" dirty="0"/>
              <a:t>The following lines of code show you what a basic convnet looks like. It’s a stack of Conv2D and MaxPooling2D layers</a:t>
            </a:r>
          </a:p>
          <a:p>
            <a:endParaRPr lang="en-US" sz="1400" dirty="0"/>
          </a:p>
          <a:p>
            <a:pPr marL="285750" indent="-285750">
              <a:buFont typeface="Wingdings" panose="05000000000000000000" pitchFamily="2" charset="2"/>
              <a:buChar char="ü"/>
            </a:pPr>
            <a:r>
              <a:rPr lang="en-US" sz="1400" dirty="0"/>
              <a:t>Importantly, a convnet takes as input tensors of shape (</a:t>
            </a:r>
            <a:r>
              <a:rPr lang="en-US" sz="1400" dirty="0" err="1"/>
              <a:t>image_height</a:t>
            </a:r>
            <a:r>
              <a:rPr lang="en-US" sz="1400" dirty="0"/>
              <a:t>, </a:t>
            </a:r>
            <a:r>
              <a:rPr lang="en-US" sz="1400" dirty="0" err="1"/>
              <a:t>image_width</a:t>
            </a:r>
            <a:r>
              <a:rPr lang="en-US" sz="1400" dirty="0"/>
              <a:t>, </a:t>
            </a:r>
            <a:r>
              <a:rPr lang="en-US" sz="1400" dirty="0" err="1"/>
              <a:t>image_channels</a:t>
            </a:r>
            <a:r>
              <a:rPr lang="en-US" sz="1400" dirty="0"/>
              <a:t>) (not including the batch dimension). In this case, we’ll configure the convnet to process inputs of size (28, 28, 1), which is the format of MNIST images.</a:t>
            </a:r>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r>
              <a:rPr lang="en-US" sz="1400" dirty="0"/>
              <a:t>The number of channels is controlled by the first argument passed to the Conv2D layers (e.g. 32 or 64).</a:t>
            </a:r>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r>
              <a:rPr lang="en-US" sz="1400" dirty="0"/>
              <a:t>The next step is to feed the last output tensor (of shape (3, 3, 64)) into a densely connected classifier network like those you’re already familiar with: a stack of Dense layers.</a:t>
            </a:r>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r>
              <a:rPr lang="en-US" sz="1400" dirty="0" err="1">
                <a:solidFill>
                  <a:srgbClr val="476B86"/>
                </a:solidFill>
              </a:rPr>
              <a:t>model.summary</a:t>
            </a:r>
            <a:r>
              <a:rPr lang="en-US" sz="1400" dirty="0">
                <a:solidFill>
                  <a:srgbClr val="476B86"/>
                </a:solidFill>
              </a:rPr>
              <a:t>(): prints a summary representation of your model. Shortcut for </a:t>
            </a:r>
            <a:r>
              <a:rPr lang="en-US" sz="1400" dirty="0" err="1">
                <a:solidFill>
                  <a:srgbClr val="476B86"/>
                </a:solidFill>
              </a:rPr>
              <a:t>utils.print_summary</a:t>
            </a:r>
            <a:endParaRPr lang="en-US" sz="1400" dirty="0">
              <a:solidFill>
                <a:srgbClr val="476B86"/>
              </a:solidFill>
            </a:endParaRPr>
          </a:p>
          <a:p>
            <a:pPr marL="285750" indent="-285750">
              <a:buFont typeface="Wingdings" panose="05000000000000000000" pitchFamily="2" charset="2"/>
              <a:buChar char="ü"/>
            </a:pPr>
            <a:r>
              <a:rPr lang="en-US" sz="1400" dirty="0">
                <a:solidFill>
                  <a:srgbClr val="476B86"/>
                </a:solidFill>
              </a:rPr>
              <a:t>https://keras.io/optimizers/#parameters-common-to-all-keras-optimizers</a:t>
            </a:r>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r>
              <a:rPr lang="en-US" sz="1400" dirty="0"/>
              <a:t>The (3, 3, 64) outputs are flattened into vectors of shape (576,) before going through two Dense layers.</a:t>
            </a:r>
          </a:p>
          <a:p>
            <a:pPr marL="285750" indent="-285750">
              <a:buFont typeface="Wingdings" panose="05000000000000000000" pitchFamily="2" charset="2"/>
              <a:buChar char="ü"/>
            </a:pPr>
            <a:endParaRPr lang="en-US" sz="1400" dirty="0"/>
          </a:p>
          <a:p>
            <a:pPr marL="285750" indent="-285750">
              <a:buFont typeface="Wingdings" panose="05000000000000000000" pitchFamily="2" charset="2"/>
              <a:buChar char="ü"/>
            </a:pPr>
            <a:r>
              <a:rPr lang="en-US" sz="1400" dirty="0"/>
              <a:t>But why does this simple convnet work so well, compared to a densely connected model? let’s dive into what the Conv2D and MaxPooling2D layers do.</a:t>
            </a:r>
            <a:endParaRPr lang="en-US" dirty="0"/>
          </a:p>
        </p:txBody>
      </p:sp>
    </p:spTree>
    <p:extLst>
      <p:ext uri="{BB962C8B-B14F-4D97-AF65-F5344CB8AC3E}">
        <p14:creationId xmlns:p14="http://schemas.microsoft.com/office/powerpoint/2010/main" val="2060179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2489</TotalTime>
  <Words>3051</Words>
  <Application>Microsoft Office PowerPoint</Application>
  <PresentationFormat>On-screen Show (4:3)</PresentationFormat>
  <Paragraphs>250</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dell-m6600</cp:lastModifiedBy>
  <cp:revision>852</cp:revision>
  <dcterms:modified xsi:type="dcterms:W3CDTF">2018-03-04T21:11:10Z</dcterms:modified>
</cp:coreProperties>
</file>